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BBF578C-0FC5-4B6F-987D-56D4A3987A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BD2BE3-93CC-49CA-93AA-B25DA43628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CAA79AE-2A45-419E-B28D-15B914A6F1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636373C-EFDB-437B-9C6D-E0B8DBA773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D648547-7164-4C41-A7AF-4678DCD14C8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CDC07A7-A8A5-4C70-8574-208BB703810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6026A59-2D3D-4916-8369-FCAF0EA7407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10ABDDA-FFF2-4665-8C68-53599BAE253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6867C9E-F3E3-411F-8115-63B898236F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72A51D-4362-4B0F-A953-C0761F9B09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E55272B-4746-4E5E-B88B-98D078C29A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6.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7.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8033003075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340974" y="3721608"/>
            <a:ext cx="232007" cy="23200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679110" y="3729894"/>
            <a:ext cx="215435" cy="215435"/>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000673" y="3738180"/>
            <a:ext cx="198863" cy="198863"/>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293221" y="3746466"/>
            <a:ext cx="182291" cy="182291"/>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581641" y="3754752"/>
            <a:ext cx="165719" cy="165719"/>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33806" y="1310470"/>
            <a:ext cx="8696325" cy="2219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养老保险与个人所得税联动模式可行性</a:t>
            </a:r>
          </a:p>
        </p:txBody>
      </p:sp>
      <p:sp>
        <p:nvSpPr>
          <p:cNvPr id="10" name="AutoShape 10"/>
          <p:cNvSpPr/>
          <p:nvPr/>
        </p:nvSpPr>
        <p:spPr>
          <a:xfrm>
            <a:off x="1355726" y="3832004"/>
            <a:ext cx="3032483" cy="2438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5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1233806" y="4402664"/>
            <a:ext cx="79629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alpha val="100000"/>
                  </a:schemeClr>
                </a:solidFill>
                <a:latin typeface="Microsoft Yahei"/>
                <a:ea typeface="Microsoft Yahei"/>
                <a:cs typeface="Microsoft Yahei"/>
              </a:rPr>
              <a:t>汇报人：</a:t>
            </a:r>
          </a:p>
        </p:txBody>
      </p:sp>
      <p:sp>
        <p:nvSpPr>
          <p:cNvPr id="15" name="TextBox 15"/>
          <p:cNvSpPr txBox="1"/>
          <p:nvPr/>
        </p:nvSpPr>
        <p:spPr>
          <a:xfrm>
            <a:off x="1233806" y="5011290"/>
            <a:ext cx="7315200"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alpha val="100000"/>
                  </a:schemeClr>
                </a:solidFill>
                <a:latin typeface="Microsoft Yahei"/>
                <a:ea typeface="Microsoft Yahei"/>
                <a:cs typeface="Microsoft Yahei"/>
              </a:rPr>
              <a:t>2023-12-31</a:t>
            </a:r>
          </a:p>
        </p:txBody>
      </p:sp>
      <p:sp>
        <p:nvSpPr>
          <p:cNvPr id="16" name="AutoShape 16"/>
          <p:cNvSpPr/>
          <p:nvPr/>
        </p:nvSpPr>
        <p:spPr>
          <a:xfrm>
            <a:off x="9137413" y="4300567"/>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7" name="Group 17"/>
          <p:cNvGrpSpPr/>
          <p:nvPr/>
        </p:nvGrpSpPr>
        <p:grpSpPr>
          <a:xfrm>
            <a:off x="454963" y="331168"/>
            <a:ext cx="515576" cy="439821"/>
            <a:chOff x="454963" y="331168"/>
            <a:chExt cx="515576" cy="439821"/>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12343" y="2059640"/>
            <a:ext cx="2738721" cy="2738721"/>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860682" y="1004888"/>
            <a:ext cx="4382213" cy="4848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养老保险与个人所得税联动模式的背景与意义</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养老保险与个人所得税联动模式的理论基础</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养老保险与个人所得税联动模式的实施方案</a:t>
            </a:r>
          </a:p>
        </p:txBody>
      </p:sp>
      <p:sp>
        <p:nvSpPr>
          <p:cNvPr id="6" name="TextBox 6"/>
          <p:cNvSpPr txBox="1"/>
          <p:nvPr/>
        </p:nvSpPr>
        <p:spPr>
          <a:xfrm>
            <a:off x="2384673" y="2576513"/>
            <a:ext cx="253278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12343" y="2059640"/>
            <a:ext cx="2738721" cy="2738721"/>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860682" y="1004888"/>
            <a:ext cx="4382213" cy="4848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养老保险与个人所得税联动模式的预期效果与影响</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养老保险与个人所得税联动模式的挑战与对策</a:t>
            </a:r>
          </a:p>
        </p:txBody>
      </p:sp>
      <p:sp>
        <p:nvSpPr>
          <p:cNvPr id="6" name="TextBox 6"/>
          <p:cNvSpPr txBox="1"/>
          <p:nvPr/>
        </p:nvSpPr>
        <p:spPr>
          <a:xfrm>
            <a:off x="2384673" y="2576513"/>
            <a:ext cx="253278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目录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养老保险与个人所得税联动模式的背景与意义</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01</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alphaModFix amt="70000"/>
          </a:blip>
          <a:srcRect l="42" r="42"/>
          <a:stretch>
            <a:fillRect/>
          </a:stretch>
        </p:blipFill>
        <p:spPr>
          <a:xfrm>
            <a:off x="939482" y="1415327"/>
            <a:ext cx="4843295" cy="4843295"/>
          </a:xfrm>
          <a:prstGeom prst="roundRect">
            <a:avLst/>
          </a:prstGeom>
        </p:spPr>
      </p:pic>
      <p:sp>
        <p:nvSpPr>
          <p:cNvPr id="5" name="TextBox 5"/>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养老保险是国家和社会根据一定的法律和法规，为解决劳动者在达到国家规定的解除劳动义务的劳动年龄界限，或因年老丧失劳动能力退出劳动岗位后的基本生活而建立的一种社会保险制度。</a:t>
            </a:r>
          </a:p>
        </p:txBody>
      </p:sp>
      <p:sp>
        <p:nvSpPr>
          <p:cNvPr id="6" name="TextBox 6"/>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养老保险</a:t>
            </a:r>
          </a:p>
        </p:txBody>
      </p:sp>
      <p:sp>
        <p:nvSpPr>
          <p:cNvPr id="7" name="TextBox 7"/>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个人所得税是调整纳税义务人因多获得而产生的个人所得税收的税收。</a:t>
            </a:r>
          </a:p>
        </p:txBody>
      </p:sp>
      <p:sp>
        <p:nvSpPr>
          <p:cNvPr id="8" name="TextBox 8"/>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个人所得税</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养老保险与个人所得税的基本概念</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srcRect l="13847" r="13847"/>
          <a:stretch>
            <a:fillRect/>
          </a:stretch>
        </p:blipFill>
        <p:spPr>
          <a:xfrm>
            <a:off x="875314" y="1869245"/>
            <a:ext cx="2050689" cy="3916435"/>
          </a:xfrm>
          <a:prstGeom prst="rect">
            <a:avLst/>
          </a:prstGeom>
        </p:spPr>
      </p:pic>
      <p:pic>
        <p:nvPicPr>
          <p:cNvPr id="5" name="Picture 5"/>
          <p:cNvPicPr>
            <a:picLocks noChangeAspect="1"/>
          </p:cNvPicPr>
          <p:nvPr/>
        </p:nvPicPr>
        <p:blipFill>
          <a:blip r:embed="rId4"/>
          <a:srcRect l="30714" r="30714"/>
          <a:stretch>
            <a:fillRect/>
          </a:stretch>
        </p:blipFill>
        <p:spPr>
          <a:xfrm>
            <a:off x="5906740" y="1869245"/>
            <a:ext cx="2050689" cy="3916435"/>
          </a:xfrm>
          <a:prstGeom prst="rect">
            <a:avLst/>
          </a:prstGeom>
        </p:spPr>
      </p:pic>
      <p:pic>
        <p:nvPicPr>
          <p:cNvPr id="6" name="Picture 6"/>
          <p:cNvPicPr>
            <a:picLocks noChangeAspect="1"/>
          </p:cNvPicPr>
          <p:nvPr/>
        </p:nvPicPr>
        <p:blipFill>
          <a:blip r:embed="rId5"/>
          <a:srcRect l="26830" r="26830"/>
          <a:stretch>
            <a:fillRect/>
          </a:stretch>
        </p:blipFill>
        <p:spPr>
          <a:xfrm>
            <a:off x="3391027" y="1869245"/>
            <a:ext cx="2050689" cy="3916435"/>
          </a:xfrm>
          <a:prstGeom prst="rect">
            <a:avLst/>
          </a:prstGeom>
        </p:spPr>
      </p:pic>
      <p:sp>
        <p:nvSpPr>
          <p:cNvPr id="7" name="Freeform 7"/>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随着人口老龄化的加剧，养老保险的负担越来越重，需要寻找新的解决方案来确保其可持续性。</a:t>
            </a:r>
            <a:endParaRPr lang="en-US" sz="1100"/>
          </a:p>
        </p:txBody>
      </p:sp>
      <p:sp>
        <p:nvSpPr>
          <p:cNvPr id="10" name="AutoShape 10"/>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应对人口老龄化</a:t>
            </a:r>
            <a:endParaRPr lang="en-US" sz="1100"/>
          </a:p>
        </p:txBody>
      </p:sp>
      <p:sp>
        <p:nvSpPr>
          <p:cNvPr id="11" name="AutoShape 1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通过将个人所得税与养老保险相结合，可以更公平地分配税收负担，减少贫富差距。</a:t>
            </a:r>
            <a:endParaRPr lang="en-US" sz="1100"/>
          </a:p>
        </p:txBody>
      </p:sp>
      <p:sp>
        <p:nvSpPr>
          <p:cNvPr id="12" name="AutoShape 12"/>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促进税收公平</a:t>
            </a:r>
            <a:endParaRPr lang="en-US" sz="1100"/>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养老保险与个人所得税联动模式的提出背景</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alphaModFix/>
          </a:blip>
          <a:srcRect l="16667" r="16667"/>
          <a:stretch>
            <a:fillRect/>
          </a:stretch>
        </p:blipFill>
        <p:spPr>
          <a:xfrm>
            <a:off x="7092557" y="1559288"/>
            <a:ext cx="4492828" cy="4492828"/>
          </a:xfrm>
          <a:prstGeom prst="roundRect">
            <a:avLst/>
          </a:prstGeom>
        </p:spPr>
      </p:pic>
      <p:sp>
        <p:nvSpPr>
          <p:cNvPr id="5" name="Freeform 5"/>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7" name="Freeform 7"/>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9" name="Freeform 9"/>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11" name="TextBox 11"/>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通过个人所得税的缴纳，可以为养老保险提供稳定的资金来源，降低对财政补贴的依赖。</a:t>
            </a:r>
          </a:p>
        </p:txBody>
      </p:sp>
      <p:sp>
        <p:nvSpPr>
          <p:cNvPr id="12" name="TextBox 12"/>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提高养老保险资金来源的稳定性</a:t>
            </a:r>
          </a:p>
        </p:txBody>
      </p:sp>
      <p:sp>
        <p:nvSpPr>
          <p:cNvPr id="13" name="TextBox 13"/>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通过将个人所得税与养老保险相结合，可以更公平地分配税收负担，保障老年人的基本生活需求，促进社会公正。</a:t>
            </a:r>
          </a:p>
        </p:txBody>
      </p:sp>
      <p:sp>
        <p:nvSpPr>
          <p:cNvPr id="14" name="TextBox 14"/>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促进税收公平和社会公正</a:t>
            </a:r>
          </a:p>
        </p:txBody>
      </p:sp>
      <p:sp>
        <p:nvSpPr>
          <p:cNvPr id="15" name="TextBox 15"/>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通过个人所得税的优惠政策，可以激励个人储蓄和投资，为未来的养老做好准备，减轻国家养老保险的负担。</a:t>
            </a:r>
          </a:p>
        </p:txBody>
      </p:sp>
      <p:sp>
        <p:nvSpPr>
          <p:cNvPr id="16" name="TextBox 16"/>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激励个人储蓄和投资</a:t>
            </a:r>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养老保险与个人所得税联动模式的意义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养老保险与个人所得税联动模式的理论基础</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02</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养老保险与个人所得税在政策目标上具有一致性，都是为了实现社会财富再分配，保障人民生活水平。</a:t>
            </a:r>
          </a:p>
        </p:txBody>
      </p:sp>
      <p:sp>
        <p:nvSpPr>
          <p:cNvPr id="6" name="AutoShape 6"/>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个人所得税是调节收入分配的重要工具，而养老保险则通过为老年人提供基本生活保障，缓解社会贫富差距。</a:t>
            </a:r>
          </a:p>
        </p:txBody>
      </p:sp>
      <p:pic>
        <p:nvPicPr>
          <p:cNvPr id="8" name="Picture 8"/>
          <p:cNvPicPr>
            <a:picLocks noChangeAspect="1"/>
          </p:cNvPicPr>
          <p:nvPr/>
        </p:nvPicPr>
        <p:blipFill>
          <a:blip r:embed="rId3"/>
          <a:srcRect t="17638" b="17638"/>
          <a:stretch>
            <a:fillRect/>
          </a:stretch>
        </p:blipFill>
        <p:spPr>
          <a:xfrm>
            <a:off x="539110" y="1388509"/>
            <a:ext cx="2256056" cy="1267968"/>
          </a:xfrm>
          <a:prstGeom prst="rect">
            <a:avLst/>
          </a:prstGeom>
        </p:spPr>
      </p:pic>
      <p:pic>
        <p:nvPicPr>
          <p:cNvPr id="9" name="Picture 9"/>
          <p:cNvPicPr>
            <a:picLocks noChangeAspect="1"/>
          </p:cNvPicPr>
          <p:nvPr/>
        </p:nvPicPr>
        <p:blipFill>
          <a:blip r:embed="rId4"/>
          <a:srcRect t="12531" b="12531"/>
          <a:stretch>
            <a:fillRect/>
          </a:stretch>
        </p:blipFill>
        <p:spPr>
          <a:xfrm>
            <a:off x="9486879" y="3030193"/>
            <a:ext cx="2256056" cy="1267968"/>
          </a:xfrm>
          <a:prstGeom prst="rect">
            <a:avLst/>
          </a:prstGeom>
        </p:spPr>
      </p:pic>
      <p:sp>
        <p:nvSpPr>
          <p:cNvPr id="10" name="AutoShape 10"/>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个人所得税的缴纳和养老保险的缴纳存在一定的关联，个人所得税的税收优惠和养老保险的缴费抵扣政策可以相互补充。</a:t>
            </a:r>
          </a:p>
        </p:txBody>
      </p:sp>
      <p:pic>
        <p:nvPicPr>
          <p:cNvPr id="12" name="Picture 12"/>
          <p:cNvPicPr>
            <a:picLocks noChangeAspect="1"/>
          </p:cNvPicPr>
          <p:nvPr/>
        </p:nvPicPr>
        <p:blipFill>
          <a:blip r:embed="rId5"/>
          <a:srcRect t="14837" b="14837"/>
          <a:stretch>
            <a:fillRect/>
          </a:stretch>
        </p:blipFill>
        <p:spPr>
          <a:xfrm>
            <a:off x="544772" y="4664094"/>
            <a:ext cx="2256056" cy="1267968"/>
          </a:xfrm>
          <a:prstGeom prst="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养老保险与个人所得税的联动关系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t="22978" b="22978"/>
          <a:stretch>
            <a:fillRect/>
          </a:stretch>
        </p:blipFill>
        <p:spPr>
          <a:xfrm>
            <a:off x="981837" y="3694465"/>
            <a:ext cx="3394942" cy="2143864"/>
          </a:xfrm>
          <a:prstGeom prst="rect">
            <a:avLst/>
          </a:prstGeom>
        </p:spPr>
      </p:pic>
      <p:pic>
        <p:nvPicPr>
          <p:cNvPr id="8" name="Picture 8"/>
          <p:cNvPicPr>
            <a:picLocks noChangeAspect="1"/>
          </p:cNvPicPr>
          <p:nvPr/>
        </p:nvPicPr>
        <p:blipFill>
          <a:blip r:embed="rId4"/>
          <a:srcRect t="11059" b="11059"/>
          <a:stretch>
            <a:fillRect/>
          </a:stretch>
        </p:blipFill>
        <p:spPr>
          <a:xfrm>
            <a:off x="4376812" y="1577730"/>
            <a:ext cx="3394942" cy="2143864"/>
          </a:xfrm>
          <a:prstGeom prst="rect">
            <a:avLst/>
          </a:prstGeom>
        </p:spPr>
      </p:pic>
      <p:pic>
        <p:nvPicPr>
          <p:cNvPr id="9" name="Picture 9"/>
          <p:cNvPicPr>
            <a:picLocks noChangeAspect="1"/>
          </p:cNvPicPr>
          <p:nvPr/>
        </p:nvPicPr>
        <p:blipFill>
          <a:blip r:embed="rId5"/>
          <a:srcRect t="7901" b="7901"/>
          <a:stretch>
            <a:fillRect/>
          </a:stretch>
        </p:blipFill>
        <p:spPr>
          <a:xfrm>
            <a:off x="7771733" y="3721608"/>
            <a:ext cx="3394942" cy="2143864"/>
          </a:xfrm>
          <a:prstGeom prst="rect">
            <a:avLst/>
          </a:prstGeom>
        </p:spPr>
      </p:pic>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养老保险与个人所得税联动模式的理论基础</a:t>
              </a:r>
            </a:p>
          </p:txBody>
        </p:sp>
      </p:grpSp>
      <p:sp>
        <p:nvSpPr>
          <p:cNvPr id="32" name="TextBox 32"/>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社会保障理论</a:t>
            </a:r>
          </a:p>
        </p:txBody>
      </p:sp>
      <p:sp>
        <p:nvSpPr>
          <p:cNvPr id="33" name="TextBox 33"/>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社会保障理论认为，政府应该通过各种政策手段，保障人民的基本生活需要，包括养老保险和税收政策等。</a:t>
            </a:r>
          </a:p>
        </p:txBody>
      </p:sp>
      <p:sp>
        <p:nvSpPr>
          <p:cNvPr id="34" name="TextBox 34"/>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公共经济学理论</a:t>
            </a:r>
          </a:p>
        </p:txBody>
      </p:sp>
      <p:sp>
        <p:nvSpPr>
          <p:cNvPr id="35" name="TextBox 35"/>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公共经济学理论认为，政府应该通过公共政策手段，实现社会财富的再分配，缩小贫富差距。</a:t>
            </a:r>
          </a:p>
        </p:txBody>
      </p:sp>
      <p:sp>
        <p:nvSpPr>
          <p:cNvPr id="36" name="TextBox 36"/>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税收公平理论</a:t>
            </a:r>
          </a:p>
        </p:txBody>
      </p:sp>
      <p:sp>
        <p:nvSpPr>
          <p:cNvPr id="37" name="TextBox 37"/>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税收公平理论认为，税收应该公平地负担，既体现纵向公平又体现横向公平，即收入越高税负越高，不同收入群体之间税负均衡。</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《中华人民共和国个人所得税法》</a:t>
            </a:r>
          </a:p>
        </p:txBody>
      </p:sp>
      <p:sp>
        <p:nvSpPr>
          <p:cNvPr id="14" name="TextBox 14"/>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该法规定个人所得税的征收范围和标准，其中包括个人缴纳的社会保险费可以在计算个人所得税时进行抵扣。</a:t>
            </a:r>
          </a:p>
        </p:txBody>
      </p:sp>
      <p:sp>
        <p:nvSpPr>
          <p:cNvPr id="15" name="TextBox 15"/>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《中华人民共和国税收征收管理法》</a:t>
            </a:r>
          </a:p>
        </p:txBody>
      </p:sp>
      <p:sp>
        <p:nvSpPr>
          <p:cNvPr id="16" name="TextBox 16"/>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该法规定税收征收管理的程序和方法，其中包括个人所得税的征收管理。</a:t>
            </a:r>
          </a:p>
        </p:txBody>
      </p:sp>
      <p:cxnSp>
        <p:nvCxnSpPr>
          <p:cNvPr id="17" name="Connector 17"/>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9" name="Connector 19"/>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0" name="AutoShape 20"/>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《中华人民共和国社会保险法》</a:t>
            </a:r>
          </a:p>
        </p:txBody>
      </p:sp>
      <p:sp>
        <p:nvSpPr>
          <p:cNvPr id="22" name="TextBox 22"/>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该法规定国家建立和完善社会保险制度，其中包括基本养老保险制度。</a:t>
            </a:r>
          </a:p>
        </p:txBody>
      </p:sp>
      <p:sp>
        <p:nvSpPr>
          <p:cNvPr id="23" name="Freeform 23"/>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养老保险与个人所得税联动模式的政策依据</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养老保险与个人所得税联动模式的实施方案</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03</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https://d.book118.com/478033003075006043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2024-09-23T04:21:27.867</cp:lastPrinted>
  <dcterms:created xsi:type="dcterms:W3CDTF">2024-09-22T20:21:27Z</dcterms:created>
  <dcterms:modified xsi:type="dcterms:W3CDTF">2024-09-22T20:21:29Z</dcterms:modified>
</cp:coreProperties>
</file>