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79AD959-18B5-4AA8-BF2E-6C804BF83B1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A259097-0F7A-4D56-BFC4-6D092C8138F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EB7B36C-9B66-4A9F-B334-FD8E315D3DA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F6FDC0D-3E66-419F-9C71-A6FF43F0E4C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1F8DCF6-31B7-408B-ABD8-05289055E90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8D3ED19-682C-4F63-982B-03A78286564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26D9AB9-7FAC-4EA3-B84D-068908C71A8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EA18420-0F49-4579-A71A-3D1B2AE5C20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2EA014D-9550-426D-B753-D4974572BCC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42C0FDF-223F-4BA2-965E-AB8FE01952C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6050E9C-EB3B-4CE8-9440-E00C491146C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78033042060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992262" y="795338"/>
            <a:ext cx="5016500" cy="4945062"/>
          </a:xfrm>
          <a:prstGeom prst="rect">
            <a:avLst/>
          </a:prstGeom>
        </p:spPr>
      </p:pic>
      <p:sp>
        <p:nvSpPr>
          <p:cNvPr id="3" name="AutoShape 3"/>
          <p:cNvSpPr/>
          <p:nvPr/>
        </p:nvSpPr>
        <p:spPr>
          <a:xfrm>
            <a:off x="-474588" y="128588"/>
            <a:ext cx="5299075" cy="42576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860351" y="60325"/>
            <a:ext cx="6002338" cy="4419600"/>
          </a:xfrm>
          <a:custGeom>
            <a:rect l="l" t="t" r="r" b="b"/>
            <a:pathLst>
              <a:path w="1478" h="1090">
                <a:moveTo>
                  <a:pt x="410" y="1046"/>
                </a:moveTo>
                <a:cubicBezTo>
                  <a:pt x="410" y="1046"/>
                  <a:pt x="0" y="1016"/>
                  <a:pt x="118" y="624"/>
                </a:cubicBezTo>
                <a:cubicBezTo>
                  <a:pt x="236" y="232"/>
                  <a:pt x="482" y="0"/>
                  <a:pt x="754" y="20"/>
                </a:cubicBezTo>
                <a:cubicBezTo>
                  <a:pt x="1026" y="40"/>
                  <a:pt x="1270" y="144"/>
                  <a:pt x="1374" y="502"/>
                </a:cubicBezTo>
                <a:cubicBezTo>
                  <a:pt x="1478" y="860"/>
                  <a:pt x="1264" y="1002"/>
                  <a:pt x="982" y="1046"/>
                </a:cubicBezTo>
                <a:cubicBezTo>
                  <a:pt x="700" y="1090"/>
                  <a:pt x="410" y="1046"/>
                  <a:pt x="410" y="1046"/>
                </a:cubicBezTo>
                <a:close/>
              </a:path>
            </a:pathLst>
          </a:custGeom>
          <a:ln w="3572">
            <a:solidFill>
              <a:srgbClr val="EAEAE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680963" y="144463"/>
            <a:ext cx="5773737" cy="4275137"/>
          </a:xfrm>
          <a:custGeom>
            <a:rect l="l" t="t" r="r" b="b"/>
            <a:pathLst>
              <a:path w="1422" h="1054">
                <a:moveTo>
                  <a:pt x="731" y="19"/>
                </a:moveTo>
                <a:cubicBezTo>
                  <a:pt x="992" y="44"/>
                  <a:pt x="1225" y="142"/>
                  <a:pt x="1323" y="484"/>
                </a:cubicBezTo>
                <a:cubicBezTo>
                  <a:pt x="1422" y="827"/>
                  <a:pt x="1216" y="963"/>
                  <a:pt x="947" y="1008"/>
                </a:cubicBezTo>
                <a:cubicBezTo>
                  <a:pt x="676" y="1054"/>
                  <a:pt x="392" y="1012"/>
                  <a:pt x="391" y="1007"/>
                </a:cubicBezTo>
                <a:cubicBezTo>
                  <a:pt x="389" y="1003"/>
                  <a:pt x="0" y="975"/>
                  <a:pt x="108" y="600"/>
                </a:cubicBezTo>
                <a:cubicBezTo>
                  <a:pt x="110" y="592"/>
                  <a:pt x="112" y="584"/>
                  <a:pt x="115" y="576"/>
                </a:cubicBezTo>
                <a:cubicBezTo>
                  <a:pt x="140" y="493"/>
                  <a:pt x="172" y="417"/>
                  <a:pt x="212" y="349"/>
                </a:cubicBezTo>
                <a:cubicBezTo>
                  <a:pt x="340" y="129"/>
                  <a:pt x="530" y="0"/>
                  <a:pt x="731" y="19"/>
                </a:cubicBezTo>
                <a:close/>
              </a:path>
            </a:pathLst>
          </a:custGeom>
          <a:ln w="3572">
            <a:solidFill>
              <a:srgbClr val="E8E8E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06338" y="209550"/>
            <a:ext cx="5546725" cy="4152900"/>
          </a:xfrm>
          <a:custGeom>
            <a:rect l="l" t="t" r="r" b="b"/>
            <a:pathLst>
              <a:path w="1366" h="1024">
                <a:moveTo>
                  <a:pt x="709" y="23"/>
                </a:moveTo>
                <a:cubicBezTo>
                  <a:pt x="959" y="52"/>
                  <a:pt x="1181" y="145"/>
                  <a:pt x="1273" y="472"/>
                </a:cubicBezTo>
                <a:cubicBezTo>
                  <a:pt x="1366" y="799"/>
                  <a:pt x="1169" y="929"/>
                  <a:pt x="912" y="976"/>
                </a:cubicBezTo>
                <a:cubicBezTo>
                  <a:pt x="653" y="1024"/>
                  <a:pt x="375" y="984"/>
                  <a:pt x="372" y="974"/>
                </a:cubicBezTo>
                <a:cubicBezTo>
                  <a:pt x="370" y="966"/>
                  <a:pt x="0" y="939"/>
                  <a:pt x="98" y="581"/>
                </a:cubicBezTo>
                <a:cubicBezTo>
                  <a:pt x="101" y="573"/>
                  <a:pt x="102" y="565"/>
                  <a:pt x="104" y="558"/>
                </a:cubicBezTo>
                <a:cubicBezTo>
                  <a:pt x="128" y="478"/>
                  <a:pt x="158" y="404"/>
                  <a:pt x="199" y="336"/>
                </a:cubicBezTo>
                <a:cubicBezTo>
                  <a:pt x="323" y="128"/>
                  <a:pt x="512" y="0"/>
                  <a:pt x="709" y="23"/>
                </a:cubicBezTo>
                <a:close/>
              </a:path>
            </a:pathLst>
          </a:custGeom>
          <a:ln w="3572">
            <a:solidFill>
              <a:srgbClr val="E6E6E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28538" y="271463"/>
            <a:ext cx="5319712" cy="4029075"/>
          </a:xfrm>
          <a:custGeom>
            <a:rect l="l" t="t" r="r" b="b"/>
            <a:pathLst>
              <a:path w="1310" h="994">
                <a:moveTo>
                  <a:pt x="686" y="28"/>
                </a:moveTo>
                <a:cubicBezTo>
                  <a:pt x="925" y="62"/>
                  <a:pt x="1135" y="148"/>
                  <a:pt x="1223" y="460"/>
                </a:cubicBezTo>
                <a:cubicBezTo>
                  <a:pt x="1310" y="773"/>
                  <a:pt x="1121" y="895"/>
                  <a:pt x="877" y="944"/>
                </a:cubicBezTo>
                <a:cubicBezTo>
                  <a:pt x="628" y="994"/>
                  <a:pt x="357" y="956"/>
                  <a:pt x="353" y="941"/>
                </a:cubicBezTo>
                <a:cubicBezTo>
                  <a:pt x="349" y="929"/>
                  <a:pt x="0" y="904"/>
                  <a:pt x="88" y="563"/>
                </a:cubicBezTo>
                <a:cubicBezTo>
                  <a:pt x="90" y="556"/>
                  <a:pt x="91" y="548"/>
                  <a:pt x="93" y="540"/>
                </a:cubicBezTo>
                <a:cubicBezTo>
                  <a:pt x="114" y="464"/>
                  <a:pt x="142" y="392"/>
                  <a:pt x="184" y="324"/>
                </a:cubicBezTo>
                <a:cubicBezTo>
                  <a:pt x="305" y="129"/>
                  <a:pt x="493" y="0"/>
                  <a:pt x="686" y="28"/>
                </a:cubicBezTo>
                <a:close/>
              </a:path>
            </a:pathLst>
          </a:custGeom>
          <a:ln w="3572">
            <a:solidFill>
              <a:srgbClr val="E4E4E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53913" y="334963"/>
            <a:ext cx="5092700" cy="3905250"/>
          </a:xfrm>
          <a:custGeom>
            <a:rect l="l" t="t" r="r" b="b"/>
            <a:pathLst>
              <a:path w="1254" h="963">
                <a:moveTo>
                  <a:pt x="664" y="32"/>
                </a:moveTo>
                <a:cubicBezTo>
                  <a:pt x="892" y="70"/>
                  <a:pt x="1091" y="151"/>
                  <a:pt x="1173" y="448"/>
                </a:cubicBezTo>
                <a:cubicBezTo>
                  <a:pt x="1254" y="745"/>
                  <a:pt x="1074" y="861"/>
                  <a:pt x="843" y="911"/>
                </a:cubicBezTo>
                <a:cubicBezTo>
                  <a:pt x="605" y="963"/>
                  <a:pt x="340" y="927"/>
                  <a:pt x="334" y="908"/>
                </a:cubicBezTo>
                <a:cubicBezTo>
                  <a:pt x="330" y="892"/>
                  <a:pt x="0" y="868"/>
                  <a:pt x="79" y="544"/>
                </a:cubicBezTo>
                <a:cubicBezTo>
                  <a:pt x="81" y="537"/>
                  <a:pt x="81" y="529"/>
                  <a:pt x="83" y="522"/>
                </a:cubicBezTo>
                <a:cubicBezTo>
                  <a:pt x="102" y="449"/>
                  <a:pt x="128" y="379"/>
                  <a:pt x="171" y="311"/>
                </a:cubicBezTo>
                <a:cubicBezTo>
                  <a:pt x="288" y="129"/>
                  <a:pt x="475" y="0"/>
                  <a:pt x="664" y="32"/>
                </a:cubicBezTo>
                <a:close/>
              </a:path>
            </a:pathLst>
          </a:custGeom>
          <a:ln w="3572">
            <a:solidFill>
              <a:srgbClr val="E2E2E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0712" y="400050"/>
            <a:ext cx="4868862" cy="3783013"/>
          </a:xfrm>
          <a:custGeom>
            <a:rect l="l" t="t" r="r" b="b"/>
            <a:pathLst>
              <a:path w="1199" h="933">
                <a:moveTo>
                  <a:pt x="642" y="36"/>
                </a:moveTo>
                <a:cubicBezTo>
                  <a:pt x="858" y="78"/>
                  <a:pt x="1047" y="154"/>
                  <a:pt x="1123" y="435"/>
                </a:cubicBezTo>
                <a:cubicBezTo>
                  <a:pt x="1199" y="717"/>
                  <a:pt x="1027" y="827"/>
                  <a:pt x="809" y="879"/>
                </a:cubicBezTo>
                <a:cubicBezTo>
                  <a:pt x="582" y="933"/>
                  <a:pt x="323" y="898"/>
                  <a:pt x="316" y="874"/>
                </a:cubicBezTo>
                <a:cubicBezTo>
                  <a:pt x="310" y="854"/>
                  <a:pt x="0" y="832"/>
                  <a:pt x="70" y="525"/>
                </a:cubicBezTo>
                <a:cubicBezTo>
                  <a:pt x="71" y="518"/>
                  <a:pt x="71" y="511"/>
                  <a:pt x="73" y="504"/>
                </a:cubicBezTo>
                <a:cubicBezTo>
                  <a:pt x="90" y="434"/>
                  <a:pt x="114" y="366"/>
                  <a:pt x="158" y="298"/>
                </a:cubicBezTo>
                <a:cubicBezTo>
                  <a:pt x="270" y="128"/>
                  <a:pt x="456" y="0"/>
                  <a:pt x="642" y="36"/>
                </a:cubicBezTo>
                <a:close/>
              </a:path>
            </a:pathLst>
          </a:custGeom>
          <a:ln w="3572">
            <a:solidFill>
              <a:srgbClr val="E0DFD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00099" y="461963"/>
            <a:ext cx="4637088" cy="3660775"/>
          </a:xfrm>
          <a:custGeom>
            <a:rect l="l" t="t" r="r" b="b"/>
            <a:pathLst>
              <a:path w="1142" h="903">
                <a:moveTo>
                  <a:pt x="619" y="41"/>
                </a:moveTo>
                <a:cubicBezTo>
                  <a:pt x="824" y="86"/>
                  <a:pt x="1002" y="158"/>
                  <a:pt x="1072" y="424"/>
                </a:cubicBezTo>
                <a:cubicBezTo>
                  <a:pt x="1142" y="690"/>
                  <a:pt x="979" y="794"/>
                  <a:pt x="773" y="847"/>
                </a:cubicBezTo>
                <a:cubicBezTo>
                  <a:pt x="557" y="903"/>
                  <a:pt x="305" y="871"/>
                  <a:pt x="297" y="842"/>
                </a:cubicBezTo>
                <a:cubicBezTo>
                  <a:pt x="290" y="818"/>
                  <a:pt x="0" y="797"/>
                  <a:pt x="59" y="507"/>
                </a:cubicBezTo>
                <a:cubicBezTo>
                  <a:pt x="61" y="501"/>
                  <a:pt x="61" y="493"/>
                  <a:pt x="62" y="486"/>
                </a:cubicBezTo>
                <a:cubicBezTo>
                  <a:pt x="76" y="420"/>
                  <a:pt x="99" y="354"/>
                  <a:pt x="144" y="287"/>
                </a:cubicBezTo>
                <a:cubicBezTo>
                  <a:pt x="251" y="128"/>
                  <a:pt x="437" y="0"/>
                  <a:pt x="619" y="41"/>
                </a:cubicBezTo>
                <a:close/>
              </a:path>
            </a:pathLst>
          </a:custGeom>
          <a:ln w="3572">
            <a:solidFill>
              <a:srgbClr val="DEDDD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74724" y="527050"/>
            <a:ext cx="4413250" cy="3538538"/>
          </a:xfrm>
          <a:custGeom>
            <a:rect l="l" t="t" r="r" b="b"/>
            <a:pathLst>
              <a:path w="1087" h="873">
                <a:moveTo>
                  <a:pt x="597" y="45"/>
                </a:moveTo>
                <a:cubicBezTo>
                  <a:pt x="791" y="94"/>
                  <a:pt x="958" y="161"/>
                  <a:pt x="1022" y="411"/>
                </a:cubicBezTo>
                <a:cubicBezTo>
                  <a:pt x="1087" y="663"/>
                  <a:pt x="931" y="760"/>
                  <a:pt x="739" y="815"/>
                </a:cubicBezTo>
                <a:cubicBezTo>
                  <a:pt x="534" y="873"/>
                  <a:pt x="287" y="842"/>
                  <a:pt x="278" y="808"/>
                </a:cubicBezTo>
                <a:cubicBezTo>
                  <a:pt x="270" y="781"/>
                  <a:pt x="0" y="760"/>
                  <a:pt x="50" y="488"/>
                </a:cubicBezTo>
                <a:cubicBezTo>
                  <a:pt x="51" y="482"/>
                  <a:pt x="51" y="475"/>
                  <a:pt x="52" y="468"/>
                </a:cubicBezTo>
                <a:cubicBezTo>
                  <a:pt x="64" y="405"/>
                  <a:pt x="84" y="341"/>
                  <a:pt x="131" y="274"/>
                </a:cubicBezTo>
                <a:cubicBezTo>
                  <a:pt x="233" y="127"/>
                  <a:pt x="418" y="0"/>
                  <a:pt x="597" y="45"/>
                </a:cubicBezTo>
                <a:close/>
              </a:path>
            </a:pathLst>
          </a:custGeom>
          <a:ln w="3572">
            <a:solidFill>
              <a:srgbClr val="DCDBD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549349" y="587375"/>
            <a:ext cx="4189413" cy="3417888"/>
          </a:xfrm>
          <a:custGeom>
            <a:rect l="l" t="t" r="r" b="b"/>
            <a:pathLst>
              <a:path w="1032" h="843">
                <a:moveTo>
                  <a:pt x="575" y="50"/>
                </a:moveTo>
                <a:cubicBezTo>
                  <a:pt x="757" y="102"/>
                  <a:pt x="913" y="165"/>
                  <a:pt x="973" y="400"/>
                </a:cubicBezTo>
                <a:cubicBezTo>
                  <a:pt x="1032" y="636"/>
                  <a:pt x="884" y="728"/>
                  <a:pt x="705" y="783"/>
                </a:cubicBezTo>
                <a:cubicBezTo>
                  <a:pt x="510" y="843"/>
                  <a:pt x="270" y="814"/>
                  <a:pt x="260" y="776"/>
                </a:cubicBezTo>
                <a:cubicBezTo>
                  <a:pt x="251" y="744"/>
                  <a:pt x="0" y="725"/>
                  <a:pt x="41" y="470"/>
                </a:cubicBezTo>
                <a:cubicBezTo>
                  <a:pt x="42" y="464"/>
                  <a:pt x="41" y="457"/>
                  <a:pt x="42" y="451"/>
                </a:cubicBezTo>
                <a:cubicBezTo>
                  <a:pt x="52" y="391"/>
                  <a:pt x="70" y="329"/>
                  <a:pt x="118" y="262"/>
                </a:cubicBezTo>
                <a:cubicBezTo>
                  <a:pt x="214" y="127"/>
                  <a:pt x="400" y="0"/>
                  <a:pt x="575" y="50"/>
                </a:cubicBezTo>
                <a:close/>
              </a:path>
            </a:pathLst>
          </a:custGeom>
          <a:ln w="3572">
            <a:solidFill>
              <a:srgbClr val="DAD9D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3974" y="647700"/>
            <a:ext cx="3962400" cy="3300413"/>
          </a:xfrm>
          <a:custGeom>
            <a:rect l="l" t="t" r="r" b="b"/>
            <a:pathLst>
              <a:path w="976" h="814">
                <a:moveTo>
                  <a:pt x="553" y="55"/>
                </a:moveTo>
                <a:cubicBezTo>
                  <a:pt x="724" y="109"/>
                  <a:pt x="869" y="168"/>
                  <a:pt x="923" y="388"/>
                </a:cubicBezTo>
                <a:cubicBezTo>
                  <a:pt x="976" y="609"/>
                  <a:pt x="837" y="695"/>
                  <a:pt x="670" y="751"/>
                </a:cubicBezTo>
                <a:cubicBezTo>
                  <a:pt x="487" y="814"/>
                  <a:pt x="253" y="787"/>
                  <a:pt x="241" y="743"/>
                </a:cubicBezTo>
                <a:cubicBezTo>
                  <a:pt x="231" y="708"/>
                  <a:pt x="0" y="689"/>
                  <a:pt x="32" y="452"/>
                </a:cubicBezTo>
                <a:cubicBezTo>
                  <a:pt x="33" y="446"/>
                  <a:pt x="31" y="440"/>
                  <a:pt x="32" y="434"/>
                </a:cubicBezTo>
                <a:cubicBezTo>
                  <a:pt x="40" y="377"/>
                  <a:pt x="56" y="317"/>
                  <a:pt x="104" y="250"/>
                </a:cubicBezTo>
                <a:cubicBezTo>
                  <a:pt x="195" y="127"/>
                  <a:pt x="381" y="0"/>
                  <a:pt x="553" y="55"/>
                </a:cubicBezTo>
                <a:close/>
              </a:path>
            </a:pathLst>
          </a:custGeom>
          <a:ln w="3572">
            <a:solidFill>
              <a:srgbClr val="D8D7D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893837" y="704850"/>
            <a:ext cx="3744912" cy="3186113"/>
          </a:xfrm>
          <a:custGeom>
            <a:rect l="l" t="t" r="r" b="b"/>
            <a:pathLst>
              <a:path w="922" h="786">
                <a:moveTo>
                  <a:pt x="532" y="60"/>
                </a:moveTo>
                <a:cubicBezTo>
                  <a:pt x="692" y="117"/>
                  <a:pt x="826" y="173"/>
                  <a:pt x="874" y="378"/>
                </a:cubicBezTo>
                <a:cubicBezTo>
                  <a:pt x="922" y="583"/>
                  <a:pt x="791" y="663"/>
                  <a:pt x="637" y="721"/>
                </a:cubicBezTo>
                <a:cubicBezTo>
                  <a:pt x="464" y="786"/>
                  <a:pt x="237" y="760"/>
                  <a:pt x="224" y="712"/>
                </a:cubicBezTo>
                <a:cubicBezTo>
                  <a:pt x="213" y="672"/>
                  <a:pt x="0" y="654"/>
                  <a:pt x="23" y="435"/>
                </a:cubicBezTo>
                <a:cubicBezTo>
                  <a:pt x="24" y="430"/>
                  <a:pt x="22" y="423"/>
                  <a:pt x="23" y="417"/>
                </a:cubicBezTo>
                <a:cubicBezTo>
                  <a:pt x="28" y="365"/>
                  <a:pt x="42" y="306"/>
                  <a:pt x="92" y="239"/>
                </a:cubicBezTo>
                <a:cubicBezTo>
                  <a:pt x="176" y="127"/>
                  <a:pt x="363" y="0"/>
                  <a:pt x="532" y="60"/>
                </a:cubicBezTo>
                <a:close/>
              </a:path>
            </a:pathLst>
          </a:custGeom>
          <a:ln w="3572">
            <a:solidFill>
              <a:srgbClr val="D6D5D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1063699" y="765175"/>
            <a:ext cx="3521075" cy="3065463"/>
          </a:xfrm>
          <a:custGeom>
            <a:rect l="l" t="t" r="r" b="b"/>
            <a:pathLst>
              <a:path w="865" h="756">
                <a:moveTo>
                  <a:pt x="511" y="65"/>
                </a:moveTo>
                <a:cubicBezTo>
                  <a:pt x="659" y="124"/>
                  <a:pt x="783" y="177"/>
                  <a:pt x="825" y="366"/>
                </a:cubicBezTo>
                <a:cubicBezTo>
                  <a:pt x="867" y="557"/>
                  <a:pt x="744" y="631"/>
                  <a:pt x="604" y="689"/>
                </a:cubicBezTo>
                <a:cubicBezTo>
                  <a:pt x="441" y="756"/>
                  <a:pt x="221" y="732"/>
                  <a:pt x="206" y="679"/>
                </a:cubicBezTo>
                <a:cubicBezTo>
                  <a:pt x="194" y="636"/>
                  <a:pt x="0" y="618"/>
                  <a:pt x="15" y="417"/>
                </a:cubicBezTo>
                <a:cubicBezTo>
                  <a:pt x="16" y="412"/>
                  <a:pt x="13" y="406"/>
                  <a:pt x="13" y="400"/>
                </a:cubicBezTo>
                <a:cubicBezTo>
                  <a:pt x="17" y="351"/>
                  <a:pt x="29" y="294"/>
                  <a:pt x="80" y="227"/>
                </a:cubicBezTo>
                <a:cubicBezTo>
                  <a:pt x="158" y="127"/>
                  <a:pt x="346" y="0"/>
                  <a:pt x="511" y="65"/>
                </a:cubicBezTo>
                <a:close/>
              </a:path>
            </a:pathLst>
          </a:custGeom>
          <a:ln w="3572">
            <a:solidFill>
              <a:srgbClr val="D4D3D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235149" y="822325"/>
            <a:ext cx="3302000" cy="2955925"/>
          </a:xfrm>
          <a:custGeom>
            <a:rect l="l" t="t" r="r" b="b"/>
            <a:pathLst>
              <a:path w="813" h="729">
                <a:moveTo>
                  <a:pt x="490" y="71"/>
                </a:moveTo>
                <a:cubicBezTo>
                  <a:pt x="627" y="132"/>
                  <a:pt x="740" y="182"/>
                  <a:pt x="776" y="356"/>
                </a:cubicBezTo>
                <a:cubicBezTo>
                  <a:pt x="813" y="531"/>
                  <a:pt x="698" y="600"/>
                  <a:pt x="571" y="659"/>
                </a:cubicBezTo>
                <a:cubicBezTo>
                  <a:pt x="418" y="729"/>
                  <a:pt x="205" y="706"/>
                  <a:pt x="189" y="648"/>
                </a:cubicBezTo>
                <a:cubicBezTo>
                  <a:pt x="176" y="600"/>
                  <a:pt x="0" y="583"/>
                  <a:pt x="7" y="400"/>
                </a:cubicBezTo>
                <a:cubicBezTo>
                  <a:pt x="7" y="395"/>
                  <a:pt x="4" y="389"/>
                  <a:pt x="4" y="384"/>
                </a:cubicBezTo>
                <a:cubicBezTo>
                  <a:pt x="6" y="338"/>
                  <a:pt x="16" y="283"/>
                  <a:pt x="68" y="217"/>
                </a:cubicBezTo>
                <a:cubicBezTo>
                  <a:pt x="139" y="127"/>
                  <a:pt x="328" y="0"/>
                  <a:pt x="490" y="71"/>
                </a:cubicBezTo>
                <a:close/>
              </a:path>
            </a:pathLst>
          </a:custGeom>
          <a:ln w="3572">
            <a:solidFill>
              <a:srgbClr val="D2D1D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385962" y="1095375"/>
            <a:ext cx="2995612" cy="2514600"/>
          </a:xfrm>
          <a:custGeom>
            <a:rect l="l" t="t" r="r" b="b"/>
            <a:pathLst>
              <a:path w="9355" h="8854">
                <a:moveTo>
                  <a:pt x="6007" y="341"/>
                </a:moveTo>
                <a:cubicBezTo>
                  <a:pt x="7604" y="1226"/>
                  <a:pt x="8884" y="1911"/>
                  <a:pt x="9290" y="4165"/>
                </a:cubicBezTo>
                <a:cubicBezTo>
                  <a:pt x="9670" y="6447"/>
                  <a:pt x="8327" y="7360"/>
                  <a:pt x="6869" y="8202"/>
                </a:cubicBezTo>
                <a:cubicBezTo>
                  <a:pt x="5069" y="9243"/>
                  <a:pt x="2458" y="8929"/>
                  <a:pt x="2243" y="8030"/>
                </a:cubicBezTo>
                <a:cubicBezTo>
                  <a:pt x="2053" y="7303"/>
                  <a:pt x="46" y="7049"/>
                  <a:pt x="50" y="4707"/>
                </a:cubicBezTo>
                <a:cubicBezTo>
                  <a:pt x="38" y="4650"/>
                  <a:pt x="0" y="4564"/>
                  <a:pt x="0" y="4493"/>
                </a:cubicBezTo>
                <a:cubicBezTo>
                  <a:pt x="0" y="3879"/>
                  <a:pt x="88" y="3123"/>
                  <a:pt x="773" y="2182"/>
                </a:cubicBezTo>
                <a:cubicBezTo>
                  <a:pt x="1584" y="1055"/>
                  <a:pt x="3992" y="-757"/>
                  <a:pt x="6007" y="341"/>
                </a:cubicBezTo>
                <a:close/>
              </a:path>
            </a:pathLst>
          </a:custGeom>
          <a:ln w="3572">
            <a:solidFill>
              <a:srgbClr val="D0CFC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514549" y="1155700"/>
            <a:ext cx="2835275" cy="2395538"/>
          </a:xfrm>
          <a:custGeom>
            <a:rect l="l" t="t" r="r" b="b"/>
            <a:pathLst>
              <a:path w="9484" h="8772">
                <a:moveTo>
                  <a:pt x="6293" y="429"/>
                </a:moveTo>
                <a:cubicBezTo>
                  <a:pt x="7855" y="1349"/>
                  <a:pt x="9092" y="2047"/>
                  <a:pt x="9431" y="4168"/>
                </a:cubicBezTo>
                <a:cubicBezTo>
                  <a:pt x="9771" y="6305"/>
                  <a:pt x="8426" y="7180"/>
                  <a:pt x="7054" y="8055"/>
                </a:cubicBezTo>
                <a:cubicBezTo>
                  <a:pt x="5274" y="9183"/>
                  <a:pt x="2556" y="8871"/>
                  <a:pt x="2298" y="7877"/>
                </a:cubicBezTo>
                <a:cubicBezTo>
                  <a:pt x="2094" y="7047"/>
                  <a:pt x="248" y="6961"/>
                  <a:pt x="70" y="4628"/>
                </a:cubicBezTo>
                <a:cubicBezTo>
                  <a:pt x="56" y="4569"/>
                  <a:pt x="16" y="4480"/>
                  <a:pt x="16" y="4406"/>
                </a:cubicBezTo>
                <a:cubicBezTo>
                  <a:pt x="-12" y="3827"/>
                  <a:pt x="-93" y="2922"/>
                  <a:pt x="804" y="2091"/>
                </a:cubicBezTo>
                <a:cubicBezTo>
                  <a:pt x="1388" y="934"/>
                  <a:pt x="4187" y="-817"/>
                  <a:pt x="6293" y="429"/>
                </a:cubicBezTo>
                <a:close/>
              </a:path>
            </a:pathLst>
          </a:custGeom>
          <a:ln w="3572">
            <a:solidFill>
              <a:srgbClr val="CECDC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641548" y="1219200"/>
            <a:ext cx="2674938" cy="2276475"/>
          </a:xfrm>
          <a:custGeom>
            <a:rect l="l" t="t" r="r" b="b"/>
            <a:pathLst>
              <a:path w="9599" h="8661">
                <a:moveTo>
                  <a:pt x="6600" y="507"/>
                </a:moveTo>
                <a:cubicBezTo>
                  <a:pt x="8116" y="1480"/>
                  <a:pt x="9268" y="2159"/>
                  <a:pt x="9559" y="4134"/>
                </a:cubicBezTo>
                <a:cubicBezTo>
                  <a:pt x="9851" y="6140"/>
                  <a:pt x="8524" y="6973"/>
                  <a:pt x="7242" y="7884"/>
                </a:cubicBezTo>
                <a:cubicBezTo>
                  <a:pt x="5478" y="9103"/>
                  <a:pt x="2664" y="8779"/>
                  <a:pt x="2373" y="7668"/>
                </a:cubicBezTo>
                <a:cubicBezTo>
                  <a:pt x="2125" y="6757"/>
                  <a:pt x="424" y="6583"/>
                  <a:pt x="113" y="4520"/>
                </a:cubicBezTo>
                <a:cubicBezTo>
                  <a:pt x="99" y="4458"/>
                  <a:pt x="41" y="4381"/>
                  <a:pt x="41" y="4304"/>
                </a:cubicBezTo>
                <a:cubicBezTo>
                  <a:pt x="-18" y="3748"/>
                  <a:pt x="-149" y="2822"/>
                  <a:pt x="828" y="1973"/>
                </a:cubicBezTo>
                <a:cubicBezTo>
                  <a:pt x="1382" y="955"/>
                  <a:pt x="4385" y="-897"/>
                  <a:pt x="6600" y="507"/>
                </a:cubicBezTo>
                <a:close/>
              </a:path>
            </a:pathLst>
          </a:custGeom>
          <a:ln w="3572">
            <a:solidFill>
              <a:srgbClr val="CCCBC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1770137" y="1284288"/>
            <a:ext cx="2513012" cy="2157412"/>
          </a:xfrm>
          <a:custGeom>
            <a:rect l="l" t="t" r="r" b="b"/>
            <a:pathLst>
              <a:path w="9595" h="8542">
                <a:moveTo>
                  <a:pt x="6858" y="596"/>
                </a:moveTo>
                <a:cubicBezTo>
                  <a:pt x="8315" y="1607"/>
                  <a:pt x="9354" y="2297"/>
                  <a:pt x="9571" y="4111"/>
                </a:cubicBezTo>
                <a:cubicBezTo>
                  <a:pt x="9788" y="5941"/>
                  <a:pt x="8517" y="6744"/>
                  <a:pt x="7338" y="7675"/>
                </a:cubicBezTo>
                <a:cubicBezTo>
                  <a:pt x="5633" y="9023"/>
                  <a:pt x="2749" y="8686"/>
                  <a:pt x="2408" y="7450"/>
                </a:cubicBezTo>
                <a:cubicBezTo>
                  <a:pt x="2145" y="6423"/>
                  <a:pt x="549" y="6115"/>
                  <a:pt x="160" y="4400"/>
                </a:cubicBezTo>
                <a:cubicBezTo>
                  <a:pt x="129" y="4352"/>
                  <a:pt x="83" y="4256"/>
                  <a:pt x="67" y="4192"/>
                </a:cubicBezTo>
                <a:cubicBezTo>
                  <a:pt x="-10" y="3678"/>
                  <a:pt x="-212" y="2715"/>
                  <a:pt x="858" y="1848"/>
                </a:cubicBezTo>
                <a:cubicBezTo>
                  <a:pt x="1354" y="965"/>
                  <a:pt x="4579" y="-977"/>
                  <a:pt x="6858" y="596"/>
                </a:cubicBezTo>
                <a:close/>
              </a:path>
            </a:pathLst>
          </a:custGeom>
          <a:ln w="3572">
            <a:solidFill>
              <a:srgbClr val="CAC9C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1893962" y="1343025"/>
            <a:ext cx="2357437" cy="2043113"/>
          </a:xfrm>
          <a:custGeom>
            <a:rect l="l" t="t" r="r" b="b"/>
            <a:pathLst>
              <a:path w="9593" h="8395">
                <a:moveTo>
                  <a:pt x="7151" y="706"/>
                </a:moveTo>
                <a:cubicBezTo>
                  <a:pt x="8523" y="1756"/>
                  <a:pt x="9449" y="2456"/>
                  <a:pt x="9581" y="4073"/>
                </a:cubicBezTo>
                <a:cubicBezTo>
                  <a:pt x="9730" y="5723"/>
                  <a:pt x="8523" y="6506"/>
                  <a:pt x="7466" y="7440"/>
                </a:cubicBezTo>
                <a:cubicBezTo>
                  <a:pt x="5829" y="8923"/>
                  <a:pt x="2854" y="8556"/>
                  <a:pt x="2474" y="7190"/>
                </a:cubicBezTo>
                <a:cubicBezTo>
                  <a:pt x="2160" y="6073"/>
                  <a:pt x="612" y="5772"/>
                  <a:pt x="226" y="4273"/>
                </a:cubicBezTo>
                <a:cubicBezTo>
                  <a:pt x="193" y="4223"/>
                  <a:pt x="127" y="4140"/>
                  <a:pt x="110" y="4073"/>
                </a:cubicBezTo>
                <a:cubicBezTo>
                  <a:pt x="-6" y="3590"/>
                  <a:pt x="-270" y="2606"/>
                  <a:pt x="904" y="1740"/>
                </a:cubicBezTo>
                <a:cubicBezTo>
                  <a:pt x="1317" y="990"/>
                  <a:pt x="4788" y="-1077"/>
                  <a:pt x="7151" y="706"/>
                </a:cubicBezTo>
                <a:close/>
              </a:path>
            </a:pathLst>
          </a:custGeom>
          <a:ln w="3572">
            <a:solidFill>
              <a:srgbClr val="C8C7C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2017787" y="1403350"/>
            <a:ext cx="2205037" cy="1927225"/>
          </a:xfrm>
          <a:custGeom>
            <a:rect l="l" t="t" r="r" b="b"/>
            <a:pathLst>
              <a:path w="9614" h="8246">
                <a:moveTo>
                  <a:pt x="7489" y="830"/>
                </a:moveTo>
                <a:cubicBezTo>
                  <a:pt x="8799" y="1905"/>
                  <a:pt x="9560" y="2633"/>
                  <a:pt x="9613" y="4054"/>
                </a:cubicBezTo>
                <a:cubicBezTo>
                  <a:pt x="9666" y="5492"/>
                  <a:pt x="8516" y="6255"/>
                  <a:pt x="7613" y="7208"/>
                </a:cubicBezTo>
                <a:cubicBezTo>
                  <a:pt x="6055" y="8820"/>
                  <a:pt x="2976" y="8421"/>
                  <a:pt x="2551" y="6931"/>
                </a:cubicBezTo>
                <a:cubicBezTo>
                  <a:pt x="2197" y="5683"/>
                  <a:pt x="899" y="5406"/>
                  <a:pt x="285" y="4141"/>
                </a:cubicBezTo>
                <a:cubicBezTo>
                  <a:pt x="250" y="4089"/>
                  <a:pt x="179" y="4002"/>
                  <a:pt x="162" y="3933"/>
                </a:cubicBezTo>
                <a:cubicBezTo>
                  <a:pt x="2" y="3499"/>
                  <a:pt x="-334" y="2512"/>
                  <a:pt x="958" y="1610"/>
                </a:cubicBezTo>
                <a:cubicBezTo>
                  <a:pt x="1294" y="1021"/>
                  <a:pt x="5064" y="-1180"/>
                  <a:pt x="7489" y="830"/>
                </a:cubicBezTo>
                <a:close/>
              </a:path>
            </a:pathLst>
          </a:custGeom>
          <a:ln w="3572">
            <a:solidFill>
              <a:srgbClr val="C6C5C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143199" y="1462088"/>
            <a:ext cx="2052638" cy="1819275"/>
          </a:xfrm>
          <a:custGeom>
            <a:rect l="l" t="t" r="r" b="b"/>
            <a:pathLst>
              <a:path w="9556" h="8070">
                <a:moveTo>
                  <a:pt x="7816" y="960"/>
                </a:moveTo>
                <a:cubicBezTo>
                  <a:pt x="9026" y="2075"/>
                  <a:pt x="9593" y="2813"/>
                  <a:pt x="9555" y="4000"/>
                </a:cubicBezTo>
                <a:cubicBezTo>
                  <a:pt x="9498" y="5241"/>
                  <a:pt x="8478" y="5960"/>
                  <a:pt x="7722" y="6913"/>
                </a:cubicBezTo>
                <a:cubicBezTo>
                  <a:pt x="6304" y="8712"/>
                  <a:pt x="3090" y="8262"/>
                  <a:pt x="2599" y="6608"/>
                </a:cubicBezTo>
                <a:cubicBezTo>
                  <a:pt x="2202" y="5259"/>
                  <a:pt x="1010" y="4991"/>
                  <a:pt x="368" y="3982"/>
                </a:cubicBezTo>
                <a:cubicBezTo>
                  <a:pt x="330" y="3946"/>
                  <a:pt x="236" y="3856"/>
                  <a:pt x="198" y="3784"/>
                </a:cubicBezTo>
                <a:cubicBezTo>
                  <a:pt x="28" y="3388"/>
                  <a:pt x="-407" y="2381"/>
                  <a:pt x="1011" y="1464"/>
                </a:cubicBezTo>
                <a:cubicBezTo>
                  <a:pt x="1238" y="1068"/>
                  <a:pt x="5340" y="-1288"/>
                  <a:pt x="7816" y="960"/>
                </a:cubicBezTo>
                <a:close/>
              </a:path>
            </a:pathLst>
          </a:custGeom>
          <a:ln w="3572">
            <a:solidFill>
              <a:srgbClr val="C4C3C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2265437" y="1516063"/>
            <a:ext cx="1908175" cy="1712912"/>
          </a:xfrm>
          <a:custGeom>
            <a:rect l="l" t="t" r="r" b="b"/>
            <a:pathLst>
              <a:path w="9384" h="7878">
                <a:moveTo>
                  <a:pt x="8070" y="1121"/>
                </a:moveTo>
                <a:cubicBezTo>
                  <a:pt x="9168" y="2259"/>
                  <a:pt x="9507" y="3024"/>
                  <a:pt x="9347" y="3976"/>
                </a:cubicBezTo>
                <a:cubicBezTo>
                  <a:pt x="9188" y="4965"/>
                  <a:pt x="8309" y="5655"/>
                  <a:pt x="7711" y="6625"/>
                </a:cubicBezTo>
                <a:cubicBezTo>
                  <a:pt x="6513" y="8584"/>
                  <a:pt x="3180" y="8080"/>
                  <a:pt x="2641" y="6289"/>
                </a:cubicBezTo>
                <a:cubicBezTo>
                  <a:pt x="2202" y="4797"/>
                  <a:pt x="1049" y="4360"/>
                  <a:pt x="465" y="3827"/>
                </a:cubicBezTo>
                <a:cubicBezTo>
                  <a:pt x="405" y="3789"/>
                  <a:pt x="305" y="3696"/>
                  <a:pt x="265" y="3640"/>
                </a:cubicBezTo>
                <a:cubicBezTo>
                  <a:pt x="66" y="3285"/>
                  <a:pt x="-493" y="2259"/>
                  <a:pt x="1044" y="1327"/>
                </a:cubicBezTo>
                <a:cubicBezTo>
                  <a:pt x="1184" y="1121"/>
                  <a:pt x="5615" y="-1416"/>
                  <a:pt x="8070" y="1121"/>
                </a:cubicBezTo>
                <a:close/>
              </a:path>
            </a:pathLst>
          </a:custGeom>
          <a:ln w="3572">
            <a:solidFill>
              <a:srgbClr val="C2C1C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278137" y="1244600"/>
            <a:ext cx="2103437" cy="2095500"/>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9" y="289"/>
                  <a:pt x="54" y="269"/>
                </a:cubicBezTo>
                <a:cubicBezTo>
                  <a:pt x="51" y="267"/>
                  <a:pt x="45" y="262"/>
                  <a:pt x="43" y="259"/>
                </a:cubicBezTo>
                <a:cubicBezTo>
                  <a:pt x="31" y="244"/>
                  <a:pt x="0" y="190"/>
                  <a:pt x="79" y="141"/>
                </a:cubicBezTo>
                <a:close/>
              </a:path>
            </a:pathLst>
          </a:custGeom>
          <a:ln w="3572">
            <a:solidFill>
              <a:srgbClr val="C0BFB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278137" y="1244600"/>
            <a:ext cx="2103437" cy="2095500"/>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6" y="287"/>
                  <a:pt x="51" y="267"/>
                </a:cubicBezTo>
                <a:cubicBezTo>
                  <a:pt x="48" y="265"/>
                  <a:pt x="45" y="262"/>
                  <a:pt x="43" y="259"/>
                </a:cubicBezTo>
                <a:cubicBezTo>
                  <a:pt x="31" y="244"/>
                  <a:pt x="0" y="190"/>
                  <a:pt x="79" y="141"/>
                </a:cubicBezTo>
                <a:close/>
              </a:path>
            </a:pathLst>
          </a:custGeom>
          <a:solidFill>
            <a:srgbClr val="0000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4537149" y="2480589"/>
            <a:ext cx="4758620" cy="1574560"/>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b="1">
                <a:solidFill>
                  <a:srgbClr val="020000"/>
                </a:solidFill>
                <a:latin typeface="Microsoft Yahei"/>
                <a:ea typeface="Microsoft Yahei"/>
                <a:cs typeface="Microsoft Yahei"/>
              </a:rPr>
              <a:t>党的群众路线教育实践活动自查和整改报告</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806" y="-3306794"/>
            <a:ext cx="12363450" cy="955671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168307" y="-3457575"/>
            <a:ext cx="14004892" cy="9920288"/>
          </a:xfrm>
          <a:custGeom>
            <a:rect l="l" t="t" r="r" b="b"/>
            <a:pathLst>
              <a:path w="1478" h="1090">
                <a:moveTo>
                  <a:pt x="410" y="1046"/>
                </a:moveTo>
                <a:cubicBezTo>
                  <a:pt x="410" y="1046"/>
                  <a:pt x="0" y="1016"/>
                  <a:pt x="118" y="624"/>
                </a:cubicBezTo>
                <a:cubicBezTo>
                  <a:pt x="236" y="232"/>
                  <a:pt x="482" y="0"/>
                  <a:pt x="754" y="20"/>
                </a:cubicBezTo>
                <a:cubicBezTo>
                  <a:pt x="1026" y="40"/>
                  <a:pt x="1270" y="144"/>
                  <a:pt x="1374" y="502"/>
                </a:cubicBezTo>
                <a:cubicBezTo>
                  <a:pt x="1478" y="860"/>
                  <a:pt x="1264" y="1002"/>
                  <a:pt x="982" y="1046"/>
                </a:cubicBezTo>
                <a:cubicBezTo>
                  <a:pt x="700" y="1090"/>
                  <a:pt x="410" y="1046"/>
                  <a:pt x="410" y="1046"/>
                </a:cubicBezTo>
                <a:close/>
              </a:path>
            </a:pathLst>
          </a:custGeom>
          <a:ln w="3572">
            <a:solidFill>
              <a:srgbClr val="EAEAE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250793" y="-3268694"/>
            <a:ext cx="13471492" cy="9596438"/>
          </a:xfrm>
          <a:custGeom>
            <a:rect l="l" t="t" r="r" b="b"/>
            <a:pathLst>
              <a:path w="1422" h="1054">
                <a:moveTo>
                  <a:pt x="731" y="19"/>
                </a:moveTo>
                <a:cubicBezTo>
                  <a:pt x="992" y="44"/>
                  <a:pt x="1225" y="142"/>
                  <a:pt x="1323" y="484"/>
                </a:cubicBezTo>
                <a:cubicBezTo>
                  <a:pt x="1422" y="827"/>
                  <a:pt x="1216" y="963"/>
                  <a:pt x="947" y="1008"/>
                </a:cubicBezTo>
                <a:cubicBezTo>
                  <a:pt x="676" y="1054"/>
                  <a:pt x="392" y="1012"/>
                  <a:pt x="391" y="1007"/>
                </a:cubicBezTo>
                <a:cubicBezTo>
                  <a:pt x="389" y="1003"/>
                  <a:pt x="0" y="975"/>
                  <a:pt x="108" y="600"/>
                </a:cubicBezTo>
                <a:cubicBezTo>
                  <a:pt x="110" y="592"/>
                  <a:pt x="112" y="584"/>
                  <a:pt x="115" y="576"/>
                </a:cubicBezTo>
                <a:cubicBezTo>
                  <a:pt x="140" y="493"/>
                  <a:pt x="172" y="417"/>
                  <a:pt x="212" y="349"/>
                </a:cubicBezTo>
                <a:cubicBezTo>
                  <a:pt x="340" y="129"/>
                  <a:pt x="530" y="0"/>
                  <a:pt x="731" y="19"/>
                </a:cubicBezTo>
                <a:close/>
              </a:path>
            </a:pathLst>
          </a:custGeom>
          <a:ln w="3572">
            <a:solidFill>
              <a:srgbClr val="E8E8E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660368" y="-3125819"/>
            <a:ext cx="12942855" cy="9321832"/>
          </a:xfrm>
          <a:custGeom>
            <a:rect l="l" t="t" r="r" b="b"/>
            <a:pathLst>
              <a:path w="1366" h="1024">
                <a:moveTo>
                  <a:pt x="709" y="23"/>
                </a:moveTo>
                <a:cubicBezTo>
                  <a:pt x="959" y="52"/>
                  <a:pt x="1181" y="145"/>
                  <a:pt x="1273" y="472"/>
                </a:cubicBezTo>
                <a:cubicBezTo>
                  <a:pt x="1366" y="799"/>
                  <a:pt x="1169" y="929"/>
                  <a:pt x="912" y="976"/>
                </a:cubicBezTo>
                <a:cubicBezTo>
                  <a:pt x="653" y="1024"/>
                  <a:pt x="375" y="984"/>
                  <a:pt x="372" y="974"/>
                </a:cubicBezTo>
                <a:cubicBezTo>
                  <a:pt x="370" y="966"/>
                  <a:pt x="0" y="939"/>
                  <a:pt x="98" y="581"/>
                </a:cubicBezTo>
                <a:cubicBezTo>
                  <a:pt x="101" y="573"/>
                  <a:pt x="102" y="565"/>
                  <a:pt x="104" y="558"/>
                </a:cubicBezTo>
                <a:cubicBezTo>
                  <a:pt x="128" y="478"/>
                  <a:pt x="158" y="404"/>
                  <a:pt x="199" y="336"/>
                </a:cubicBezTo>
                <a:cubicBezTo>
                  <a:pt x="323" y="128"/>
                  <a:pt x="512" y="0"/>
                  <a:pt x="709" y="23"/>
                </a:cubicBezTo>
                <a:close/>
              </a:path>
            </a:pathLst>
          </a:custGeom>
          <a:ln w="3572">
            <a:solidFill>
              <a:srgbClr val="E6E6E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073182" y="-2986087"/>
            <a:ext cx="12411075" cy="9042368"/>
          </a:xfrm>
          <a:custGeom>
            <a:rect l="l" t="t" r="r" b="b"/>
            <a:pathLst>
              <a:path w="1310" h="994">
                <a:moveTo>
                  <a:pt x="686" y="28"/>
                </a:moveTo>
                <a:cubicBezTo>
                  <a:pt x="925" y="62"/>
                  <a:pt x="1135" y="148"/>
                  <a:pt x="1223" y="460"/>
                </a:cubicBezTo>
                <a:cubicBezTo>
                  <a:pt x="1310" y="773"/>
                  <a:pt x="1121" y="895"/>
                  <a:pt x="877" y="944"/>
                </a:cubicBezTo>
                <a:cubicBezTo>
                  <a:pt x="628" y="994"/>
                  <a:pt x="357" y="956"/>
                  <a:pt x="353" y="941"/>
                </a:cubicBezTo>
                <a:cubicBezTo>
                  <a:pt x="349" y="929"/>
                  <a:pt x="0" y="904"/>
                  <a:pt x="88" y="563"/>
                </a:cubicBezTo>
                <a:cubicBezTo>
                  <a:pt x="90" y="556"/>
                  <a:pt x="91" y="548"/>
                  <a:pt x="93" y="540"/>
                </a:cubicBezTo>
                <a:cubicBezTo>
                  <a:pt x="114" y="464"/>
                  <a:pt x="142" y="392"/>
                  <a:pt x="184" y="324"/>
                </a:cubicBezTo>
                <a:cubicBezTo>
                  <a:pt x="305" y="129"/>
                  <a:pt x="493" y="0"/>
                  <a:pt x="686" y="28"/>
                </a:cubicBezTo>
                <a:close/>
              </a:path>
            </a:pathLst>
          </a:custGeom>
          <a:ln w="3572">
            <a:solidFill>
              <a:srgbClr val="E4E4E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1482757" y="-2844832"/>
            <a:ext cx="11882438" cy="8766143"/>
          </a:xfrm>
          <a:custGeom>
            <a:rect l="l" t="t" r="r" b="b"/>
            <a:pathLst>
              <a:path w="1254" h="963">
                <a:moveTo>
                  <a:pt x="664" y="32"/>
                </a:moveTo>
                <a:cubicBezTo>
                  <a:pt x="892" y="70"/>
                  <a:pt x="1091" y="151"/>
                  <a:pt x="1173" y="448"/>
                </a:cubicBezTo>
                <a:cubicBezTo>
                  <a:pt x="1254" y="745"/>
                  <a:pt x="1074" y="861"/>
                  <a:pt x="843" y="911"/>
                </a:cubicBezTo>
                <a:cubicBezTo>
                  <a:pt x="605" y="963"/>
                  <a:pt x="340" y="927"/>
                  <a:pt x="334" y="908"/>
                </a:cubicBezTo>
                <a:cubicBezTo>
                  <a:pt x="330" y="892"/>
                  <a:pt x="0" y="868"/>
                  <a:pt x="79" y="544"/>
                </a:cubicBezTo>
                <a:cubicBezTo>
                  <a:pt x="81" y="537"/>
                  <a:pt x="81" y="529"/>
                  <a:pt x="83" y="522"/>
                </a:cubicBezTo>
                <a:cubicBezTo>
                  <a:pt x="102" y="449"/>
                  <a:pt x="128" y="379"/>
                  <a:pt x="171" y="311"/>
                </a:cubicBezTo>
                <a:cubicBezTo>
                  <a:pt x="288" y="129"/>
                  <a:pt x="475" y="0"/>
                  <a:pt x="664" y="32"/>
                </a:cubicBezTo>
                <a:close/>
              </a:path>
            </a:pathLst>
          </a:custGeom>
          <a:ln w="3572">
            <a:solidFill>
              <a:srgbClr val="E2E2E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887569" y="-2695575"/>
            <a:ext cx="11360182" cy="8491538"/>
          </a:xfrm>
          <a:custGeom>
            <a:rect l="l" t="t" r="r" b="b"/>
            <a:pathLst>
              <a:path w="1199" h="933">
                <a:moveTo>
                  <a:pt x="642" y="36"/>
                </a:moveTo>
                <a:cubicBezTo>
                  <a:pt x="858" y="78"/>
                  <a:pt x="1047" y="154"/>
                  <a:pt x="1123" y="435"/>
                </a:cubicBezTo>
                <a:cubicBezTo>
                  <a:pt x="1199" y="717"/>
                  <a:pt x="1027" y="827"/>
                  <a:pt x="809" y="879"/>
                </a:cubicBezTo>
                <a:cubicBezTo>
                  <a:pt x="582" y="933"/>
                  <a:pt x="323" y="898"/>
                  <a:pt x="316" y="874"/>
                </a:cubicBezTo>
                <a:cubicBezTo>
                  <a:pt x="310" y="854"/>
                  <a:pt x="0" y="832"/>
                  <a:pt x="70" y="525"/>
                </a:cubicBezTo>
                <a:cubicBezTo>
                  <a:pt x="71" y="518"/>
                  <a:pt x="71" y="511"/>
                  <a:pt x="73" y="504"/>
                </a:cubicBezTo>
                <a:cubicBezTo>
                  <a:pt x="90" y="434"/>
                  <a:pt x="114" y="366"/>
                  <a:pt x="158" y="298"/>
                </a:cubicBezTo>
                <a:cubicBezTo>
                  <a:pt x="270" y="128"/>
                  <a:pt x="456" y="0"/>
                  <a:pt x="642" y="36"/>
                </a:cubicBezTo>
                <a:close/>
              </a:path>
            </a:pathLst>
          </a:custGeom>
          <a:ln w="3572">
            <a:solidFill>
              <a:srgbClr val="E0DFD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09813" y="-2559082"/>
            <a:ext cx="10818780" cy="8216932"/>
          </a:xfrm>
          <a:custGeom>
            <a:rect l="l" t="t" r="r" b="b"/>
            <a:pathLst>
              <a:path w="1142" h="903">
                <a:moveTo>
                  <a:pt x="619" y="41"/>
                </a:moveTo>
                <a:cubicBezTo>
                  <a:pt x="824" y="86"/>
                  <a:pt x="1002" y="158"/>
                  <a:pt x="1072" y="424"/>
                </a:cubicBezTo>
                <a:cubicBezTo>
                  <a:pt x="1142" y="690"/>
                  <a:pt x="979" y="794"/>
                  <a:pt x="773" y="847"/>
                </a:cubicBezTo>
                <a:cubicBezTo>
                  <a:pt x="557" y="903"/>
                  <a:pt x="305" y="871"/>
                  <a:pt x="297" y="842"/>
                </a:cubicBezTo>
                <a:cubicBezTo>
                  <a:pt x="290" y="818"/>
                  <a:pt x="0" y="797"/>
                  <a:pt x="59" y="507"/>
                </a:cubicBezTo>
                <a:cubicBezTo>
                  <a:pt x="61" y="501"/>
                  <a:pt x="61" y="493"/>
                  <a:pt x="62" y="486"/>
                </a:cubicBezTo>
                <a:cubicBezTo>
                  <a:pt x="76" y="420"/>
                  <a:pt x="99" y="354"/>
                  <a:pt x="144" y="287"/>
                </a:cubicBezTo>
                <a:cubicBezTo>
                  <a:pt x="251" y="128"/>
                  <a:pt x="437" y="0"/>
                  <a:pt x="619" y="41"/>
                </a:cubicBezTo>
                <a:close/>
              </a:path>
            </a:pathLst>
          </a:custGeom>
          <a:ln w="3572">
            <a:solidFill>
              <a:srgbClr val="DEDDD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716244" y="-2409825"/>
            <a:ext cx="10298145" cy="7942231"/>
          </a:xfrm>
          <a:custGeom>
            <a:rect l="l" t="t" r="r" b="b"/>
            <a:pathLst>
              <a:path w="1087" h="873">
                <a:moveTo>
                  <a:pt x="597" y="45"/>
                </a:moveTo>
                <a:cubicBezTo>
                  <a:pt x="791" y="94"/>
                  <a:pt x="958" y="161"/>
                  <a:pt x="1022" y="411"/>
                </a:cubicBezTo>
                <a:cubicBezTo>
                  <a:pt x="1087" y="663"/>
                  <a:pt x="931" y="760"/>
                  <a:pt x="739" y="815"/>
                </a:cubicBezTo>
                <a:cubicBezTo>
                  <a:pt x="534" y="873"/>
                  <a:pt x="287" y="842"/>
                  <a:pt x="278" y="808"/>
                </a:cubicBezTo>
                <a:cubicBezTo>
                  <a:pt x="270" y="781"/>
                  <a:pt x="0" y="760"/>
                  <a:pt x="50" y="488"/>
                </a:cubicBezTo>
                <a:cubicBezTo>
                  <a:pt x="51" y="482"/>
                  <a:pt x="51" y="475"/>
                  <a:pt x="52" y="468"/>
                </a:cubicBezTo>
                <a:cubicBezTo>
                  <a:pt x="64" y="405"/>
                  <a:pt x="84" y="341"/>
                  <a:pt x="131" y="274"/>
                </a:cubicBezTo>
                <a:cubicBezTo>
                  <a:pt x="233" y="127"/>
                  <a:pt x="418" y="0"/>
                  <a:pt x="597" y="45"/>
                </a:cubicBezTo>
                <a:close/>
              </a:path>
            </a:pathLst>
          </a:custGeom>
          <a:ln w="3572">
            <a:solidFill>
              <a:srgbClr val="DCDBD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124200" y="-2274856"/>
            <a:ext cx="9774270" cy="7672388"/>
          </a:xfrm>
          <a:custGeom>
            <a:rect l="l" t="t" r="r" b="b"/>
            <a:pathLst>
              <a:path w="1032" h="843">
                <a:moveTo>
                  <a:pt x="575" y="50"/>
                </a:moveTo>
                <a:cubicBezTo>
                  <a:pt x="757" y="102"/>
                  <a:pt x="913" y="165"/>
                  <a:pt x="973" y="400"/>
                </a:cubicBezTo>
                <a:cubicBezTo>
                  <a:pt x="1032" y="636"/>
                  <a:pt x="884" y="728"/>
                  <a:pt x="705" y="783"/>
                </a:cubicBezTo>
                <a:cubicBezTo>
                  <a:pt x="510" y="843"/>
                  <a:pt x="270" y="814"/>
                  <a:pt x="260" y="776"/>
                </a:cubicBezTo>
                <a:cubicBezTo>
                  <a:pt x="251" y="744"/>
                  <a:pt x="0" y="725"/>
                  <a:pt x="41" y="470"/>
                </a:cubicBezTo>
                <a:cubicBezTo>
                  <a:pt x="42" y="464"/>
                  <a:pt x="41" y="457"/>
                  <a:pt x="42" y="451"/>
                </a:cubicBezTo>
                <a:cubicBezTo>
                  <a:pt x="52" y="391"/>
                  <a:pt x="70" y="329"/>
                  <a:pt x="118" y="262"/>
                </a:cubicBezTo>
                <a:cubicBezTo>
                  <a:pt x="214" y="127"/>
                  <a:pt x="400" y="0"/>
                  <a:pt x="575" y="50"/>
                </a:cubicBezTo>
                <a:close/>
              </a:path>
            </a:pathLst>
          </a:custGeom>
          <a:ln w="3572">
            <a:solidFill>
              <a:srgbClr val="DAD9D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3532156" y="-2141506"/>
            <a:ext cx="9244013" cy="7407307"/>
          </a:xfrm>
          <a:custGeom>
            <a:rect l="l" t="t" r="r" b="b"/>
            <a:pathLst>
              <a:path w="976" h="814">
                <a:moveTo>
                  <a:pt x="553" y="55"/>
                </a:moveTo>
                <a:cubicBezTo>
                  <a:pt x="724" y="109"/>
                  <a:pt x="869" y="168"/>
                  <a:pt x="923" y="388"/>
                </a:cubicBezTo>
                <a:cubicBezTo>
                  <a:pt x="976" y="609"/>
                  <a:pt x="837" y="695"/>
                  <a:pt x="670" y="751"/>
                </a:cubicBezTo>
                <a:cubicBezTo>
                  <a:pt x="487" y="814"/>
                  <a:pt x="253" y="787"/>
                  <a:pt x="241" y="743"/>
                </a:cubicBezTo>
                <a:cubicBezTo>
                  <a:pt x="231" y="708"/>
                  <a:pt x="0" y="689"/>
                  <a:pt x="32" y="452"/>
                </a:cubicBezTo>
                <a:cubicBezTo>
                  <a:pt x="33" y="446"/>
                  <a:pt x="31" y="440"/>
                  <a:pt x="32" y="434"/>
                </a:cubicBezTo>
                <a:cubicBezTo>
                  <a:pt x="40" y="377"/>
                  <a:pt x="56" y="317"/>
                  <a:pt x="104" y="250"/>
                </a:cubicBezTo>
                <a:cubicBezTo>
                  <a:pt x="195" y="127"/>
                  <a:pt x="381" y="0"/>
                  <a:pt x="553" y="55"/>
                </a:cubicBezTo>
                <a:close/>
              </a:path>
            </a:pathLst>
          </a:custGeom>
          <a:ln w="3572">
            <a:solidFill>
              <a:srgbClr val="D8D7D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3924300" y="-2011394"/>
            <a:ext cx="8737568" cy="7151656"/>
          </a:xfrm>
          <a:custGeom>
            <a:rect l="l" t="t" r="r" b="b"/>
            <a:pathLst>
              <a:path w="922" h="786">
                <a:moveTo>
                  <a:pt x="532" y="60"/>
                </a:moveTo>
                <a:cubicBezTo>
                  <a:pt x="692" y="117"/>
                  <a:pt x="826" y="173"/>
                  <a:pt x="874" y="378"/>
                </a:cubicBezTo>
                <a:cubicBezTo>
                  <a:pt x="922" y="583"/>
                  <a:pt x="791" y="663"/>
                  <a:pt x="637" y="721"/>
                </a:cubicBezTo>
                <a:cubicBezTo>
                  <a:pt x="464" y="786"/>
                  <a:pt x="237" y="760"/>
                  <a:pt x="224" y="712"/>
                </a:cubicBezTo>
                <a:cubicBezTo>
                  <a:pt x="213" y="672"/>
                  <a:pt x="0" y="654"/>
                  <a:pt x="23" y="435"/>
                </a:cubicBezTo>
                <a:cubicBezTo>
                  <a:pt x="24" y="430"/>
                  <a:pt x="22" y="423"/>
                  <a:pt x="23" y="417"/>
                </a:cubicBezTo>
                <a:cubicBezTo>
                  <a:pt x="28" y="365"/>
                  <a:pt x="42" y="306"/>
                  <a:pt x="92" y="239"/>
                </a:cubicBezTo>
                <a:cubicBezTo>
                  <a:pt x="176" y="127"/>
                  <a:pt x="363" y="0"/>
                  <a:pt x="532" y="60"/>
                </a:cubicBezTo>
                <a:close/>
              </a:path>
            </a:pathLst>
          </a:custGeom>
          <a:ln w="3572">
            <a:solidFill>
              <a:srgbClr val="D6D5D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324350" y="-1878044"/>
            <a:ext cx="8215313" cy="6880193"/>
          </a:xfrm>
          <a:custGeom>
            <a:rect l="l" t="t" r="r" b="b"/>
            <a:pathLst>
              <a:path w="865" h="756">
                <a:moveTo>
                  <a:pt x="511" y="65"/>
                </a:moveTo>
                <a:cubicBezTo>
                  <a:pt x="659" y="124"/>
                  <a:pt x="783" y="177"/>
                  <a:pt x="825" y="366"/>
                </a:cubicBezTo>
                <a:cubicBezTo>
                  <a:pt x="867" y="557"/>
                  <a:pt x="744" y="631"/>
                  <a:pt x="604" y="689"/>
                </a:cubicBezTo>
                <a:cubicBezTo>
                  <a:pt x="441" y="756"/>
                  <a:pt x="221" y="732"/>
                  <a:pt x="206" y="679"/>
                </a:cubicBezTo>
                <a:cubicBezTo>
                  <a:pt x="194" y="636"/>
                  <a:pt x="0" y="618"/>
                  <a:pt x="15" y="417"/>
                </a:cubicBezTo>
                <a:cubicBezTo>
                  <a:pt x="16" y="412"/>
                  <a:pt x="13" y="406"/>
                  <a:pt x="13" y="400"/>
                </a:cubicBezTo>
                <a:cubicBezTo>
                  <a:pt x="17" y="351"/>
                  <a:pt x="29" y="294"/>
                  <a:pt x="80" y="227"/>
                </a:cubicBezTo>
                <a:cubicBezTo>
                  <a:pt x="158" y="127"/>
                  <a:pt x="346" y="0"/>
                  <a:pt x="511" y="65"/>
                </a:cubicBezTo>
                <a:close/>
              </a:path>
            </a:pathLst>
          </a:custGeom>
          <a:ln w="3572">
            <a:solidFill>
              <a:srgbClr val="D4D3D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724400" y="-1750981"/>
            <a:ext cx="7704106" cy="6635782"/>
          </a:xfrm>
          <a:custGeom>
            <a:rect l="l" t="t" r="r" b="b"/>
            <a:pathLst>
              <a:path w="813" h="729">
                <a:moveTo>
                  <a:pt x="490" y="71"/>
                </a:moveTo>
                <a:cubicBezTo>
                  <a:pt x="627" y="132"/>
                  <a:pt x="740" y="182"/>
                  <a:pt x="776" y="356"/>
                </a:cubicBezTo>
                <a:cubicBezTo>
                  <a:pt x="813" y="531"/>
                  <a:pt x="698" y="600"/>
                  <a:pt x="571" y="659"/>
                </a:cubicBezTo>
                <a:cubicBezTo>
                  <a:pt x="418" y="729"/>
                  <a:pt x="205" y="706"/>
                  <a:pt x="189" y="648"/>
                </a:cubicBezTo>
                <a:cubicBezTo>
                  <a:pt x="176" y="600"/>
                  <a:pt x="0" y="583"/>
                  <a:pt x="7" y="400"/>
                </a:cubicBezTo>
                <a:cubicBezTo>
                  <a:pt x="7" y="395"/>
                  <a:pt x="4" y="389"/>
                  <a:pt x="4" y="384"/>
                </a:cubicBezTo>
                <a:cubicBezTo>
                  <a:pt x="6" y="338"/>
                  <a:pt x="16" y="283"/>
                  <a:pt x="68" y="217"/>
                </a:cubicBezTo>
                <a:cubicBezTo>
                  <a:pt x="139" y="127"/>
                  <a:pt x="328" y="0"/>
                  <a:pt x="490" y="71"/>
                </a:cubicBezTo>
                <a:close/>
              </a:path>
            </a:pathLst>
          </a:custGeom>
          <a:ln w="3572">
            <a:solidFill>
              <a:srgbClr val="D2D1D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72063" y="-1139857"/>
            <a:ext cx="6991350" cy="5648325"/>
          </a:xfrm>
          <a:custGeom>
            <a:rect l="l" t="t" r="r" b="b"/>
            <a:pathLst>
              <a:path w="9355" h="8854">
                <a:moveTo>
                  <a:pt x="6007" y="341"/>
                </a:moveTo>
                <a:cubicBezTo>
                  <a:pt x="7604" y="1226"/>
                  <a:pt x="8884" y="1911"/>
                  <a:pt x="9290" y="4165"/>
                </a:cubicBezTo>
                <a:cubicBezTo>
                  <a:pt x="9670" y="6447"/>
                  <a:pt x="8327" y="7360"/>
                  <a:pt x="6869" y="8202"/>
                </a:cubicBezTo>
                <a:cubicBezTo>
                  <a:pt x="5069" y="9243"/>
                  <a:pt x="2458" y="8929"/>
                  <a:pt x="2243" y="8030"/>
                </a:cubicBezTo>
                <a:cubicBezTo>
                  <a:pt x="2053" y="7303"/>
                  <a:pt x="94" y="7027"/>
                  <a:pt x="50" y="4707"/>
                </a:cubicBezTo>
                <a:cubicBezTo>
                  <a:pt x="38" y="4650"/>
                  <a:pt x="0" y="4564"/>
                  <a:pt x="0" y="4493"/>
                </a:cubicBezTo>
                <a:cubicBezTo>
                  <a:pt x="0" y="3879"/>
                  <a:pt x="88" y="3123"/>
                  <a:pt x="773" y="2182"/>
                </a:cubicBezTo>
                <a:cubicBezTo>
                  <a:pt x="1584" y="1055"/>
                  <a:pt x="3992" y="-757"/>
                  <a:pt x="6007" y="341"/>
                </a:cubicBezTo>
                <a:close/>
              </a:path>
            </a:pathLst>
          </a:custGeom>
          <a:ln w="3572">
            <a:solidFill>
              <a:srgbClr val="D0CFC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5376863" y="-1000125"/>
            <a:ext cx="6615113" cy="5380006"/>
          </a:xfrm>
          <a:custGeom>
            <a:rect l="l" t="t" r="r" b="b"/>
            <a:pathLst>
              <a:path w="9484" h="8772">
                <a:moveTo>
                  <a:pt x="6293" y="429"/>
                </a:moveTo>
                <a:cubicBezTo>
                  <a:pt x="7855" y="1349"/>
                  <a:pt x="9092" y="2047"/>
                  <a:pt x="9431" y="4168"/>
                </a:cubicBezTo>
                <a:cubicBezTo>
                  <a:pt x="9771" y="6305"/>
                  <a:pt x="8426" y="7180"/>
                  <a:pt x="7054" y="8055"/>
                </a:cubicBezTo>
                <a:cubicBezTo>
                  <a:pt x="5274" y="9183"/>
                  <a:pt x="2556" y="8871"/>
                  <a:pt x="2298" y="7877"/>
                </a:cubicBezTo>
                <a:cubicBezTo>
                  <a:pt x="2094" y="7047"/>
                  <a:pt x="199" y="6765"/>
                  <a:pt x="70" y="4628"/>
                </a:cubicBezTo>
                <a:cubicBezTo>
                  <a:pt x="56" y="4569"/>
                  <a:pt x="16" y="4480"/>
                  <a:pt x="16" y="4406"/>
                </a:cubicBezTo>
                <a:cubicBezTo>
                  <a:pt x="-12" y="3827"/>
                  <a:pt x="-93" y="2922"/>
                  <a:pt x="804" y="2091"/>
                </a:cubicBezTo>
                <a:cubicBezTo>
                  <a:pt x="1388" y="934"/>
                  <a:pt x="4187" y="-817"/>
                  <a:pt x="6293" y="429"/>
                </a:cubicBezTo>
                <a:close/>
              </a:path>
            </a:pathLst>
          </a:custGeom>
          <a:ln w="3572">
            <a:solidFill>
              <a:srgbClr val="CECDC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5670518" y="-854107"/>
            <a:ext cx="6238875" cy="5107019"/>
          </a:xfrm>
          <a:custGeom>
            <a:rect l="l" t="t" r="r" b="b"/>
            <a:pathLst>
              <a:path w="9599" h="8661">
                <a:moveTo>
                  <a:pt x="6600" y="507"/>
                </a:moveTo>
                <a:cubicBezTo>
                  <a:pt x="8116" y="1480"/>
                  <a:pt x="9268" y="2159"/>
                  <a:pt x="9559" y="4134"/>
                </a:cubicBezTo>
                <a:cubicBezTo>
                  <a:pt x="9851" y="6140"/>
                  <a:pt x="8524" y="6973"/>
                  <a:pt x="7242" y="7884"/>
                </a:cubicBezTo>
                <a:cubicBezTo>
                  <a:pt x="5478" y="9103"/>
                  <a:pt x="2664" y="8779"/>
                  <a:pt x="2373" y="7668"/>
                </a:cubicBezTo>
                <a:cubicBezTo>
                  <a:pt x="2125" y="6757"/>
                  <a:pt x="349" y="6464"/>
                  <a:pt x="113" y="4520"/>
                </a:cubicBezTo>
                <a:cubicBezTo>
                  <a:pt x="99" y="4458"/>
                  <a:pt x="41" y="4381"/>
                  <a:pt x="41" y="4304"/>
                </a:cubicBezTo>
                <a:cubicBezTo>
                  <a:pt x="-18" y="3748"/>
                  <a:pt x="-149" y="2822"/>
                  <a:pt x="828" y="1973"/>
                </a:cubicBezTo>
                <a:cubicBezTo>
                  <a:pt x="1382" y="955"/>
                  <a:pt x="4385" y="-897"/>
                  <a:pt x="6600" y="507"/>
                </a:cubicBezTo>
                <a:close/>
              </a:path>
            </a:pathLst>
          </a:custGeom>
          <a:ln w="3572">
            <a:solidFill>
              <a:srgbClr val="CCCBC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5969032" y="-714375"/>
            <a:ext cx="5864257" cy="4845082"/>
          </a:xfrm>
          <a:custGeom>
            <a:rect l="l" t="t" r="r" b="b"/>
            <a:pathLst>
              <a:path w="9595" h="8542">
                <a:moveTo>
                  <a:pt x="6858" y="596"/>
                </a:moveTo>
                <a:cubicBezTo>
                  <a:pt x="8315" y="1607"/>
                  <a:pt x="9354" y="2297"/>
                  <a:pt x="9571" y="4111"/>
                </a:cubicBezTo>
                <a:cubicBezTo>
                  <a:pt x="9788" y="5941"/>
                  <a:pt x="8517" y="6744"/>
                  <a:pt x="7338" y="7675"/>
                </a:cubicBezTo>
                <a:cubicBezTo>
                  <a:pt x="5633" y="9023"/>
                  <a:pt x="2749" y="8686"/>
                  <a:pt x="2408" y="7450"/>
                </a:cubicBezTo>
                <a:cubicBezTo>
                  <a:pt x="2145" y="6423"/>
                  <a:pt x="549" y="6118"/>
                  <a:pt x="160" y="4400"/>
                </a:cubicBezTo>
                <a:cubicBezTo>
                  <a:pt x="129" y="4352"/>
                  <a:pt x="83" y="4256"/>
                  <a:pt x="67" y="4192"/>
                </a:cubicBezTo>
                <a:cubicBezTo>
                  <a:pt x="-10" y="3678"/>
                  <a:pt x="-212" y="2715"/>
                  <a:pt x="858" y="1848"/>
                </a:cubicBezTo>
                <a:cubicBezTo>
                  <a:pt x="1354" y="965"/>
                  <a:pt x="4579" y="-977"/>
                  <a:pt x="6858" y="596"/>
                </a:cubicBezTo>
                <a:close/>
              </a:path>
            </a:pathLst>
          </a:custGeom>
          <a:ln w="3572">
            <a:solidFill>
              <a:srgbClr val="CAC9C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6261068" y="-577882"/>
            <a:ext cx="5500688" cy="4586288"/>
          </a:xfrm>
          <a:custGeom>
            <a:rect l="l" t="t" r="r" b="b"/>
            <a:pathLst>
              <a:path w="9593" h="8395">
                <a:moveTo>
                  <a:pt x="7151" y="706"/>
                </a:moveTo>
                <a:cubicBezTo>
                  <a:pt x="8523" y="1756"/>
                  <a:pt x="9449" y="2456"/>
                  <a:pt x="9581" y="4073"/>
                </a:cubicBezTo>
                <a:cubicBezTo>
                  <a:pt x="9730" y="5723"/>
                  <a:pt x="8523" y="6506"/>
                  <a:pt x="7466" y="7440"/>
                </a:cubicBezTo>
                <a:cubicBezTo>
                  <a:pt x="5829" y="8923"/>
                  <a:pt x="2854" y="8556"/>
                  <a:pt x="2474" y="7190"/>
                </a:cubicBezTo>
                <a:cubicBezTo>
                  <a:pt x="2160" y="6073"/>
                  <a:pt x="645" y="5921"/>
                  <a:pt x="226" y="4273"/>
                </a:cubicBezTo>
                <a:cubicBezTo>
                  <a:pt x="193" y="4223"/>
                  <a:pt x="127" y="4140"/>
                  <a:pt x="110" y="4073"/>
                </a:cubicBezTo>
                <a:cubicBezTo>
                  <a:pt x="-6" y="3590"/>
                  <a:pt x="-270" y="2606"/>
                  <a:pt x="904" y="1740"/>
                </a:cubicBezTo>
                <a:cubicBezTo>
                  <a:pt x="1317" y="990"/>
                  <a:pt x="4788" y="-1077"/>
                  <a:pt x="7151" y="706"/>
                </a:cubicBezTo>
                <a:close/>
              </a:path>
            </a:pathLst>
          </a:custGeom>
          <a:ln w="3572">
            <a:solidFill>
              <a:srgbClr val="C8C7C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6551581" y="-446056"/>
            <a:ext cx="5145119" cy="4327493"/>
          </a:xfrm>
          <a:custGeom>
            <a:rect l="l" t="t" r="r" b="b"/>
            <a:pathLst>
              <a:path w="10000" h="10000">
                <a:moveTo>
                  <a:pt x="7790" y="1007"/>
                </a:moveTo>
                <a:cubicBezTo>
                  <a:pt x="9152" y="2310"/>
                  <a:pt x="9944" y="3193"/>
                  <a:pt x="9999" y="4916"/>
                </a:cubicBezTo>
                <a:cubicBezTo>
                  <a:pt x="10054" y="6660"/>
                  <a:pt x="8858" y="7585"/>
                  <a:pt x="7919" y="8741"/>
                </a:cubicBezTo>
                <a:cubicBezTo>
                  <a:pt x="6298" y="10696"/>
                  <a:pt x="3095" y="10212"/>
                  <a:pt x="2653" y="8405"/>
                </a:cubicBezTo>
                <a:cubicBezTo>
                  <a:pt x="2285" y="6892"/>
                  <a:pt x="877" y="6611"/>
                  <a:pt x="296" y="5022"/>
                </a:cubicBezTo>
                <a:cubicBezTo>
                  <a:pt x="260" y="4945"/>
                  <a:pt x="186" y="4853"/>
                  <a:pt x="169" y="4770"/>
                </a:cubicBezTo>
                <a:cubicBezTo>
                  <a:pt x="2" y="4243"/>
                  <a:pt x="-347" y="3046"/>
                  <a:pt x="996" y="1952"/>
                </a:cubicBezTo>
                <a:cubicBezTo>
                  <a:pt x="1346" y="1238"/>
                  <a:pt x="5267" y="-1431"/>
                  <a:pt x="7790" y="1007"/>
                </a:cubicBezTo>
                <a:close/>
              </a:path>
            </a:pathLst>
          </a:custGeom>
          <a:ln w="3572">
            <a:solidFill>
              <a:srgbClr val="C6C5C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6840569" y="-314325"/>
            <a:ext cx="4787932" cy="4083082"/>
          </a:xfrm>
          <a:custGeom>
            <a:rect l="l" t="t" r="r" b="b"/>
            <a:pathLst>
              <a:path w="9556" h="8070">
                <a:moveTo>
                  <a:pt x="7816" y="960"/>
                </a:moveTo>
                <a:cubicBezTo>
                  <a:pt x="9026" y="2075"/>
                  <a:pt x="9593" y="2813"/>
                  <a:pt x="9555" y="4000"/>
                </a:cubicBezTo>
                <a:cubicBezTo>
                  <a:pt x="9498" y="5241"/>
                  <a:pt x="8478" y="5960"/>
                  <a:pt x="7722" y="6913"/>
                </a:cubicBezTo>
                <a:cubicBezTo>
                  <a:pt x="6304" y="8712"/>
                  <a:pt x="3090" y="8262"/>
                  <a:pt x="2599" y="6608"/>
                </a:cubicBezTo>
                <a:cubicBezTo>
                  <a:pt x="2202" y="5259"/>
                  <a:pt x="965" y="4959"/>
                  <a:pt x="368" y="3982"/>
                </a:cubicBezTo>
                <a:cubicBezTo>
                  <a:pt x="330" y="3946"/>
                  <a:pt x="236" y="3856"/>
                  <a:pt x="198" y="3784"/>
                </a:cubicBezTo>
                <a:cubicBezTo>
                  <a:pt x="28" y="3388"/>
                  <a:pt x="-407" y="2381"/>
                  <a:pt x="1011" y="1464"/>
                </a:cubicBezTo>
                <a:cubicBezTo>
                  <a:pt x="1238" y="1068"/>
                  <a:pt x="5340" y="-1288"/>
                  <a:pt x="7816" y="960"/>
                </a:cubicBezTo>
                <a:close/>
              </a:path>
            </a:pathLst>
          </a:custGeom>
          <a:ln w="3572">
            <a:solidFill>
              <a:srgbClr val="C4C3C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7126319" y="-190500"/>
            <a:ext cx="4451318" cy="3843338"/>
          </a:xfrm>
          <a:custGeom>
            <a:rect l="l" t="t" r="r" b="b"/>
            <a:pathLst>
              <a:path w="9384" h="7878">
                <a:moveTo>
                  <a:pt x="8070" y="1121"/>
                </a:moveTo>
                <a:cubicBezTo>
                  <a:pt x="9168" y="2259"/>
                  <a:pt x="9507" y="3024"/>
                  <a:pt x="9347" y="3976"/>
                </a:cubicBezTo>
                <a:cubicBezTo>
                  <a:pt x="9188" y="4965"/>
                  <a:pt x="8309" y="5655"/>
                  <a:pt x="7711" y="6625"/>
                </a:cubicBezTo>
                <a:cubicBezTo>
                  <a:pt x="6513" y="8584"/>
                  <a:pt x="3180" y="8080"/>
                  <a:pt x="2641" y="6289"/>
                </a:cubicBezTo>
                <a:cubicBezTo>
                  <a:pt x="2202" y="4797"/>
                  <a:pt x="1051" y="4474"/>
                  <a:pt x="465" y="3827"/>
                </a:cubicBezTo>
                <a:cubicBezTo>
                  <a:pt x="405" y="3789"/>
                  <a:pt x="305" y="3696"/>
                  <a:pt x="265" y="3640"/>
                </a:cubicBezTo>
                <a:cubicBezTo>
                  <a:pt x="66" y="3285"/>
                  <a:pt x="-493" y="2259"/>
                  <a:pt x="1044" y="1327"/>
                </a:cubicBezTo>
                <a:cubicBezTo>
                  <a:pt x="1184" y="1121"/>
                  <a:pt x="5615" y="-1416"/>
                  <a:pt x="8070" y="1121"/>
                </a:cubicBezTo>
                <a:close/>
              </a:path>
            </a:pathLst>
          </a:custGeom>
          <a:ln w="3572">
            <a:solidFill>
              <a:srgbClr val="C2C1C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7158038" y="-800100"/>
            <a:ext cx="4906994" cy="4703731"/>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9" y="289"/>
                  <a:pt x="54" y="269"/>
                </a:cubicBezTo>
                <a:cubicBezTo>
                  <a:pt x="51" y="267"/>
                  <a:pt x="45" y="262"/>
                  <a:pt x="43" y="259"/>
                </a:cubicBezTo>
                <a:cubicBezTo>
                  <a:pt x="31" y="244"/>
                  <a:pt x="0" y="190"/>
                  <a:pt x="79" y="141"/>
                </a:cubicBezTo>
                <a:close/>
              </a:path>
            </a:pathLst>
          </a:custGeom>
          <a:ln w="3572">
            <a:solidFill>
              <a:srgbClr val="C0BFB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7158038" y="-800100"/>
            <a:ext cx="4906994" cy="4703731"/>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6" y="287"/>
                  <a:pt x="51" y="267"/>
                </a:cubicBezTo>
                <a:cubicBezTo>
                  <a:pt x="48" y="265"/>
                  <a:pt x="45" y="262"/>
                  <a:pt x="43" y="259"/>
                </a:cubicBezTo>
                <a:cubicBezTo>
                  <a:pt x="31" y="244"/>
                  <a:pt x="0" y="190"/>
                  <a:pt x="79" y="141"/>
                </a:cubicBezTo>
                <a:close/>
              </a:path>
            </a:pathLst>
          </a:custGeom>
          <a:solidFill>
            <a:schemeClr val="dk1">
              <a:alpha val="100000"/>
            </a:schemeClr>
          </a:solidFill>
        </p:spPr>
        <p:style>
          <a:lnRef idx="0">
            <a:schemeClr val="dk1"/>
          </a:lnRef>
          <a:fillRef idx="1">
            <a:schemeClr val="dk1"/>
          </a:fillRef>
          <a:effectRef idx="0">
            <a:schemeClr val="dk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6" name="TextBox 26"/>
          <p:cNvSpPr txBox="1"/>
          <p:nvPr/>
        </p:nvSpPr>
        <p:spPr>
          <a:xfrm>
            <a:off x="8789956" y="954357"/>
            <a:ext cx="1592580" cy="10344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950" b="1">
                <a:solidFill>
                  <a:schemeClr val="lt2"/>
                </a:solidFill>
                <a:latin typeface="Microsoft Yahei"/>
                <a:ea typeface="Microsoft Yahei"/>
                <a:cs typeface="Microsoft Yahei"/>
              </a:rPr>
              <a:t>目录</a:t>
            </a:r>
          </a:p>
        </p:txBody>
      </p:sp>
      <p:sp>
        <p:nvSpPr>
          <p:cNvPr id="27" name="TextBox 27"/>
          <p:cNvSpPr txBox="1"/>
          <p:nvPr/>
        </p:nvSpPr>
        <p:spPr>
          <a:xfrm>
            <a:off x="913356" y="301447"/>
            <a:ext cx="6015681" cy="6161265"/>
          </a:xfrm>
          <a:prstGeom prst="rect">
            <a:avLst/>
          </a:prstGeom>
        </p:spPr>
        <p:txBody>
          <a:bodyPr vert="horz" wrap="square" lIns="95250" tIns="95250" rIns="47625" bIns="952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0000"/>
              </a:lnSpc>
              <a:buFont typeface="Arial"/>
              <a:buChar char="•"/>
            </a:pPr>
            <a:r>
              <a:rPr lang="en-US" sz="2025" b="1">
                <a:solidFill>
                  <a:schemeClr val="dk1"/>
                </a:solidFill>
                <a:latin typeface="Microsoft Yahei"/>
                <a:ea typeface="Microsoft Yahei"/>
                <a:cs typeface="Microsoft Yahei"/>
              </a:rPr>
              <a:t>引言</a:t>
            </a:r>
          </a:p>
          <a:p>
            <a:pPr marL="203200" lvl="0" indent="-203200">
              <a:lnSpc>
                <a:spcPct val="180000"/>
              </a:lnSpc>
              <a:buFont typeface="Arial"/>
              <a:buChar char="•"/>
            </a:pPr>
            <a:r>
              <a:rPr lang="en-US" sz="2025" b="1">
                <a:solidFill>
                  <a:schemeClr val="dk1"/>
                </a:solidFill>
                <a:latin typeface="Microsoft Yahei"/>
                <a:ea typeface="Microsoft Yahei"/>
                <a:cs typeface="Microsoft Yahei"/>
              </a:rPr>
              <a:t>自查情况</a:t>
            </a:r>
          </a:p>
          <a:p>
            <a:pPr marL="203200" lvl="0" indent="-203200">
              <a:lnSpc>
                <a:spcPct val="180000"/>
              </a:lnSpc>
              <a:buFont typeface="Arial"/>
              <a:buChar char="•"/>
            </a:pPr>
            <a:r>
              <a:rPr lang="en-US" sz="2025" b="1">
                <a:solidFill>
                  <a:schemeClr val="dk1"/>
                </a:solidFill>
                <a:latin typeface="Microsoft Yahei"/>
                <a:ea typeface="Microsoft Yahei"/>
                <a:cs typeface="Microsoft Yahei"/>
              </a:rPr>
              <a:t>整改方案</a:t>
            </a:r>
          </a:p>
          <a:p>
            <a:pPr marL="203200" lvl="0" indent="-203200">
              <a:lnSpc>
                <a:spcPct val="180000"/>
              </a:lnSpc>
              <a:buFont typeface="Arial"/>
              <a:buChar char="•"/>
            </a:pPr>
            <a:r>
              <a:rPr lang="en-US" sz="2025" b="1">
                <a:solidFill>
                  <a:schemeClr val="dk1"/>
                </a:solidFill>
                <a:latin typeface="Microsoft Yahei"/>
                <a:ea typeface="Microsoft Yahei"/>
                <a:cs typeface="Microsoft Yahei"/>
              </a:rPr>
              <a:t>整改实施情况</a:t>
            </a:r>
          </a:p>
          <a:p>
            <a:pPr marL="203200" lvl="0" indent="-203200">
              <a:lnSpc>
                <a:spcPct val="180000"/>
              </a:lnSpc>
              <a:buFont typeface="Arial"/>
              <a:buChar char="•"/>
            </a:pPr>
            <a:r>
              <a:rPr lang="en-US" sz="2025" b="1">
                <a:solidFill>
                  <a:schemeClr val="dk1"/>
                </a:solidFill>
                <a:latin typeface="Microsoft Yahei"/>
                <a:ea typeface="Microsoft Yahei"/>
                <a:cs typeface="Microsoft Yahei"/>
              </a:rPr>
              <a:t>存在的问题与不足</a:t>
            </a:r>
          </a:p>
          <a:p>
            <a:pPr marL="203200" lvl="0" indent="-203200">
              <a:lnSpc>
                <a:spcPct val="180000"/>
              </a:lnSpc>
              <a:buFont typeface="Arial"/>
              <a:buChar char="•"/>
            </a:pPr>
            <a:r>
              <a:rPr lang="en-US" sz="2025" b="1">
                <a:solidFill>
                  <a:schemeClr val="dk1"/>
                </a:solidFill>
                <a:latin typeface="Microsoft Yahei"/>
                <a:ea typeface="Microsoft Yahei"/>
                <a:cs typeface="Microsoft Yahei"/>
              </a:rPr>
              <a:t>下一步工作计划与建议</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419368" y="1201716"/>
            <a:ext cx="3806119" cy="4454569"/>
          </a:xfrm>
          <a:prstGeom prst="rect">
            <a:avLst/>
          </a:prstGeom>
        </p:spPr>
      </p:pic>
      <p:grpSp>
        <p:nvGrpSpPr>
          <p:cNvPr id="3" name="Group 3"/>
          <p:cNvGrpSpPr/>
          <p:nvPr/>
        </p:nvGrpSpPr>
        <p:grpSpPr>
          <a:xfrm>
            <a:off x="3988009" y="3369210"/>
            <a:ext cx="1888916" cy="715214"/>
            <a:chOff x="3988009" y="3369210"/>
            <a:chExt cx="1888916" cy="715214"/>
          </a:xfrm>
        </p:grpSpPr>
        <p:sp>
          <p:nvSpPr>
            <p:cNvPr id="4" name="TextBox 4"/>
            <p:cNvSpPr txBox="1"/>
            <p:nvPr/>
          </p:nvSpPr>
          <p:spPr>
            <a:xfrm>
              <a:off x="3988009" y="3369210"/>
              <a:ext cx="1888916" cy="715214"/>
            </a:xfrm>
            <a:prstGeom prst="rect">
              <a:avLst/>
            </a:prstGeom>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000">
                  <a:solidFill>
                    <a:schemeClr val="dk1">
                      <a:alpha val="100000"/>
                    </a:schemeClr>
                  </a:solidFill>
                  <a:latin typeface="Microsoft Yahei"/>
                  <a:ea typeface="Microsoft Yahei"/>
                  <a:cs typeface="Microsoft Yahei"/>
                </a:rPr>
                <a:t>01</a:t>
              </a:r>
            </a:p>
          </p:txBody>
        </p:sp>
      </p:grpSp>
      <p:sp>
        <p:nvSpPr>
          <p:cNvPr id="5" name="TextBox 5"/>
          <p:cNvSpPr txBox="1"/>
          <p:nvPr/>
        </p:nvSpPr>
        <p:spPr>
          <a:xfrm>
            <a:off x="5689885" y="2624474"/>
            <a:ext cx="5895023" cy="159317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450">
                <a:solidFill>
                  <a:schemeClr val="dk1"/>
                </a:solidFill>
                <a:latin typeface="Microsoft Yahei"/>
                <a:ea typeface="Microsoft Yahei"/>
                <a:cs typeface="Microsoft Yahei"/>
              </a:rPr>
              <a:t>引言</a:t>
            </a:r>
          </a:p>
        </p:txBody>
      </p:sp>
      <p:grpSp>
        <p:nvGrpSpPr>
          <p:cNvPr id="6" name="Group 6"/>
          <p:cNvGrpSpPr/>
          <p:nvPr/>
        </p:nvGrpSpPr>
        <p:grpSpPr>
          <a:xfrm>
            <a:off x="2253348" y="2896535"/>
            <a:ext cx="1888916" cy="715214"/>
            <a:chOff x="2253348" y="2896535"/>
            <a:chExt cx="1888916" cy="715214"/>
          </a:xfrm>
        </p:grpSpPr>
        <p:sp>
          <p:nvSpPr>
            <p:cNvPr id="7" name="TextBox 7"/>
            <p:cNvSpPr txBox="1"/>
            <p:nvPr/>
          </p:nvSpPr>
          <p:spPr>
            <a:xfrm>
              <a:off x="2253348" y="2896535"/>
              <a:ext cx="1888916" cy="715214"/>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dk1">
                      <a:alpha val="100000"/>
                    </a:schemeClr>
                  </a:solidFill>
                  <a:latin typeface="Microsoft Yahei"/>
                  <a:ea typeface="Microsoft Yahei"/>
                  <a:cs typeface="Microsoft Yahei"/>
                </a:rPr>
                <a:t>Part</a:t>
              </a:r>
            </a:p>
          </p:txBody>
        </p:sp>
      </p:grpSp>
      <p:cxnSp>
        <p:nvCxnSpPr>
          <p:cNvPr id="8" name="Connector 8"/>
          <p:cNvCxnSpPr/>
          <p:nvPr/>
        </p:nvCxnSpPr>
        <p:spPr>
          <a:xfrm flipH="1">
            <a:off x="3706320" y="3104985"/>
            <a:ext cx="690409" cy="711331"/>
          </a:xfrm>
          <a:prstGeom prst="line">
            <a:avLst/>
          </a:prstGeom>
          <a:ln w="9525">
            <a:solidFill>
              <a:schemeClr val="dk1"/>
            </a:solidFill>
            <a:prstDash val="solid"/>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solidFill>
                <a:latin typeface="Microsoft Yahei"/>
                <a:ea typeface="Microsoft Yahei"/>
                <a:cs typeface="Microsoft Yahei"/>
              </a:rPr>
              <a:t>本次活动旨在深入贯彻党的群众路线，加强党与群众的联系，提高党员干部的群众观念和服务意识。</a:t>
            </a:r>
          </a:p>
        </p:txBody>
      </p:sp>
      <p:pic>
        <p:nvPicPr>
          <p:cNvPr id="6" name="Picture 6"/>
          <p:cNvPicPr>
            <a:picLocks noChangeAspect="1"/>
          </p:cNvPicPr>
          <p:nvPr/>
        </p:nvPicPr>
        <p:blipFill>
          <a:blip r:embed="rId2"/>
          <a:srcRect l="12500" r="12500"/>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solidFill>
                <a:latin typeface="Microsoft Yahei"/>
                <a:ea typeface="Microsoft Yahei"/>
                <a:cs typeface="Microsoft Yahei"/>
              </a:rPr>
              <a:t>贯彻党的群众路线</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通过自查和整改，发现党员干部中存在的问题和不足，推动全面从严治党向纵深发展。</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推动全面从严治党</a:t>
            </a:r>
          </a:p>
        </p:txBody>
      </p:sp>
      <p:pic>
        <p:nvPicPr>
          <p:cNvPr id="10" name="Picture 10"/>
          <p:cNvPicPr>
            <a:picLocks noChangeAspect="1"/>
          </p:cNvPicPr>
          <p:nvPr/>
        </p:nvPicPr>
        <p:blipFill>
          <a:blip r:embed="rId3"/>
          <a:srcRect l="16750" r="16750"/>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2458" r="12458"/>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将党的群众路线教育实践活动与推动工作落实相结合，提高工作效率和质量，为人民群众提供更加优质的服务。</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促进工作落实</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659243" y="3119345"/>
            <a:ext cx="5783287" cy="1160526"/>
            <a:chOff x="5659243" y="3119345"/>
            <a:chExt cx="5783287" cy="1160526"/>
          </a:xfrm>
        </p:grpSpPr>
        <p:sp>
          <p:nvSpPr>
            <p:cNvPr id="3" name="TextBox 3"/>
            <p:cNvSpPr txBox="1"/>
            <p:nvPr/>
          </p:nvSpPr>
          <p:spPr>
            <a:xfrm>
              <a:off x="5659243" y="31193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空间范围</a:t>
              </a:r>
            </a:p>
          </p:txBody>
        </p:sp>
        <p:sp>
          <p:nvSpPr>
            <p:cNvPr id="4" name="TextBox 4"/>
            <p:cNvSpPr txBox="1"/>
            <p:nvPr/>
          </p:nvSpPr>
          <p:spPr>
            <a:xfrm>
              <a:off x="5659243" y="3577688"/>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本次报告的空间范围包括本单位全体党员干部及所属各部门、各单位。</a:t>
              </a:r>
            </a:p>
          </p:txBody>
        </p:sp>
      </p:grpSp>
      <p:grpSp>
        <p:nvGrpSpPr>
          <p:cNvPr id="5" name="Group 5"/>
          <p:cNvGrpSpPr/>
          <p:nvPr/>
        </p:nvGrpSpPr>
        <p:grpSpPr>
          <a:xfrm>
            <a:off x="5659243" y="4772000"/>
            <a:ext cx="5783287" cy="1160526"/>
            <a:chOff x="5659243" y="4772000"/>
            <a:chExt cx="5783287" cy="1160526"/>
          </a:xfrm>
        </p:grpSpPr>
        <p:sp>
          <p:nvSpPr>
            <p:cNvPr id="6" name="TextBox 6"/>
            <p:cNvSpPr txBox="1"/>
            <p:nvPr/>
          </p:nvSpPr>
          <p:spPr>
            <a:xfrm>
              <a:off x="5659243" y="477200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内容范围</a:t>
              </a:r>
            </a:p>
          </p:txBody>
        </p:sp>
        <p:sp>
          <p:nvSpPr>
            <p:cNvPr id="7" name="TextBox 7"/>
            <p:cNvSpPr txBox="1"/>
            <p:nvPr/>
          </p:nvSpPr>
          <p:spPr>
            <a:xfrm>
              <a:off x="5659243" y="5230343"/>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本次报告的内容范围涵盖党员干部在贯彻党的群众路线、落实中央八项规定精神、反对“四风”等方面的表现和问题。</a:t>
              </a:r>
            </a:p>
          </p:txBody>
        </p:sp>
      </p:grpSp>
      <p:sp>
        <p:nvSpPr>
          <p:cNvPr id="8" name="AutoShape 8"/>
          <p:cNvSpPr/>
          <p:nvPr/>
        </p:nvSpPr>
        <p:spPr>
          <a:xfrm>
            <a:off x="4482093" y="4861535"/>
            <a:ext cx="810236" cy="810236"/>
          </a:xfrm>
          <a:prstGeom prst="ellipse">
            <a:avLst/>
          </a:prstGeom>
          <a:solidFill>
            <a:schemeClr val="accent3">
              <a:lumMod val="60000"/>
              <a:lumOff val="40000"/>
              <a:alpha val="100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grpSp>
        <p:nvGrpSpPr>
          <p:cNvPr id="9" name="Group 9"/>
          <p:cNvGrpSpPr/>
          <p:nvPr/>
        </p:nvGrpSpPr>
        <p:grpSpPr>
          <a:xfrm>
            <a:off x="5659243" y="1470704"/>
            <a:ext cx="5783287" cy="1160526"/>
            <a:chOff x="5659243" y="1470704"/>
            <a:chExt cx="5783287" cy="1160526"/>
          </a:xfrm>
        </p:grpSpPr>
        <p:sp>
          <p:nvSpPr>
            <p:cNvPr id="10" name="TextBox 10"/>
            <p:cNvSpPr txBox="1"/>
            <p:nvPr/>
          </p:nvSpPr>
          <p:spPr>
            <a:xfrm>
              <a:off x="5659243" y="14707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时间范围</a:t>
              </a:r>
            </a:p>
          </p:txBody>
        </p:sp>
        <p:sp>
          <p:nvSpPr>
            <p:cNvPr id="11" name="TextBox 11"/>
            <p:cNvSpPr txBox="1"/>
            <p:nvPr/>
          </p:nvSpPr>
          <p:spPr>
            <a:xfrm>
              <a:off x="5659243" y="19290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本次报告的时间范围为党的群众路线教育实践活动开展以来的全部时间。</a:t>
              </a:r>
            </a:p>
          </p:txBody>
        </p:sp>
      </p:grpSp>
      <p:sp>
        <p:nvSpPr>
          <p:cNvPr id="12" name="Freeform 12"/>
          <p:cNvSpPr/>
          <p:nvPr/>
        </p:nvSpPr>
        <p:spPr>
          <a:xfrm>
            <a:off x="4610240" y="4989683"/>
            <a:ext cx="553940" cy="553940"/>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482093" y="3221072"/>
            <a:ext cx="810236" cy="81023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4" name="AutoShape 14"/>
          <p:cNvSpPr/>
          <p:nvPr/>
        </p:nvSpPr>
        <p:spPr>
          <a:xfrm>
            <a:off x="4482093" y="1560135"/>
            <a:ext cx="810236" cy="810236"/>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5" name="Freeform 15"/>
          <p:cNvSpPr/>
          <p:nvPr/>
        </p:nvSpPr>
        <p:spPr>
          <a:xfrm>
            <a:off x="4666510" y="1762961"/>
            <a:ext cx="405314" cy="405314"/>
          </a:xfrm>
          <a:custGeom>
            <a:rect l="l" t="t" r="r" b="b"/>
            <a:pathLst>
              <a:path w="304800" h="304800">
                <a:moveTo>
                  <a:pt x="173841" y="122930"/>
                </a:moveTo>
                <a:cubicBezTo>
                  <a:pt x="179718" y="102937"/>
                  <a:pt x="177232" y="81020"/>
                  <a:pt x="166392" y="62665"/>
                </a:cubicBezTo>
                <a:cubicBezTo>
                  <a:pt x="166630" y="62998"/>
                  <a:pt x="62770" y="167697"/>
                  <a:pt x="62027" y="167040"/>
                </a:cubicBezTo>
                <a:cubicBezTo>
                  <a:pt x="80077" y="177698"/>
                  <a:pt x="101994" y="180699"/>
                  <a:pt x="121720" y="175193"/>
                </a:cubicBezTo>
                <a:cubicBezTo>
                  <a:pt x="121577" y="174689"/>
                  <a:pt x="173422" y="122853"/>
                  <a:pt x="173841" y="122930"/>
                </a:cubicBezTo>
                <a:close/>
                <a:moveTo>
                  <a:pt x="155315" y="45968"/>
                </a:moveTo>
                <a:cubicBezTo>
                  <a:pt x="141322" y="32175"/>
                  <a:pt x="121301" y="22822"/>
                  <a:pt x="100127" y="22822"/>
                </a:cubicBezTo>
                <a:cubicBezTo>
                  <a:pt x="57331" y="22822"/>
                  <a:pt x="22631" y="57607"/>
                  <a:pt x="22631" y="100508"/>
                </a:cubicBezTo>
                <a:cubicBezTo>
                  <a:pt x="22631" y="121444"/>
                  <a:pt x="32156" y="141713"/>
                  <a:pt x="45587" y="155686"/>
                </a:cubicBezTo>
                <a:cubicBezTo>
                  <a:pt x="45615" y="155686"/>
                  <a:pt x="154657" y="46863"/>
                  <a:pt x="155315" y="45968"/>
                </a:cubicBezTo>
                <a:close/>
                <a:moveTo>
                  <a:pt x="264909" y="252089"/>
                </a:moveTo>
                <a:cubicBezTo>
                  <a:pt x="264909" y="252089"/>
                  <a:pt x="267443" y="230200"/>
                  <a:pt x="261128" y="223885"/>
                </a:cubicBezTo>
                <a:cubicBezTo>
                  <a:pt x="260709" y="223466"/>
                  <a:pt x="188300" y="135065"/>
                  <a:pt x="188300" y="135065"/>
                </a:cubicBezTo>
                <a:lnTo>
                  <a:pt x="134417" y="188947"/>
                </a:lnTo>
                <a:lnTo>
                  <a:pt x="222818" y="262185"/>
                </a:lnTo>
                <a:cubicBezTo>
                  <a:pt x="228714" y="268919"/>
                  <a:pt x="251441" y="265557"/>
                  <a:pt x="251441" y="265557"/>
                </a:cubicBezTo>
                <a:lnTo>
                  <a:pt x="269538" y="281978"/>
                </a:lnTo>
                <a:lnTo>
                  <a:pt x="282169" y="269348"/>
                </a:lnTo>
                <a:lnTo>
                  <a:pt x="264909" y="2520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678702" y="3406734"/>
            <a:ext cx="424244" cy="424244"/>
          </a:xfrm>
          <a:custGeom>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0539" y="2236546"/>
            <a:ext cx="2648574" cy="2933980"/>
          </a:xfrm>
          <a:custGeom>
            <a:rect l="l" t="t" r="r" b="b"/>
            <a:pathLst>
              <a:path w="1905000" h="1905000">
                <a:moveTo>
                  <a:pt x="0" y="952500"/>
                </a:moveTo>
                <a:lnTo>
                  <a:pt x="476250" y="190500"/>
                </a:lnTo>
                <a:lnTo>
                  <a:pt x="1428750" y="190500"/>
                </a:lnTo>
                <a:lnTo>
                  <a:pt x="1905000" y="952500"/>
                </a:lnTo>
                <a:lnTo>
                  <a:pt x="1428750" y="1714500"/>
                </a:lnTo>
                <a:lnTo>
                  <a:pt x="476250" y="1714500"/>
                </a:lnTo>
                <a:close/>
              </a:path>
            </a:pathLst>
          </a:custGeom>
          <a:solidFill>
            <a:schemeClr val="lt1">
              <a:alpha val="100000"/>
            </a:schemeClr>
          </a:solidFill>
          <a:ln w="76200">
            <a:solidFill>
              <a:schemeClr val="accen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8" name="Freeform 18"/>
          <p:cNvSpPr/>
          <p:nvPr/>
        </p:nvSpPr>
        <p:spPr>
          <a:xfrm>
            <a:off x="1655515" y="3001353"/>
            <a:ext cx="1278622" cy="119519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报告范围</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419368" y="1201716"/>
            <a:ext cx="3806119" cy="4454569"/>
          </a:xfrm>
          <a:prstGeom prst="rect">
            <a:avLst/>
          </a:prstGeom>
        </p:spPr>
      </p:pic>
      <p:grpSp>
        <p:nvGrpSpPr>
          <p:cNvPr id="3" name="Group 3"/>
          <p:cNvGrpSpPr/>
          <p:nvPr/>
        </p:nvGrpSpPr>
        <p:grpSpPr>
          <a:xfrm>
            <a:off x="3988009" y="3369210"/>
            <a:ext cx="1888916" cy="715214"/>
            <a:chOff x="3988009" y="3369210"/>
            <a:chExt cx="1888916" cy="715214"/>
          </a:xfrm>
        </p:grpSpPr>
        <p:sp>
          <p:nvSpPr>
            <p:cNvPr id="4" name="TextBox 4"/>
            <p:cNvSpPr txBox="1"/>
            <p:nvPr/>
          </p:nvSpPr>
          <p:spPr>
            <a:xfrm>
              <a:off x="3988009" y="3369210"/>
              <a:ext cx="1888916" cy="715214"/>
            </a:xfrm>
            <a:prstGeom prst="rect">
              <a:avLst/>
            </a:prstGeom>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000">
                  <a:solidFill>
                    <a:schemeClr val="dk1">
                      <a:alpha val="100000"/>
                    </a:schemeClr>
                  </a:solidFill>
                  <a:latin typeface="Microsoft Yahei"/>
                  <a:ea typeface="Microsoft Yahei"/>
                  <a:cs typeface="Microsoft Yahei"/>
                </a:rPr>
                <a:t>02</a:t>
              </a:r>
            </a:p>
          </p:txBody>
        </p:sp>
      </p:grpSp>
      <p:sp>
        <p:nvSpPr>
          <p:cNvPr id="5" name="TextBox 5"/>
          <p:cNvSpPr txBox="1"/>
          <p:nvPr/>
        </p:nvSpPr>
        <p:spPr>
          <a:xfrm>
            <a:off x="5689885" y="2624474"/>
            <a:ext cx="5895023" cy="159317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450">
                <a:solidFill>
                  <a:schemeClr val="dk1"/>
                </a:solidFill>
                <a:latin typeface="Microsoft Yahei"/>
                <a:ea typeface="Microsoft Yahei"/>
                <a:cs typeface="Microsoft Yahei"/>
              </a:rPr>
              <a:t>自查情况</a:t>
            </a:r>
          </a:p>
        </p:txBody>
      </p:sp>
      <p:grpSp>
        <p:nvGrpSpPr>
          <p:cNvPr id="6" name="Group 6"/>
          <p:cNvGrpSpPr/>
          <p:nvPr/>
        </p:nvGrpSpPr>
        <p:grpSpPr>
          <a:xfrm>
            <a:off x="2253348" y="2896535"/>
            <a:ext cx="1888916" cy="715214"/>
            <a:chOff x="2253348" y="2896535"/>
            <a:chExt cx="1888916" cy="715214"/>
          </a:xfrm>
        </p:grpSpPr>
        <p:sp>
          <p:nvSpPr>
            <p:cNvPr id="7" name="TextBox 7"/>
            <p:cNvSpPr txBox="1"/>
            <p:nvPr/>
          </p:nvSpPr>
          <p:spPr>
            <a:xfrm>
              <a:off x="2253348" y="2896535"/>
              <a:ext cx="1888916" cy="715214"/>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dk1">
                      <a:alpha val="100000"/>
                    </a:schemeClr>
                  </a:solidFill>
                  <a:latin typeface="Microsoft Yahei"/>
                  <a:ea typeface="Microsoft Yahei"/>
                  <a:cs typeface="Microsoft Yahei"/>
                </a:rPr>
                <a:t>Part</a:t>
              </a:r>
            </a:p>
          </p:txBody>
        </p:sp>
      </p:grpSp>
      <p:cxnSp>
        <p:nvCxnSpPr>
          <p:cNvPr id="8" name="Connector 8"/>
          <p:cNvCxnSpPr/>
          <p:nvPr/>
        </p:nvCxnSpPr>
        <p:spPr>
          <a:xfrm flipH="1">
            <a:off x="3706320" y="3104985"/>
            <a:ext cx="690409" cy="711331"/>
          </a:xfrm>
          <a:prstGeom prst="line">
            <a:avLst/>
          </a:prstGeom>
          <a:ln w="9525">
            <a:solidFill>
              <a:schemeClr val="dk1"/>
            </a:solidFill>
            <a:prstDash val="solid"/>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3625" r="13625"/>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成立专门的自查工作小组，明确工作职责，制定详细的工作计划，确保自查工作的有序进行。</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solidFill>
                <a:latin typeface="Microsoft Yahei"/>
                <a:ea typeface="Microsoft Yahei"/>
                <a:cs typeface="Microsoft Yahei"/>
              </a:rPr>
              <a:t>自查工作小组成立及运作</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通过会议、文件、宣传栏等多种形式，广泛宣传自查工作的目的、意义和要求，提高广大党员干部对自查工作的认识和重视程度。</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solidFill>
                <a:latin typeface="Microsoft Yahei"/>
                <a:ea typeface="Microsoft Yahei"/>
                <a:cs typeface="Microsoft Yahei"/>
              </a:rPr>
              <a:t>自查工作宣传与动员</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组织专门的培训会议，对参与自查的党员干部进行业务培训和工作指导，确保自查工作的准确性和有效性。</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solidFill>
                <a:latin typeface="Microsoft Yahei"/>
                <a:ea typeface="Microsoft Yahei"/>
                <a:cs typeface="Microsoft Yahei"/>
              </a:rPr>
              <a:t>自查工作培训与指导</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自查工作组织情况</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pic>
        <p:nvPicPr>
          <p:cNvPr id="3" name="Picture 3"/>
          <p:cNvPicPr>
            <a:picLocks noChangeAspect="1"/>
          </p:cNvPicPr>
          <p:nvPr/>
        </p:nvPicPr>
        <p:blipFill>
          <a:blip r:embed="rId2">
            <a:alphaModFix amt="70000"/>
          </a:blip>
          <a:srcRect l="24094" r="24094"/>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党员干部作风问题</a:t>
            </a:r>
          </a:p>
        </p:txBody>
      </p:sp>
      <p:sp>
        <p:nvSpPr>
          <p:cNvPr id="5" name="AutoShape 5"/>
          <p:cNvSpPr/>
          <p:nvPr/>
        </p:nvSpPr>
        <p:spPr>
          <a:xfrm>
            <a:off x="3908867" y="1360418"/>
            <a:ext cx="701468" cy="550104"/>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部分党员干部存在形式主义、官僚主义等问题，表现为工作不实、效率低下、服务意识不强等。这些问题的存在严重影响了党的形象和群众利益。</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基层党组织建设问题</a:t>
            </a:r>
          </a:p>
        </p:txBody>
      </p:sp>
      <p:sp>
        <p:nvSpPr>
          <p:cNvPr id="11" name="AutoShape 11"/>
          <p:cNvSpPr/>
          <p:nvPr/>
        </p:nvSpPr>
        <p:spPr>
          <a:xfrm>
            <a:off x="3469283" y="3099207"/>
            <a:ext cx="701468" cy="550104"/>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部分基层党组织存在组织弱化、作用发挥不够等问题，导致党的路线方针政策在基层得不到有效贯彻和落实。</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群众反映强烈的问题</a:t>
            </a:r>
          </a:p>
        </p:txBody>
      </p:sp>
      <p:sp>
        <p:nvSpPr>
          <p:cNvPr id="17" name="AutoShape 17"/>
          <p:cNvSpPr/>
          <p:nvPr/>
        </p:nvSpPr>
        <p:spPr>
          <a:xfrm>
            <a:off x="3068208" y="4837996"/>
            <a:ext cx="701468" cy="550104"/>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群众反映的一些热点难点问题得不到及时有效解决，如征地拆迁、环境保护、教育医疗等方面的问题，这些问题直接关系到群众的切身利益。</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自查问题及原因分析</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自查结果</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通过自查，共发现各类问题XX个，其中作风问题XX个，基层党组织建设问题XX个，群众反映强烈的问题XX个。针对这些问题，我们制定了详细的整改措施和计划。</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自查评价</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本次自查工作得到了广大党员干部的积极响应和配合，自查结果客观真实反映了存在的问题和不足。同时，我们也认识到这些问题的存在严重影响了党的形象和群众利益，必须采取有力措施加以整改。</a:t>
            </a:r>
          </a:p>
        </p:txBody>
      </p:sp>
      <p:sp>
        <p:nvSpPr>
          <p:cNvPr id="6" name="AutoShape 6"/>
          <p:cNvSpPr/>
          <p:nvPr/>
        </p:nvSpPr>
        <p:spPr>
          <a:xfrm>
            <a:off x="884406" y="5955116"/>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9969" r="19969"/>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自查结果及评价</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419368" y="1201716"/>
            <a:ext cx="3806119" cy="4454569"/>
          </a:xfrm>
          <a:prstGeom prst="rect">
            <a:avLst/>
          </a:prstGeom>
        </p:spPr>
      </p:pic>
      <p:grpSp>
        <p:nvGrpSpPr>
          <p:cNvPr id="3" name="Group 3"/>
          <p:cNvGrpSpPr/>
          <p:nvPr/>
        </p:nvGrpSpPr>
        <p:grpSpPr>
          <a:xfrm>
            <a:off x="3988009" y="3369210"/>
            <a:ext cx="1888916" cy="715214"/>
            <a:chOff x="3988009" y="3369210"/>
            <a:chExt cx="1888916" cy="715214"/>
          </a:xfrm>
        </p:grpSpPr>
        <p:sp>
          <p:nvSpPr>
            <p:cNvPr id="4" name="TextBox 4"/>
            <p:cNvSpPr txBox="1"/>
            <p:nvPr/>
          </p:nvSpPr>
          <p:spPr>
            <a:xfrm>
              <a:off x="3988009" y="3369210"/>
              <a:ext cx="1888916" cy="715214"/>
            </a:xfrm>
            <a:prstGeom prst="rect">
              <a:avLst/>
            </a:prstGeom>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000">
                  <a:solidFill>
                    <a:schemeClr val="dk1">
                      <a:alpha val="100000"/>
                    </a:schemeClr>
                  </a:solidFill>
                  <a:latin typeface="Microsoft Yahei"/>
                  <a:ea typeface="Microsoft Yahei"/>
                  <a:cs typeface="Microsoft Yahei"/>
                </a:rPr>
                <a:t>03</a:t>
              </a:r>
            </a:p>
          </p:txBody>
        </p:sp>
      </p:grpSp>
      <p:sp>
        <p:nvSpPr>
          <p:cNvPr id="5" name="TextBox 5"/>
          <p:cNvSpPr txBox="1"/>
          <p:nvPr/>
        </p:nvSpPr>
        <p:spPr>
          <a:xfrm>
            <a:off x="5689885" y="2624474"/>
            <a:ext cx="5895023" cy="159317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450">
                <a:solidFill>
                  <a:schemeClr val="dk1"/>
                </a:solidFill>
                <a:latin typeface="Microsoft Yahei"/>
                <a:ea typeface="Microsoft Yahei"/>
                <a:cs typeface="Microsoft Yahei"/>
              </a:rPr>
              <a:t>整改方案</a:t>
            </a:r>
          </a:p>
        </p:txBody>
      </p:sp>
      <p:grpSp>
        <p:nvGrpSpPr>
          <p:cNvPr id="6" name="Group 6"/>
          <p:cNvGrpSpPr/>
          <p:nvPr/>
        </p:nvGrpSpPr>
        <p:grpSpPr>
          <a:xfrm>
            <a:off x="2253348" y="2896535"/>
            <a:ext cx="1888916" cy="715214"/>
            <a:chOff x="2253348" y="2896535"/>
            <a:chExt cx="1888916" cy="715214"/>
          </a:xfrm>
        </p:grpSpPr>
        <p:sp>
          <p:nvSpPr>
            <p:cNvPr id="7" name="TextBox 7"/>
            <p:cNvSpPr txBox="1"/>
            <p:nvPr/>
          </p:nvSpPr>
          <p:spPr>
            <a:xfrm>
              <a:off x="2253348" y="2896535"/>
              <a:ext cx="1888916" cy="715214"/>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dk1">
                      <a:alpha val="100000"/>
                    </a:schemeClr>
                  </a:solidFill>
                  <a:latin typeface="Microsoft Yahei"/>
                  <a:ea typeface="Microsoft Yahei"/>
                  <a:cs typeface="Microsoft Yahei"/>
                </a:rPr>
                <a:t>Part</a:t>
              </a:r>
            </a:p>
          </p:txBody>
        </p:sp>
      </p:grpSp>
      <p:cxnSp>
        <p:nvCxnSpPr>
          <p:cNvPr id="8" name="Connector 8"/>
          <p:cNvCxnSpPr/>
          <p:nvPr/>
        </p:nvCxnSpPr>
        <p:spPr>
          <a:xfrm flipH="1">
            <a:off x="3706320" y="3104985"/>
            <a:ext cx="690409" cy="711331"/>
          </a:xfrm>
          <a:prstGeom prst="line">
            <a:avLst/>
          </a:prstGeom>
          <a:ln w="9525">
            <a:solidFill>
              <a:schemeClr val="dk1"/>
            </a:solidFill>
            <a:prstDash val="solid"/>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pic>
        <p:nvPicPr>
          <p:cNvPr id="4" name="Picture 4"/>
          <p:cNvPicPr>
            <a:picLocks noChangeAspect="1"/>
          </p:cNvPicPr>
          <p:nvPr/>
        </p:nvPicPr>
        <p:blipFill>
          <a:blip r:embed="rId2">
            <a:alphaModFix/>
          </a:blip>
          <a:srcRect l="26375" r="26375"/>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整改目标</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通过自查和整改，深入贯彻落实党的群众路线，切实解决党员干部中存在的“四风”问题，提高党员干部的思想政治素质和业务能力，推动各项工作取得新成效。</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整改原则</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坚持问题导向，突出重点；坚持实事求是，务求实效；坚持群众路线，广泛参与；坚持标本兼治，注重长效。</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整改目标及原则</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3819906" y="1705737"/>
            <a:ext cx="2557463" cy="907733"/>
            <a:chOff x="3819906" y="1705737"/>
            <a:chExt cx="2557463" cy="907733"/>
          </a:xfrm>
        </p:grpSpPr>
        <p:sp>
          <p:nvSpPr>
            <p:cNvPr id="3" name="Freeform 3"/>
            <p:cNvSpPr/>
            <p:nvPr/>
          </p:nvSpPr>
          <p:spPr>
            <a:xfrm>
              <a:off x="3819906" y="1705737"/>
              <a:ext cx="2557463" cy="907733"/>
            </a:xfrm>
            <a:custGeom>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4" name="TextBox 4"/>
            <p:cNvSpPr txBox="1"/>
            <p:nvPr/>
          </p:nvSpPr>
          <p:spPr>
            <a:xfrm>
              <a:off x="4115419" y="1960245"/>
              <a:ext cx="2164080" cy="386715"/>
            </a:xfrm>
            <a:prstGeom prst="rect">
              <a:avLst/>
            </a:prstGeom>
          </p:spPr>
          <p:txBody>
            <a:bodyPr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2000" b="1">
                  <a:solidFill>
                    <a:srgbClr val="FFFFFF">
                      <a:alpha val="100000"/>
                    </a:srgbClr>
                  </a:solidFill>
                  <a:latin typeface="微软雅黑"/>
                  <a:ea typeface="微软雅黑"/>
                  <a:cs typeface="微软雅黑"/>
                </a:rPr>
                <a:t>第二季度</a:t>
              </a:r>
            </a:p>
          </p:txBody>
        </p:sp>
      </p:grpSp>
      <p:grpSp>
        <p:nvGrpSpPr>
          <p:cNvPr id="5" name="Group 5"/>
          <p:cNvGrpSpPr/>
          <p:nvPr/>
        </p:nvGrpSpPr>
        <p:grpSpPr>
          <a:xfrm>
            <a:off x="1682401" y="1705737"/>
            <a:ext cx="2557463" cy="907733"/>
            <a:chOff x="1682401" y="1705737"/>
            <a:chExt cx="2557463" cy="907733"/>
          </a:xfrm>
        </p:grpSpPr>
        <p:sp>
          <p:nvSpPr>
            <p:cNvPr id="6" name="Freeform 6"/>
            <p:cNvSpPr/>
            <p:nvPr/>
          </p:nvSpPr>
          <p:spPr>
            <a:xfrm>
              <a:off x="1682401" y="1705737"/>
              <a:ext cx="2557463" cy="907733"/>
            </a:xfrm>
            <a:custGeom>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7" name="TextBox 7"/>
            <p:cNvSpPr txBox="1"/>
            <p:nvPr/>
          </p:nvSpPr>
          <p:spPr>
            <a:xfrm>
              <a:off x="1949053" y="1929479"/>
              <a:ext cx="2221230" cy="472440"/>
            </a:xfrm>
            <a:prstGeom prst="rect">
              <a:avLst/>
            </a:prstGeom>
          </p:spPr>
          <p:txBody>
            <a:bodyPr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00" b="1">
                  <a:solidFill>
                    <a:srgbClr val="FFFFFF">
                      <a:alpha val="100000"/>
                    </a:srgbClr>
                  </a:solidFill>
                  <a:latin typeface="微软雅黑"/>
                  <a:ea typeface="微软雅黑"/>
                  <a:cs typeface="微软雅黑"/>
                </a:rPr>
                <a:t>第一季度</a:t>
              </a:r>
            </a:p>
          </p:txBody>
        </p:sp>
      </p:grpSp>
      <p:grpSp>
        <p:nvGrpSpPr>
          <p:cNvPr id="8" name="Group 8"/>
          <p:cNvGrpSpPr/>
          <p:nvPr/>
        </p:nvGrpSpPr>
        <p:grpSpPr>
          <a:xfrm>
            <a:off x="8095012" y="1705737"/>
            <a:ext cx="2557463" cy="907733"/>
            <a:chOff x="8095012" y="1705737"/>
            <a:chExt cx="2557463" cy="907733"/>
          </a:xfrm>
        </p:grpSpPr>
        <p:sp>
          <p:nvSpPr>
            <p:cNvPr id="9" name="Freeform 9"/>
            <p:cNvSpPr/>
            <p:nvPr/>
          </p:nvSpPr>
          <p:spPr>
            <a:xfrm>
              <a:off x="8095012" y="1705737"/>
              <a:ext cx="2557463" cy="907733"/>
            </a:xfrm>
            <a:custGeom>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0" name="TextBox 10"/>
            <p:cNvSpPr txBox="1"/>
            <p:nvPr/>
          </p:nvSpPr>
          <p:spPr>
            <a:xfrm>
              <a:off x="8396811" y="1929479"/>
              <a:ext cx="2164080" cy="472440"/>
            </a:xfrm>
            <a:prstGeom prst="rect">
              <a:avLst/>
            </a:prstGeom>
          </p:spPr>
          <p:txBody>
            <a:bodyPr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00" b="1">
                  <a:solidFill>
                    <a:srgbClr val="FFFFFF">
                      <a:alpha val="100000"/>
                    </a:srgbClr>
                  </a:solidFill>
                  <a:latin typeface="微软雅黑"/>
                  <a:ea typeface="微软雅黑"/>
                  <a:cs typeface="微软雅黑"/>
                </a:rPr>
                <a:t>第四季度</a:t>
              </a:r>
            </a:p>
          </p:txBody>
        </p:sp>
      </p:grpSp>
      <p:grpSp>
        <p:nvGrpSpPr>
          <p:cNvPr id="11" name="Group 11"/>
          <p:cNvGrpSpPr/>
          <p:nvPr/>
        </p:nvGrpSpPr>
        <p:grpSpPr>
          <a:xfrm>
            <a:off x="5957411" y="1705737"/>
            <a:ext cx="2557463" cy="907733"/>
            <a:chOff x="5957411" y="1705737"/>
            <a:chExt cx="2557463" cy="907733"/>
          </a:xfrm>
        </p:grpSpPr>
        <p:sp>
          <p:nvSpPr>
            <p:cNvPr id="12" name="Freeform 12"/>
            <p:cNvSpPr/>
            <p:nvPr/>
          </p:nvSpPr>
          <p:spPr>
            <a:xfrm>
              <a:off x="5957411" y="1705737"/>
              <a:ext cx="2557463" cy="907733"/>
            </a:xfrm>
            <a:custGeom>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3" name="TextBox 13"/>
            <p:cNvSpPr txBox="1"/>
            <p:nvPr/>
          </p:nvSpPr>
          <p:spPr>
            <a:xfrm>
              <a:off x="6280118" y="1929479"/>
              <a:ext cx="2135505" cy="472440"/>
            </a:xfrm>
            <a:prstGeom prst="rect">
              <a:avLst/>
            </a:prstGeom>
          </p:spPr>
          <p:txBody>
            <a:bodyPr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00" b="1">
                  <a:solidFill>
                    <a:srgbClr val="FFFFFF">
                      <a:alpha val="100000"/>
                    </a:srgbClr>
                  </a:solidFill>
                  <a:latin typeface="微软雅黑"/>
                  <a:ea typeface="微软雅黑"/>
                  <a:cs typeface="微软雅黑"/>
                </a:rPr>
                <a:t>第三季度</a:t>
              </a:r>
            </a:p>
          </p:txBody>
        </p:sp>
      </p:grpSp>
      <p:sp>
        <p:nvSpPr>
          <p:cNvPr id="14" name="AutoShape 14"/>
          <p:cNvSpPr/>
          <p:nvPr/>
        </p:nvSpPr>
        <p:spPr>
          <a:xfrm>
            <a:off x="1949053" y="2891515"/>
            <a:ext cx="2166366" cy="33591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solidFill>
                <a:latin typeface="Microsoft Yahei"/>
                <a:ea typeface="Microsoft Yahei"/>
                <a:cs typeface="Microsoft Yahei"/>
              </a:rPr>
              <a:t>加强学习教育</a:t>
            </a:r>
            <a:endParaRPr lang="en-US" sz="1100"/>
          </a:p>
        </p:txBody>
      </p:sp>
      <p:sp>
        <p:nvSpPr>
          <p:cNvPr id="15" name="AutoShape 15"/>
          <p:cNvSpPr/>
          <p:nvPr/>
        </p:nvSpPr>
        <p:spPr>
          <a:xfrm>
            <a:off x="4170283" y="2891515"/>
            <a:ext cx="2043638" cy="33591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solidFill>
                <a:latin typeface="Microsoft Yahei"/>
                <a:ea typeface="Microsoft Yahei"/>
                <a:cs typeface="Microsoft Yahei"/>
              </a:rPr>
              <a:t>深入调查研究</a:t>
            </a:r>
            <a:endParaRPr lang="en-US" sz="1100"/>
          </a:p>
        </p:txBody>
      </p:sp>
      <p:sp>
        <p:nvSpPr>
          <p:cNvPr id="16" name="AutoShape 16"/>
          <p:cNvSpPr/>
          <p:nvPr/>
        </p:nvSpPr>
        <p:spPr>
          <a:xfrm>
            <a:off x="6377368" y="2891515"/>
            <a:ext cx="2019443" cy="33591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solidFill>
                <a:latin typeface="Microsoft Yahei"/>
                <a:ea typeface="Microsoft Yahei"/>
                <a:cs typeface="Microsoft Yahei"/>
              </a:rPr>
              <a:t>改进工作作风</a:t>
            </a:r>
            <a:endParaRPr lang="en-US" sz="1100"/>
          </a:p>
        </p:txBody>
      </p:sp>
      <p:sp>
        <p:nvSpPr>
          <p:cNvPr id="17" name="AutoShape 17"/>
          <p:cNvSpPr/>
          <p:nvPr/>
        </p:nvSpPr>
        <p:spPr>
          <a:xfrm>
            <a:off x="8514874" y="2891515"/>
            <a:ext cx="2137600" cy="33591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solidFill>
                <a:latin typeface="Microsoft Yahei"/>
                <a:ea typeface="Microsoft Yahei"/>
                <a:cs typeface="Microsoft Yahei"/>
              </a:rPr>
              <a:t>加强监督检查</a:t>
            </a:r>
            <a:endParaRPr lang="en-US" sz="1100"/>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整改措施及实施计划</a:t>
              </a:r>
            </a:p>
          </p:txBody>
        </p:sp>
      </p:grpSp>
      <p:sp>
        <p:nvSpPr>
          <p:cNvPr id="40" name="AutoShape 40"/>
          <p:cNvSpPr/>
          <p:nvPr/>
        </p:nvSpPr>
        <p:spPr>
          <a:xfrm>
            <a:off x="1949053" y="3324225"/>
            <a:ext cx="1907885" cy="2132592"/>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组织党员干部深入学习党的群众路线和习近平新时代中国特色社会主义思想，增强党性观念和宗旨意识。</a:t>
            </a:r>
            <a:endParaRPr lang="en-US" sz="1100"/>
          </a:p>
        </p:txBody>
      </p:sp>
      <p:sp>
        <p:nvSpPr>
          <p:cNvPr id="41" name="AutoShape 41"/>
          <p:cNvSpPr/>
          <p:nvPr/>
        </p:nvSpPr>
        <p:spPr>
          <a:xfrm>
            <a:off x="4159029" y="3324225"/>
            <a:ext cx="1905000" cy="2132592"/>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solidFill>
                <a:latin typeface="Microsoft Yahei"/>
                <a:ea typeface="Microsoft Yahei"/>
                <a:cs typeface="Microsoft Yahei"/>
              </a:rPr>
              <a:t>深入基层和群众，了解真实情况，找准问题症结，制定切实可行的整改措施。</a:t>
            </a:r>
            <a:endParaRPr lang="en-US" sz="1100"/>
          </a:p>
        </p:txBody>
      </p:sp>
      <p:sp>
        <p:nvSpPr>
          <p:cNvPr id="42" name="AutoShape 42"/>
          <p:cNvSpPr/>
          <p:nvPr/>
        </p:nvSpPr>
        <p:spPr>
          <a:xfrm>
            <a:off x="6336481" y="3324225"/>
            <a:ext cx="1905000" cy="2132592"/>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solidFill>
                <a:latin typeface="Microsoft Yahei"/>
                <a:ea typeface="Microsoft Yahei"/>
                <a:cs typeface="Microsoft Yahei"/>
              </a:rPr>
              <a:t>切实改进文风会风，精简会议和文件，提高工作效率；加强调查研究，注重解决实际问题；严格落实中央八项规定及其实施细则精神，坚决反对“四风”。</a:t>
            </a:r>
            <a:endParaRPr lang="en-US" sz="1100"/>
          </a:p>
        </p:txBody>
      </p:sp>
      <p:sp>
        <p:nvSpPr>
          <p:cNvPr id="43" name="AutoShape 43"/>
          <p:cNvSpPr/>
          <p:nvPr/>
        </p:nvSpPr>
        <p:spPr>
          <a:xfrm>
            <a:off x="8531178" y="3324225"/>
            <a:ext cx="1905000" cy="2132592"/>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solidFill>
                <a:latin typeface="Microsoft Yahei"/>
                <a:ea typeface="Microsoft Yahei"/>
                <a:cs typeface="Microsoft Yahei"/>
              </a:rPr>
              <a:t>建立健全监督机制，加强对党员干部的监督和管理，对发现的问题及时进行处理和纠正。</a:t>
            </a:r>
            <a:endParaRPr lang="en-US" sz="1100"/>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7542" r="17542"/>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明确各级党组织和党员干部的责任分工，形成一级抓一级、层层抓落实的工作格局。</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责任分工</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建立定期汇报、专项督查、明察暗访等监督机制，确保整改工作取得实效。同时，充分发挥群众监督作用，广泛听取群众意见和建议，及时回应群众关切。</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监督机制</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整改责任分工及监督机制</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https://d.book118.com/478033042060006030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2F2F2"/>
      </a:lt1>
      <a:dk2>
        <a:srgbClr val="000000"/>
      </a:dk2>
      <a:lt2>
        <a:srgbClr val="FFFFFF"/>
      </a:lt2>
      <a:accent1>
        <a:srgbClr val="262626"/>
      </a:accent1>
      <a:accent2>
        <a:srgbClr val="6C6C6C"/>
      </a:accent2>
      <a:accent3>
        <a:srgbClr val="7B7F83"/>
      </a:accent3>
      <a:accent4>
        <a:srgbClr val="ADADAD"/>
      </a:accent4>
      <a:accent5>
        <a:srgbClr val="808080"/>
      </a:accent5>
      <a:accent6>
        <a:srgbClr val="A5A5A5"/>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77</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2024-09-06T21:48:30.941</cp:lastPrinted>
  <dcterms:created xsi:type="dcterms:W3CDTF">2024-09-06T13:48:30Z</dcterms:created>
  <dcterms:modified xsi:type="dcterms:W3CDTF">2024-09-06T13:48:33Z</dcterms:modified>
</cp:coreProperties>
</file>