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D339D7-0364-4D27-8777-DD43D9FD0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9B23B7-0187-431F-B143-5B0B6232C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22D732-23F1-4619-885E-ABA78D474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C2CE3E-69BA-4F9E-84F1-753FAA5BA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07B35F-567E-4AAF-8836-954979C83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9D9268-EE41-49C4-9343-963F2C89D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99E207-24A8-4229-8A3E-E949F80A8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904321-E1A6-4E79-94B7-134E2A8FE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8384AB-2F9D-4A79-805C-3B871A561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8C9565-284C-41D6-9758-CE4B02B96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691F3A-E553-433D-971F-853FDC118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371361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语文专题复习培训课件古代文学名篇解读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诗经与楚辞解读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唐诗宋词鉴赏与解读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元曲明清小说选读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古代散文阅读指导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古代文学知识拓展与运用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古代文学概述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46287" y="2886646"/>
            <a:ext cx="1499330" cy="1499330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5" name="AutoShape 15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古代文学发展历程</a:t>
              </a:r>
            </a:p>
          </p:txBody>
        </p:sp>
      </p:grpSp>
      <p:sp>
        <p:nvSpPr>
          <p:cNvPr id="39" name="TextBox 39"/>
          <p:cNvSpPr txBox="1"/>
          <p:nvPr/>
        </p:nvSpPr>
        <p:spPr>
          <a:xfrm>
            <a:off x="423838" y="116501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上古文学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532563" y="1542614"/>
            <a:ext cx="3286271" cy="94974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包括神话、传说、歌谣等，反映了原始社会的生活和人们的想象。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110891" y="3013226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先秦文学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219616" y="3447978"/>
            <a:ext cx="3286271" cy="93799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以《诗经》、《楚辞》为代表，奠定了中国文学的现实主义和浪漫主义传统。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36531" y="476044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秦汉文学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545256" y="5195195"/>
            <a:ext cx="3286271" cy="936111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秦代文学短暂而缺乏成就，汉代文学则以汉赋和乐府诗为代表，展现了新的文学风貌。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8373176" y="116501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魏晋南北朝文学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8481901" y="1542614"/>
            <a:ext cx="3286271" cy="94974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诗歌、散文、小说等文体均有发展，出现了陶渊明、谢灵运等杰出作家。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654225" y="3013226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隋唐五代文学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762949" y="3447978"/>
            <a:ext cx="3286271" cy="93799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诗歌达到巅峰，李白、杜甫等成为唐代文学的代表人物，同时唐传奇等小说也开始崭露头角。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059705" y="476044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宋元明清文学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168429" y="5195195"/>
            <a:ext cx="3286271" cy="936111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宋词、元曲、明清小说等文学形式相继繁荣，涌现出大量优秀作品和杰出作家。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情感丰富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意境深远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反映社会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传承文化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古代文学特点及价值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古代文学作品是社会的镜子，通过描写人物和事件，反映了当时社会的风貌和人们的生活状态。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古代文学作品注重意境的营造，通过意象的组合和语言的锤炼，创造出独特的艺术境界。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古代文学作品往往蕴含着作者深厚的情感，通过细腻的描绘和抒情，使读者产生共鸣。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古代文学作品是中华文化的重要组成部分，通过传承和弘扬古代文学，可以加深对中华文化的理解和认同。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03461" y="4918823"/>
            <a:ext cx="1141000" cy="113947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153981" y="5264961"/>
            <a:ext cx="440054" cy="394907"/>
            <a:chOff x="4153981" y="5264961"/>
            <a:chExt cx="440054" cy="394907"/>
          </a:xfrm>
        </p:grpSpPr>
        <p:sp>
          <p:nvSpPr>
            <p:cNvPr id="4" name="Freeform 4"/>
            <p:cNvSpPr/>
            <p:nvPr/>
          </p:nvSpPr>
          <p:spPr>
            <a:xfrm>
              <a:off x="4433158" y="5264961"/>
              <a:ext cx="160877" cy="394906"/>
            </a:xfrm>
            <a:custGeom>
              <a:rect l="l" t="t" r="r" b="b"/>
              <a:pathLst>
                <a:path w="83" h="204">
                  <a:moveTo>
                    <a:pt x="17" y="57"/>
                  </a:moveTo>
                  <a:lnTo>
                    <a:pt x="0" y="57"/>
                  </a:lnTo>
                  <a:lnTo>
                    <a:pt x="43" y="0"/>
                  </a:lnTo>
                  <a:lnTo>
                    <a:pt x="83" y="57"/>
                  </a:lnTo>
                  <a:lnTo>
                    <a:pt x="67" y="57"/>
                  </a:lnTo>
                  <a:lnTo>
                    <a:pt x="67" y="204"/>
                  </a:lnTo>
                  <a:lnTo>
                    <a:pt x="17" y="204"/>
                  </a:lnTo>
                  <a:lnTo>
                    <a:pt x="17" y="5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4291617" y="5369451"/>
              <a:ext cx="160877" cy="290417"/>
            </a:xfrm>
            <a:custGeom>
              <a:rect l="l" t="t" r="r" b="b"/>
              <a:pathLst>
                <a:path w="83" h="150">
                  <a:moveTo>
                    <a:pt x="66" y="150"/>
                  </a:moveTo>
                  <a:lnTo>
                    <a:pt x="19" y="150"/>
                  </a:lnTo>
                  <a:lnTo>
                    <a:pt x="19" y="60"/>
                  </a:lnTo>
                  <a:lnTo>
                    <a:pt x="0" y="60"/>
                  </a:lnTo>
                  <a:lnTo>
                    <a:pt x="43" y="0"/>
                  </a:lnTo>
                  <a:lnTo>
                    <a:pt x="83" y="60"/>
                  </a:lnTo>
                  <a:lnTo>
                    <a:pt x="66" y="60"/>
                  </a:lnTo>
                  <a:lnTo>
                    <a:pt x="66" y="1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4153981" y="5479845"/>
              <a:ext cx="160877" cy="180022"/>
            </a:xfrm>
            <a:custGeom>
              <a:rect l="l" t="t" r="r" b="b"/>
              <a:pathLst>
                <a:path w="83" h="93">
                  <a:moveTo>
                    <a:pt x="17" y="57"/>
                  </a:moveTo>
                  <a:lnTo>
                    <a:pt x="0" y="57"/>
                  </a:lnTo>
                  <a:lnTo>
                    <a:pt x="43" y="0"/>
                  </a:lnTo>
                  <a:lnTo>
                    <a:pt x="83" y="57"/>
                  </a:lnTo>
                  <a:lnTo>
                    <a:pt x="66" y="57"/>
                  </a:lnTo>
                  <a:lnTo>
                    <a:pt x="66" y="93"/>
                  </a:lnTo>
                  <a:lnTo>
                    <a:pt x="17" y="93"/>
                  </a:lnTo>
                  <a:lnTo>
                    <a:pt x="17" y="5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5356942" y="4118045"/>
            <a:ext cx="1535373" cy="1828901"/>
          </a:xfrm>
          <a:custGeom>
            <a:rect l="l" t="t" r="r" b="b"/>
            <a:pathLst>
              <a:path w="633" h="730">
                <a:moveTo>
                  <a:pt x="453" y="534"/>
                </a:moveTo>
                <a:cubicBezTo>
                  <a:pt x="420" y="520"/>
                  <a:pt x="408" y="498"/>
                  <a:pt x="405" y="470"/>
                </a:cubicBezTo>
                <a:cubicBezTo>
                  <a:pt x="427" y="452"/>
                  <a:pt x="445" y="427"/>
                  <a:pt x="458" y="399"/>
                </a:cubicBezTo>
                <a:cubicBezTo>
                  <a:pt x="468" y="395"/>
                  <a:pt x="476" y="389"/>
                  <a:pt x="483" y="380"/>
                </a:cubicBezTo>
                <a:cubicBezTo>
                  <a:pt x="491" y="369"/>
                  <a:pt x="497" y="355"/>
                  <a:pt x="500" y="339"/>
                </a:cubicBezTo>
                <a:cubicBezTo>
                  <a:pt x="503" y="324"/>
                  <a:pt x="504" y="308"/>
                  <a:pt x="501" y="293"/>
                </a:cubicBezTo>
                <a:cubicBezTo>
                  <a:pt x="500" y="282"/>
                  <a:pt x="497" y="272"/>
                  <a:pt x="492" y="263"/>
                </a:cubicBezTo>
                <a:cubicBezTo>
                  <a:pt x="486" y="212"/>
                  <a:pt x="466" y="165"/>
                  <a:pt x="437" y="133"/>
                </a:cubicBezTo>
                <a:cubicBezTo>
                  <a:pt x="431" y="125"/>
                  <a:pt x="424" y="118"/>
                  <a:pt x="417" y="112"/>
                </a:cubicBezTo>
                <a:cubicBezTo>
                  <a:pt x="439" y="56"/>
                  <a:pt x="386" y="0"/>
                  <a:pt x="316" y="8"/>
                </a:cubicBezTo>
                <a:cubicBezTo>
                  <a:pt x="307" y="9"/>
                  <a:pt x="297" y="11"/>
                  <a:pt x="288" y="14"/>
                </a:cubicBezTo>
                <a:cubicBezTo>
                  <a:pt x="300" y="20"/>
                  <a:pt x="310" y="30"/>
                  <a:pt x="316" y="40"/>
                </a:cubicBezTo>
                <a:cubicBezTo>
                  <a:pt x="320" y="49"/>
                  <a:pt x="321" y="58"/>
                  <a:pt x="316" y="68"/>
                </a:cubicBezTo>
                <a:cubicBezTo>
                  <a:pt x="316" y="67"/>
                  <a:pt x="316" y="67"/>
                  <a:pt x="316" y="66"/>
                </a:cubicBezTo>
                <a:cubicBezTo>
                  <a:pt x="291" y="0"/>
                  <a:pt x="212" y="20"/>
                  <a:pt x="211" y="42"/>
                </a:cubicBezTo>
                <a:cubicBezTo>
                  <a:pt x="231" y="57"/>
                  <a:pt x="237" y="71"/>
                  <a:pt x="237" y="95"/>
                </a:cubicBezTo>
                <a:cubicBezTo>
                  <a:pt x="214" y="95"/>
                  <a:pt x="206" y="79"/>
                  <a:pt x="197" y="56"/>
                </a:cubicBezTo>
                <a:cubicBezTo>
                  <a:pt x="185" y="82"/>
                  <a:pt x="184" y="110"/>
                  <a:pt x="192" y="135"/>
                </a:cubicBezTo>
                <a:cubicBezTo>
                  <a:pt x="164" y="167"/>
                  <a:pt x="144" y="210"/>
                  <a:pt x="141" y="254"/>
                </a:cubicBezTo>
                <a:cubicBezTo>
                  <a:pt x="141" y="258"/>
                  <a:pt x="141" y="261"/>
                  <a:pt x="141" y="264"/>
                </a:cubicBezTo>
                <a:cubicBezTo>
                  <a:pt x="137" y="273"/>
                  <a:pt x="134" y="283"/>
                  <a:pt x="132" y="293"/>
                </a:cubicBezTo>
                <a:cubicBezTo>
                  <a:pt x="130" y="308"/>
                  <a:pt x="130" y="324"/>
                  <a:pt x="133" y="339"/>
                </a:cubicBezTo>
                <a:cubicBezTo>
                  <a:pt x="136" y="355"/>
                  <a:pt x="142" y="369"/>
                  <a:pt x="151" y="380"/>
                </a:cubicBezTo>
                <a:cubicBezTo>
                  <a:pt x="157" y="389"/>
                  <a:pt x="166" y="395"/>
                  <a:pt x="175" y="399"/>
                </a:cubicBezTo>
                <a:cubicBezTo>
                  <a:pt x="188" y="427"/>
                  <a:pt x="206" y="452"/>
                  <a:pt x="228" y="470"/>
                </a:cubicBezTo>
                <a:cubicBezTo>
                  <a:pt x="225" y="498"/>
                  <a:pt x="214" y="520"/>
                  <a:pt x="181" y="534"/>
                </a:cubicBezTo>
                <a:cubicBezTo>
                  <a:pt x="106" y="565"/>
                  <a:pt x="0" y="574"/>
                  <a:pt x="3" y="668"/>
                </a:cubicBezTo>
                <a:cubicBezTo>
                  <a:pt x="3" y="688"/>
                  <a:pt x="11" y="709"/>
                  <a:pt x="24" y="730"/>
                </a:cubicBezTo>
                <a:cubicBezTo>
                  <a:pt x="316" y="730"/>
                  <a:pt x="316" y="730"/>
                  <a:pt x="316" y="730"/>
                </a:cubicBezTo>
                <a:cubicBezTo>
                  <a:pt x="610" y="730"/>
                  <a:pt x="610" y="730"/>
                  <a:pt x="610" y="730"/>
                </a:cubicBezTo>
                <a:cubicBezTo>
                  <a:pt x="622" y="709"/>
                  <a:pt x="630" y="688"/>
                  <a:pt x="631" y="668"/>
                </a:cubicBezTo>
                <a:cubicBezTo>
                  <a:pt x="633" y="574"/>
                  <a:pt x="528" y="565"/>
                  <a:pt x="453" y="534"/>
                </a:cubicBezTo>
                <a:close/>
                <a:moveTo>
                  <a:pt x="189" y="384"/>
                </a:moveTo>
                <a:cubicBezTo>
                  <a:pt x="154" y="378"/>
                  <a:pt x="140" y="313"/>
                  <a:pt x="156" y="275"/>
                </a:cubicBezTo>
                <a:cubicBezTo>
                  <a:pt x="157" y="275"/>
                  <a:pt x="158" y="274"/>
                  <a:pt x="158" y="274"/>
                </a:cubicBezTo>
                <a:cubicBezTo>
                  <a:pt x="182" y="259"/>
                  <a:pt x="189" y="329"/>
                  <a:pt x="189" y="335"/>
                </a:cubicBezTo>
                <a:cubicBezTo>
                  <a:pt x="189" y="360"/>
                  <a:pt x="216" y="369"/>
                  <a:pt x="210" y="352"/>
                </a:cubicBezTo>
                <a:cubicBezTo>
                  <a:pt x="204" y="334"/>
                  <a:pt x="196" y="307"/>
                  <a:pt x="195" y="273"/>
                </a:cubicBezTo>
                <a:cubicBezTo>
                  <a:pt x="195" y="272"/>
                  <a:pt x="195" y="272"/>
                  <a:pt x="195" y="271"/>
                </a:cubicBezTo>
                <a:cubicBezTo>
                  <a:pt x="194" y="245"/>
                  <a:pt x="200" y="216"/>
                  <a:pt x="211" y="190"/>
                </a:cubicBezTo>
                <a:cubicBezTo>
                  <a:pt x="215" y="185"/>
                  <a:pt x="218" y="180"/>
                  <a:pt x="223" y="177"/>
                </a:cubicBezTo>
                <a:cubicBezTo>
                  <a:pt x="244" y="194"/>
                  <a:pt x="275" y="202"/>
                  <a:pt x="316" y="195"/>
                </a:cubicBezTo>
                <a:cubicBezTo>
                  <a:pt x="335" y="191"/>
                  <a:pt x="356" y="185"/>
                  <a:pt x="379" y="174"/>
                </a:cubicBezTo>
                <a:cubicBezTo>
                  <a:pt x="380" y="174"/>
                  <a:pt x="380" y="173"/>
                  <a:pt x="380" y="173"/>
                </a:cubicBezTo>
                <a:cubicBezTo>
                  <a:pt x="405" y="167"/>
                  <a:pt x="412" y="175"/>
                  <a:pt x="423" y="191"/>
                </a:cubicBezTo>
                <a:cubicBezTo>
                  <a:pt x="423" y="191"/>
                  <a:pt x="423" y="191"/>
                  <a:pt x="424" y="192"/>
                </a:cubicBezTo>
                <a:cubicBezTo>
                  <a:pt x="434" y="216"/>
                  <a:pt x="440" y="243"/>
                  <a:pt x="440" y="269"/>
                </a:cubicBezTo>
                <a:cubicBezTo>
                  <a:pt x="439" y="270"/>
                  <a:pt x="439" y="272"/>
                  <a:pt x="439" y="273"/>
                </a:cubicBezTo>
                <a:cubicBezTo>
                  <a:pt x="438" y="307"/>
                  <a:pt x="430" y="334"/>
                  <a:pt x="424" y="352"/>
                </a:cubicBezTo>
                <a:cubicBezTo>
                  <a:pt x="418" y="369"/>
                  <a:pt x="445" y="360"/>
                  <a:pt x="445" y="335"/>
                </a:cubicBezTo>
                <a:cubicBezTo>
                  <a:pt x="445" y="329"/>
                  <a:pt x="452" y="259"/>
                  <a:pt x="476" y="274"/>
                </a:cubicBezTo>
                <a:cubicBezTo>
                  <a:pt x="476" y="274"/>
                  <a:pt x="477" y="274"/>
                  <a:pt x="477" y="275"/>
                </a:cubicBezTo>
                <a:cubicBezTo>
                  <a:pt x="494" y="313"/>
                  <a:pt x="480" y="378"/>
                  <a:pt x="445" y="384"/>
                </a:cubicBezTo>
                <a:cubicBezTo>
                  <a:pt x="421" y="440"/>
                  <a:pt x="377" y="482"/>
                  <a:pt x="317" y="482"/>
                </a:cubicBezTo>
                <a:cubicBezTo>
                  <a:pt x="316" y="482"/>
                  <a:pt x="316" y="482"/>
                  <a:pt x="316" y="482"/>
                </a:cubicBezTo>
                <a:cubicBezTo>
                  <a:pt x="256" y="482"/>
                  <a:pt x="213" y="440"/>
                  <a:pt x="189" y="384"/>
                </a:cubicBezTo>
                <a:close/>
                <a:moveTo>
                  <a:pt x="249" y="484"/>
                </a:moveTo>
                <a:cubicBezTo>
                  <a:pt x="268" y="496"/>
                  <a:pt x="291" y="502"/>
                  <a:pt x="316" y="503"/>
                </a:cubicBezTo>
                <a:cubicBezTo>
                  <a:pt x="317" y="503"/>
                  <a:pt x="317" y="503"/>
                  <a:pt x="317" y="503"/>
                </a:cubicBezTo>
                <a:cubicBezTo>
                  <a:pt x="343" y="503"/>
                  <a:pt x="366" y="496"/>
                  <a:pt x="387" y="483"/>
                </a:cubicBezTo>
                <a:cubicBezTo>
                  <a:pt x="391" y="500"/>
                  <a:pt x="401" y="518"/>
                  <a:pt x="414" y="532"/>
                </a:cubicBezTo>
                <a:cubicBezTo>
                  <a:pt x="374" y="581"/>
                  <a:pt x="346" y="601"/>
                  <a:pt x="319" y="630"/>
                </a:cubicBezTo>
                <a:cubicBezTo>
                  <a:pt x="318" y="629"/>
                  <a:pt x="317" y="629"/>
                  <a:pt x="316" y="628"/>
                </a:cubicBezTo>
                <a:cubicBezTo>
                  <a:pt x="292" y="612"/>
                  <a:pt x="262" y="579"/>
                  <a:pt x="224" y="525"/>
                </a:cubicBezTo>
                <a:cubicBezTo>
                  <a:pt x="235" y="513"/>
                  <a:pt x="244" y="498"/>
                  <a:pt x="249" y="484"/>
                </a:cubicBezTo>
                <a:close/>
                <a:moveTo>
                  <a:pt x="403" y="669"/>
                </a:moveTo>
                <a:cubicBezTo>
                  <a:pt x="391" y="655"/>
                  <a:pt x="383" y="631"/>
                  <a:pt x="362" y="619"/>
                </a:cubicBezTo>
                <a:cubicBezTo>
                  <a:pt x="344" y="631"/>
                  <a:pt x="321" y="669"/>
                  <a:pt x="318" y="687"/>
                </a:cubicBezTo>
                <a:cubicBezTo>
                  <a:pt x="318" y="684"/>
                  <a:pt x="317" y="680"/>
                  <a:pt x="316" y="677"/>
                </a:cubicBezTo>
                <a:cubicBezTo>
                  <a:pt x="308" y="654"/>
                  <a:pt x="281" y="635"/>
                  <a:pt x="272" y="626"/>
                </a:cubicBezTo>
                <a:cubicBezTo>
                  <a:pt x="252" y="635"/>
                  <a:pt x="246" y="653"/>
                  <a:pt x="233" y="670"/>
                </a:cubicBezTo>
                <a:cubicBezTo>
                  <a:pt x="220" y="653"/>
                  <a:pt x="183" y="602"/>
                  <a:pt x="172" y="556"/>
                </a:cubicBezTo>
                <a:cubicBezTo>
                  <a:pt x="187" y="553"/>
                  <a:pt x="201" y="545"/>
                  <a:pt x="213" y="535"/>
                </a:cubicBezTo>
                <a:cubicBezTo>
                  <a:pt x="213" y="536"/>
                  <a:pt x="214" y="537"/>
                  <a:pt x="214" y="538"/>
                </a:cubicBezTo>
                <a:cubicBezTo>
                  <a:pt x="240" y="574"/>
                  <a:pt x="285" y="626"/>
                  <a:pt x="316" y="652"/>
                </a:cubicBezTo>
                <a:cubicBezTo>
                  <a:pt x="317" y="653"/>
                  <a:pt x="318" y="654"/>
                  <a:pt x="319" y="655"/>
                </a:cubicBezTo>
                <a:cubicBezTo>
                  <a:pt x="351" y="612"/>
                  <a:pt x="388" y="581"/>
                  <a:pt x="425" y="541"/>
                </a:cubicBezTo>
                <a:cubicBezTo>
                  <a:pt x="435" y="549"/>
                  <a:pt x="446" y="555"/>
                  <a:pt x="459" y="558"/>
                </a:cubicBezTo>
                <a:cubicBezTo>
                  <a:pt x="446" y="592"/>
                  <a:pt x="425" y="648"/>
                  <a:pt x="403" y="6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5462335" y="2645872"/>
            <a:ext cx="1139476" cy="1139476"/>
            <a:chOff x="5462335" y="2645872"/>
            <a:chExt cx="1139476" cy="1139476"/>
          </a:xfrm>
        </p:grpSpPr>
        <p:sp>
          <p:nvSpPr>
            <p:cNvPr id="9" name="AutoShape 9"/>
            <p:cNvSpPr/>
            <p:nvPr/>
          </p:nvSpPr>
          <p:spPr>
            <a:xfrm>
              <a:off x="5462335" y="2645872"/>
              <a:ext cx="1139476" cy="113947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730273" y="3007155"/>
              <a:ext cx="626173" cy="417004"/>
            </a:xfrm>
            <a:custGeom>
              <a:rect l="l" t="t" r="r" b="b"/>
              <a:pathLst>
                <a:path w="21547" h="21600">
                  <a:moveTo>
                    <a:pt x="18847" y="15749"/>
                  </a:moveTo>
                  <a:lnTo>
                    <a:pt x="2701" y="15749"/>
                  </a:lnTo>
                  <a:lnTo>
                    <a:pt x="2701" y="1346"/>
                  </a:lnTo>
                  <a:lnTo>
                    <a:pt x="18847" y="1346"/>
                  </a:lnTo>
                  <a:cubicBezTo>
                    <a:pt x="18847" y="1346"/>
                    <a:pt x="18847" y="15749"/>
                    <a:pt x="18847" y="15749"/>
                  </a:cubicBezTo>
                  <a:close/>
                  <a:moveTo>
                    <a:pt x="0" y="20510"/>
                  </a:moveTo>
                  <a:cubicBezTo>
                    <a:pt x="0" y="20510"/>
                    <a:pt x="-26" y="21600"/>
                    <a:pt x="1603" y="21600"/>
                  </a:cubicBezTo>
                  <a:cubicBezTo>
                    <a:pt x="2568" y="21600"/>
                    <a:pt x="6216" y="21600"/>
                    <a:pt x="9032" y="21600"/>
                  </a:cubicBezTo>
                  <a:cubicBezTo>
                    <a:pt x="9032" y="21600"/>
                    <a:pt x="10576" y="21600"/>
                    <a:pt x="12515" y="21600"/>
                  </a:cubicBezTo>
                  <a:cubicBezTo>
                    <a:pt x="15331" y="21600"/>
                    <a:pt x="18979" y="21600"/>
                    <a:pt x="19943" y="21600"/>
                  </a:cubicBezTo>
                  <a:cubicBezTo>
                    <a:pt x="21574" y="21600"/>
                    <a:pt x="21547" y="20510"/>
                    <a:pt x="21547" y="20510"/>
                  </a:cubicBezTo>
                  <a:lnTo>
                    <a:pt x="19418" y="16436"/>
                  </a:lnTo>
                  <a:cubicBezTo>
                    <a:pt x="19512" y="16224"/>
                    <a:pt x="19569" y="15977"/>
                    <a:pt x="19569" y="15711"/>
                  </a:cubicBezTo>
                  <a:lnTo>
                    <a:pt x="19569" y="1384"/>
                  </a:lnTo>
                  <a:cubicBezTo>
                    <a:pt x="19569" y="621"/>
                    <a:pt x="19123" y="0"/>
                    <a:pt x="18571" y="0"/>
                  </a:cubicBezTo>
                  <a:lnTo>
                    <a:pt x="2977" y="0"/>
                  </a:lnTo>
                  <a:cubicBezTo>
                    <a:pt x="2425" y="0"/>
                    <a:pt x="1979" y="621"/>
                    <a:pt x="1979" y="1384"/>
                  </a:cubicBezTo>
                  <a:lnTo>
                    <a:pt x="1979" y="15711"/>
                  </a:lnTo>
                  <a:cubicBezTo>
                    <a:pt x="1979" y="15978"/>
                    <a:pt x="2035" y="16224"/>
                    <a:pt x="2129" y="16436"/>
                  </a:cubicBezTo>
                  <a:cubicBezTo>
                    <a:pt x="2129" y="16436"/>
                    <a:pt x="0" y="20510"/>
                    <a:pt x="0" y="2051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771927" y="3559605"/>
            <a:ext cx="1141000" cy="1139476"/>
            <a:chOff x="6771927" y="3559605"/>
            <a:chExt cx="1141000" cy="1139476"/>
          </a:xfrm>
        </p:grpSpPr>
        <p:sp>
          <p:nvSpPr>
            <p:cNvPr id="12" name="AutoShape 12"/>
            <p:cNvSpPr/>
            <p:nvPr/>
          </p:nvSpPr>
          <p:spPr>
            <a:xfrm>
              <a:off x="6771927" y="3559605"/>
              <a:ext cx="1141000" cy="113947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7109969" y="3904315"/>
              <a:ext cx="524732" cy="433769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AutoShape 14"/>
          <p:cNvSpPr/>
          <p:nvPr/>
        </p:nvSpPr>
        <p:spPr>
          <a:xfrm>
            <a:off x="7209887" y="4918823"/>
            <a:ext cx="1141000" cy="1139476"/>
          </a:xfrm>
          <a:prstGeom prst="ellipse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7551358" y="5262199"/>
            <a:ext cx="467582" cy="452819"/>
            <a:chOff x="7551358" y="5262199"/>
            <a:chExt cx="467582" cy="452819"/>
          </a:xfrm>
        </p:grpSpPr>
        <p:sp>
          <p:nvSpPr>
            <p:cNvPr id="16" name="Freeform 16"/>
            <p:cNvSpPr/>
            <p:nvPr/>
          </p:nvSpPr>
          <p:spPr>
            <a:xfrm>
              <a:off x="7551358" y="5309253"/>
              <a:ext cx="418814" cy="405765"/>
            </a:xfrm>
            <a:custGeom>
              <a:rect l="l" t="t" r="r" b="b"/>
              <a:pathLst>
                <a:path w="21600" h="21600">
                  <a:moveTo>
                    <a:pt x="18424" y="4659"/>
                  </a:moveTo>
                  <a:cubicBezTo>
                    <a:pt x="16941" y="2965"/>
                    <a:pt x="16941" y="2965"/>
                    <a:pt x="16941" y="2965"/>
                  </a:cubicBezTo>
                  <a:cubicBezTo>
                    <a:pt x="13976" y="0"/>
                    <a:pt x="13976" y="0"/>
                    <a:pt x="13976" y="0"/>
                  </a:cubicBezTo>
                  <a:cubicBezTo>
                    <a:pt x="13976" y="0"/>
                    <a:pt x="13976" y="0"/>
                    <a:pt x="12494" y="1482"/>
                  </a:cubicBezTo>
                  <a:cubicBezTo>
                    <a:pt x="11012" y="2965"/>
                    <a:pt x="6565" y="4659"/>
                    <a:pt x="6565" y="4659"/>
                  </a:cubicBezTo>
                  <a:cubicBezTo>
                    <a:pt x="0" y="21176"/>
                    <a:pt x="0" y="21176"/>
                    <a:pt x="0" y="21176"/>
                  </a:cubicBezTo>
                  <a:cubicBezTo>
                    <a:pt x="8047" y="12071"/>
                    <a:pt x="8047" y="12071"/>
                    <a:pt x="8047" y="12071"/>
                  </a:cubicBezTo>
                  <a:cubicBezTo>
                    <a:pt x="7624" y="10800"/>
                    <a:pt x="7835" y="9318"/>
                    <a:pt x="8682" y="8259"/>
                  </a:cubicBezTo>
                  <a:cubicBezTo>
                    <a:pt x="9953" y="6988"/>
                    <a:pt x="12071" y="6988"/>
                    <a:pt x="13341" y="8259"/>
                  </a:cubicBezTo>
                  <a:cubicBezTo>
                    <a:pt x="14400" y="9529"/>
                    <a:pt x="14400" y="11647"/>
                    <a:pt x="13341" y="12918"/>
                  </a:cubicBezTo>
                  <a:cubicBezTo>
                    <a:pt x="12282" y="13765"/>
                    <a:pt x="10800" y="13976"/>
                    <a:pt x="9529" y="13553"/>
                  </a:cubicBezTo>
                  <a:cubicBezTo>
                    <a:pt x="424" y="21600"/>
                    <a:pt x="424" y="21600"/>
                    <a:pt x="424" y="21600"/>
                  </a:cubicBezTo>
                  <a:cubicBezTo>
                    <a:pt x="16941" y="15035"/>
                    <a:pt x="16941" y="15035"/>
                    <a:pt x="16941" y="15035"/>
                  </a:cubicBezTo>
                  <a:cubicBezTo>
                    <a:pt x="16941" y="15035"/>
                    <a:pt x="18424" y="10588"/>
                    <a:pt x="19906" y="9106"/>
                  </a:cubicBezTo>
                  <a:cubicBezTo>
                    <a:pt x="21600" y="7624"/>
                    <a:pt x="21600" y="7624"/>
                    <a:pt x="21600" y="7624"/>
                  </a:cubicBezTo>
                  <a:lnTo>
                    <a:pt x="18424" y="4659"/>
                  </a:lnTo>
                  <a:close/>
                  <a:moveTo>
                    <a:pt x="18424" y="4659"/>
                  </a:moveTo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851109" y="5262199"/>
              <a:ext cx="167831" cy="162496"/>
            </a:xfrm>
            <a:custGeom>
              <a:rect l="l" t="t" r="r" b="b"/>
              <a:pathLst>
                <a:path w="21600" h="21600">
                  <a:moveTo>
                    <a:pt x="2667" y="0"/>
                  </a:moveTo>
                  <a:lnTo>
                    <a:pt x="21600" y="18933"/>
                  </a:lnTo>
                  <a:lnTo>
                    <a:pt x="18933" y="21600"/>
                  </a:lnTo>
                  <a:lnTo>
                    <a:pt x="0" y="2667"/>
                  </a:lnTo>
                  <a:lnTo>
                    <a:pt x="2667" y="0"/>
                  </a:lnTo>
                  <a:close/>
                  <a:moveTo>
                    <a:pt x="2667" y="0"/>
                  </a:moveTo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4231038" y="3559605"/>
            <a:ext cx="1139476" cy="1139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4315" y="3838497"/>
            <a:ext cx="536639" cy="596075"/>
            <a:chOff x="4544315" y="3838497"/>
            <a:chExt cx="536639" cy="596075"/>
          </a:xfrm>
        </p:grpSpPr>
        <p:sp>
          <p:nvSpPr>
            <p:cNvPr id="20" name="Freeform 20"/>
            <p:cNvSpPr/>
            <p:nvPr/>
          </p:nvSpPr>
          <p:spPr>
            <a:xfrm>
              <a:off x="4911504" y="3838497"/>
              <a:ext cx="169450" cy="160972"/>
            </a:xfrm>
            <a:custGeom>
              <a:rect l="l" t="t" r="r" b="b"/>
              <a:pathLst>
                <a:path w="25" h="24">
                  <a:moveTo>
                    <a:pt x="19" y="24"/>
                  </a:moveTo>
                  <a:cubicBezTo>
                    <a:pt x="20" y="23"/>
                    <a:pt x="20" y="23"/>
                    <a:pt x="21" y="22"/>
                  </a:cubicBezTo>
                  <a:cubicBezTo>
                    <a:pt x="25" y="17"/>
                    <a:pt x="24" y="8"/>
                    <a:pt x="19" y="4"/>
                  </a:cubicBezTo>
                  <a:cubicBezTo>
                    <a:pt x="13" y="0"/>
                    <a:pt x="5" y="1"/>
                    <a:pt x="0" y="7"/>
                  </a:cubicBezTo>
                  <a:cubicBezTo>
                    <a:pt x="0" y="7"/>
                    <a:pt x="0" y="7"/>
                    <a:pt x="0" y="8"/>
                  </a:cubicBezTo>
                  <a:cubicBezTo>
                    <a:pt x="8" y="11"/>
                    <a:pt x="15" y="17"/>
                    <a:pt x="19" y="2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572604" y="3897838"/>
              <a:ext cx="488632" cy="536734"/>
            </a:xfrm>
            <a:custGeom>
              <a:rect l="l" t="t" r="r" b="b"/>
              <a:pathLst>
                <a:path w="73" h="80">
                  <a:moveTo>
                    <a:pt x="43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42" y="0"/>
                    <a:pt x="41" y="0"/>
                    <a:pt x="41" y="0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41" y="0"/>
                    <a:pt x="40" y="0"/>
                    <a:pt x="40" y="0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9" y="0"/>
                    <a:pt x="39" y="0"/>
                  </a:cubicBezTo>
                  <a:cubicBezTo>
                    <a:pt x="39" y="0"/>
                    <a:pt x="39" y="0"/>
                    <a:pt x="39" y="0"/>
                  </a:cubicBezTo>
                  <a:cubicBezTo>
                    <a:pt x="39" y="0"/>
                    <a:pt x="38" y="0"/>
                    <a:pt x="38" y="0"/>
                  </a:cubicBezTo>
                  <a:cubicBezTo>
                    <a:pt x="38" y="0"/>
                    <a:pt x="38" y="0"/>
                    <a:pt x="38" y="0"/>
                  </a:cubicBezTo>
                  <a:cubicBezTo>
                    <a:pt x="38" y="0"/>
                    <a:pt x="38" y="0"/>
                    <a:pt x="37" y="0"/>
                  </a:cubicBezTo>
                  <a:cubicBezTo>
                    <a:pt x="37" y="0"/>
                    <a:pt x="37" y="0"/>
                    <a:pt x="36" y="0"/>
                  </a:cubicBezTo>
                  <a:cubicBezTo>
                    <a:pt x="36" y="0"/>
                    <a:pt x="36" y="0"/>
                    <a:pt x="35" y="0"/>
                  </a:cubicBezTo>
                  <a:cubicBezTo>
                    <a:pt x="35" y="0"/>
                    <a:pt x="35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33" y="0"/>
                    <a:pt x="33" y="0"/>
                    <a:pt x="32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1" y="0"/>
                    <a:pt x="31" y="0"/>
                    <a:pt x="31" y="0"/>
                  </a:cubicBezTo>
                  <a:cubicBezTo>
                    <a:pt x="31" y="0"/>
                    <a:pt x="31" y="0"/>
                    <a:pt x="31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13" y="4"/>
                    <a:pt x="0" y="19"/>
                    <a:pt x="0" y="37"/>
                  </a:cubicBezTo>
                  <a:cubicBezTo>
                    <a:pt x="0" y="47"/>
                    <a:pt x="4" y="57"/>
                    <a:pt x="12" y="64"/>
                  </a:cubicBezTo>
                  <a:cubicBezTo>
                    <a:pt x="7" y="69"/>
                    <a:pt x="7" y="69"/>
                    <a:pt x="7" y="69"/>
                  </a:cubicBezTo>
                  <a:cubicBezTo>
                    <a:pt x="4" y="71"/>
                    <a:pt x="5" y="77"/>
                    <a:pt x="7" y="77"/>
                  </a:cubicBezTo>
                  <a:cubicBezTo>
                    <a:pt x="9" y="79"/>
                    <a:pt x="12" y="79"/>
                    <a:pt x="14" y="77"/>
                  </a:cubicBezTo>
                  <a:cubicBezTo>
                    <a:pt x="16" y="75"/>
                    <a:pt x="20" y="72"/>
                    <a:pt x="21" y="70"/>
                  </a:cubicBezTo>
                  <a:cubicBezTo>
                    <a:pt x="25" y="72"/>
                    <a:pt x="31" y="73"/>
                    <a:pt x="36" y="73"/>
                  </a:cubicBezTo>
                  <a:cubicBezTo>
                    <a:pt x="42" y="73"/>
                    <a:pt x="47" y="72"/>
                    <a:pt x="52" y="70"/>
                  </a:cubicBezTo>
                  <a:cubicBezTo>
                    <a:pt x="53" y="72"/>
                    <a:pt x="57" y="75"/>
                    <a:pt x="58" y="77"/>
                  </a:cubicBezTo>
                  <a:cubicBezTo>
                    <a:pt x="62" y="80"/>
                    <a:pt x="65" y="77"/>
                    <a:pt x="66" y="77"/>
                  </a:cubicBezTo>
                  <a:cubicBezTo>
                    <a:pt x="68" y="74"/>
                    <a:pt x="68" y="71"/>
                    <a:pt x="66" y="69"/>
                  </a:cubicBezTo>
                  <a:cubicBezTo>
                    <a:pt x="61" y="64"/>
                    <a:pt x="61" y="64"/>
                    <a:pt x="61" y="64"/>
                  </a:cubicBezTo>
                  <a:cubicBezTo>
                    <a:pt x="68" y="57"/>
                    <a:pt x="73" y="47"/>
                    <a:pt x="73" y="37"/>
                  </a:cubicBezTo>
                  <a:cubicBezTo>
                    <a:pt x="73" y="19"/>
                    <a:pt x="60" y="4"/>
                    <a:pt x="43" y="0"/>
                  </a:cubicBezTo>
                  <a:close/>
                  <a:moveTo>
                    <a:pt x="36" y="65"/>
                  </a:moveTo>
                  <a:cubicBezTo>
                    <a:pt x="21" y="65"/>
                    <a:pt x="8" y="52"/>
                    <a:pt x="8" y="37"/>
                  </a:cubicBezTo>
                  <a:cubicBezTo>
                    <a:pt x="8" y="21"/>
                    <a:pt x="21" y="8"/>
                    <a:pt x="36" y="8"/>
                  </a:cubicBezTo>
                  <a:cubicBezTo>
                    <a:pt x="52" y="8"/>
                    <a:pt x="64" y="21"/>
                    <a:pt x="64" y="37"/>
                  </a:cubicBezTo>
                  <a:cubicBezTo>
                    <a:pt x="64" y="52"/>
                    <a:pt x="52" y="65"/>
                    <a:pt x="36" y="65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544315" y="3838497"/>
              <a:ext cx="175165" cy="160972"/>
            </a:xfrm>
            <a:custGeom>
              <a:rect l="l" t="t" r="r" b="b"/>
              <a:pathLst>
                <a:path w="26" h="24">
                  <a:moveTo>
                    <a:pt x="6" y="24"/>
                  </a:moveTo>
                  <a:cubicBezTo>
                    <a:pt x="11" y="17"/>
                    <a:pt x="18" y="11"/>
                    <a:pt x="26" y="8"/>
                  </a:cubicBezTo>
                  <a:cubicBezTo>
                    <a:pt x="26" y="7"/>
                    <a:pt x="25" y="7"/>
                    <a:pt x="25" y="7"/>
                  </a:cubicBezTo>
                  <a:cubicBezTo>
                    <a:pt x="21" y="1"/>
                    <a:pt x="13" y="0"/>
                    <a:pt x="7" y="4"/>
                  </a:cubicBezTo>
                  <a:cubicBezTo>
                    <a:pt x="1" y="8"/>
                    <a:pt x="0" y="17"/>
                    <a:pt x="5" y="22"/>
                  </a:cubicBezTo>
                  <a:cubicBezTo>
                    <a:pt x="5" y="23"/>
                    <a:pt x="6" y="23"/>
                    <a:pt x="6" y="2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807015" y="3965656"/>
              <a:ext cx="19812" cy="79058"/>
            </a:xfrm>
            <a:custGeom>
              <a:rect l="l" t="t" r="r" b="b"/>
              <a:pathLst>
                <a:path w="3" h="12">
                  <a:moveTo>
                    <a:pt x="1" y="12"/>
                  </a:moveTo>
                  <a:cubicBezTo>
                    <a:pt x="2" y="12"/>
                    <a:pt x="3" y="11"/>
                    <a:pt x="3" y="10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1"/>
                    <a:pt x="2" y="0"/>
                    <a:pt x="1" y="0"/>
                  </a:cubicBezTo>
                  <a:cubicBezTo>
                    <a:pt x="0" y="0"/>
                    <a:pt x="0" y="1"/>
                    <a:pt x="0" y="2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0" y="11"/>
                    <a:pt x="0" y="12"/>
                    <a:pt x="1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631945" y="4132248"/>
              <a:ext cx="79058" cy="19812"/>
            </a:xfrm>
            <a:custGeom>
              <a:rect l="l" t="t" r="r" b="b"/>
              <a:pathLst>
                <a:path w="12" h="3">
                  <a:moveTo>
                    <a:pt x="10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0"/>
                    <a:pt x="0" y="1"/>
                    <a:pt x="0" y="2"/>
                  </a:cubicBezTo>
                  <a:cubicBezTo>
                    <a:pt x="0" y="3"/>
                    <a:pt x="1" y="3"/>
                    <a:pt x="2" y="3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2" y="3"/>
                    <a:pt x="12" y="2"/>
                  </a:cubicBezTo>
                  <a:cubicBezTo>
                    <a:pt x="12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911504" y="4132248"/>
              <a:ext cx="81915" cy="19812"/>
            </a:xfrm>
            <a:custGeom>
              <a:rect l="l" t="t" r="r" b="b"/>
              <a:pathLst>
                <a:path w="12" h="3">
                  <a:moveTo>
                    <a:pt x="10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0"/>
                    <a:pt x="0" y="1"/>
                    <a:pt x="0" y="2"/>
                  </a:cubicBezTo>
                  <a:cubicBezTo>
                    <a:pt x="0" y="3"/>
                    <a:pt x="1" y="3"/>
                    <a:pt x="2" y="3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2" y="3"/>
                    <a:pt x="12" y="2"/>
                  </a:cubicBezTo>
                  <a:cubicBezTo>
                    <a:pt x="12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07015" y="4245310"/>
              <a:ext cx="19812" cy="81915"/>
            </a:xfrm>
            <a:custGeom>
              <a:rect l="l" t="t" r="r" b="b"/>
              <a:pathLst>
                <a:path w="3" h="12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0" y="11"/>
                    <a:pt x="0" y="12"/>
                    <a:pt x="1" y="12"/>
                  </a:cubicBezTo>
                  <a:cubicBezTo>
                    <a:pt x="2" y="12"/>
                    <a:pt x="3" y="11"/>
                    <a:pt x="3" y="10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3" y="1"/>
                    <a:pt x="2" y="0"/>
                    <a:pt x="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05383" y="4019282"/>
              <a:ext cx="228791" cy="152495"/>
            </a:xfrm>
            <a:custGeom>
              <a:rect l="l" t="t" r="r" b="b"/>
              <a:pathLst>
                <a:path w="34" h="23">
                  <a:moveTo>
                    <a:pt x="18" y="18"/>
                  </a:moveTo>
                  <a:cubicBezTo>
                    <a:pt x="33" y="3"/>
                    <a:pt x="33" y="3"/>
                    <a:pt x="33" y="3"/>
                  </a:cubicBezTo>
                  <a:cubicBezTo>
                    <a:pt x="33" y="3"/>
                    <a:pt x="34" y="2"/>
                    <a:pt x="34" y="2"/>
                  </a:cubicBezTo>
                  <a:cubicBezTo>
                    <a:pt x="34" y="2"/>
                    <a:pt x="33" y="1"/>
                    <a:pt x="33" y="1"/>
                  </a:cubicBezTo>
                  <a:cubicBezTo>
                    <a:pt x="33" y="1"/>
                    <a:pt x="32" y="0"/>
                    <a:pt x="32" y="0"/>
                  </a:cubicBezTo>
                  <a:cubicBezTo>
                    <a:pt x="32" y="0"/>
                    <a:pt x="31" y="1"/>
                    <a:pt x="31" y="1"/>
                  </a:cubicBezTo>
                  <a:cubicBezTo>
                    <a:pt x="20" y="12"/>
                    <a:pt x="20" y="12"/>
                    <a:pt x="20" y="12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3" y="6"/>
                    <a:pt x="3" y="6"/>
                    <a:pt x="2" y="6"/>
                  </a:cubicBezTo>
                  <a:cubicBezTo>
                    <a:pt x="2" y="6"/>
                    <a:pt x="1" y="7"/>
                    <a:pt x="1" y="7"/>
                  </a:cubicBezTo>
                  <a:cubicBezTo>
                    <a:pt x="0" y="8"/>
                    <a:pt x="0" y="8"/>
                    <a:pt x="0" y="9"/>
                  </a:cubicBezTo>
                  <a:cubicBezTo>
                    <a:pt x="0" y="9"/>
                    <a:pt x="1" y="10"/>
                    <a:pt x="1" y="10"/>
                  </a:cubicBezTo>
                  <a:cubicBezTo>
                    <a:pt x="13" y="19"/>
                    <a:pt x="13" y="19"/>
                    <a:pt x="13" y="19"/>
                  </a:cubicBezTo>
                  <a:cubicBezTo>
                    <a:pt x="12" y="20"/>
                    <a:pt x="12" y="20"/>
                    <a:pt x="12" y="20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1" y="22"/>
                    <a:pt x="11" y="22"/>
                    <a:pt x="12" y="23"/>
                  </a:cubicBezTo>
                  <a:cubicBezTo>
                    <a:pt x="12" y="23"/>
                    <a:pt x="12" y="23"/>
                    <a:pt x="13" y="23"/>
                  </a:cubicBezTo>
                  <a:cubicBezTo>
                    <a:pt x="16" y="21"/>
                    <a:pt x="16" y="21"/>
                    <a:pt x="16" y="21"/>
                  </a:cubicBezTo>
                  <a:cubicBezTo>
                    <a:pt x="17" y="22"/>
                    <a:pt x="17" y="22"/>
                    <a:pt x="17" y="22"/>
                  </a:cubicBezTo>
                  <a:cubicBezTo>
                    <a:pt x="18" y="23"/>
                    <a:pt x="18" y="23"/>
                    <a:pt x="18" y="23"/>
                  </a:cubicBezTo>
                  <a:cubicBezTo>
                    <a:pt x="18" y="23"/>
                    <a:pt x="19" y="23"/>
                    <a:pt x="20" y="23"/>
                  </a:cubicBezTo>
                  <a:cubicBezTo>
                    <a:pt x="21" y="23"/>
                    <a:pt x="22" y="22"/>
                    <a:pt x="21" y="21"/>
                  </a:cubicBezTo>
                  <a:cubicBezTo>
                    <a:pt x="21" y="20"/>
                    <a:pt x="21" y="20"/>
                    <a:pt x="21" y="19"/>
                  </a:cubicBezTo>
                  <a:lnTo>
                    <a:pt x="18" y="18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8" name="TextBox 28"/>
          <p:cNvSpPr txBox="1"/>
          <p:nvPr/>
        </p:nvSpPr>
        <p:spPr>
          <a:xfrm>
            <a:off x="4668799" y="1094214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《汉赋》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282762" y="2930310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《楚辞》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37668" y="4918823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《诗经》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194398" y="2930310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唐诗宋词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791584" y="4918823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明清小说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古代文学名篇简介</a:t>
              </a:r>
            </a:p>
          </p:txBody>
        </p:sp>
      </p:grpSp>
      <p:sp>
        <p:nvSpPr>
          <p:cNvPr id="55" name="TextBox 55"/>
          <p:cNvSpPr txBox="1"/>
          <p:nvPr/>
        </p:nvSpPr>
        <p:spPr>
          <a:xfrm>
            <a:off x="4668799" y="1396267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汉代的一种文学体裁，以铺陈扬厉的手法描写事物，展现了汉代文学的独特风貌。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1282762" y="3222706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战国时期屈原等人创作的诗歌集，以浪漫主义手法表现了楚地的风土人情和作者的政治理想。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737668" y="5259838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中国最早的诗歌总集，收录了西周至春秋时期的诗歌作品，反映了当时社会的风貌和人们的思想感情。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8194398" y="3222706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唐代诗歌和宋代词作是中国文学史上的两座高峰，涌现出大量优秀作品和杰出作家，如李白、杜甫、苏轼等。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8791584" y="5259838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明清时期是中国小说的繁荣时期，出现了《三国演义》、《水浒传》、《西游记》、《红楼梦》等经典作品。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诗经与楚辞解读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172" b="24172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诗经是中国最早的诗歌总集，收录了西周初年至春秋中叶的诗歌作品。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诗经的艺术特色主要表现在其丰富的内容、多样的形式和鲜明的现实主义风格上。其中，诗经采用了赋、比、兴等手法，以四言为主，节奏鲜明，语言简练，具有很高的艺术价值。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诗经的主题广泛，包括爱情、劳动、战争、徭役、压迫与反抗、风俗习尚等，反映了当时社会的各个方面，为后世了解古代社会提供了宝贵的资料。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诗经概述及艺术特色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楚辞是战国时期楚国的一种诗歌形式，以屈原、宋玉等为代表人物。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楚辞的艺术特色主要表现在其浓郁的浪漫主义色彩、奇特的想象和夸张的手法上。楚辞突破了诗经的四言形式，采用长短不一的句式，语言华美，富有音乐性和节奏感。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楚辞的主题多为抒发个人情感和表达对社会的关注，其中以屈原的《离骚》最为著名，展现了诗人高尚的品格和远大的政治理想。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楚辞概述及艺术特色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诗经名篇《关雎》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该诗以关雎鸟的叫声起兴，引出对窈窕淑女的思念和追求，表达了古代青年男女对爱情的向往和忠贞不渝的信念。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8896" r="18896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楚辞名篇《九歌·湘夫人》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该诗通过描绘湘夫人的神态、动作和心理活动，展现了诗人对美好事物的追求和对爱情的执着。同时，诗中运用了大量的象征和隐喻手法，使得诗歌意境深远、韵味无穷。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诗经与楚辞的比较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经和楚辞都是中国古代文学的瑰宝，但在艺术风格和表现手法上有所不同。诗经以现实主义为主，注重客观描写；而楚辞则以浪漫主义为主，注重主观抒情。两者相互补充，共同构成了中国古代文学的辉煌篇章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诗经与楚辞名篇欣赏与解读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唐诗宋词鉴赏与解读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唐诗发展历程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宋词发展历程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唐诗流派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宋词流派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唐诗宋词发展历程及流派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初唐、盛唐、中唐、晚唐，每个时期的代表人物及作品风格。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北宋、南宋，不同阶段的词风演变及主要词人。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山水田园诗派、边塞诗派、元白诗派等，各流派的诗歌特点及代表诗人。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婉约派、豪放派等，各流派的词作风格及代表词人。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421" b="1442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242" r="2524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543" r="2654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6587" r="2658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唐诗宋词艺术特色与技巧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丰富的意象、优美的音韵、凝练的语言等。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长于抒情、音乐性强、语言精炼等。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比喻、拟人、夸张、对偶等修辞手法在唐诗中的运用。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铺叙、白描、用典等手法在宋词中的体现。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唐诗艺术特色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宋词艺术特色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唐诗技巧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宋词技巧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https://d.book118.com/478037136106006036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2024-09-16T02:24:44.924</cp:lastPrinted>
  <dcterms:created xsi:type="dcterms:W3CDTF">2024-09-15T18:24:44Z</dcterms:created>
  <dcterms:modified xsi:type="dcterms:W3CDTF">2024-09-15T18:24:47Z</dcterms:modified>
</cp:coreProperties>
</file>