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embeddedFontLst>
    <p:embeddedFont>
      <p:font typeface="方正粗倩简体" panose="03000509000000000000" pitchFamily="1" charset="-122"/>
      <p:regular r:id="rId17"/>
    </p:embeddedFont>
    <p:embeddedFont>
      <p:font typeface="汉仪菱心体简" panose="02010609000101010101" pitchFamily="1" charset="-122"/>
      <p:regular r:id="rId18"/>
    </p:embeddedFont>
    <p:embeddedFont>
      <p:font typeface="华文中宋" panose="02010600040101010101" charset="-122"/>
      <p:regular r:id="rId19"/>
    </p:embeddedFont>
    <p:embeddedFont>
      <p:font typeface="微软雅黑" panose="020B0503020204020204" pitchFamily="2" charset="-122"/>
      <p:regular r:id="rId20"/>
    </p:embeddedFont>
    <p:embeddedFont>
      <p:font typeface="方正舒体" panose="02010601030101010101" pitchFamily="2" charset="-122"/>
      <p:regular r:id="rId21"/>
    </p:embeddedFont>
    <p:embeddedFont>
      <p:font typeface="Calibri" panose="020F0502020204030204" pitchFamily="2" charset="0"/>
      <p:regular r:id="rId22"/>
      <p:bold r:id="rId23"/>
      <p:italic r:id="rId24"/>
      <p:boldItalic r:id="rId25"/>
    </p:embeddedFont>
    <p:embeddedFont>
      <p:font typeface="Impact" panose="020B0806030902050204" pitchFamily="2" charset="0"/>
      <p:regular r:id="rId26"/>
    </p:embeddedFont>
    <p:embeddedFont>
      <p:font typeface="Bell MT" panose="02020503060305020303" pitchFamily="2" charset="0"/>
      <p:regular r:id="rId27"/>
      <p:bold r:id="rId28"/>
      <p:italic r:id="rId29"/>
    </p:embeddedFont>
  </p:embeddedFontLst>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3.xml" /><Relationship Id="rId17" Type="http://schemas.openxmlformats.org/officeDocument/2006/relationships/font" Target="fonts/font1.fntdata" /><Relationship Id="rId18" Type="http://schemas.openxmlformats.org/officeDocument/2006/relationships/font" Target="fonts/font2.fntdata" /><Relationship Id="rId19" Type="http://schemas.openxmlformats.org/officeDocument/2006/relationships/font" Target="fonts/font3.fntdata" /><Relationship Id="rId2" Type="http://schemas.openxmlformats.org/officeDocument/2006/relationships/slideMaster" Target="slideMasters/slideMaster2.xml" /><Relationship Id="rId20" Type="http://schemas.openxmlformats.org/officeDocument/2006/relationships/font" Target="fonts/font4.fntdata" /><Relationship Id="rId21" Type="http://schemas.openxmlformats.org/officeDocument/2006/relationships/font" Target="fonts/font5.fntdata" /><Relationship Id="rId22" Type="http://schemas.openxmlformats.org/officeDocument/2006/relationships/font" Target="fonts/font6.fntdata" /><Relationship Id="rId23" Type="http://schemas.openxmlformats.org/officeDocument/2006/relationships/font" Target="fonts/font7.fntdata" /><Relationship Id="rId24" Type="http://schemas.openxmlformats.org/officeDocument/2006/relationships/font" Target="fonts/font8.fntdata" /><Relationship Id="rId25" Type="http://schemas.openxmlformats.org/officeDocument/2006/relationships/font" Target="fonts/font9.fntdata" /><Relationship Id="rId26" Type="http://schemas.openxmlformats.org/officeDocument/2006/relationships/font" Target="fonts/font10.fntdata" /><Relationship Id="rId27" Type="http://schemas.openxmlformats.org/officeDocument/2006/relationships/font" Target="fonts/font11.fntdata" /><Relationship Id="rId28" Type="http://schemas.openxmlformats.org/officeDocument/2006/relationships/font" Target="fonts/font12.fntdata" /><Relationship Id="rId29" Type="http://schemas.openxmlformats.org/officeDocument/2006/relationships/font" Target="fonts/font13.fntdata" /><Relationship Id="rId3" Type="http://schemas.openxmlformats.org/officeDocument/2006/relationships/slide" Target="slides/slide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1811DC-072D-4DD1-9258-BEAD9F63A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D13211-7BF8-4748-99E3-E993C3642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FEE3A7-463F-4B79-BCE5-B9B58F1D4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49D6B1-9206-4209-8A96-4C7AB5FAB0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29252B-9B9B-44AB-8467-CBD21B4645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2D0B5A-9D37-42AC-AE1F-807CBD73F0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0FCF98-30D4-4424-821B-81C1F5BAB3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FA854-EBBA-4B22-A5CB-4A2AD0F66D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29B3FA-F4EE-47E2-8F9B-1B3004634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51709F-D05B-478C-83E3-4C4E6F3A9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799D3-1C14-4307-B901-5A86A1C3A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6"/>
            <a:ext cx="103632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084" y="4406901"/>
            <a:ext cx="103632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1" y="273050"/>
            <a:ext cx="4011084"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717" y="4800600"/>
            <a:ext cx="73152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9"/>
            <a:ext cx="27432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E8E8E6"/>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方正粗倩简体" panose="03000509000000000000" pitchFamily="65"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方正粗倩简体" panose="03000509000000000000" pitchFamily="65"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方正粗倩简体" panose="03000509000000000000" pitchFamily="65"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方正粗倩简体" panose="03000509000000000000" pitchFamily="65" charset="-122"/>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方正粗倩简体" panose="03000509000000000000" pitchFamily="65"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方正粗倩简体" panose="03000509000000000000" pitchFamily="65"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方正粗倩简体" panose="03000509000000000000" pitchFamily="65"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方正粗倩简体" panose="03000509000000000000" pitchFamily="65"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方正粗倩简体" panose="03000509000000000000" pitchFamily="65" charset="-122"/>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tags" Target="../tags/tag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1.xml" /><Relationship Id="rId3" Type="http://schemas.openxmlformats.org/officeDocument/2006/relationships/image" Target="../media/image12.jpeg" /><Relationship Id="rId4"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 Id="rId3" Type="http://schemas.openxmlformats.org/officeDocument/2006/relationships/image" Target="../media/image1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4401512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图文框 8"/>
          <p:cNvSpPr/>
          <p:nvPr/>
        </p:nvSpPr>
        <p:spPr>
          <a:xfrm rot="19177476">
            <a:off x="8147582" y="281194"/>
            <a:ext cx="5780875" cy="5347153"/>
          </a:xfrm>
          <a:custGeom>
            <a:gdLst>
              <a:gd name="connsiteX0" fmla="*/ 0 w 5780875"/>
              <a:gd name="connsiteY0" fmla="*/ 0 h 5347153"/>
              <a:gd name="connsiteX1" fmla="*/ 5780875 w 5780875"/>
              <a:gd name="connsiteY1" fmla="*/ 0 h 5347153"/>
              <a:gd name="connsiteX2" fmla="*/ 5780875 w 5780875"/>
              <a:gd name="connsiteY2" fmla="*/ 5347153 h 5347153"/>
              <a:gd name="connsiteX3" fmla="*/ 0 w 5780875"/>
              <a:gd name="connsiteY3" fmla="*/ 5347153 h 5347153"/>
              <a:gd name="connsiteX4" fmla="*/ 0 w 5780875"/>
              <a:gd name="connsiteY4" fmla="*/ 0 h 5347153"/>
              <a:gd name="connsiteX5" fmla="*/ 699354 w 5780875"/>
              <a:gd name="connsiteY5" fmla="*/ 699354 h 5347153"/>
              <a:gd name="connsiteX6" fmla="*/ 699354 w 5780875"/>
              <a:gd name="connsiteY6" fmla="*/ 4647799 h 5347153"/>
              <a:gd name="connsiteX7" fmla="*/ 5081521 w 5780875"/>
              <a:gd name="connsiteY7" fmla="*/ 4647799 h 5347153"/>
              <a:gd name="connsiteX8" fmla="*/ 5081521 w 5780875"/>
              <a:gd name="connsiteY8" fmla="*/ 699354 h 5347153"/>
              <a:gd name="connsiteX9" fmla="*/ 699354 w 5780875"/>
              <a:gd name="connsiteY9" fmla="*/ 699354 h 5347153"/>
              <a:gd name="connsiteX0-1" fmla="*/ 0 w 5780875"/>
              <a:gd name="connsiteY0-2" fmla="*/ 0 h 5347153"/>
              <a:gd name="connsiteX1-3" fmla="*/ 5780875 w 5780875"/>
              <a:gd name="connsiteY1-4" fmla="*/ 0 h 5347153"/>
              <a:gd name="connsiteX2-5" fmla="*/ 5780875 w 5780875"/>
              <a:gd name="connsiteY2-6" fmla="*/ 5347153 h 5347153"/>
              <a:gd name="connsiteX3-7" fmla="*/ 0 w 5780875"/>
              <a:gd name="connsiteY3-8" fmla="*/ 5347153 h 5347153"/>
              <a:gd name="connsiteX4-9" fmla="*/ 0 w 5780875"/>
              <a:gd name="connsiteY4-10" fmla="*/ 0 h 5347153"/>
              <a:gd name="connsiteX5-11" fmla="*/ 699354 w 5780875"/>
              <a:gd name="connsiteY5-12" fmla="*/ 699354 h 5347153"/>
              <a:gd name="connsiteX6-13" fmla="*/ 699354 w 5780875"/>
              <a:gd name="connsiteY6-14" fmla="*/ 4647799 h 5347153"/>
              <a:gd name="connsiteX7-15" fmla="*/ 5082762 w 5780875"/>
              <a:gd name="connsiteY7-16" fmla="*/ 4663144 h 5347153"/>
              <a:gd name="connsiteX8-17" fmla="*/ 5081521 w 5780875"/>
              <a:gd name="connsiteY8-18" fmla="*/ 699354 h 5347153"/>
              <a:gd name="connsiteX9-19" fmla="*/ 699354 w 5780875"/>
              <a:gd name="connsiteY9-20" fmla="*/ 699354 h 5347153"/>
              <a:gd name="connsiteX0-21" fmla="*/ 0 w 5780875"/>
              <a:gd name="connsiteY0-22" fmla="*/ 0 h 5347153"/>
              <a:gd name="connsiteX1-23" fmla="*/ 5780875 w 5780875"/>
              <a:gd name="connsiteY1-24" fmla="*/ 0 h 5347153"/>
              <a:gd name="connsiteX2-25" fmla="*/ 5780875 w 5780875"/>
              <a:gd name="connsiteY2-26" fmla="*/ 5347153 h 5347153"/>
              <a:gd name="connsiteX3-27" fmla="*/ 0 w 5780875"/>
              <a:gd name="connsiteY3-28" fmla="*/ 5347153 h 5347153"/>
              <a:gd name="connsiteX4-29" fmla="*/ 0 w 5780875"/>
              <a:gd name="connsiteY4-30" fmla="*/ 0 h 5347153"/>
              <a:gd name="connsiteX5-31" fmla="*/ 699354 w 5780875"/>
              <a:gd name="connsiteY5-32" fmla="*/ 699354 h 5347153"/>
              <a:gd name="connsiteX6-33" fmla="*/ 699354 w 5780875"/>
              <a:gd name="connsiteY6-34" fmla="*/ 4647799 h 5347153"/>
              <a:gd name="connsiteX7-35" fmla="*/ 5082762 w 5780875"/>
              <a:gd name="connsiteY7-36" fmla="*/ 4663144 h 5347153"/>
              <a:gd name="connsiteX8-37" fmla="*/ 5081521 w 5780875"/>
              <a:gd name="connsiteY8-38" fmla="*/ 699354 h 5347153"/>
              <a:gd name="connsiteX9-39" fmla="*/ 699354 w 5780875"/>
              <a:gd name="connsiteY9-40" fmla="*/ 699354 h 5347153"/>
              <a:gd name="connsiteX0-41" fmla="*/ 0 w 5780875"/>
              <a:gd name="connsiteY0-42" fmla="*/ 0 h 5347153"/>
              <a:gd name="connsiteX1-43" fmla="*/ 5780875 w 5780875"/>
              <a:gd name="connsiteY1-44" fmla="*/ 0 h 5347153"/>
              <a:gd name="connsiteX2-45" fmla="*/ 5780875 w 5780875"/>
              <a:gd name="connsiteY2-46" fmla="*/ 5347153 h 5347153"/>
              <a:gd name="connsiteX3-47" fmla="*/ 0 w 5780875"/>
              <a:gd name="connsiteY3-48" fmla="*/ 5347153 h 5347153"/>
              <a:gd name="connsiteX4-49" fmla="*/ 0 w 5780875"/>
              <a:gd name="connsiteY4-50" fmla="*/ 0 h 5347153"/>
              <a:gd name="connsiteX5-51" fmla="*/ 699354 w 5780875"/>
              <a:gd name="connsiteY5-52" fmla="*/ 699354 h 5347153"/>
              <a:gd name="connsiteX6-53" fmla="*/ 699354 w 5780875"/>
              <a:gd name="connsiteY6-54" fmla="*/ 4647799 h 5347153"/>
              <a:gd name="connsiteX7-55" fmla="*/ 5082762 w 5780875"/>
              <a:gd name="connsiteY7-56" fmla="*/ 4663144 h 5347153"/>
              <a:gd name="connsiteX8-57" fmla="*/ 5081521 w 5780875"/>
              <a:gd name="connsiteY8-58" fmla="*/ 699354 h 5347153"/>
              <a:gd name="connsiteX9-59" fmla="*/ 699354 w 5780875"/>
              <a:gd name="connsiteY9-60" fmla="*/ 699354 h 5347153"/>
              <a:gd name="connsiteX0-61" fmla="*/ 0 w 5780875"/>
              <a:gd name="connsiteY0-62" fmla="*/ 0 h 5347153"/>
              <a:gd name="connsiteX1-63" fmla="*/ 5780875 w 5780875"/>
              <a:gd name="connsiteY1-64" fmla="*/ 0 h 5347153"/>
              <a:gd name="connsiteX2-65" fmla="*/ 5780875 w 5780875"/>
              <a:gd name="connsiteY2-66" fmla="*/ 5347153 h 5347153"/>
              <a:gd name="connsiteX3-67" fmla="*/ 0 w 5780875"/>
              <a:gd name="connsiteY3-68" fmla="*/ 5347153 h 5347153"/>
              <a:gd name="connsiteX4-69" fmla="*/ 0 w 5780875"/>
              <a:gd name="connsiteY4-70" fmla="*/ 0 h 5347153"/>
              <a:gd name="connsiteX5-71" fmla="*/ 699354 w 5780875"/>
              <a:gd name="connsiteY5-72" fmla="*/ 699354 h 5347153"/>
              <a:gd name="connsiteX6-73" fmla="*/ 699354 w 5780875"/>
              <a:gd name="connsiteY6-74" fmla="*/ 4647799 h 5347153"/>
              <a:gd name="connsiteX7-75" fmla="*/ 5082762 w 5780875"/>
              <a:gd name="connsiteY7-76" fmla="*/ 4663144 h 5347153"/>
              <a:gd name="connsiteX8-77" fmla="*/ 5081521 w 5780875"/>
              <a:gd name="connsiteY8-78" fmla="*/ 699354 h 5347153"/>
              <a:gd name="connsiteX9-79" fmla="*/ 699354 w 5780875"/>
              <a:gd name="connsiteY9-80" fmla="*/ 699354 h 5347153"/>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Lst>
            <a:rect l="l" t="t" r="r" b="b"/>
            <a:pathLst>
              <a:path w="5780875" h="5347153">
                <a:moveTo>
                  <a:pt x="0" y="0"/>
                </a:moveTo>
                <a:lnTo>
                  <a:pt x="5780875" y="0"/>
                </a:lnTo>
                <a:lnTo>
                  <a:pt x="5780875" y="5347153"/>
                </a:lnTo>
                <a:lnTo>
                  <a:pt x="0" y="5347153"/>
                </a:lnTo>
                <a:lnTo>
                  <a:pt x="0" y="0"/>
                </a:lnTo>
                <a:close/>
                <a:moveTo>
                  <a:pt x="699354" y="699354"/>
                </a:moveTo>
                <a:lnTo>
                  <a:pt x="699354" y="4647799"/>
                </a:lnTo>
                <a:lnTo>
                  <a:pt x="5082762" y="4663144"/>
                </a:lnTo>
                <a:cubicBezTo>
                  <a:pt x="5073209" y="3419845"/>
                  <a:pt x="5081935" y="2020617"/>
                  <a:pt x="5081521" y="699354"/>
                </a:cubicBezTo>
                <a:lnTo>
                  <a:pt x="699354" y="699354"/>
                </a:lnTo>
                <a:close/>
              </a:path>
            </a:pathLst>
          </a:cu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a typeface="方正粗倩简体" panose="03000509000000000000" pitchFamily="65" charset="-122"/>
            </a:endParaRPr>
          </a:p>
        </p:txBody>
      </p:sp>
      <p:sp>
        <p:nvSpPr>
          <p:cNvPr id="10" name="图文框 9"/>
          <p:cNvSpPr/>
          <p:nvPr/>
        </p:nvSpPr>
        <p:spPr>
          <a:xfrm rot="19177476">
            <a:off x="10595854" y="416131"/>
            <a:ext cx="5780875" cy="5347153"/>
          </a:xfrm>
          <a:prstGeom prst="frame">
            <a:avLst>
              <a:gd name="adj1" fmla="val 13079"/>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a typeface="方正粗倩简体" panose="03000509000000000000" pitchFamily="65" charset="-122"/>
            </a:endParaRPr>
          </a:p>
        </p:txBody>
      </p:sp>
      <p:pic>
        <p:nvPicPr>
          <p:cNvPr id="13" name="图片 12"/>
          <p:cNvPicPr>
            <a:picLocks noChangeAspect="1"/>
          </p:cNvPicPr>
          <p:nvPr/>
        </p:nvPicPr>
        <p:blipFill>
          <a:blip r:embed="rId2"/>
          <a:stretch>
            <a:fillRect/>
          </a:stretch>
        </p:blipFill>
        <p:spPr>
          <a:xfrm rot="19060276" flipH="1">
            <a:off x="9448212" y="722002"/>
            <a:ext cx="208342" cy="865707"/>
          </a:xfrm>
          <a:prstGeom prst="rect">
            <a:avLst/>
          </a:prstGeom>
        </p:spPr>
      </p:pic>
      <p:pic>
        <p:nvPicPr>
          <p:cNvPr id="14" name="图片 13"/>
          <p:cNvPicPr>
            <a:picLocks noChangeAspect="1"/>
          </p:cNvPicPr>
          <p:nvPr/>
        </p:nvPicPr>
        <p:blipFill>
          <a:blip r:embed="rId2"/>
          <a:stretch>
            <a:fillRect/>
          </a:stretch>
        </p:blipFill>
        <p:spPr>
          <a:xfrm rot="19178286" flipH="1">
            <a:off x="8658737" y="4439137"/>
            <a:ext cx="739314" cy="179359"/>
          </a:xfrm>
          <a:prstGeom prst="rect">
            <a:avLst/>
          </a:prstGeom>
        </p:spPr>
      </p:pic>
      <p:pic>
        <p:nvPicPr>
          <p:cNvPr id="15" name="图片 14"/>
          <p:cNvPicPr>
            <a:picLocks noChangeAspect="1"/>
          </p:cNvPicPr>
          <p:nvPr/>
        </p:nvPicPr>
        <p:blipFill>
          <a:blip r:embed="rId2"/>
          <a:stretch>
            <a:fillRect/>
          </a:stretch>
        </p:blipFill>
        <p:spPr>
          <a:xfrm rot="19060276" flipH="1">
            <a:off x="11040838" y="1586099"/>
            <a:ext cx="208342" cy="865707"/>
          </a:xfrm>
          <a:prstGeom prst="rect">
            <a:avLst/>
          </a:prstGeom>
        </p:spPr>
      </p:pic>
      <p:pic>
        <p:nvPicPr>
          <p:cNvPr id="16" name="图片 15"/>
          <p:cNvPicPr>
            <a:picLocks noChangeAspect="1"/>
          </p:cNvPicPr>
          <p:nvPr/>
        </p:nvPicPr>
        <p:blipFill>
          <a:blip r:embed="rId2"/>
          <a:stretch>
            <a:fillRect/>
          </a:stretch>
        </p:blipFill>
        <p:spPr>
          <a:xfrm rot="19178286" flipH="1">
            <a:off x="10659067" y="4068966"/>
            <a:ext cx="918493" cy="216527"/>
          </a:xfrm>
          <a:prstGeom prst="rect">
            <a:avLst/>
          </a:prstGeom>
        </p:spPr>
      </p:pic>
      <p:sp>
        <p:nvSpPr>
          <p:cNvPr id="29" name="矩形 28"/>
          <p:cNvSpPr/>
          <p:nvPr/>
        </p:nvSpPr>
        <p:spPr>
          <a:xfrm>
            <a:off x="4587875" y="1341120"/>
            <a:ext cx="2337435" cy="554355"/>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1" name="文本框 20"/>
          <p:cNvSpPr txBox="1"/>
          <p:nvPr/>
        </p:nvSpPr>
        <p:spPr>
          <a:xfrm>
            <a:off x="4546600" y="1322705"/>
            <a:ext cx="244538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bg1"/>
                </a:solidFill>
                <a:latin typeface="汉仪菱心体简" panose="02010609000101010101" pitchFamily="49" charset="-122"/>
                <a:ea typeface="汉仪菱心体简" panose="02010609000101010101" pitchFamily="49" charset="-122"/>
              </a:rPr>
              <a:t>广告法培训</a:t>
            </a:r>
            <a:endParaRPr lang="zh-CN" altLang="en-US" sz="3200">
              <a:solidFill>
                <a:schemeClr val="bg1"/>
              </a:solidFill>
              <a:latin typeface="汉仪菱心体简" panose="02010609000101010101" pitchFamily="49" charset="-122"/>
              <a:ea typeface="汉仪菱心体简" panose="02010609000101010101" pitchFamily="49" charset="-122"/>
            </a:endParaRPr>
          </a:p>
        </p:txBody>
      </p:sp>
      <p:cxnSp>
        <p:nvCxnSpPr>
          <p:cNvPr id="24" name="直接连接符 23"/>
          <p:cNvCxnSpPr/>
          <p:nvPr/>
        </p:nvCxnSpPr>
        <p:spPr>
          <a:xfrm flipH="1">
            <a:off x="767408" y="6180156"/>
            <a:ext cx="1656184" cy="0"/>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flipV="1">
            <a:off x="3316766" y="6173268"/>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sp>
        <p:nvSpPr>
          <p:cNvPr id="28" name="椭圆 27"/>
          <p:cNvSpPr/>
          <p:nvPr/>
        </p:nvSpPr>
        <p:spPr>
          <a:xfrm>
            <a:off x="2394514" y="6116112"/>
            <a:ext cx="121200" cy="121200"/>
          </a:xfrm>
          <a:prstGeom prst="ellipse">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30" name="椭圆 29"/>
          <p:cNvSpPr/>
          <p:nvPr/>
        </p:nvSpPr>
        <p:spPr>
          <a:xfrm>
            <a:off x="3195566" y="6116112"/>
            <a:ext cx="121200" cy="121200"/>
          </a:xfrm>
          <a:prstGeom prst="ellipse">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grpSp>
        <p:nvGrpSpPr>
          <p:cNvPr id="6" name="组合 5"/>
          <p:cNvGrpSpPr/>
          <p:nvPr/>
        </p:nvGrpSpPr>
        <p:grpSpPr>
          <a:xfrm>
            <a:off x="1438275" y="4371340"/>
            <a:ext cx="3215005" cy="536575"/>
            <a:chOff x="2039" y="6784"/>
            <a:chExt cx="4649" cy="845"/>
          </a:xfrm>
        </p:grpSpPr>
        <p:sp>
          <p:nvSpPr>
            <p:cNvPr id="31" name="矩形 30"/>
            <p:cNvSpPr/>
            <p:nvPr/>
          </p:nvSpPr>
          <p:spPr>
            <a:xfrm>
              <a:off x="2039" y="6784"/>
              <a:ext cx="1059" cy="845"/>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32" name="矩形 31"/>
            <p:cNvSpPr/>
            <p:nvPr/>
          </p:nvSpPr>
          <p:spPr>
            <a:xfrm>
              <a:off x="3286" y="6784"/>
              <a:ext cx="3402" cy="845"/>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pic>
          <p:nvPicPr>
            <p:cNvPr id="36" name="图片 35"/>
            <p:cNvPicPr>
              <a:picLocks noChangeAspect="1"/>
            </p:cNvPicPr>
            <p:nvPr/>
          </p:nvPicPr>
          <p:blipFill>
            <a:blip r:embed="rId3">
              <a:biLevel thresh="25000"/>
              <a:extLst>
                <a:ext uri="{28A0092B-C50C-407E-A947-70E740481C1C}">
                  <a14:useLocalDpi xmlns:a14="http://schemas.microsoft.com/office/drawing/2010/main" val="0"/>
                </a:ext>
              </a:extLst>
            </a:blip>
            <a:stretch>
              <a:fillRect/>
            </a:stretch>
          </p:blipFill>
          <p:spPr>
            <a:xfrm>
              <a:off x="2254" y="6892"/>
              <a:ext cx="627" cy="627"/>
            </a:xfrm>
            <a:prstGeom prst="rect">
              <a:avLst/>
            </a:prstGeom>
          </p:spPr>
        </p:pic>
        <p:sp>
          <p:nvSpPr>
            <p:cNvPr id="38" name="文本框 37"/>
            <p:cNvSpPr txBox="1"/>
            <p:nvPr/>
          </p:nvSpPr>
          <p:spPr>
            <a:xfrm>
              <a:off x="3966" y="6897"/>
              <a:ext cx="1928"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a:solidFill>
                    <a:schemeClr val="bg1"/>
                  </a:solidFill>
                  <a:latin typeface="华文中宋" panose="02010600040101010101" charset="-122"/>
                  <a:ea typeface="华文中宋" panose="02010600040101010101" charset="-122"/>
                </a:rPr>
                <a:t>主讲人</a:t>
              </a:r>
              <a:r>
                <a:rPr lang="zh-CN" altLang="en-US" sz="2400">
                  <a:solidFill>
                    <a:schemeClr val="bg1"/>
                  </a:solidFill>
                  <a:latin typeface="华文中宋" panose="02010600040101010101" charset="-122"/>
                  <a:ea typeface="华文中宋" panose="02010600040101010101" charset="-122"/>
                </a:rPr>
                <a:t>：</a:t>
              </a:r>
              <a:endParaRPr lang="zh-CN" altLang="en-US" sz="2400">
                <a:solidFill>
                  <a:schemeClr val="bg1"/>
                </a:solidFill>
                <a:latin typeface="华文中宋" panose="02010600040101010101" charset="-122"/>
                <a:ea typeface="华文中宋" panose="02010600040101010101" charset="-122"/>
              </a:endParaRPr>
            </a:p>
          </p:txBody>
        </p:sp>
      </p:grpSp>
      <p:grpSp>
        <p:nvGrpSpPr>
          <p:cNvPr id="3" name="组合 2"/>
          <p:cNvGrpSpPr/>
          <p:nvPr/>
        </p:nvGrpSpPr>
        <p:grpSpPr>
          <a:xfrm>
            <a:off x="1704975" y="5086985"/>
            <a:ext cx="4955235" cy="536575"/>
            <a:chOff x="1415480" y="4725144"/>
            <a:chExt cx="5427239" cy="536671"/>
          </a:xfrm>
        </p:grpSpPr>
        <p:sp>
          <p:nvSpPr>
            <p:cNvPr id="39" name="矩形 38"/>
            <p:cNvSpPr/>
            <p:nvPr/>
          </p:nvSpPr>
          <p:spPr>
            <a:xfrm>
              <a:off x="1415480" y="4725144"/>
              <a:ext cx="672313" cy="536671"/>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45" name="矩形 44"/>
            <p:cNvSpPr/>
            <p:nvPr/>
          </p:nvSpPr>
          <p:spPr>
            <a:xfrm>
              <a:off x="2207568" y="4725144"/>
              <a:ext cx="4176464" cy="536671"/>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47" name="文本框 46"/>
            <p:cNvSpPr txBox="1"/>
            <p:nvPr/>
          </p:nvSpPr>
          <p:spPr>
            <a:xfrm>
              <a:off x="3301373" y="4811519"/>
              <a:ext cx="3541346" cy="3988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chemeClr val="bg1"/>
                  </a:solidFill>
                  <a:latin typeface="华文中宋" panose="02010600040101010101" charset="-122"/>
                  <a:ea typeface="华文中宋" panose="02010600040101010101" charset="-122"/>
                </a:rPr>
                <a:t>时间：</a:t>
              </a:r>
              <a:endParaRPr lang="zh-CN" altLang="en-US" sz="2000">
                <a:solidFill>
                  <a:schemeClr val="bg1"/>
                </a:solidFill>
                <a:latin typeface="华文中宋" panose="02010600040101010101" charset="-122"/>
                <a:ea typeface="华文中宋" panose="02010600040101010101" charset="-122"/>
              </a:endParaRPr>
            </a:p>
          </p:txBody>
        </p:sp>
        <p:sp>
          <p:nvSpPr>
            <p:cNvPr id="48" name="KSO_Shape"/>
            <p:cNvSpPr/>
            <p:nvPr/>
          </p:nvSpPr>
          <p:spPr bwMode="auto">
            <a:xfrm>
              <a:off x="1569334" y="4817558"/>
              <a:ext cx="364604" cy="351843"/>
            </a:xfrm>
            <a:custGeom>
              <a:gdLst>
                <a:gd name="T0" fmla="*/ 1009307 w 2289175"/>
                <a:gd name="T1" fmla="*/ 1299506 h 2209800"/>
                <a:gd name="T2" fmla="*/ 693568 w 2289175"/>
                <a:gd name="T3" fmla="*/ 1298185 h 2209800"/>
                <a:gd name="T4" fmla="*/ 1451869 w 2289175"/>
                <a:gd name="T5" fmla="*/ 1294673 h 2209800"/>
                <a:gd name="T6" fmla="*/ 252326 w 2289175"/>
                <a:gd name="T7" fmla="*/ 1293352 h 2209800"/>
                <a:gd name="T8" fmla="*/ 1451869 w 2289175"/>
                <a:gd name="T9" fmla="*/ 1058774 h 2209800"/>
                <a:gd name="T10" fmla="*/ 252326 w 2289175"/>
                <a:gd name="T11" fmla="*/ 1057453 h 2209800"/>
                <a:gd name="T12" fmla="*/ 1009307 w 2289175"/>
                <a:gd name="T13" fmla="*/ 1023493 h 2209800"/>
                <a:gd name="T14" fmla="*/ 693568 w 2289175"/>
                <a:gd name="T15" fmla="*/ 1022172 h 2209800"/>
                <a:gd name="T16" fmla="*/ 1672753 w 2289175"/>
                <a:gd name="T17" fmla="*/ 821818 h 2209800"/>
                <a:gd name="T18" fmla="*/ 252326 w 2289175"/>
                <a:gd name="T19" fmla="*/ 819176 h 2209800"/>
                <a:gd name="T20" fmla="*/ 473476 w 2289175"/>
                <a:gd name="T21" fmla="*/ 819176 h 2209800"/>
                <a:gd name="T22" fmla="*/ 1229928 w 2289175"/>
                <a:gd name="T23" fmla="*/ 744839 h 2209800"/>
                <a:gd name="T24" fmla="*/ 915509 w 2289175"/>
                <a:gd name="T25" fmla="*/ 743518 h 2209800"/>
                <a:gd name="T26" fmla="*/ 1229928 w 2289175"/>
                <a:gd name="T27" fmla="*/ 464864 h 2209800"/>
                <a:gd name="T28" fmla="*/ 915509 w 2289175"/>
                <a:gd name="T29" fmla="*/ 463544 h 2209800"/>
                <a:gd name="T30" fmla="*/ 632534 w 2289175"/>
                <a:gd name="T31" fmla="*/ 349491 h 2209800"/>
                <a:gd name="T32" fmla="*/ 620380 w 2289175"/>
                <a:gd name="T33" fmla="*/ 355302 h 2209800"/>
                <a:gd name="T34" fmla="*/ 614567 w 2289175"/>
                <a:gd name="T35" fmla="*/ 367454 h 2209800"/>
                <a:gd name="T36" fmla="*/ 1322667 w 2289175"/>
                <a:gd name="T37" fmla="*/ 369831 h 2209800"/>
                <a:gd name="T38" fmla="*/ 1319497 w 2289175"/>
                <a:gd name="T39" fmla="*/ 358473 h 2209800"/>
                <a:gd name="T40" fmla="*/ 1306550 w 2289175"/>
                <a:gd name="T41" fmla="*/ 349755 h 2209800"/>
                <a:gd name="T42" fmla="*/ 1139829 w 2289175"/>
                <a:gd name="T43" fmla="*/ 0 h 2209800"/>
                <a:gd name="T44" fmla="*/ 1324252 w 2289175"/>
                <a:gd name="T45" fmla="*/ 228239 h 2209800"/>
                <a:gd name="T46" fmla="*/ 1358072 w 2289175"/>
                <a:gd name="T47" fmla="*/ 237749 h 2209800"/>
                <a:gd name="T48" fmla="*/ 1387929 w 2289175"/>
                <a:gd name="T49" fmla="*/ 255183 h 2209800"/>
                <a:gd name="T50" fmla="*/ 1412764 w 2289175"/>
                <a:gd name="T51" fmla="*/ 278694 h 2209800"/>
                <a:gd name="T52" fmla="*/ 1431524 w 2289175"/>
                <a:gd name="T53" fmla="*/ 307488 h 2209800"/>
                <a:gd name="T54" fmla="*/ 1442621 w 2289175"/>
                <a:gd name="T55" fmla="*/ 341038 h 2209800"/>
                <a:gd name="T56" fmla="*/ 1445527 w 2289175"/>
                <a:gd name="T57" fmla="*/ 695547 h 2209800"/>
                <a:gd name="T58" fmla="*/ 1665885 w 2289175"/>
                <a:gd name="T59" fmla="*/ 693698 h 2209800"/>
                <a:gd name="T60" fmla="*/ 1701025 w 2289175"/>
                <a:gd name="T61" fmla="*/ 700038 h 2209800"/>
                <a:gd name="T62" fmla="*/ 1732731 w 2289175"/>
                <a:gd name="T63" fmla="*/ 714038 h 2209800"/>
                <a:gd name="T64" fmla="*/ 1759681 w 2289175"/>
                <a:gd name="T65" fmla="*/ 735436 h 2209800"/>
                <a:gd name="T66" fmla="*/ 1781083 w 2289175"/>
                <a:gd name="T67" fmla="*/ 762381 h 2209800"/>
                <a:gd name="T68" fmla="*/ 1795350 w 2289175"/>
                <a:gd name="T69" fmla="*/ 793816 h 2209800"/>
                <a:gd name="T70" fmla="*/ 1801691 w 2289175"/>
                <a:gd name="T71" fmla="*/ 828950 h 2209800"/>
                <a:gd name="T72" fmla="*/ 1800370 w 2289175"/>
                <a:gd name="T73" fmla="*/ 1703601 h 2209800"/>
                <a:gd name="T74" fmla="*/ 0 w 2289175"/>
                <a:gd name="T75" fmla="*/ 1709941 h 2209800"/>
                <a:gd name="T76" fmla="*/ 123125 w 2289175"/>
                <a:gd name="T77" fmla="*/ 1683524 h 2209800"/>
                <a:gd name="T78" fmla="*/ 126295 w 2289175"/>
                <a:gd name="T79" fmla="*/ 806496 h 2209800"/>
                <a:gd name="T80" fmla="*/ 137393 w 2289175"/>
                <a:gd name="T81" fmla="*/ 773211 h 2209800"/>
                <a:gd name="T82" fmla="*/ 155888 w 2289175"/>
                <a:gd name="T83" fmla="*/ 744153 h 2209800"/>
                <a:gd name="T84" fmla="*/ 180989 w 2289175"/>
                <a:gd name="T85" fmla="*/ 720643 h 2209800"/>
                <a:gd name="T86" fmla="*/ 210581 w 2289175"/>
                <a:gd name="T87" fmla="*/ 703208 h 2209800"/>
                <a:gd name="T88" fmla="*/ 244664 w 2289175"/>
                <a:gd name="T89" fmla="*/ 693698 h 2209800"/>
                <a:gd name="T90" fmla="*/ 467399 w 2289175"/>
                <a:gd name="T91" fmla="*/ 692377 h 2209800"/>
                <a:gd name="T92" fmla="*/ 491707 w 2289175"/>
                <a:gd name="T93" fmla="*/ 362170 h 2209800"/>
                <a:gd name="T94" fmla="*/ 498048 w 2289175"/>
                <a:gd name="T95" fmla="*/ 327301 h 2209800"/>
                <a:gd name="T96" fmla="*/ 512315 w 2289175"/>
                <a:gd name="T97" fmla="*/ 295601 h 2209800"/>
                <a:gd name="T98" fmla="*/ 533717 w 2289175"/>
                <a:gd name="T99" fmla="*/ 268656 h 2209800"/>
                <a:gd name="T100" fmla="*/ 560403 w 2289175"/>
                <a:gd name="T101" fmla="*/ 247259 h 2209800"/>
                <a:gd name="T102" fmla="*/ 592373 w 2289175"/>
                <a:gd name="T103" fmla="*/ 232994 h 2209800"/>
                <a:gd name="T104" fmla="*/ 627250 w 2289175"/>
                <a:gd name="T105" fmla="*/ 226654 h 220980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2289175" h="2209800">
                  <a:moveTo>
                    <a:pt x="1212850" y="1562100"/>
                  </a:moveTo>
                  <a:lnTo>
                    <a:pt x="1477963" y="1562100"/>
                  </a:lnTo>
                  <a:lnTo>
                    <a:pt x="1477963" y="1747838"/>
                  </a:lnTo>
                  <a:lnTo>
                    <a:pt x="1212850" y="1747838"/>
                  </a:lnTo>
                  <a:lnTo>
                    <a:pt x="1212850" y="1562100"/>
                  </a:lnTo>
                  <a:close/>
                  <a:moveTo>
                    <a:pt x="833437" y="1560513"/>
                  </a:moveTo>
                  <a:lnTo>
                    <a:pt x="1100137" y="1560513"/>
                  </a:lnTo>
                  <a:lnTo>
                    <a:pt x="1100137" y="1746251"/>
                  </a:lnTo>
                  <a:lnTo>
                    <a:pt x="833437" y="1746251"/>
                  </a:lnTo>
                  <a:lnTo>
                    <a:pt x="833437" y="1560513"/>
                  </a:lnTo>
                  <a:close/>
                  <a:moveTo>
                    <a:pt x="1744662" y="1556291"/>
                  </a:moveTo>
                  <a:lnTo>
                    <a:pt x="1744662" y="1740785"/>
                  </a:lnTo>
                  <a:lnTo>
                    <a:pt x="2010092" y="1740785"/>
                  </a:lnTo>
                  <a:lnTo>
                    <a:pt x="2010092" y="1556291"/>
                  </a:lnTo>
                  <a:lnTo>
                    <a:pt x="1744662" y="1556291"/>
                  </a:lnTo>
                  <a:close/>
                  <a:moveTo>
                    <a:pt x="303212" y="1554703"/>
                  </a:moveTo>
                  <a:lnTo>
                    <a:pt x="303212" y="1739197"/>
                  </a:lnTo>
                  <a:lnTo>
                    <a:pt x="568960" y="1739197"/>
                  </a:lnTo>
                  <a:lnTo>
                    <a:pt x="568960" y="1554703"/>
                  </a:lnTo>
                  <a:lnTo>
                    <a:pt x="303212" y="1554703"/>
                  </a:lnTo>
                  <a:close/>
                  <a:moveTo>
                    <a:pt x="1744662" y="1272723"/>
                  </a:moveTo>
                  <a:lnTo>
                    <a:pt x="1744662" y="1457852"/>
                  </a:lnTo>
                  <a:lnTo>
                    <a:pt x="2010092" y="1457852"/>
                  </a:lnTo>
                  <a:lnTo>
                    <a:pt x="2010092" y="1272723"/>
                  </a:lnTo>
                  <a:lnTo>
                    <a:pt x="1744662" y="1272723"/>
                  </a:lnTo>
                  <a:close/>
                  <a:moveTo>
                    <a:pt x="303212" y="1271135"/>
                  </a:moveTo>
                  <a:lnTo>
                    <a:pt x="303212" y="1456264"/>
                  </a:lnTo>
                  <a:lnTo>
                    <a:pt x="568960" y="1456264"/>
                  </a:lnTo>
                  <a:lnTo>
                    <a:pt x="568960" y="1271135"/>
                  </a:lnTo>
                  <a:lnTo>
                    <a:pt x="303212" y="1271135"/>
                  </a:lnTo>
                  <a:close/>
                  <a:moveTo>
                    <a:pt x="1212850" y="1230313"/>
                  </a:moveTo>
                  <a:lnTo>
                    <a:pt x="1477963" y="1230313"/>
                  </a:lnTo>
                  <a:lnTo>
                    <a:pt x="1477963" y="1414463"/>
                  </a:lnTo>
                  <a:lnTo>
                    <a:pt x="1212850" y="1414463"/>
                  </a:lnTo>
                  <a:lnTo>
                    <a:pt x="1212850" y="1230313"/>
                  </a:lnTo>
                  <a:close/>
                  <a:moveTo>
                    <a:pt x="833437" y="1228725"/>
                  </a:moveTo>
                  <a:lnTo>
                    <a:pt x="1100137" y="1228725"/>
                  </a:lnTo>
                  <a:lnTo>
                    <a:pt x="1100137" y="1412875"/>
                  </a:lnTo>
                  <a:lnTo>
                    <a:pt x="833437" y="1412875"/>
                  </a:lnTo>
                  <a:lnTo>
                    <a:pt x="833437" y="1228725"/>
                  </a:lnTo>
                  <a:close/>
                  <a:moveTo>
                    <a:pt x="1744662" y="986297"/>
                  </a:moveTo>
                  <a:lnTo>
                    <a:pt x="1744662" y="987885"/>
                  </a:lnTo>
                  <a:lnTo>
                    <a:pt x="1744662" y="1171426"/>
                  </a:lnTo>
                  <a:lnTo>
                    <a:pt x="2010092" y="1171426"/>
                  </a:lnTo>
                  <a:lnTo>
                    <a:pt x="2010092" y="987885"/>
                  </a:lnTo>
                  <a:lnTo>
                    <a:pt x="2010092" y="986297"/>
                  </a:lnTo>
                  <a:lnTo>
                    <a:pt x="2007870" y="986297"/>
                  </a:lnTo>
                  <a:lnTo>
                    <a:pt x="1746885" y="986297"/>
                  </a:lnTo>
                  <a:lnTo>
                    <a:pt x="1744662" y="986297"/>
                  </a:lnTo>
                  <a:close/>
                  <a:moveTo>
                    <a:pt x="303212" y="984709"/>
                  </a:moveTo>
                  <a:lnTo>
                    <a:pt x="303212" y="986297"/>
                  </a:lnTo>
                  <a:lnTo>
                    <a:pt x="303212" y="1169838"/>
                  </a:lnTo>
                  <a:lnTo>
                    <a:pt x="568960" y="1169838"/>
                  </a:lnTo>
                  <a:lnTo>
                    <a:pt x="568960" y="986297"/>
                  </a:lnTo>
                  <a:lnTo>
                    <a:pt x="568960" y="984709"/>
                  </a:lnTo>
                  <a:lnTo>
                    <a:pt x="566420" y="984709"/>
                  </a:lnTo>
                  <a:lnTo>
                    <a:pt x="305435" y="984709"/>
                  </a:lnTo>
                  <a:lnTo>
                    <a:pt x="303212" y="984709"/>
                  </a:lnTo>
                  <a:close/>
                  <a:moveTo>
                    <a:pt x="1212850" y="895350"/>
                  </a:moveTo>
                  <a:lnTo>
                    <a:pt x="1477963" y="895350"/>
                  </a:lnTo>
                  <a:lnTo>
                    <a:pt x="1477963" y="1079500"/>
                  </a:lnTo>
                  <a:lnTo>
                    <a:pt x="1212850" y="1079500"/>
                  </a:lnTo>
                  <a:lnTo>
                    <a:pt x="1212850" y="895350"/>
                  </a:lnTo>
                  <a:close/>
                  <a:moveTo>
                    <a:pt x="833437" y="893763"/>
                  </a:moveTo>
                  <a:lnTo>
                    <a:pt x="1100137" y="893763"/>
                  </a:lnTo>
                  <a:lnTo>
                    <a:pt x="1100137" y="1077913"/>
                  </a:lnTo>
                  <a:lnTo>
                    <a:pt x="833437" y="1077913"/>
                  </a:lnTo>
                  <a:lnTo>
                    <a:pt x="833437" y="893763"/>
                  </a:lnTo>
                  <a:close/>
                  <a:moveTo>
                    <a:pt x="1212850" y="558800"/>
                  </a:moveTo>
                  <a:lnTo>
                    <a:pt x="1477963" y="558800"/>
                  </a:lnTo>
                  <a:lnTo>
                    <a:pt x="1477963" y="744538"/>
                  </a:lnTo>
                  <a:lnTo>
                    <a:pt x="1212850" y="744538"/>
                  </a:lnTo>
                  <a:lnTo>
                    <a:pt x="1212850" y="558800"/>
                  </a:lnTo>
                  <a:close/>
                  <a:moveTo>
                    <a:pt x="833437" y="557213"/>
                  </a:moveTo>
                  <a:lnTo>
                    <a:pt x="1100137" y="557213"/>
                  </a:lnTo>
                  <a:lnTo>
                    <a:pt x="1100137" y="742951"/>
                  </a:lnTo>
                  <a:lnTo>
                    <a:pt x="833437" y="742951"/>
                  </a:lnTo>
                  <a:lnTo>
                    <a:pt x="833437" y="557213"/>
                  </a:lnTo>
                  <a:close/>
                  <a:moveTo>
                    <a:pt x="762952" y="419796"/>
                  </a:moveTo>
                  <a:lnTo>
                    <a:pt x="760095" y="420113"/>
                  </a:lnTo>
                  <a:lnTo>
                    <a:pt x="757872" y="420431"/>
                  </a:lnTo>
                  <a:lnTo>
                    <a:pt x="755332" y="421066"/>
                  </a:lnTo>
                  <a:lnTo>
                    <a:pt x="753110" y="421701"/>
                  </a:lnTo>
                  <a:lnTo>
                    <a:pt x="748982" y="423924"/>
                  </a:lnTo>
                  <a:lnTo>
                    <a:pt x="745490" y="427099"/>
                  </a:lnTo>
                  <a:lnTo>
                    <a:pt x="742315" y="430910"/>
                  </a:lnTo>
                  <a:lnTo>
                    <a:pt x="740092" y="434720"/>
                  </a:lnTo>
                  <a:lnTo>
                    <a:pt x="739140" y="436943"/>
                  </a:lnTo>
                  <a:lnTo>
                    <a:pt x="738822" y="439483"/>
                  </a:lnTo>
                  <a:lnTo>
                    <a:pt x="738505" y="441706"/>
                  </a:lnTo>
                  <a:lnTo>
                    <a:pt x="738188" y="444564"/>
                  </a:lnTo>
                  <a:lnTo>
                    <a:pt x="738188" y="2050075"/>
                  </a:lnTo>
                  <a:lnTo>
                    <a:pt x="762952" y="2050075"/>
                  </a:lnTo>
                  <a:lnTo>
                    <a:pt x="1589405" y="2050075"/>
                  </a:lnTo>
                  <a:lnTo>
                    <a:pt x="1589405" y="444564"/>
                  </a:lnTo>
                  <a:lnTo>
                    <a:pt x="1589405" y="441706"/>
                  </a:lnTo>
                  <a:lnTo>
                    <a:pt x="1589088" y="439483"/>
                  </a:lnTo>
                  <a:lnTo>
                    <a:pt x="1588770" y="436943"/>
                  </a:lnTo>
                  <a:lnTo>
                    <a:pt x="1587500" y="434720"/>
                  </a:lnTo>
                  <a:lnTo>
                    <a:pt x="1585595" y="430910"/>
                  </a:lnTo>
                  <a:lnTo>
                    <a:pt x="1582420" y="427099"/>
                  </a:lnTo>
                  <a:lnTo>
                    <a:pt x="1578928" y="423924"/>
                  </a:lnTo>
                  <a:lnTo>
                    <a:pt x="1574482" y="421701"/>
                  </a:lnTo>
                  <a:lnTo>
                    <a:pt x="1572578" y="421066"/>
                  </a:lnTo>
                  <a:lnTo>
                    <a:pt x="1570038" y="420431"/>
                  </a:lnTo>
                  <a:lnTo>
                    <a:pt x="1567498" y="420113"/>
                  </a:lnTo>
                  <a:lnTo>
                    <a:pt x="1564958" y="419796"/>
                  </a:lnTo>
                  <a:lnTo>
                    <a:pt x="762952" y="419796"/>
                  </a:lnTo>
                  <a:close/>
                  <a:moveTo>
                    <a:pt x="1252855" y="0"/>
                  </a:moveTo>
                  <a:lnTo>
                    <a:pt x="1369695" y="0"/>
                  </a:lnTo>
                  <a:lnTo>
                    <a:pt x="1369695" y="272454"/>
                  </a:lnTo>
                  <a:lnTo>
                    <a:pt x="1564958" y="272454"/>
                  </a:lnTo>
                  <a:lnTo>
                    <a:pt x="1574165" y="272454"/>
                  </a:lnTo>
                  <a:lnTo>
                    <a:pt x="1582738" y="273407"/>
                  </a:lnTo>
                  <a:lnTo>
                    <a:pt x="1591310" y="274360"/>
                  </a:lnTo>
                  <a:lnTo>
                    <a:pt x="1599565" y="275947"/>
                  </a:lnTo>
                  <a:lnTo>
                    <a:pt x="1607820" y="278170"/>
                  </a:lnTo>
                  <a:lnTo>
                    <a:pt x="1616392" y="280076"/>
                  </a:lnTo>
                  <a:lnTo>
                    <a:pt x="1624012" y="282616"/>
                  </a:lnTo>
                  <a:lnTo>
                    <a:pt x="1631950" y="285791"/>
                  </a:lnTo>
                  <a:lnTo>
                    <a:pt x="1639570" y="289284"/>
                  </a:lnTo>
                  <a:lnTo>
                    <a:pt x="1646872" y="293412"/>
                  </a:lnTo>
                  <a:lnTo>
                    <a:pt x="1654175" y="297223"/>
                  </a:lnTo>
                  <a:lnTo>
                    <a:pt x="1661160" y="301669"/>
                  </a:lnTo>
                  <a:lnTo>
                    <a:pt x="1667828" y="306749"/>
                  </a:lnTo>
                  <a:lnTo>
                    <a:pt x="1674495" y="311830"/>
                  </a:lnTo>
                  <a:lnTo>
                    <a:pt x="1680845" y="316911"/>
                  </a:lnTo>
                  <a:lnTo>
                    <a:pt x="1686560" y="322944"/>
                  </a:lnTo>
                  <a:lnTo>
                    <a:pt x="1692275" y="328660"/>
                  </a:lnTo>
                  <a:lnTo>
                    <a:pt x="1697672" y="335011"/>
                  </a:lnTo>
                  <a:lnTo>
                    <a:pt x="1702752" y="341362"/>
                  </a:lnTo>
                  <a:lnTo>
                    <a:pt x="1707515" y="348348"/>
                  </a:lnTo>
                  <a:lnTo>
                    <a:pt x="1712278" y="355334"/>
                  </a:lnTo>
                  <a:lnTo>
                    <a:pt x="1716088" y="362637"/>
                  </a:lnTo>
                  <a:lnTo>
                    <a:pt x="1720215" y="369623"/>
                  </a:lnTo>
                  <a:lnTo>
                    <a:pt x="1723708" y="377562"/>
                  </a:lnTo>
                  <a:lnTo>
                    <a:pt x="1726565" y="385501"/>
                  </a:lnTo>
                  <a:lnTo>
                    <a:pt x="1729105" y="393439"/>
                  </a:lnTo>
                  <a:lnTo>
                    <a:pt x="1731645" y="401696"/>
                  </a:lnTo>
                  <a:lnTo>
                    <a:pt x="1733550" y="409952"/>
                  </a:lnTo>
                  <a:lnTo>
                    <a:pt x="1735138" y="418208"/>
                  </a:lnTo>
                  <a:lnTo>
                    <a:pt x="1736408" y="426782"/>
                  </a:lnTo>
                  <a:lnTo>
                    <a:pt x="1736725" y="435355"/>
                  </a:lnTo>
                  <a:lnTo>
                    <a:pt x="1737042" y="444564"/>
                  </a:lnTo>
                  <a:lnTo>
                    <a:pt x="1737042" y="836098"/>
                  </a:lnTo>
                  <a:lnTo>
                    <a:pt x="1749425" y="834192"/>
                  </a:lnTo>
                  <a:lnTo>
                    <a:pt x="1755140" y="833875"/>
                  </a:lnTo>
                  <a:lnTo>
                    <a:pt x="1761490" y="833557"/>
                  </a:lnTo>
                  <a:lnTo>
                    <a:pt x="1992948" y="833557"/>
                  </a:lnTo>
                  <a:lnTo>
                    <a:pt x="2001838" y="833875"/>
                  </a:lnTo>
                  <a:lnTo>
                    <a:pt x="2010728" y="834192"/>
                  </a:lnTo>
                  <a:lnTo>
                    <a:pt x="2019300" y="835463"/>
                  </a:lnTo>
                  <a:lnTo>
                    <a:pt x="2027555" y="837050"/>
                  </a:lnTo>
                  <a:lnTo>
                    <a:pt x="2035810" y="838956"/>
                  </a:lnTo>
                  <a:lnTo>
                    <a:pt x="2044065" y="841496"/>
                  </a:lnTo>
                  <a:lnTo>
                    <a:pt x="2052002" y="844036"/>
                  </a:lnTo>
                  <a:lnTo>
                    <a:pt x="2059940" y="846894"/>
                  </a:lnTo>
                  <a:lnTo>
                    <a:pt x="2067560" y="850387"/>
                  </a:lnTo>
                  <a:lnTo>
                    <a:pt x="2074862" y="854515"/>
                  </a:lnTo>
                  <a:lnTo>
                    <a:pt x="2082165" y="858326"/>
                  </a:lnTo>
                  <a:lnTo>
                    <a:pt x="2089468" y="863089"/>
                  </a:lnTo>
                  <a:lnTo>
                    <a:pt x="2096135" y="867852"/>
                  </a:lnTo>
                  <a:lnTo>
                    <a:pt x="2102485" y="872933"/>
                  </a:lnTo>
                  <a:lnTo>
                    <a:pt x="2108518" y="878331"/>
                  </a:lnTo>
                  <a:lnTo>
                    <a:pt x="2114550" y="884047"/>
                  </a:lnTo>
                  <a:lnTo>
                    <a:pt x="2120582" y="889763"/>
                  </a:lnTo>
                  <a:lnTo>
                    <a:pt x="2125662" y="896114"/>
                  </a:lnTo>
                  <a:lnTo>
                    <a:pt x="2130742" y="902782"/>
                  </a:lnTo>
                  <a:lnTo>
                    <a:pt x="2135822" y="909451"/>
                  </a:lnTo>
                  <a:lnTo>
                    <a:pt x="2140268" y="916437"/>
                  </a:lnTo>
                  <a:lnTo>
                    <a:pt x="2144395" y="923740"/>
                  </a:lnTo>
                  <a:lnTo>
                    <a:pt x="2147888" y="931044"/>
                  </a:lnTo>
                  <a:lnTo>
                    <a:pt x="2151698" y="938665"/>
                  </a:lnTo>
                  <a:lnTo>
                    <a:pt x="2154555" y="946604"/>
                  </a:lnTo>
                  <a:lnTo>
                    <a:pt x="2157412" y="954225"/>
                  </a:lnTo>
                  <a:lnTo>
                    <a:pt x="2159952" y="962481"/>
                  </a:lnTo>
                  <a:lnTo>
                    <a:pt x="2161540" y="970737"/>
                  </a:lnTo>
                  <a:lnTo>
                    <a:pt x="2162810" y="979628"/>
                  </a:lnTo>
                  <a:lnTo>
                    <a:pt x="2164080" y="987885"/>
                  </a:lnTo>
                  <a:lnTo>
                    <a:pt x="2165032" y="996458"/>
                  </a:lnTo>
                  <a:lnTo>
                    <a:pt x="2165032" y="1005667"/>
                  </a:lnTo>
                  <a:lnTo>
                    <a:pt x="2165032" y="2025306"/>
                  </a:lnTo>
                  <a:lnTo>
                    <a:pt x="2165032" y="2032927"/>
                  </a:lnTo>
                  <a:lnTo>
                    <a:pt x="2164080" y="2040548"/>
                  </a:lnTo>
                  <a:lnTo>
                    <a:pt x="2163445" y="2047852"/>
                  </a:lnTo>
                  <a:lnTo>
                    <a:pt x="2162175" y="2055473"/>
                  </a:lnTo>
                  <a:lnTo>
                    <a:pt x="2289175" y="2055473"/>
                  </a:lnTo>
                  <a:lnTo>
                    <a:pt x="2289175" y="2209800"/>
                  </a:lnTo>
                  <a:lnTo>
                    <a:pt x="0" y="2209800"/>
                  </a:lnTo>
                  <a:lnTo>
                    <a:pt x="0" y="2055473"/>
                  </a:lnTo>
                  <a:lnTo>
                    <a:pt x="151765" y="2055473"/>
                  </a:lnTo>
                  <a:lnTo>
                    <a:pt x="150178" y="2047534"/>
                  </a:lnTo>
                  <a:lnTo>
                    <a:pt x="149225" y="2039596"/>
                  </a:lnTo>
                  <a:lnTo>
                    <a:pt x="148590" y="2031975"/>
                  </a:lnTo>
                  <a:lnTo>
                    <a:pt x="147955" y="2023718"/>
                  </a:lnTo>
                  <a:lnTo>
                    <a:pt x="147955" y="1004079"/>
                  </a:lnTo>
                  <a:lnTo>
                    <a:pt x="148590" y="994871"/>
                  </a:lnTo>
                  <a:lnTo>
                    <a:pt x="149225" y="986297"/>
                  </a:lnTo>
                  <a:lnTo>
                    <a:pt x="150178" y="977723"/>
                  </a:lnTo>
                  <a:lnTo>
                    <a:pt x="151765" y="969467"/>
                  </a:lnTo>
                  <a:lnTo>
                    <a:pt x="153670" y="960893"/>
                  </a:lnTo>
                  <a:lnTo>
                    <a:pt x="155892" y="952637"/>
                  </a:lnTo>
                  <a:lnTo>
                    <a:pt x="158750" y="945016"/>
                  </a:lnTo>
                  <a:lnTo>
                    <a:pt x="161925" y="937077"/>
                  </a:lnTo>
                  <a:lnTo>
                    <a:pt x="165100" y="929456"/>
                  </a:lnTo>
                  <a:lnTo>
                    <a:pt x="168910" y="922153"/>
                  </a:lnTo>
                  <a:lnTo>
                    <a:pt x="173355" y="914849"/>
                  </a:lnTo>
                  <a:lnTo>
                    <a:pt x="177482" y="907863"/>
                  </a:lnTo>
                  <a:lnTo>
                    <a:pt x="182245" y="901195"/>
                  </a:lnTo>
                  <a:lnTo>
                    <a:pt x="187325" y="894526"/>
                  </a:lnTo>
                  <a:lnTo>
                    <a:pt x="193040" y="888175"/>
                  </a:lnTo>
                  <a:lnTo>
                    <a:pt x="198438" y="882459"/>
                  </a:lnTo>
                  <a:lnTo>
                    <a:pt x="204788" y="876744"/>
                  </a:lnTo>
                  <a:lnTo>
                    <a:pt x="210820" y="871345"/>
                  </a:lnTo>
                  <a:lnTo>
                    <a:pt x="217488" y="866265"/>
                  </a:lnTo>
                  <a:lnTo>
                    <a:pt x="224155" y="861501"/>
                  </a:lnTo>
                  <a:lnTo>
                    <a:pt x="231140" y="856738"/>
                  </a:lnTo>
                  <a:lnTo>
                    <a:pt x="238125" y="852928"/>
                  </a:lnTo>
                  <a:lnTo>
                    <a:pt x="245745" y="848800"/>
                  </a:lnTo>
                  <a:lnTo>
                    <a:pt x="253048" y="845307"/>
                  </a:lnTo>
                  <a:lnTo>
                    <a:pt x="260985" y="842449"/>
                  </a:lnTo>
                  <a:lnTo>
                    <a:pt x="268922" y="839908"/>
                  </a:lnTo>
                  <a:lnTo>
                    <a:pt x="277178" y="837368"/>
                  </a:lnTo>
                  <a:lnTo>
                    <a:pt x="285432" y="835463"/>
                  </a:lnTo>
                  <a:lnTo>
                    <a:pt x="294005" y="833875"/>
                  </a:lnTo>
                  <a:lnTo>
                    <a:pt x="302260" y="832605"/>
                  </a:lnTo>
                  <a:lnTo>
                    <a:pt x="311468" y="832287"/>
                  </a:lnTo>
                  <a:lnTo>
                    <a:pt x="320040" y="831970"/>
                  </a:lnTo>
                  <a:lnTo>
                    <a:pt x="551498" y="831970"/>
                  </a:lnTo>
                  <a:lnTo>
                    <a:pt x="561658" y="832287"/>
                  </a:lnTo>
                  <a:lnTo>
                    <a:pt x="571500" y="833240"/>
                  </a:lnTo>
                  <a:lnTo>
                    <a:pt x="581342" y="834828"/>
                  </a:lnTo>
                  <a:lnTo>
                    <a:pt x="590868" y="836733"/>
                  </a:lnTo>
                  <a:lnTo>
                    <a:pt x="590868" y="444564"/>
                  </a:lnTo>
                  <a:lnTo>
                    <a:pt x="590868" y="435355"/>
                  </a:lnTo>
                  <a:lnTo>
                    <a:pt x="591820" y="426782"/>
                  </a:lnTo>
                  <a:lnTo>
                    <a:pt x="592772" y="418208"/>
                  </a:lnTo>
                  <a:lnTo>
                    <a:pt x="594360" y="409952"/>
                  </a:lnTo>
                  <a:lnTo>
                    <a:pt x="595948" y="401696"/>
                  </a:lnTo>
                  <a:lnTo>
                    <a:pt x="598488" y="393439"/>
                  </a:lnTo>
                  <a:lnTo>
                    <a:pt x="601028" y="385501"/>
                  </a:lnTo>
                  <a:lnTo>
                    <a:pt x="604202" y="377562"/>
                  </a:lnTo>
                  <a:lnTo>
                    <a:pt x="607695" y="369623"/>
                  </a:lnTo>
                  <a:lnTo>
                    <a:pt x="611822" y="362637"/>
                  </a:lnTo>
                  <a:lnTo>
                    <a:pt x="615632" y="355334"/>
                  </a:lnTo>
                  <a:lnTo>
                    <a:pt x="620078" y="348348"/>
                  </a:lnTo>
                  <a:lnTo>
                    <a:pt x="625158" y="341362"/>
                  </a:lnTo>
                  <a:lnTo>
                    <a:pt x="630238" y="335011"/>
                  </a:lnTo>
                  <a:lnTo>
                    <a:pt x="635318" y="328660"/>
                  </a:lnTo>
                  <a:lnTo>
                    <a:pt x="641350" y="322944"/>
                  </a:lnTo>
                  <a:lnTo>
                    <a:pt x="647065" y="316911"/>
                  </a:lnTo>
                  <a:lnTo>
                    <a:pt x="653415" y="311830"/>
                  </a:lnTo>
                  <a:lnTo>
                    <a:pt x="659765" y="306749"/>
                  </a:lnTo>
                  <a:lnTo>
                    <a:pt x="666750" y="301669"/>
                  </a:lnTo>
                  <a:lnTo>
                    <a:pt x="673418" y="297223"/>
                  </a:lnTo>
                  <a:lnTo>
                    <a:pt x="681038" y="293412"/>
                  </a:lnTo>
                  <a:lnTo>
                    <a:pt x="688022" y="289284"/>
                  </a:lnTo>
                  <a:lnTo>
                    <a:pt x="695960" y="285791"/>
                  </a:lnTo>
                  <a:lnTo>
                    <a:pt x="703898" y="282616"/>
                  </a:lnTo>
                  <a:lnTo>
                    <a:pt x="711835" y="280076"/>
                  </a:lnTo>
                  <a:lnTo>
                    <a:pt x="720090" y="278170"/>
                  </a:lnTo>
                  <a:lnTo>
                    <a:pt x="728345" y="275947"/>
                  </a:lnTo>
                  <a:lnTo>
                    <a:pt x="736600" y="274360"/>
                  </a:lnTo>
                  <a:lnTo>
                    <a:pt x="745172" y="273407"/>
                  </a:lnTo>
                  <a:lnTo>
                    <a:pt x="753745" y="272454"/>
                  </a:lnTo>
                  <a:lnTo>
                    <a:pt x="762952" y="272454"/>
                  </a:lnTo>
                  <a:lnTo>
                    <a:pt x="1252855" y="272454"/>
                  </a:lnTo>
                  <a:lnTo>
                    <a:pt x="1252855" y="0"/>
                  </a:lnTo>
                  <a:close/>
                </a:path>
              </a:pathLst>
            </a:custGeom>
            <a:solidFill>
              <a:srgbClr val="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rgbClr val="FFFFFF"/>
                </a:solidFill>
              </a:endParaRPr>
            </a:p>
          </p:txBody>
        </p:sp>
      </p:grpSp>
      <p:grpSp>
        <p:nvGrpSpPr>
          <p:cNvPr id="4" name="组合 3"/>
          <p:cNvGrpSpPr/>
          <p:nvPr/>
        </p:nvGrpSpPr>
        <p:grpSpPr>
          <a:xfrm>
            <a:off x="897890" y="3577590"/>
            <a:ext cx="3483610" cy="536575"/>
            <a:chOff x="1188" y="5295"/>
            <a:chExt cx="6350" cy="845"/>
          </a:xfrm>
        </p:grpSpPr>
        <p:sp>
          <p:nvSpPr>
            <p:cNvPr id="50" name="矩形 49"/>
            <p:cNvSpPr/>
            <p:nvPr/>
          </p:nvSpPr>
          <p:spPr>
            <a:xfrm>
              <a:off x="1188" y="5295"/>
              <a:ext cx="1059" cy="845"/>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51" name="矩形 50"/>
            <p:cNvSpPr/>
            <p:nvPr/>
          </p:nvSpPr>
          <p:spPr>
            <a:xfrm>
              <a:off x="2435" y="5295"/>
              <a:ext cx="5103" cy="845"/>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53" name="文本框 52"/>
            <p:cNvSpPr txBox="1"/>
            <p:nvPr/>
          </p:nvSpPr>
          <p:spPr>
            <a:xfrm>
              <a:off x="3074" y="5408"/>
              <a:ext cx="305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endParaRPr lang="zh-CN" altLang="en-US" sz="2400">
                <a:solidFill>
                  <a:schemeClr val="bg1"/>
                </a:solidFill>
                <a:latin typeface="华文中宋" panose="02010600040101010101" charset="-122"/>
                <a:ea typeface="华文中宋" panose="02010600040101010101" charset="-122"/>
              </a:endParaRPr>
            </a:p>
          </p:txBody>
        </p:sp>
        <p:sp>
          <p:nvSpPr>
            <p:cNvPr id="49" name="KSO_Shape"/>
            <p:cNvSpPr/>
            <p:nvPr/>
          </p:nvSpPr>
          <p:spPr bwMode="auto">
            <a:xfrm>
              <a:off x="1528" y="5408"/>
              <a:ext cx="444" cy="621"/>
            </a:xfrm>
            <a:custGeom>
              <a:gdLst>
                <a:gd name="T0" fmla="*/ 2147483646 w 4228"/>
                <a:gd name="T1" fmla="*/ 2147483646 h 5910"/>
                <a:gd name="T2" fmla="*/ 2147483646 w 4228"/>
                <a:gd name="T3" fmla="*/ 2147483646 h 5910"/>
                <a:gd name="T4" fmla="*/ 2147483646 w 4228"/>
                <a:gd name="T5" fmla="*/ 2147483646 h 5910"/>
                <a:gd name="T6" fmla="*/ 2147483646 w 4228"/>
                <a:gd name="T7" fmla="*/ 2147483646 h 5910"/>
                <a:gd name="T8" fmla="*/ 2147483646 w 4228"/>
                <a:gd name="T9" fmla="*/ 736754076 h 5910"/>
                <a:gd name="T10" fmla="*/ 2147483646 w 4228"/>
                <a:gd name="T11" fmla="*/ 468900117 h 5910"/>
                <a:gd name="T12" fmla="*/ 2147483646 w 4228"/>
                <a:gd name="T13" fmla="*/ 2147483646 h 5910"/>
                <a:gd name="T14" fmla="*/ 2147483646 w 4228"/>
                <a:gd name="T15" fmla="*/ 2147483646 h 5910"/>
                <a:gd name="T16" fmla="*/ 769768890 w 4228"/>
                <a:gd name="T17" fmla="*/ 2147483646 h 5910"/>
                <a:gd name="T18" fmla="*/ 502005176 w 4228"/>
                <a:gd name="T19" fmla="*/ 2147483646 h 5910"/>
                <a:gd name="T20" fmla="*/ 2147483646 w 4228"/>
                <a:gd name="T21" fmla="*/ 2147483646 h 5910"/>
                <a:gd name="T22" fmla="*/ 2147483646 w 4228"/>
                <a:gd name="T23" fmla="*/ 2147483646 h 5910"/>
                <a:gd name="T24" fmla="*/ 2147483646 w 4228"/>
                <a:gd name="T25" fmla="*/ 2147483646 h 5910"/>
                <a:gd name="T26" fmla="*/ 2147483646 w 4228"/>
                <a:gd name="T27" fmla="*/ 2147483646 h 5910"/>
                <a:gd name="T28" fmla="*/ 2147483646 w 4228"/>
                <a:gd name="T29" fmla="*/ 2147483646 h 5910"/>
                <a:gd name="T30" fmla="*/ 2147483646 w 4228"/>
                <a:gd name="T31" fmla="*/ 2147483646 h 5910"/>
                <a:gd name="T32" fmla="*/ 2147483646 w 4228"/>
                <a:gd name="T33" fmla="*/ 2147483646 h 5910"/>
                <a:gd name="T34" fmla="*/ 2147483646 w 4228"/>
                <a:gd name="T35" fmla="*/ 2147483646 h 5910"/>
                <a:gd name="T36" fmla="*/ 2147483646 w 4228"/>
                <a:gd name="T37" fmla="*/ 2147483646 h 5910"/>
                <a:gd name="T38" fmla="*/ 2147483646 w 4228"/>
                <a:gd name="T39" fmla="*/ 2147483646 h 5910"/>
                <a:gd name="T40" fmla="*/ 2147483646 w 4228"/>
                <a:gd name="T41" fmla="*/ 2147483646 h 5910"/>
                <a:gd name="T42" fmla="*/ 2147483646 w 4228"/>
                <a:gd name="T43" fmla="*/ 2147483646 h 5910"/>
                <a:gd name="T44" fmla="*/ 2147483646 w 4228"/>
                <a:gd name="T45" fmla="*/ 2147483646 h 5910"/>
                <a:gd name="T46" fmla="*/ 2147483646 w 4228"/>
                <a:gd name="T47" fmla="*/ 2147483646 h 5910"/>
                <a:gd name="T48" fmla="*/ 2147483646 w 4228"/>
                <a:gd name="T49" fmla="*/ 2147483646 h 5910"/>
                <a:gd name="T50" fmla="*/ 2147483646 w 4228"/>
                <a:gd name="T51" fmla="*/ 2147483646 h 5910"/>
                <a:gd name="T52" fmla="*/ 2147483646 w 4228"/>
                <a:gd name="T53" fmla="*/ 2147483646 h 5910"/>
                <a:gd name="T54" fmla="*/ 2147483646 w 4228"/>
                <a:gd name="T55" fmla="*/ 2147483646 h 5910"/>
                <a:gd name="T56" fmla="*/ 2147483646 w 4228"/>
                <a:gd name="T57" fmla="*/ 2147483646 h 5910"/>
                <a:gd name="T58" fmla="*/ 2147483646 w 4228"/>
                <a:gd name="T59" fmla="*/ 2147483646 h 5910"/>
                <a:gd name="T60" fmla="*/ 2147483646 w 4228"/>
                <a:gd name="T61" fmla="*/ 2147483646 h 5910"/>
                <a:gd name="T62" fmla="*/ 2147483646 w 4228"/>
                <a:gd name="T63" fmla="*/ 2147483646 h 5910"/>
                <a:gd name="T64" fmla="*/ 2147483646 w 4228"/>
                <a:gd name="T65" fmla="*/ 2147483646 h 5910"/>
                <a:gd name="T66" fmla="*/ 2147483646 w 4228"/>
                <a:gd name="T67" fmla="*/ 2147483646 h 5910"/>
                <a:gd name="T68" fmla="*/ 2147483646 w 4228"/>
                <a:gd name="T69" fmla="*/ 2147483646 h 5910"/>
                <a:gd name="T70" fmla="*/ 2147483646 w 4228"/>
                <a:gd name="T71" fmla="*/ 2147483646 h 5910"/>
                <a:gd name="T72" fmla="*/ 2147483646 w 4228"/>
                <a:gd name="T73" fmla="*/ 2147483646 h 5910"/>
                <a:gd name="T74" fmla="*/ 2147483646 w 4228"/>
                <a:gd name="T75" fmla="*/ 2147483646 h 5910"/>
                <a:gd name="T76" fmla="*/ 2147483646 w 4228"/>
                <a:gd name="T77" fmla="*/ 2147483646 h 5910"/>
                <a:gd name="T78" fmla="*/ 2147483646 w 4228"/>
                <a:gd name="T79" fmla="*/ 2147483646 h 5910"/>
                <a:gd name="T80" fmla="*/ 2147483646 w 4228"/>
                <a:gd name="T81" fmla="*/ 2147483646 h 5910"/>
                <a:gd name="T82" fmla="*/ 2147483646 w 4228"/>
                <a:gd name="T83" fmla="*/ 2147483646 h 5910"/>
                <a:gd name="T84" fmla="*/ 2147483646 w 4228"/>
                <a:gd name="T85" fmla="*/ 2147483646 h 5910"/>
                <a:gd name="T86" fmla="*/ 2147483646 w 4228"/>
                <a:gd name="T87" fmla="*/ 2147483646 h 5910"/>
                <a:gd name="T88" fmla="*/ 2147483646 w 4228"/>
                <a:gd name="T89" fmla="*/ 2147483646 h 5910"/>
                <a:gd name="T90" fmla="*/ 2147483646 w 4228"/>
                <a:gd name="T91" fmla="*/ 2147483646 h 5910"/>
                <a:gd name="T92" fmla="*/ 2147483646 w 4228"/>
                <a:gd name="T93" fmla="*/ 2147483646 h 5910"/>
                <a:gd name="T94" fmla="*/ 2147483646 w 4228"/>
                <a:gd name="T95" fmla="*/ 2147483646 h 5910"/>
                <a:gd name="T96" fmla="*/ 2147483646 w 4228"/>
                <a:gd name="T97" fmla="*/ 2147483646 h 5910"/>
                <a:gd name="T98" fmla="*/ 2147483646 w 4228"/>
                <a:gd name="T99" fmla="*/ 2147483646 h 5910"/>
                <a:gd name="T100" fmla="*/ 2147483646 w 4228"/>
                <a:gd name="T101" fmla="*/ 2147483646 h 5910"/>
                <a:gd name="T102" fmla="*/ 2147483646 w 4228"/>
                <a:gd name="T103" fmla="*/ 2147483646 h 5910"/>
                <a:gd name="T104" fmla="*/ 2147483646 w 4228"/>
                <a:gd name="T105" fmla="*/ 2147483646 h 5910"/>
                <a:gd name="T106" fmla="*/ 2147483646 w 4228"/>
                <a:gd name="T107" fmla="*/ 2147483646 h 5910"/>
                <a:gd name="T108" fmla="*/ 2147483646 w 4228"/>
                <a:gd name="T109" fmla="*/ 2147483646 h 5910"/>
                <a:gd name="T110" fmla="*/ 2147483646 w 4228"/>
                <a:gd name="T111" fmla="*/ 2147483646 h 5910"/>
                <a:gd name="T112" fmla="*/ 2147483646 w 4228"/>
                <a:gd name="T113" fmla="*/ 2147483646 h 5910"/>
                <a:gd name="T114" fmla="*/ 2147483646 w 4228"/>
                <a:gd name="T115" fmla="*/ 2147483646 h 5910"/>
                <a:gd name="T116" fmla="*/ 2147483646 w 4228"/>
                <a:gd name="T117" fmla="*/ 2147483646 h 5910"/>
                <a:gd name="T118" fmla="*/ 2147483646 w 4228"/>
                <a:gd name="T119" fmla="*/ 2147483646 h 5910"/>
                <a:gd name="T120" fmla="*/ 2147483646 w 4228"/>
                <a:gd name="T121" fmla="*/ 2147483646 h 5910"/>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228" h="5910">
                  <a:moveTo>
                    <a:pt x="3998" y="2785"/>
                  </a:moveTo>
                  <a:lnTo>
                    <a:pt x="3815" y="2602"/>
                  </a:lnTo>
                  <a:lnTo>
                    <a:pt x="2840" y="1627"/>
                  </a:lnTo>
                  <a:lnTo>
                    <a:pt x="3127" y="1341"/>
                  </a:lnTo>
                  <a:lnTo>
                    <a:pt x="3155" y="1312"/>
                  </a:lnTo>
                  <a:lnTo>
                    <a:pt x="3181" y="1282"/>
                  </a:lnTo>
                  <a:lnTo>
                    <a:pt x="3205" y="1251"/>
                  </a:lnTo>
                  <a:lnTo>
                    <a:pt x="3227" y="1219"/>
                  </a:lnTo>
                  <a:lnTo>
                    <a:pt x="3247" y="1185"/>
                  </a:lnTo>
                  <a:lnTo>
                    <a:pt x="3266" y="1151"/>
                  </a:lnTo>
                  <a:lnTo>
                    <a:pt x="3284" y="1116"/>
                  </a:lnTo>
                  <a:lnTo>
                    <a:pt x="3299" y="1081"/>
                  </a:lnTo>
                  <a:lnTo>
                    <a:pt x="3313" y="1046"/>
                  </a:lnTo>
                  <a:lnTo>
                    <a:pt x="3324" y="1009"/>
                  </a:lnTo>
                  <a:lnTo>
                    <a:pt x="3335" y="972"/>
                  </a:lnTo>
                  <a:lnTo>
                    <a:pt x="3342" y="935"/>
                  </a:lnTo>
                  <a:lnTo>
                    <a:pt x="3349" y="898"/>
                  </a:lnTo>
                  <a:lnTo>
                    <a:pt x="3353" y="861"/>
                  </a:lnTo>
                  <a:lnTo>
                    <a:pt x="3356" y="823"/>
                  </a:lnTo>
                  <a:lnTo>
                    <a:pt x="3357" y="786"/>
                  </a:lnTo>
                  <a:lnTo>
                    <a:pt x="3356" y="748"/>
                  </a:lnTo>
                  <a:lnTo>
                    <a:pt x="3353" y="710"/>
                  </a:lnTo>
                  <a:lnTo>
                    <a:pt x="3349" y="673"/>
                  </a:lnTo>
                  <a:lnTo>
                    <a:pt x="3342" y="635"/>
                  </a:lnTo>
                  <a:lnTo>
                    <a:pt x="3335" y="598"/>
                  </a:lnTo>
                  <a:lnTo>
                    <a:pt x="3324" y="562"/>
                  </a:lnTo>
                  <a:lnTo>
                    <a:pt x="3313" y="526"/>
                  </a:lnTo>
                  <a:lnTo>
                    <a:pt x="3299" y="489"/>
                  </a:lnTo>
                  <a:lnTo>
                    <a:pt x="3284" y="455"/>
                  </a:lnTo>
                  <a:lnTo>
                    <a:pt x="3266" y="420"/>
                  </a:lnTo>
                  <a:lnTo>
                    <a:pt x="3247" y="385"/>
                  </a:lnTo>
                  <a:lnTo>
                    <a:pt x="3227" y="353"/>
                  </a:lnTo>
                  <a:lnTo>
                    <a:pt x="3205" y="321"/>
                  </a:lnTo>
                  <a:lnTo>
                    <a:pt x="3181" y="290"/>
                  </a:lnTo>
                  <a:lnTo>
                    <a:pt x="3155" y="258"/>
                  </a:lnTo>
                  <a:lnTo>
                    <a:pt x="3127" y="229"/>
                  </a:lnTo>
                  <a:lnTo>
                    <a:pt x="3097" y="201"/>
                  </a:lnTo>
                  <a:lnTo>
                    <a:pt x="3067" y="176"/>
                  </a:lnTo>
                  <a:lnTo>
                    <a:pt x="3036" y="151"/>
                  </a:lnTo>
                  <a:lnTo>
                    <a:pt x="3003" y="129"/>
                  </a:lnTo>
                  <a:lnTo>
                    <a:pt x="2970" y="108"/>
                  </a:lnTo>
                  <a:lnTo>
                    <a:pt x="2936" y="89"/>
                  </a:lnTo>
                  <a:lnTo>
                    <a:pt x="2902" y="72"/>
                  </a:lnTo>
                  <a:lnTo>
                    <a:pt x="2866" y="56"/>
                  </a:lnTo>
                  <a:lnTo>
                    <a:pt x="2830" y="43"/>
                  </a:lnTo>
                  <a:lnTo>
                    <a:pt x="2795" y="32"/>
                  </a:lnTo>
                  <a:lnTo>
                    <a:pt x="2758" y="22"/>
                  </a:lnTo>
                  <a:lnTo>
                    <a:pt x="2720" y="14"/>
                  </a:lnTo>
                  <a:lnTo>
                    <a:pt x="2683" y="7"/>
                  </a:lnTo>
                  <a:lnTo>
                    <a:pt x="2645" y="3"/>
                  </a:lnTo>
                  <a:lnTo>
                    <a:pt x="2608" y="0"/>
                  </a:lnTo>
                  <a:lnTo>
                    <a:pt x="2570" y="0"/>
                  </a:lnTo>
                  <a:lnTo>
                    <a:pt x="2532" y="0"/>
                  </a:lnTo>
                  <a:lnTo>
                    <a:pt x="2496" y="3"/>
                  </a:lnTo>
                  <a:lnTo>
                    <a:pt x="2458" y="7"/>
                  </a:lnTo>
                  <a:lnTo>
                    <a:pt x="2421" y="14"/>
                  </a:lnTo>
                  <a:lnTo>
                    <a:pt x="2383" y="22"/>
                  </a:lnTo>
                  <a:lnTo>
                    <a:pt x="2346" y="32"/>
                  </a:lnTo>
                  <a:lnTo>
                    <a:pt x="2310" y="43"/>
                  </a:lnTo>
                  <a:lnTo>
                    <a:pt x="2275" y="56"/>
                  </a:lnTo>
                  <a:lnTo>
                    <a:pt x="2239" y="72"/>
                  </a:lnTo>
                  <a:lnTo>
                    <a:pt x="2205" y="89"/>
                  </a:lnTo>
                  <a:lnTo>
                    <a:pt x="2171" y="108"/>
                  </a:lnTo>
                  <a:lnTo>
                    <a:pt x="2138" y="129"/>
                  </a:lnTo>
                  <a:lnTo>
                    <a:pt x="2105" y="151"/>
                  </a:lnTo>
                  <a:lnTo>
                    <a:pt x="2074" y="176"/>
                  </a:lnTo>
                  <a:lnTo>
                    <a:pt x="2044" y="201"/>
                  </a:lnTo>
                  <a:lnTo>
                    <a:pt x="2015" y="229"/>
                  </a:lnTo>
                  <a:lnTo>
                    <a:pt x="301" y="1950"/>
                  </a:lnTo>
                  <a:lnTo>
                    <a:pt x="284" y="1965"/>
                  </a:lnTo>
                  <a:lnTo>
                    <a:pt x="266" y="1980"/>
                  </a:lnTo>
                  <a:lnTo>
                    <a:pt x="248" y="1996"/>
                  </a:lnTo>
                  <a:lnTo>
                    <a:pt x="231" y="2013"/>
                  </a:lnTo>
                  <a:lnTo>
                    <a:pt x="203" y="2042"/>
                  </a:lnTo>
                  <a:lnTo>
                    <a:pt x="177" y="2072"/>
                  </a:lnTo>
                  <a:lnTo>
                    <a:pt x="153" y="2104"/>
                  </a:lnTo>
                  <a:lnTo>
                    <a:pt x="131" y="2135"/>
                  </a:lnTo>
                  <a:lnTo>
                    <a:pt x="110" y="2169"/>
                  </a:lnTo>
                  <a:lnTo>
                    <a:pt x="91" y="2203"/>
                  </a:lnTo>
                  <a:lnTo>
                    <a:pt x="74" y="2238"/>
                  </a:lnTo>
                  <a:lnTo>
                    <a:pt x="58" y="2273"/>
                  </a:lnTo>
                  <a:lnTo>
                    <a:pt x="45" y="2308"/>
                  </a:lnTo>
                  <a:lnTo>
                    <a:pt x="33" y="2345"/>
                  </a:lnTo>
                  <a:lnTo>
                    <a:pt x="23" y="2382"/>
                  </a:lnTo>
                  <a:lnTo>
                    <a:pt x="15" y="2419"/>
                  </a:lnTo>
                  <a:lnTo>
                    <a:pt x="9" y="2456"/>
                  </a:lnTo>
                  <a:lnTo>
                    <a:pt x="5" y="2493"/>
                  </a:lnTo>
                  <a:lnTo>
                    <a:pt x="1" y="2531"/>
                  </a:lnTo>
                  <a:lnTo>
                    <a:pt x="0" y="2569"/>
                  </a:lnTo>
                  <a:lnTo>
                    <a:pt x="1" y="2606"/>
                  </a:lnTo>
                  <a:lnTo>
                    <a:pt x="5" y="2644"/>
                  </a:lnTo>
                  <a:lnTo>
                    <a:pt x="9" y="2681"/>
                  </a:lnTo>
                  <a:lnTo>
                    <a:pt x="15" y="2719"/>
                  </a:lnTo>
                  <a:lnTo>
                    <a:pt x="23" y="2756"/>
                  </a:lnTo>
                  <a:lnTo>
                    <a:pt x="33" y="2792"/>
                  </a:lnTo>
                  <a:lnTo>
                    <a:pt x="45" y="2829"/>
                  </a:lnTo>
                  <a:lnTo>
                    <a:pt x="58" y="2865"/>
                  </a:lnTo>
                  <a:lnTo>
                    <a:pt x="74" y="2899"/>
                  </a:lnTo>
                  <a:lnTo>
                    <a:pt x="91" y="2934"/>
                  </a:lnTo>
                  <a:lnTo>
                    <a:pt x="110" y="2969"/>
                  </a:lnTo>
                  <a:lnTo>
                    <a:pt x="131" y="3001"/>
                  </a:lnTo>
                  <a:lnTo>
                    <a:pt x="153" y="3033"/>
                  </a:lnTo>
                  <a:lnTo>
                    <a:pt x="177" y="3065"/>
                  </a:lnTo>
                  <a:lnTo>
                    <a:pt x="203" y="3096"/>
                  </a:lnTo>
                  <a:lnTo>
                    <a:pt x="231" y="3125"/>
                  </a:lnTo>
                  <a:lnTo>
                    <a:pt x="1388" y="4281"/>
                  </a:lnTo>
                  <a:lnTo>
                    <a:pt x="1102" y="4567"/>
                  </a:lnTo>
                  <a:lnTo>
                    <a:pt x="1075" y="4597"/>
                  </a:lnTo>
                  <a:lnTo>
                    <a:pt x="1048" y="4627"/>
                  </a:lnTo>
                  <a:lnTo>
                    <a:pt x="1024" y="4658"/>
                  </a:lnTo>
                  <a:lnTo>
                    <a:pt x="1001" y="4691"/>
                  </a:lnTo>
                  <a:lnTo>
                    <a:pt x="981" y="4724"/>
                  </a:lnTo>
                  <a:lnTo>
                    <a:pt x="962" y="4758"/>
                  </a:lnTo>
                  <a:lnTo>
                    <a:pt x="945" y="4792"/>
                  </a:lnTo>
                  <a:lnTo>
                    <a:pt x="930" y="4828"/>
                  </a:lnTo>
                  <a:lnTo>
                    <a:pt x="916" y="4864"/>
                  </a:lnTo>
                  <a:lnTo>
                    <a:pt x="904" y="4899"/>
                  </a:lnTo>
                  <a:lnTo>
                    <a:pt x="894" y="4936"/>
                  </a:lnTo>
                  <a:lnTo>
                    <a:pt x="886" y="4973"/>
                  </a:lnTo>
                  <a:lnTo>
                    <a:pt x="879" y="5011"/>
                  </a:lnTo>
                  <a:lnTo>
                    <a:pt x="875" y="5048"/>
                  </a:lnTo>
                  <a:lnTo>
                    <a:pt x="873" y="5086"/>
                  </a:lnTo>
                  <a:lnTo>
                    <a:pt x="872" y="5123"/>
                  </a:lnTo>
                  <a:lnTo>
                    <a:pt x="873" y="5161"/>
                  </a:lnTo>
                  <a:lnTo>
                    <a:pt x="875" y="5198"/>
                  </a:lnTo>
                  <a:lnTo>
                    <a:pt x="880" y="5236"/>
                  </a:lnTo>
                  <a:lnTo>
                    <a:pt x="886" y="5273"/>
                  </a:lnTo>
                  <a:lnTo>
                    <a:pt x="894" y="5311"/>
                  </a:lnTo>
                  <a:lnTo>
                    <a:pt x="904" y="5347"/>
                  </a:lnTo>
                  <a:lnTo>
                    <a:pt x="916" y="5383"/>
                  </a:lnTo>
                  <a:lnTo>
                    <a:pt x="930" y="5419"/>
                  </a:lnTo>
                  <a:lnTo>
                    <a:pt x="945" y="5455"/>
                  </a:lnTo>
                  <a:lnTo>
                    <a:pt x="962" y="5489"/>
                  </a:lnTo>
                  <a:lnTo>
                    <a:pt x="981" y="5523"/>
                  </a:lnTo>
                  <a:lnTo>
                    <a:pt x="1002" y="5556"/>
                  </a:lnTo>
                  <a:lnTo>
                    <a:pt x="1024" y="5589"/>
                  </a:lnTo>
                  <a:lnTo>
                    <a:pt x="1049" y="5620"/>
                  </a:lnTo>
                  <a:lnTo>
                    <a:pt x="1075" y="5650"/>
                  </a:lnTo>
                  <a:lnTo>
                    <a:pt x="1102" y="5679"/>
                  </a:lnTo>
                  <a:lnTo>
                    <a:pt x="1131" y="5707"/>
                  </a:lnTo>
                  <a:lnTo>
                    <a:pt x="1162" y="5734"/>
                  </a:lnTo>
                  <a:lnTo>
                    <a:pt x="1193" y="5757"/>
                  </a:lnTo>
                  <a:lnTo>
                    <a:pt x="1225" y="5779"/>
                  </a:lnTo>
                  <a:lnTo>
                    <a:pt x="1259" y="5800"/>
                  </a:lnTo>
                  <a:lnTo>
                    <a:pt x="1292" y="5819"/>
                  </a:lnTo>
                  <a:lnTo>
                    <a:pt x="1327" y="5836"/>
                  </a:lnTo>
                  <a:lnTo>
                    <a:pt x="1362" y="5852"/>
                  </a:lnTo>
                  <a:lnTo>
                    <a:pt x="1398" y="5865"/>
                  </a:lnTo>
                  <a:lnTo>
                    <a:pt x="1434" y="5877"/>
                  </a:lnTo>
                  <a:lnTo>
                    <a:pt x="1471" y="5887"/>
                  </a:lnTo>
                  <a:lnTo>
                    <a:pt x="1507" y="5895"/>
                  </a:lnTo>
                  <a:lnTo>
                    <a:pt x="1545" y="5902"/>
                  </a:lnTo>
                  <a:lnTo>
                    <a:pt x="1582" y="5906"/>
                  </a:lnTo>
                  <a:lnTo>
                    <a:pt x="1620" y="5909"/>
                  </a:lnTo>
                  <a:lnTo>
                    <a:pt x="1658" y="5910"/>
                  </a:lnTo>
                  <a:lnTo>
                    <a:pt x="1696" y="5909"/>
                  </a:lnTo>
                  <a:lnTo>
                    <a:pt x="1734" y="5906"/>
                  </a:lnTo>
                  <a:lnTo>
                    <a:pt x="1771" y="5902"/>
                  </a:lnTo>
                  <a:lnTo>
                    <a:pt x="1809" y="5895"/>
                  </a:lnTo>
                  <a:lnTo>
                    <a:pt x="1845" y="5887"/>
                  </a:lnTo>
                  <a:lnTo>
                    <a:pt x="1882" y="5877"/>
                  </a:lnTo>
                  <a:lnTo>
                    <a:pt x="1918" y="5865"/>
                  </a:lnTo>
                  <a:lnTo>
                    <a:pt x="1954" y="5852"/>
                  </a:lnTo>
                  <a:lnTo>
                    <a:pt x="1989" y="5836"/>
                  </a:lnTo>
                  <a:lnTo>
                    <a:pt x="2024" y="5819"/>
                  </a:lnTo>
                  <a:lnTo>
                    <a:pt x="2057" y="5800"/>
                  </a:lnTo>
                  <a:lnTo>
                    <a:pt x="2091" y="5780"/>
                  </a:lnTo>
                  <a:lnTo>
                    <a:pt x="2123" y="5757"/>
                  </a:lnTo>
                  <a:lnTo>
                    <a:pt x="2154" y="5734"/>
                  </a:lnTo>
                  <a:lnTo>
                    <a:pt x="2184" y="5707"/>
                  </a:lnTo>
                  <a:lnTo>
                    <a:pt x="2215" y="5679"/>
                  </a:lnTo>
                  <a:lnTo>
                    <a:pt x="3998" y="3897"/>
                  </a:lnTo>
                  <a:lnTo>
                    <a:pt x="4026" y="3866"/>
                  </a:lnTo>
                  <a:lnTo>
                    <a:pt x="4052" y="3836"/>
                  </a:lnTo>
                  <a:lnTo>
                    <a:pt x="4076" y="3805"/>
                  </a:lnTo>
                  <a:lnTo>
                    <a:pt x="4099" y="3773"/>
                  </a:lnTo>
                  <a:lnTo>
                    <a:pt x="4119" y="3739"/>
                  </a:lnTo>
                  <a:lnTo>
                    <a:pt x="4138" y="3706"/>
                  </a:lnTo>
                  <a:lnTo>
                    <a:pt x="4156" y="3671"/>
                  </a:lnTo>
                  <a:lnTo>
                    <a:pt x="4170" y="3636"/>
                  </a:lnTo>
                  <a:lnTo>
                    <a:pt x="4185" y="3600"/>
                  </a:lnTo>
                  <a:lnTo>
                    <a:pt x="4196" y="3564"/>
                  </a:lnTo>
                  <a:lnTo>
                    <a:pt x="4206" y="3527"/>
                  </a:lnTo>
                  <a:lnTo>
                    <a:pt x="4214" y="3489"/>
                  </a:lnTo>
                  <a:lnTo>
                    <a:pt x="4220" y="3453"/>
                  </a:lnTo>
                  <a:lnTo>
                    <a:pt x="4225" y="3415"/>
                  </a:lnTo>
                  <a:lnTo>
                    <a:pt x="4227" y="3378"/>
                  </a:lnTo>
                  <a:lnTo>
                    <a:pt x="4228" y="3340"/>
                  </a:lnTo>
                  <a:lnTo>
                    <a:pt x="4227" y="3302"/>
                  </a:lnTo>
                  <a:lnTo>
                    <a:pt x="4225" y="3265"/>
                  </a:lnTo>
                  <a:lnTo>
                    <a:pt x="4220" y="3227"/>
                  </a:lnTo>
                  <a:lnTo>
                    <a:pt x="4214" y="3191"/>
                  </a:lnTo>
                  <a:lnTo>
                    <a:pt x="4206" y="3153"/>
                  </a:lnTo>
                  <a:lnTo>
                    <a:pt x="4196" y="3116"/>
                  </a:lnTo>
                  <a:lnTo>
                    <a:pt x="4185" y="3080"/>
                  </a:lnTo>
                  <a:lnTo>
                    <a:pt x="4170" y="3044"/>
                  </a:lnTo>
                  <a:lnTo>
                    <a:pt x="4156" y="3009"/>
                  </a:lnTo>
                  <a:lnTo>
                    <a:pt x="4138" y="2974"/>
                  </a:lnTo>
                  <a:lnTo>
                    <a:pt x="4119" y="2941"/>
                  </a:lnTo>
                  <a:lnTo>
                    <a:pt x="4099" y="2907"/>
                  </a:lnTo>
                  <a:lnTo>
                    <a:pt x="4076" y="2875"/>
                  </a:lnTo>
                  <a:lnTo>
                    <a:pt x="4052" y="2844"/>
                  </a:lnTo>
                  <a:lnTo>
                    <a:pt x="4026" y="2814"/>
                  </a:lnTo>
                  <a:lnTo>
                    <a:pt x="3998" y="2785"/>
                  </a:lnTo>
                  <a:close/>
                  <a:moveTo>
                    <a:pt x="2285" y="499"/>
                  </a:moveTo>
                  <a:lnTo>
                    <a:pt x="2285" y="499"/>
                  </a:lnTo>
                  <a:lnTo>
                    <a:pt x="2300" y="485"/>
                  </a:lnTo>
                  <a:lnTo>
                    <a:pt x="2316" y="471"/>
                  </a:lnTo>
                  <a:lnTo>
                    <a:pt x="2332" y="459"/>
                  </a:lnTo>
                  <a:lnTo>
                    <a:pt x="2348" y="448"/>
                  </a:lnTo>
                  <a:lnTo>
                    <a:pt x="2365" y="437"/>
                  </a:lnTo>
                  <a:lnTo>
                    <a:pt x="2383" y="428"/>
                  </a:lnTo>
                  <a:lnTo>
                    <a:pt x="2401" y="419"/>
                  </a:lnTo>
                  <a:lnTo>
                    <a:pt x="2419" y="411"/>
                  </a:lnTo>
                  <a:lnTo>
                    <a:pt x="2437" y="404"/>
                  </a:lnTo>
                  <a:lnTo>
                    <a:pt x="2456" y="398"/>
                  </a:lnTo>
                  <a:lnTo>
                    <a:pt x="2474" y="393"/>
                  </a:lnTo>
                  <a:lnTo>
                    <a:pt x="2493" y="389"/>
                  </a:lnTo>
                  <a:lnTo>
                    <a:pt x="2512" y="385"/>
                  </a:lnTo>
                  <a:lnTo>
                    <a:pt x="2531" y="383"/>
                  </a:lnTo>
                  <a:lnTo>
                    <a:pt x="2551" y="382"/>
                  </a:lnTo>
                  <a:lnTo>
                    <a:pt x="2570" y="381"/>
                  </a:lnTo>
                  <a:lnTo>
                    <a:pt x="2590" y="382"/>
                  </a:lnTo>
                  <a:lnTo>
                    <a:pt x="2609" y="383"/>
                  </a:lnTo>
                  <a:lnTo>
                    <a:pt x="2628" y="385"/>
                  </a:lnTo>
                  <a:lnTo>
                    <a:pt x="2647" y="389"/>
                  </a:lnTo>
                  <a:lnTo>
                    <a:pt x="2667" y="393"/>
                  </a:lnTo>
                  <a:lnTo>
                    <a:pt x="2685" y="398"/>
                  </a:lnTo>
                  <a:lnTo>
                    <a:pt x="2704" y="404"/>
                  </a:lnTo>
                  <a:lnTo>
                    <a:pt x="2722" y="411"/>
                  </a:lnTo>
                  <a:lnTo>
                    <a:pt x="2741" y="419"/>
                  </a:lnTo>
                  <a:lnTo>
                    <a:pt x="2759" y="428"/>
                  </a:lnTo>
                  <a:lnTo>
                    <a:pt x="2776" y="437"/>
                  </a:lnTo>
                  <a:lnTo>
                    <a:pt x="2792" y="448"/>
                  </a:lnTo>
                  <a:lnTo>
                    <a:pt x="2809" y="459"/>
                  </a:lnTo>
                  <a:lnTo>
                    <a:pt x="2826" y="471"/>
                  </a:lnTo>
                  <a:lnTo>
                    <a:pt x="2841" y="485"/>
                  </a:lnTo>
                  <a:lnTo>
                    <a:pt x="2856" y="499"/>
                  </a:lnTo>
                  <a:lnTo>
                    <a:pt x="2870" y="515"/>
                  </a:lnTo>
                  <a:lnTo>
                    <a:pt x="2884" y="530"/>
                  </a:lnTo>
                  <a:lnTo>
                    <a:pt x="2896" y="546"/>
                  </a:lnTo>
                  <a:lnTo>
                    <a:pt x="2908" y="563"/>
                  </a:lnTo>
                  <a:lnTo>
                    <a:pt x="2918" y="581"/>
                  </a:lnTo>
                  <a:lnTo>
                    <a:pt x="2928" y="597"/>
                  </a:lnTo>
                  <a:lnTo>
                    <a:pt x="2937" y="615"/>
                  </a:lnTo>
                  <a:lnTo>
                    <a:pt x="2945" y="633"/>
                  </a:lnTo>
                  <a:lnTo>
                    <a:pt x="2952" y="652"/>
                  </a:lnTo>
                  <a:lnTo>
                    <a:pt x="2959" y="670"/>
                  </a:lnTo>
                  <a:lnTo>
                    <a:pt x="2963" y="689"/>
                  </a:lnTo>
                  <a:lnTo>
                    <a:pt x="2968" y="708"/>
                  </a:lnTo>
                  <a:lnTo>
                    <a:pt x="2971" y="727"/>
                  </a:lnTo>
                  <a:lnTo>
                    <a:pt x="2973" y="747"/>
                  </a:lnTo>
                  <a:lnTo>
                    <a:pt x="2974" y="766"/>
                  </a:lnTo>
                  <a:lnTo>
                    <a:pt x="2974" y="786"/>
                  </a:lnTo>
                  <a:lnTo>
                    <a:pt x="2974" y="805"/>
                  </a:lnTo>
                  <a:lnTo>
                    <a:pt x="2973" y="824"/>
                  </a:lnTo>
                  <a:lnTo>
                    <a:pt x="2971" y="844"/>
                  </a:lnTo>
                  <a:lnTo>
                    <a:pt x="2968" y="863"/>
                  </a:lnTo>
                  <a:lnTo>
                    <a:pt x="2963" y="882"/>
                  </a:lnTo>
                  <a:lnTo>
                    <a:pt x="2959" y="901"/>
                  </a:lnTo>
                  <a:lnTo>
                    <a:pt x="2952" y="920"/>
                  </a:lnTo>
                  <a:lnTo>
                    <a:pt x="2945" y="938"/>
                  </a:lnTo>
                  <a:lnTo>
                    <a:pt x="2937" y="955"/>
                  </a:lnTo>
                  <a:lnTo>
                    <a:pt x="2928" y="973"/>
                  </a:lnTo>
                  <a:lnTo>
                    <a:pt x="2918" y="991"/>
                  </a:lnTo>
                  <a:lnTo>
                    <a:pt x="2908" y="1008"/>
                  </a:lnTo>
                  <a:lnTo>
                    <a:pt x="2896" y="1025"/>
                  </a:lnTo>
                  <a:lnTo>
                    <a:pt x="2884" y="1040"/>
                  </a:lnTo>
                  <a:lnTo>
                    <a:pt x="2870" y="1056"/>
                  </a:lnTo>
                  <a:lnTo>
                    <a:pt x="2856" y="1071"/>
                  </a:lnTo>
                  <a:lnTo>
                    <a:pt x="2743" y="1184"/>
                  </a:lnTo>
                  <a:lnTo>
                    <a:pt x="1550" y="2377"/>
                  </a:lnTo>
                  <a:lnTo>
                    <a:pt x="1543" y="2353"/>
                  </a:lnTo>
                  <a:lnTo>
                    <a:pt x="1535" y="2327"/>
                  </a:lnTo>
                  <a:lnTo>
                    <a:pt x="1527" y="2303"/>
                  </a:lnTo>
                  <a:lnTo>
                    <a:pt x="1518" y="2278"/>
                  </a:lnTo>
                  <a:lnTo>
                    <a:pt x="1508" y="2255"/>
                  </a:lnTo>
                  <a:lnTo>
                    <a:pt x="1497" y="2230"/>
                  </a:lnTo>
                  <a:lnTo>
                    <a:pt x="1485" y="2207"/>
                  </a:lnTo>
                  <a:lnTo>
                    <a:pt x="1473" y="2183"/>
                  </a:lnTo>
                  <a:lnTo>
                    <a:pt x="1459" y="2161"/>
                  </a:lnTo>
                  <a:lnTo>
                    <a:pt x="1446" y="2139"/>
                  </a:lnTo>
                  <a:lnTo>
                    <a:pt x="1430" y="2116"/>
                  </a:lnTo>
                  <a:lnTo>
                    <a:pt x="1415" y="2094"/>
                  </a:lnTo>
                  <a:lnTo>
                    <a:pt x="1398" y="2073"/>
                  </a:lnTo>
                  <a:lnTo>
                    <a:pt x="1380" y="2053"/>
                  </a:lnTo>
                  <a:lnTo>
                    <a:pt x="1362" y="2033"/>
                  </a:lnTo>
                  <a:lnTo>
                    <a:pt x="1343" y="2013"/>
                  </a:lnTo>
                  <a:lnTo>
                    <a:pt x="1323" y="1994"/>
                  </a:lnTo>
                  <a:lnTo>
                    <a:pt x="1303" y="1976"/>
                  </a:lnTo>
                  <a:lnTo>
                    <a:pt x="1283" y="1958"/>
                  </a:lnTo>
                  <a:lnTo>
                    <a:pt x="1262" y="1941"/>
                  </a:lnTo>
                  <a:lnTo>
                    <a:pt x="1241" y="1926"/>
                  </a:lnTo>
                  <a:lnTo>
                    <a:pt x="1218" y="1911"/>
                  </a:lnTo>
                  <a:lnTo>
                    <a:pt x="1196" y="1897"/>
                  </a:lnTo>
                  <a:lnTo>
                    <a:pt x="1174" y="1883"/>
                  </a:lnTo>
                  <a:lnTo>
                    <a:pt x="1151" y="1871"/>
                  </a:lnTo>
                  <a:lnTo>
                    <a:pt x="1128" y="1860"/>
                  </a:lnTo>
                  <a:lnTo>
                    <a:pt x="1105" y="1849"/>
                  </a:lnTo>
                  <a:lnTo>
                    <a:pt x="1080" y="1839"/>
                  </a:lnTo>
                  <a:lnTo>
                    <a:pt x="1057" y="1830"/>
                  </a:lnTo>
                  <a:lnTo>
                    <a:pt x="1032" y="1821"/>
                  </a:lnTo>
                  <a:lnTo>
                    <a:pt x="1008" y="1814"/>
                  </a:lnTo>
                  <a:lnTo>
                    <a:pt x="983" y="1808"/>
                  </a:lnTo>
                  <a:lnTo>
                    <a:pt x="2285" y="499"/>
                  </a:lnTo>
                  <a:close/>
                  <a:moveTo>
                    <a:pt x="1943" y="5409"/>
                  </a:moveTo>
                  <a:lnTo>
                    <a:pt x="1943" y="5409"/>
                  </a:lnTo>
                  <a:lnTo>
                    <a:pt x="1929" y="5423"/>
                  </a:lnTo>
                  <a:lnTo>
                    <a:pt x="1913" y="5437"/>
                  </a:lnTo>
                  <a:lnTo>
                    <a:pt x="1897" y="5449"/>
                  </a:lnTo>
                  <a:lnTo>
                    <a:pt x="1881" y="5461"/>
                  </a:lnTo>
                  <a:lnTo>
                    <a:pt x="1863" y="5471"/>
                  </a:lnTo>
                  <a:lnTo>
                    <a:pt x="1846" y="5481"/>
                  </a:lnTo>
                  <a:lnTo>
                    <a:pt x="1829" y="5490"/>
                  </a:lnTo>
                  <a:lnTo>
                    <a:pt x="1811" y="5498"/>
                  </a:lnTo>
                  <a:lnTo>
                    <a:pt x="1792" y="5505"/>
                  </a:lnTo>
                  <a:lnTo>
                    <a:pt x="1773" y="5510"/>
                  </a:lnTo>
                  <a:lnTo>
                    <a:pt x="1754" y="5516"/>
                  </a:lnTo>
                  <a:lnTo>
                    <a:pt x="1735" y="5521"/>
                  </a:lnTo>
                  <a:lnTo>
                    <a:pt x="1716" y="5523"/>
                  </a:lnTo>
                  <a:lnTo>
                    <a:pt x="1697" y="5526"/>
                  </a:lnTo>
                  <a:lnTo>
                    <a:pt x="1677" y="5527"/>
                  </a:lnTo>
                  <a:lnTo>
                    <a:pt x="1658" y="5527"/>
                  </a:lnTo>
                  <a:lnTo>
                    <a:pt x="1638" y="5527"/>
                  </a:lnTo>
                  <a:lnTo>
                    <a:pt x="1619" y="5526"/>
                  </a:lnTo>
                  <a:lnTo>
                    <a:pt x="1600" y="5523"/>
                  </a:lnTo>
                  <a:lnTo>
                    <a:pt x="1581" y="5521"/>
                  </a:lnTo>
                  <a:lnTo>
                    <a:pt x="1562" y="5516"/>
                  </a:lnTo>
                  <a:lnTo>
                    <a:pt x="1543" y="5510"/>
                  </a:lnTo>
                  <a:lnTo>
                    <a:pt x="1524" y="5505"/>
                  </a:lnTo>
                  <a:lnTo>
                    <a:pt x="1506" y="5498"/>
                  </a:lnTo>
                  <a:lnTo>
                    <a:pt x="1488" y="5490"/>
                  </a:lnTo>
                  <a:lnTo>
                    <a:pt x="1471" y="5481"/>
                  </a:lnTo>
                  <a:lnTo>
                    <a:pt x="1453" y="5471"/>
                  </a:lnTo>
                  <a:lnTo>
                    <a:pt x="1436" y="5461"/>
                  </a:lnTo>
                  <a:lnTo>
                    <a:pt x="1419" y="5449"/>
                  </a:lnTo>
                  <a:lnTo>
                    <a:pt x="1404" y="5437"/>
                  </a:lnTo>
                  <a:lnTo>
                    <a:pt x="1388" y="5423"/>
                  </a:lnTo>
                  <a:lnTo>
                    <a:pt x="1372" y="5409"/>
                  </a:lnTo>
                  <a:lnTo>
                    <a:pt x="1358" y="5394"/>
                  </a:lnTo>
                  <a:lnTo>
                    <a:pt x="1344" y="5378"/>
                  </a:lnTo>
                  <a:lnTo>
                    <a:pt x="1332" y="5362"/>
                  </a:lnTo>
                  <a:lnTo>
                    <a:pt x="1320" y="5345"/>
                  </a:lnTo>
                  <a:lnTo>
                    <a:pt x="1310" y="5329"/>
                  </a:lnTo>
                  <a:lnTo>
                    <a:pt x="1300" y="5311"/>
                  </a:lnTo>
                  <a:lnTo>
                    <a:pt x="1291" y="5293"/>
                  </a:lnTo>
                  <a:lnTo>
                    <a:pt x="1283" y="5275"/>
                  </a:lnTo>
                  <a:lnTo>
                    <a:pt x="1276" y="5257"/>
                  </a:lnTo>
                  <a:lnTo>
                    <a:pt x="1271" y="5238"/>
                  </a:lnTo>
                  <a:lnTo>
                    <a:pt x="1265" y="5219"/>
                  </a:lnTo>
                  <a:lnTo>
                    <a:pt x="1262" y="5200"/>
                  </a:lnTo>
                  <a:lnTo>
                    <a:pt x="1259" y="5181"/>
                  </a:lnTo>
                  <a:lnTo>
                    <a:pt x="1256" y="5162"/>
                  </a:lnTo>
                  <a:lnTo>
                    <a:pt x="1254" y="5142"/>
                  </a:lnTo>
                  <a:lnTo>
                    <a:pt x="1254" y="5123"/>
                  </a:lnTo>
                  <a:lnTo>
                    <a:pt x="1254" y="5103"/>
                  </a:lnTo>
                  <a:lnTo>
                    <a:pt x="1256" y="5084"/>
                  </a:lnTo>
                  <a:lnTo>
                    <a:pt x="1259" y="5065"/>
                  </a:lnTo>
                  <a:lnTo>
                    <a:pt x="1262" y="5045"/>
                  </a:lnTo>
                  <a:lnTo>
                    <a:pt x="1265" y="5026"/>
                  </a:lnTo>
                  <a:lnTo>
                    <a:pt x="1271" y="5009"/>
                  </a:lnTo>
                  <a:lnTo>
                    <a:pt x="1276" y="4990"/>
                  </a:lnTo>
                  <a:lnTo>
                    <a:pt x="1283" y="4971"/>
                  </a:lnTo>
                  <a:lnTo>
                    <a:pt x="1291" y="4953"/>
                  </a:lnTo>
                  <a:lnTo>
                    <a:pt x="1300" y="4935"/>
                  </a:lnTo>
                  <a:lnTo>
                    <a:pt x="1310" y="4918"/>
                  </a:lnTo>
                  <a:lnTo>
                    <a:pt x="1320" y="4902"/>
                  </a:lnTo>
                  <a:lnTo>
                    <a:pt x="1332" y="4885"/>
                  </a:lnTo>
                  <a:lnTo>
                    <a:pt x="1344" y="4868"/>
                  </a:lnTo>
                  <a:lnTo>
                    <a:pt x="1358" y="4852"/>
                  </a:lnTo>
                  <a:lnTo>
                    <a:pt x="1372" y="4838"/>
                  </a:lnTo>
                  <a:lnTo>
                    <a:pt x="1658" y="4551"/>
                  </a:lnTo>
                  <a:lnTo>
                    <a:pt x="1762" y="4655"/>
                  </a:lnTo>
                  <a:lnTo>
                    <a:pt x="1945" y="4838"/>
                  </a:lnTo>
                  <a:lnTo>
                    <a:pt x="1958" y="4852"/>
                  </a:lnTo>
                  <a:lnTo>
                    <a:pt x="1972" y="4868"/>
                  </a:lnTo>
                  <a:lnTo>
                    <a:pt x="1985" y="4885"/>
                  </a:lnTo>
                  <a:lnTo>
                    <a:pt x="1996" y="4902"/>
                  </a:lnTo>
                  <a:lnTo>
                    <a:pt x="2007" y="4918"/>
                  </a:lnTo>
                  <a:lnTo>
                    <a:pt x="2016" y="4935"/>
                  </a:lnTo>
                  <a:lnTo>
                    <a:pt x="2025" y="4953"/>
                  </a:lnTo>
                  <a:lnTo>
                    <a:pt x="2033" y="4972"/>
                  </a:lnTo>
                  <a:lnTo>
                    <a:pt x="2039" y="4990"/>
                  </a:lnTo>
                  <a:lnTo>
                    <a:pt x="2046" y="5009"/>
                  </a:lnTo>
                  <a:lnTo>
                    <a:pt x="2051" y="5026"/>
                  </a:lnTo>
                  <a:lnTo>
                    <a:pt x="2055" y="5046"/>
                  </a:lnTo>
                  <a:lnTo>
                    <a:pt x="2058" y="5065"/>
                  </a:lnTo>
                  <a:lnTo>
                    <a:pt x="2061" y="5084"/>
                  </a:lnTo>
                  <a:lnTo>
                    <a:pt x="2062" y="5103"/>
                  </a:lnTo>
                  <a:lnTo>
                    <a:pt x="2063" y="5123"/>
                  </a:lnTo>
                  <a:lnTo>
                    <a:pt x="2062" y="5142"/>
                  </a:lnTo>
                  <a:lnTo>
                    <a:pt x="2061" y="5162"/>
                  </a:lnTo>
                  <a:lnTo>
                    <a:pt x="2058" y="5181"/>
                  </a:lnTo>
                  <a:lnTo>
                    <a:pt x="2055" y="5200"/>
                  </a:lnTo>
                  <a:lnTo>
                    <a:pt x="2051" y="5219"/>
                  </a:lnTo>
                  <a:lnTo>
                    <a:pt x="2046" y="5238"/>
                  </a:lnTo>
                  <a:lnTo>
                    <a:pt x="2039" y="5257"/>
                  </a:lnTo>
                  <a:lnTo>
                    <a:pt x="2033" y="5275"/>
                  </a:lnTo>
                  <a:lnTo>
                    <a:pt x="2025" y="5293"/>
                  </a:lnTo>
                  <a:lnTo>
                    <a:pt x="2016" y="5311"/>
                  </a:lnTo>
                  <a:lnTo>
                    <a:pt x="2007" y="5329"/>
                  </a:lnTo>
                  <a:lnTo>
                    <a:pt x="1996" y="5345"/>
                  </a:lnTo>
                  <a:lnTo>
                    <a:pt x="1985" y="5362"/>
                  </a:lnTo>
                  <a:lnTo>
                    <a:pt x="1971" y="5378"/>
                  </a:lnTo>
                  <a:lnTo>
                    <a:pt x="1958" y="5393"/>
                  </a:lnTo>
                  <a:lnTo>
                    <a:pt x="1943" y="5409"/>
                  </a:lnTo>
                  <a:close/>
                  <a:moveTo>
                    <a:pt x="3727" y="3626"/>
                  </a:moveTo>
                  <a:lnTo>
                    <a:pt x="2420" y="4933"/>
                  </a:lnTo>
                  <a:lnTo>
                    <a:pt x="2414" y="4908"/>
                  </a:lnTo>
                  <a:lnTo>
                    <a:pt x="2406" y="4883"/>
                  </a:lnTo>
                  <a:lnTo>
                    <a:pt x="2397" y="4858"/>
                  </a:lnTo>
                  <a:lnTo>
                    <a:pt x="2389" y="4833"/>
                  </a:lnTo>
                  <a:lnTo>
                    <a:pt x="2379" y="4810"/>
                  </a:lnTo>
                  <a:lnTo>
                    <a:pt x="2368" y="4786"/>
                  </a:lnTo>
                  <a:lnTo>
                    <a:pt x="2356" y="4762"/>
                  </a:lnTo>
                  <a:lnTo>
                    <a:pt x="2344" y="4739"/>
                  </a:lnTo>
                  <a:lnTo>
                    <a:pt x="2331" y="4716"/>
                  </a:lnTo>
                  <a:lnTo>
                    <a:pt x="2316" y="4693"/>
                  </a:lnTo>
                  <a:lnTo>
                    <a:pt x="2302" y="4672"/>
                  </a:lnTo>
                  <a:lnTo>
                    <a:pt x="2286" y="4649"/>
                  </a:lnTo>
                  <a:lnTo>
                    <a:pt x="2269" y="4628"/>
                  </a:lnTo>
                  <a:lnTo>
                    <a:pt x="2251" y="4607"/>
                  </a:lnTo>
                  <a:lnTo>
                    <a:pt x="2234" y="4587"/>
                  </a:lnTo>
                  <a:lnTo>
                    <a:pt x="2215" y="4567"/>
                  </a:lnTo>
                  <a:lnTo>
                    <a:pt x="2032" y="4385"/>
                  </a:lnTo>
                  <a:lnTo>
                    <a:pt x="501" y="2855"/>
                  </a:lnTo>
                  <a:lnTo>
                    <a:pt x="487" y="2839"/>
                  </a:lnTo>
                  <a:lnTo>
                    <a:pt x="473" y="2824"/>
                  </a:lnTo>
                  <a:lnTo>
                    <a:pt x="461" y="2807"/>
                  </a:lnTo>
                  <a:lnTo>
                    <a:pt x="449" y="2791"/>
                  </a:lnTo>
                  <a:lnTo>
                    <a:pt x="439" y="2773"/>
                  </a:lnTo>
                  <a:lnTo>
                    <a:pt x="429" y="2757"/>
                  </a:lnTo>
                  <a:lnTo>
                    <a:pt x="420" y="2739"/>
                  </a:lnTo>
                  <a:lnTo>
                    <a:pt x="412" y="2721"/>
                  </a:lnTo>
                  <a:lnTo>
                    <a:pt x="405" y="2702"/>
                  </a:lnTo>
                  <a:lnTo>
                    <a:pt x="400" y="2684"/>
                  </a:lnTo>
                  <a:lnTo>
                    <a:pt x="394" y="2665"/>
                  </a:lnTo>
                  <a:lnTo>
                    <a:pt x="391" y="2646"/>
                  </a:lnTo>
                  <a:lnTo>
                    <a:pt x="387" y="2627"/>
                  </a:lnTo>
                  <a:lnTo>
                    <a:pt x="385" y="2607"/>
                  </a:lnTo>
                  <a:lnTo>
                    <a:pt x="383" y="2588"/>
                  </a:lnTo>
                  <a:lnTo>
                    <a:pt x="383" y="2569"/>
                  </a:lnTo>
                  <a:lnTo>
                    <a:pt x="383" y="2549"/>
                  </a:lnTo>
                  <a:lnTo>
                    <a:pt x="385" y="2530"/>
                  </a:lnTo>
                  <a:lnTo>
                    <a:pt x="387" y="2510"/>
                  </a:lnTo>
                  <a:lnTo>
                    <a:pt x="391" y="2491"/>
                  </a:lnTo>
                  <a:lnTo>
                    <a:pt x="394" y="2472"/>
                  </a:lnTo>
                  <a:lnTo>
                    <a:pt x="400" y="2453"/>
                  </a:lnTo>
                  <a:lnTo>
                    <a:pt x="405" y="2434"/>
                  </a:lnTo>
                  <a:lnTo>
                    <a:pt x="412" y="2416"/>
                  </a:lnTo>
                  <a:lnTo>
                    <a:pt x="420" y="2399"/>
                  </a:lnTo>
                  <a:lnTo>
                    <a:pt x="429" y="2381"/>
                  </a:lnTo>
                  <a:lnTo>
                    <a:pt x="439" y="2363"/>
                  </a:lnTo>
                  <a:lnTo>
                    <a:pt x="449" y="2346"/>
                  </a:lnTo>
                  <a:lnTo>
                    <a:pt x="461" y="2329"/>
                  </a:lnTo>
                  <a:lnTo>
                    <a:pt x="473" y="2314"/>
                  </a:lnTo>
                  <a:lnTo>
                    <a:pt x="487" y="2298"/>
                  </a:lnTo>
                  <a:lnTo>
                    <a:pt x="501" y="2283"/>
                  </a:lnTo>
                  <a:lnTo>
                    <a:pt x="517" y="2268"/>
                  </a:lnTo>
                  <a:lnTo>
                    <a:pt x="532" y="2255"/>
                  </a:lnTo>
                  <a:lnTo>
                    <a:pt x="548" y="2242"/>
                  </a:lnTo>
                  <a:lnTo>
                    <a:pt x="565" y="2231"/>
                  </a:lnTo>
                  <a:lnTo>
                    <a:pt x="581" y="2220"/>
                  </a:lnTo>
                  <a:lnTo>
                    <a:pt x="599" y="2210"/>
                  </a:lnTo>
                  <a:lnTo>
                    <a:pt x="617" y="2202"/>
                  </a:lnTo>
                  <a:lnTo>
                    <a:pt x="635" y="2195"/>
                  </a:lnTo>
                  <a:lnTo>
                    <a:pt x="653" y="2187"/>
                  </a:lnTo>
                  <a:lnTo>
                    <a:pt x="672" y="2181"/>
                  </a:lnTo>
                  <a:lnTo>
                    <a:pt x="691" y="2176"/>
                  </a:lnTo>
                  <a:lnTo>
                    <a:pt x="710" y="2172"/>
                  </a:lnTo>
                  <a:lnTo>
                    <a:pt x="729" y="2169"/>
                  </a:lnTo>
                  <a:lnTo>
                    <a:pt x="748" y="2167"/>
                  </a:lnTo>
                  <a:lnTo>
                    <a:pt x="768" y="2164"/>
                  </a:lnTo>
                  <a:lnTo>
                    <a:pt x="787" y="2164"/>
                  </a:lnTo>
                  <a:lnTo>
                    <a:pt x="807" y="2164"/>
                  </a:lnTo>
                  <a:lnTo>
                    <a:pt x="826" y="2167"/>
                  </a:lnTo>
                  <a:lnTo>
                    <a:pt x="845" y="2169"/>
                  </a:lnTo>
                  <a:lnTo>
                    <a:pt x="865" y="2172"/>
                  </a:lnTo>
                  <a:lnTo>
                    <a:pt x="884" y="2176"/>
                  </a:lnTo>
                  <a:lnTo>
                    <a:pt x="903" y="2181"/>
                  </a:lnTo>
                  <a:lnTo>
                    <a:pt x="921" y="2187"/>
                  </a:lnTo>
                  <a:lnTo>
                    <a:pt x="940" y="2193"/>
                  </a:lnTo>
                  <a:lnTo>
                    <a:pt x="957" y="2202"/>
                  </a:lnTo>
                  <a:lnTo>
                    <a:pt x="975" y="2210"/>
                  </a:lnTo>
                  <a:lnTo>
                    <a:pt x="992" y="2220"/>
                  </a:lnTo>
                  <a:lnTo>
                    <a:pt x="1010" y="2231"/>
                  </a:lnTo>
                  <a:lnTo>
                    <a:pt x="1025" y="2242"/>
                  </a:lnTo>
                  <a:lnTo>
                    <a:pt x="1042" y="2255"/>
                  </a:lnTo>
                  <a:lnTo>
                    <a:pt x="1058" y="2268"/>
                  </a:lnTo>
                  <a:lnTo>
                    <a:pt x="1073" y="2283"/>
                  </a:lnTo>
                  <a:lnTo>
                    <a:pt x="1087" y="2298"/>
                  </a:lnTo>
                  <a:lnTo>
                    <a:pt x="1100" y="2314"/>
                  </a:lnTo>
                  <a:lnTo>
                    <a:pt x="1114" y="2329"/>
                  </a:lnTo>
                  <a:lnTo>
                    <a:pt x="1125" y="2346"/>
                  </a:lnTo>
                  <a:lnTo>
                    <a:pt x="1136" y="2363"/>
                  </a:lnTo>
                  <a:lnTo>
                    <a:pt x="1145" y="2381"/>
                  </a:lnTo>
                  <a:lnTo>
                    <a:pt x="1154" y="2399"/>
                  </a:lnTo>
                  <a:lnTo>
                    <a:pt x="1162" y="2416"/>
                  </a:lnTo>
                  <a:lnTo>
                    <a:pt x="1168" y="2434"/>
                  </a:lnTo>
                  <a:lnTo>
                    <a:pt x="1175" y="2453"/>
                  </a:lnTo>
                  <a:lnTo>
                    <a:pt x="1179" y="2472"/>
                  </a:lnTo>
                  <a:lnTo>
                    <a:pt x="1184" y="2491"/>
                  </a:lnTo>
                  <a:lnTo>
                    <a:pt x="1187" y="2510"/>
                  </a:lnTo>
                  <a:lnTo>
                    <a:pt x="1189" y="2530"/>
                  </a:lnTo>
                  <a:lnTo>
                    <a:pt x="1191" y="2549"/>
                  </a:lnTo>
                  <a:lnTo>
                    <a:pt x="1192" y="2569"/>
                  </a:lnTo>
                  <a:lnTo>
                    <a:pt x="1191" y="2588"/>
                  </a:lnTo>
                  <a:lnTo>
                    <a:pt x="1189" y="2607"/>
                  </a:lnTo>
                  <a:lnTo>
                    <a:pt x="1187" y="2627"/>
                  </a:lnTo>
                  <a:lnTo>
                    <a:pt x="1184" y="2646"/>
                  </a:lnTo>
                  <a:lnTo>
                    <a:pt x="1179" y="2665"/>
                  </a:lnTo>
                  <a:lnTo>
                    <a:pt x="1175" y="2684"/>
                  </a:lnTo>
                  <a:lnTo>
                    <a:pt x="1168" y="2702"/>
                  </a:lnTo>
                  <a:lnTo>
                    <a:pt x="1162" y="2721"/>
                  </a:lnTo>
                  <a:lnTo>
                    <a:pt x="1154" y="2739"/>
                  </a:lnTo>
                  <a:lnTo>
                    <a:pt x="1145" y="2757"/>
                  </a:lnTo>
                  <a:lnTo>
                    <a:pt x="1136" y="2773"/>
                  </a:lnTo>
                  <a:lnTo>
                    <a:pt x="1125" y="2791"/>
                  </a:lnTo>
                  <a:lnTo>
                    <a:pt x="1114" y="2808"/>
                  </a:lnTo>
                  <a:lnTo>
                    <a:pt x="1100" y="2824"/>
                  </a:lnTo>
                  <a:lnTo>
                    <a:pt x="1087" y="2839"/>
                  </a:lnTo>
                  <a:lnTo>
                    <a:pt x="1073" y="2855"/>
                  </a:lnTo>
                  <a:lnTo>
                    <a:pt x="1343" y="3125"/>
                  </a:lnTo>
                  <a:lnTo>
                    <a:pt x="2570" y="1898"/>
                  </a:lnTo>
                  <a:lnTo>
                    <a:pt x="3545" y="2872"/>
                  </a:lnTo>
                  <a:lnTo>
                    <a:pt x="3727" y="3054"/>
                  </a:lnTo>
                  <a:lnTo>
                    <a:pt x="3742" y="3069"/>
                  </a:lnTo>
                  <a:lnTo>
                    <a:pt x="3755" y="3086"/>
                  </a:lnTo>
                  <a:lnTo>
                    <a:pt x="3768" y="3101"/>
                  </a:lnTo>
                  <a:lnTo>
                    <a:pt x="3780" y="3118"/>
                  </a:lnTo>
                  <a:lnTo>
                    <a:pt x="3790" y="3135"/>
                  </a:lnTo>
                  <a:lnTo>
                    <a:pt x="3800" y="3153"/>
                  </a:lnTo>
                  <a:lnTo>
                    <a:pt x="3809" y="3169"/>
                  </a:lnTo>
                  <a:lnTo>
                    <a:pt x="3816" y="3188"/>
                  </a:lnTo>
                  <a:lnTo>
                    <a:pt x="3823" y="3206"/>
                  </a:lnTo>
                  <a:lnTo>
                    <a:pt x="3830" y="3225"/>
                  </a:lnTo>
                  <a:lnTo>
                    <a:pt x="3834" y="3244"/>
                  </a:lnTo>
                  <a:lnTo>
                    <a:pt x="3839" y="3263"/>
                  </a:lnTo>
                  <a:lnTo>
                    <a:pt x="3842" y="3282"/>
                  </a:lnTo>
                  <a:lnTo>
                    <a:pt x="3844" y="3301"/>
                  </a:lnTo>
                  <a:lnTo>
                    <a:pt x="3845" y="3321"/>
                  </a:lnTo>
                  <a:lnTo>
                    <a:pt x="3845" y="3340"/>
                  </a:lnTo>
                  <a:lnTo>
                    <a:pt x="3845" y="3359"/>
                  </a:lnTo>
                  <a:lnTo>
                    <a:pt x="3844" y="3379"/>
                  </a:lnTo>
                  <a:lnTo>
                    <a:pt x="3842" y="3398"/>
                  </a:lnTo>
                  <a:lnTo>
                    <a:pt x="3839" y="3417"/>
                  </a:lnTo>
                  <a:lnTo>
                    <a:pt x="3834" y="3436"/>
                  </a:lnTo>
                  <a:lnTo>
                    <a:pt x="3830" y="3455"/>
                  </a:lnTo>
                  <a:lnTo>
                    <a:pt x="3823" y="3474"/>
                  </a:lnTo>
                  <a:lnTo>
                    <a:pt x="3816" y="3492"/>
                  </a:lnTo>
                  <a:lnTo>
                    <a:pt x="3809" y="3511"/>
                  </a:lnTo>
                  <a:lnTo>
                    <a:pt x="3800" y="3528"/>
                  </a:lnTo>
                  <a:lnTo>
                    <a:pt x="3790" y="3545"/>
                  </a:lnTo>
                  <a:lnTo>
                    <a:pt x="3780" y="3562"/>
                  </a:lnTo>
                  <a:lnTo>
                    <a:pt x="3768" y="3579"/>
                  </a:lnTo>
                  <a:lnTo>
                    <a:pt x="3755" y="3595"/>
                  </a:lnTo>
                  <a:lnTo>
                    <a:pt x="3742" y="3611"/>
                  </a:lnTo>
                  <a:lnTo>
                    <a:pt x="3727" y="3626"/>
                  </a:lnTo>
                  <a:close/>
                  <a:moveTo>
                    <a:pt x="2480" y="2235"/>
                  </a:moveTo>
                  <a:lnTo>
                    <a:pt x="1460" y="3254"/>
                  </a:lnTo>
                  <a:lnTo>
                    <a:pt x="1730" y="3524"/>
                  </a:lnTo>
                  <a:lnTo>
                    <a:pt x="2750" y="2505"/>
                  </a:lnTo>
                  <a:lnTo>
                    <a:pt x="2480" y="2235"/>
                  </a:lnTo>
                  <a:close/>
                  <a:moveTo>
                    <a:pt x="2887" y="2643"/>
                  </a:moveTo>
                  <a:lnTo>
                    <a:pt x="1868" y="3662"/>
                  </a:lnTo>
                  <a:lnTo>
                    <a:pt x="2139" y="3932"/>
                  </a:lnTo>
                  <a:lnTo>
                    <a:pt x="3157" y="2913"/>
                  </a:lnTo>
                  <a:lnTo>
                    <a:pt x="2887" y="2643"/>
                  </a:lnTo>
                  <a:close/>
                  <a:moveTo>
                    <a:pt x="2276" y="4069"/>
                  </a:moveTo>
                  <a:lnTo>
                    <a:pt x="2546" y="4340"/>
                  </a:lnTo>
                  <a:lnTo>
                    <a:pt x="3565" y="3321"/>
                  </a:lnTo>
                  <a:lnTo>
                    <a:pt x="3295" y="3050"/>
                  </a:lnTo>
                  <a:lnTo>
                    <a:pt x="2276" y="4069"/>
                  </a:lnTo>
                  <a:close/>
                </a:path>
              </a:pathLst>
            </a:custGeom>
            <a:solidFill>
              <a:srgbClr val="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rgbClr val="FFFFFF"/>
                </a:solidFill>
              </a:endParaRPr>
            </a:p>
          </p:txBody>
        </p:sp>
      </p:grpSp>
      <p:sp>
        <p:nvSpPr>
          <p:cNvPr id="20" name="矩形 19"/>
          <p:cNvSpPr/>
          <p:nvPr/>
        </p:nvSpPr>
        <p:spPr>
          <a:xfrm rot="2289162">
            <a:off x="7081963" y="4342954"/>
            <a:ext cx="1315840" cy="131584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54" name="TextBox 53"/>
          <p:cNvSpPr txBox="1"/>
          <p:nvPr/>
        </p:nvSpPr>
        <p:spPr>
          <a:xfrm>
            <a:off x="914400" y="914400"/>
            <a:ext cx="1371600" cy="32004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00"/>
              <a:t>2023最新整理收集</a:t>
            </a:r>
          </a:p>
          <a:p>
            <a:pPr>
              <a:defRPr sz="100" b="1" i="1">
                <a:solidFill>
                  <a:srgbClr val="E1E100"/>
                </a:solidFill>
              </a:defRPr>
            </a:pPr>
            <a:r>
              <a:t>do</a:t>
            </a:r>
            <a:br/>
            <a:br/>
            <a:br/>
            <a:r>
              <a:t> something</a:t>
            </a:r>
          </a:p>
        </p:txBody>
      </p:sp>
    </p:spTree>
    <p:custDataLst>
      <p:tags r:id="rId4"/>
    </p:custDataLst>
  </p:cSld>
  <p:clrMapOvr>
    <a:masterClrMapping/>
  </p:clrMapOvr>
  <mc:AlternateContent>
    <mc:Choice xmlns:p14="http://schemas.microsoft.com/office/powerpoint/2010/main" Requires="p14">
      <p:transition spd="slow" p14:dur="4000">
        <p14:vortex dir="r"/>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0" y="260648"/>
            <a:ext cx="1271464" cy="432048"/>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5" name="矩形 4"/>
          <p:cNvSpPr/>
          <p:nvPr/>
        </p:nvSpPr>
        <p:spPr>
          <a:xfrm>
            <a:off x="1343472" y="260648"/>
            <a:ext cx="72008" cy="432048"/>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6" name="矩形 5"/>
          <p:cNvSpPr/>
          <p:nvPr/>
        </p:nvSpPr>
        <p:spPr>
          <a:xfrm>
            <a:off x="1480796" y="464299"/>
            <a:ext cx="63624" cy="224408"/>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7" name="文本框 6"/>
          <p:cNvSpPr txBox="1"/>
          <p:nvPr/>
        </p:nvSpPr>
        <p:spPr>
          <a:xfrm>
            <a:off x="1559496" y="188640"/>
            <a:ext cx="275138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方正粗倩简体" panose="03000509000000000000" pitchFamily="65" charset="-122"/>
                <a:ea typeface="方正粗倩简体" panose="03000509000000000000" pitchFamily="65" charset="-122"/>
              </a:rPr>
              <a:t>目录</a:t>
            </a:r>
            <a:endParaRPr lang="zh-CN" altLang="en-US" sz="3200" b="1">
              <a:latin typeface="方正粗倩简体" panose="03000509000000000000" pitchFamily="65" charset="-122"/>
              <a:ea typeface="方正粗倩简体" panose="03000509000000000000" pitchFamily="65" charset="-122"/>
            </a:endParaRPr>
          </a:p>
        </p:txBody>
      </p:sp>
      <p:pic>
        <p:nvPicPr>
          <p:cNvPr id="16" name="图片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756" y="1538611"/>
            <a:ext cx="6240064" cy="4410669"/>
          </a:xfrm>
          <a:prstGeom prst="rect">
            <a:avLst/>
          </a:prstGeom>
        </p:spPr>
      </p:pic>
      <p:sp>
        <p:nvSpPr>
          <p:cNvPr id="17" name="矩形 16"/>
          <p:cNvSpPr/>
          <p:nvPr/>
        </p:nvSpPr>
        <p:spPr>
          <a:xfrm>
            <a:off x="7229626" y="1539870"/>
            <a:ext cx="3888432" cy="72000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 name="矩形 1"/>
          <p:cNvSpPr/>
          <p:nvPr/>
        </p:nvSpPr>
        <p:spPr>
          <a:xfrm>
            <a:off x="7224462" y="1540370"/>
            <a:ext cx="869002" cy="7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2" name="文本框 21"/>
          <p:cNvSpPr txBox="1"/>
          <p:nvPr/>
        </p:nvSpPr>
        <p:spPr>
          <a:xfrm>
            <a:off x="8111062" y="1671004"/>
            <a:ext cx="3384376"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华文中宋" panose="02010600040101010101" charset="-122"/>
                <a:ea typeface="华文中宋" panose="02010600040101010101" charset="-122"/>
              </a:rPr>
              <a:t>1</a:t>
            </a:r>
            <a:r>
              <a:rPr lang="zh-CN" altLang="en-US" sz="2000">
                <a:solidFill>
                  <a:schemeClr val="bg1"/>
                </a:solidFill>
                <a:latin typeface="华文中宋" panose="02010600040101010101" charset="-122"/>
                <a:ea typeface="华文中宋" panose="02010600040101010101" charset="-122"/>
              </a:rPr>
              <a:t>、广告相关法律法规</a:t>
            </a:r>
            <a:endParaRPr lang="zh-CN" altLang="en-US" sz="2000">
              <a:solidFill>
                <a:schemeClr val="bg1"/>
              </a:solidFill>
              <a:latin typeface="华文中宋" panose="02010600040101010101" charset="-122"/>
              <a:ea typeface="华文中宋" panose="02010600040101010101" charset="-122"/>
            </a:endParaRPr>
          </a:p>
        </p:txBody>
      </p:sp>
      <p:pic>
        <p:nvPicPr>
          <p:cNvPr id="27" name="图片 2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8468" y="1575874"/>
            <a:ext cx="689068" cy="648993"/>
          </a:xfrm>
          <a:prstGeom prst="rect">
            <a:avLst/>
          </a:prstGeom>
        </p:spPr>
      </p:pic>
      <p:sp>
        <p:nvSpPr>
          <p:cNvPr id="18" name="矩形 17"/>
          <p:cNvSpPr/>
          <p:nvPr/>
        </p:nvSpPr>
        <p:spPr>
          <a:xfrm>
            <a:off x="7227247" y="2277596"/>
            <a:ext cx="3888432" cy="72000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13" name="矩形 12"/>
          <p:cNvSpPr/>
          <p:nvPr/>
        </p:nvSpPr>
        <p:spPr>
          <a:xfrm>
            <a:off x="7224462" y="2277596"/>
            <a:ext cx="869002" cy="7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3" name="文本框 22"/>
          <p:cNvSpPr txBox="1"/>
          <p:nvPr/>
        </p:nvSpPr>
        <p:spPr>
          <a:xfrm>
            <a:off x="8111062" y="2411446"/>
            <a:ext cx="3384376"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华文中宋" panose="02010600040101010101" charset="-122"/>
                <a:ea typeface="华文中宋" panose="02010600040101010101" charset="-122"/>
              </a:rPr>
              <a:t>2</a:t>
            </a:r>
            <a:r>
              <a:rPr lang="zh-CN" altLang="en-US" sz="2000" smtClean="0">
                <a:solidFill>
                  <a:schemeClr val="bg1"/>
                </a:solidFill>
                <a:latin typeface="华文中宋" panose="02010600040101010101" charset="-122"/>
                <a:ea typeface="华文中宋" panose="02010600040101010101" charset="-122"/>
              </a:rPr>
              <a:t>、广告主体</a:t>
            </a:r>
            <a:endParaRPr lang="zh-CN" altLang="en-US" sz="2000">
              <a:solidFill>
                <a:schemeClr val="bg1"/>
              </a:solidFill>
              <a:latin typeface="华文中宋" panose="02010600040101010101" charset="-122"/>
              <a:ea typeface="华文中宋" panose="02010600040101010101" charset="-122"/>
            </a:endParaRPr>
          </a:p>
        </p:txBody>
      </p:sp>
      <p:pic>
        <p:nvPicPr>
          <p:cNvPr id="28" name="图片 27"/>
          <p:cNvPicPr>
            <a:picLocks noChangeAspect="1"/>
          </p:cNvPicPr>
          <p:nvPr/>
        </p:nvPicPr>
        <p:blipFill>
          <a:blip r:embed="rId4">
            <a:duotone>
              <a:prstClr val="black"/>
              <a:srgbClr val="21A3D0">
                <a:tint val="45000"/>
                <a:satMod val="400000"/>
              </a:srgbClr>
            </a:duotone>
            <a:extLst>
              <a:ext uri="{28A0092B-C50C-407E-A947-70E740481C1C}">
                <a14:useLocalDpi xmlns:a14="http://schemas.microsoft.com/office/drawing/2010/main" val="0"/>
              </a:ext>
            </a:extLst>
          </a:blip>
          <a:stretch>
            <a:fillRect/>
          </a:stretch>
        </p:blipFill>
        <p:spPr>
          <a:xfrm>
            <a:off x="7388097" y="2349604"/>
            <a:ext cx="533235" cy="546614"/>
          </a:xfrm>
          <a:prstGeom prst="rect">
            <a:avLst/>
          </a:prstGeom>
          <a:noFill/>
          <a:ln>
            <a:noFill/>
          </a:ln>
        </p:spPr>
      </p:pic>
      <p:sp>
        <p:nvSpPr>
          <p:cNvPr id="9" name="矩形 8"/>
          <p:cNvSpPr/>
          <p:nvPr/>
        </p:nvSpPr>
        <p:spPr>
          <a:xfrm>
            <a:off x="7229626" y="3014871"/>
            <a:ext cx="3888432" cy="72000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14" name="矩形 13"/>
          <p:cNvSpPr/>
          <p:nvPr/>
        </p:nvSpPr>
        <p:spPr>
          <a:xfrm>
            <a:off x="7224462" y="3014822"/>
            <a:ext cx="869002" cy="7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4" name="文本框 23"/>
          <p:cNvSpPr txBox="1"/>
          <p:nvPr/>
        </p:nvSpPr>
        <p:spPr>
          <a:xfrm>
            <a:off x="8111062" y="3151888"/>
            <a:ext cx="3384376"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华文中宋" panose="02010600040101010101" charset="-122"/>
                <a:ea typeface="华文中宋" panose="02010600040101010101" charset="-122"/>
              </a:rPr>
              <a:t>3</a:t>
            </a:r>
            <a:r>
              <a:rPr lang="zh-CN" altLang="en-US" sz="2000">
                <a:solidFill>
                  <a:schemeClr val="bg1"/>
                </a:solidFill>
                <a:latin typeface="华文中宋" panose="02010600040101010101" charset="-122"/>
                <a:ea typeface="华文中宋" panose="02010600040101010101" charset="-122"/>
              </a:rPr>
              <a:t>、广告许可及审查</a:t>
            </a:r>
            <a:endParaRPr lang="zh-CN" altLang="en-US" sz="2000">
              <a:solidFill>
                <a:schemeClr val="bg1"/>
              </a:solidFill>
              <a:latin typeface="华文中宋" panose="02010600040101010101" charset="-122"/>
              <a:ea typeface="华文中宋" panose="02010600040101010101" charset="-122"/>
            </a:endParaRPr>
          </a:p>
        </p:txBody>
      </p:sp>
      <p:pic>
        <p:nvPicPr>
          <p:cNvPr id="29" name="图片 2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90476" y="3154226"/>
            <a:ext cx="584522" cy="467393"/>
          </a:xfrm>
          <a:prstGeom prst="rect">
            <a:avLst/>
          </a:prstGeom>
        </p:spPr>
      </p:pic>
      <p:sp>
        <p:nvSpPr>
          <p:cNvPr id="10" name="矩形 9"/>
          <p:cNvSpPr/>
          <p:nvPr/>
        </p:nvSpPr>
        <p:spPr>
          <a:xfrm>
            <a:off x="7224462" y="3752097"/>
            <a:ext cx="3888432" cy="72000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15" name="矩形 14"/>
          <p:cNvSpPr/>
          <p:nvPr/>
        </p:nvSpPr>
        <p:spPr>
          <a:xfrm>
            <a:off x="7224462" y="3752294"/>
            <a:ext cx="869002" cy="7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5" name="文本框 24"/>
          <p:cNvSpPr txBox="1"/>
          <p:nvPr/>
        </p:nvSpPr>
        <p:spPr>
          <a:xfrm>
            <a:off x="8111062" y="3892550"/>
            <a:ext cx="355155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华文中宋" panose="02010600040101010101" charset="-122"/>
                <a:ea typeface="华文中宋" panose="02010600040101010101" charset="-122"/>
              </a:rPr>
              <a:t>4</a:t>
            </a:r>
            <a:r>
              <a:rPr lang="zh-CN" altLang="en-US" sz="2000">
                <a:solidFill>
                  <a:schemeClr val="bg1"/>
                </a:solidFill>
                <a:latin typeface="华文中宋" panose="02010600040101010101" charset="-122"/>
                <a:ea typeface="华文中宋" panose="02010600040101010101" charset="-122"/>
              </a:rPr>
              <a:t>、违反广告法行为表现</a:t>
            </a:r>
            <a:endParaRPr lang="zh-CN" altLang="en-US" sz="2000">
              <a:solidFill>
                <a:schemeClr val="bg1"/>
              </a:solidFill>
              <a:latin typeface="华文中宋" panose="02010600040101010101" charset="-122"/>
              <a:ea typeface="华文中宋" panose="02010600040101010101" charset="-122"/>
            </a:endParaRPr>
          </a:p>
        </p:txBody>
      </p:sp>
      <p:pic>
        <p:nvPicPr>
          <p:cNvPr id="30" name="图片 2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72960" y="3873958"/>
            <a:ext cx="572006" cy="476672"/>
          </a:xfrm>
          <a:prstGeom prst="rect">
            <a:avLst/>
          </a:prstGeom>
        </p:spPr>
      </p:pic>
      <p:sp>
        <p:nvSpPr>
          <p:cNvPr id="11" name="矩形 10"/>
          <p:cNvSpPr/>
          <p:nvPr/>
        </p:nvSpPr>
        <p:spPr>
          <a:xfrm>
            <a:off x="7230629" y="4489520"/>
            <a:ext cx="3888432" cy="72000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19" name="矩形 18"/>
          <p:cNvSpPr/>
          <p:nvPr/>
        </p:nvSpPr>
        <p:spPr>
          <a:xfrm>
            <a:off x="7224462" y="4490786"/>
            <a:ext cx="869002" cy="7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6" name="文本框 25"/>
          <p:cNvSpPr txBox="1"/>
          <p:nvPr/>
        </p:nvSpPr>
        <p:spPr>
          <a:xfrm>
            <a:off x="8111062" y="4632772"/>
            <a:ext cx="3384376"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bg1"/>
                </a:solidFill>
                <a:latin typeface="华文中宋" panose="02010600040101010101" charset="-122"/>
                <a:ea typeface="华文中宋" panose="02010600040101010101" charset="-122"/>
                <a:cs typeface="华文中宋" panose="02010600040101010101" charset="-122"/>
              </a:rPr>
              <a:t>5</a:t>
            </a:r>
            <a:r>
              <a:rPr lang="zh-CN" altLang="en-US" sz="2000">
                <a:solidFill>
                  <a:schemeClr val="bg1"/>
                </a:solidFill>
                <a:latin typeface="华文中宋" panose="02010600040101010101" charset="-122"/>
                <a:ea typeface="华文中宋" panose="02010600040101010101" charset="-122"/>
                <a:cs typeface="华文中宋" panose="02010600040101010101" charset="-122"/>
              </a:rPr>
              <a:t>、医疗广告注意事项</a:t>
            </a:r>
            <a:endParaRPr lang="zh-CN" altLang="en-US" sz="2000">
              <a:solidFill>
                <a:schemeClr val="bg1"/>
              </a:solidFill>
              <a:latin typeface="华文中宋" panose="02010600040101010101" charset="-122"/>
              <a:ea typeface="华文中宋" panose="02010600040101010101" charset="-122"/>
              <a:cs typeface="华文中宋" panose="02010600040101010101" charset="-122"/>
            </a:endParaRPr>
          </a:p>
        </p:txBody>
      </p:sp>
      <p:pic>
        <p:nvPicPr>
          <p:cNvPr id="33" name="图片 3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18165" y="4593657"/>
            <a:ext cx="681597" cy="514259"/>
          </a:xfrm>
          <a:prstGeom prst="rect">
            <a:avLst/>
          </a:prstGeom>
        </p:spPr>
      </p:pic>
      <p:sp>
        <p:nvSpPr>
          <p:cNvPr id="41" name="矩形 40"/>
          <p:cNvSpPr/>
          <p:nvPr/>
        </p:nvSpPr>
        <p:spPr>
          <a:xfrm>
            <a:off x="7224491" y="5228014"/>
            <a:ext cx="3888432" cy="72000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42" name="矩形 41"/>
          <p:cNvSpPr/>
          <p:nvPr/>
        </p:nvSpPr>
        <p:spPr>
          <a:xfrm>
            <a:off x="7218324" y="5229280"/>
            <a:ext cx="869002" cy="7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43" name="文本框 42"/>
          <p:cNvSpPr txBox="1"/>
          <p:nvPr/>
        </p:nvSpPr>
        <p:spPr>
          <a:xfrm>
            <a:off x="8111062" y="5373216"/>
            <a:ext cx="3384376"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华文中宋" panose="02010600040101010101" charset="-122"/>
                <a:ea typeface="华文中宋" panose="02010600040101010101" charset="-122"/>
                <a:cs typeface="华文中宋" panose="02010600040101010101" charset="-122"/>
              </a:rPr>
              <a:t>6</a:t>
            </a:r>
            <a:r>
              <a:rPr lang="zh-CN" altLang="en-US" sz="2000" smtClean="0">
                <a:solidFill>
                  <a:schemeClr val="bg1"/>
                </a:solidFill>
                <a:latin typeface="华文中宋" panose="02010600040101010101" charset="-122"/>
                <a:ea typeface="华文中宋" panose="02010600040101010101" charset="-122"/>
                <a:cs typeface="华文中宋" panose="02010600040101010101" charset="-122"/>
              </a:rPr>
              <a:t>、法律责任</a:t>
            </a:r>
            <a:endParaRPr lang="zh-CN" altLang="en-US" sz="2000">
              <a:solidFill>
                <a:schemeClr val="bg1"/>
              </a:solidFill>
              <a:latin typeface="华文中宋" panose="02010600040101010101" charset="-122"/>
              <a:ea typeface="华文中宋" panose="02010600040101010101" charset="-122"/>
              <a:cs typeface="华文中宋" panose="02010600040101010101" charset="-122"/>
            </a:endParaRPr>
          </a:p>
        </p:txBody>
      </p:sp>
      <p:pic>
        <p:nvPicPr>
          <p:cNvPr id="46" name="图片 4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89898" y="5356294"/>
            <a:ext cx="332626" cy="566095"/>
          </a:xfrm>
          <a:prstGeom prst="rect">
            <a:avLst/>
          </a:prstGeom>
        </p:spPr>
      </p:pic>
      <p:sp>
        <p:nvSpPr>
          <p:cNvPr id="3" name="矩形 2"/>
          <p:cNvSpPr/>
          <p:nvPr/>
        </p:nvSpPr>
        <p:spPr>
          <a:xfrm>
            <a:off x="7104112" y="5949280"/>
            <a:ext cx="1080120" cy="620688"/>
          </a:xfrm>
          <a:prstGeom prst="rect">
            <a:avLst/>
          </a:prstGeom>
          <a:solidFill>
            <a:srgbClr val="E8E8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spd="slow">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2E2E2"/>
        </a:solidFill>
        <a:effectLst/>
      </p:bgPr>
    </p:bg>
    <p:spTree>
      <p:nvGrpSpPr>
        <p:cNvPr id="1" name=""/>
        <p:cNvGrpSpPr/>
        <p:nvPr/>
      </p:nvGrpSpPr>
      <p:grpSpPr>
        <a:xfrm>
          <a:off x="0" y="0"/>
          <a:ext cx="0" cy="0"/>
        </a:xfrm>
      </p:grpSpPr>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5440" y="1700808"/>
            <a:ext cx="4680520" cy="3896297"/>
          </a:xfrm>
          <a:prstGeom prst="rect">
            <a:avLst/>
          </a:prstGeom>
        </p:spPr>
      </p:pic>
      <p:grpSp>
        <p:nvGrpSpPr>
          <p:cNvPr id="5" name="组合 4"/>
          <p:cNvGrpSpPr/>
          <p:nvPr/>
        </p:nvGrpSpPr>
        <p:grpSpPr>
          <a:xfrm>
            <a:off x="875665" y="404495"/>
            <a:ext cx="4251960" cy="719455"/>
            <a:chOff x="875420" y="404664"/>
            <a:chExt cx="1836204" cy="720080"/>
          </a:xfrm>
        </p:grpSpPr>
        <p:sp>
          <p:nvSpPr>
            <p:cNvPr id="4" name="矩形 3"/>
            <p:cNvSpPr/>
            <p:nvPr/>
          </p:nvSpPr>
          <p:spPr>
            <a:xfrm>
              <a:off x="875420" y="404664"/>
              <a:ext cx="1836204"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7" name="文本框 6"/>
            <p:cNvSpPr txBox="1"/>
            <p:nvPr/>
          </p:nvSpPr>
          <p:spPr>
            <a:xfrm>
              <a:off x="929426" y="533872"/>
              <a:ext cx="1728192"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rPr>
                <a:t>一、广告法相关法律法规</a:t>
              </a:r>
              <a:endParaRPr lang="zh-CN" altLang="en-US" sz="2400">
                <a:solidFill>
                  <a:srgbClr val="FFFFFF"/>
                </a:solidFill>
                <a:latin typeface="华文中宋" panose="02010600040101010101" charset="-122"/>
                <a:ea typeface="华文中宋" panose="02010600040101010101" charset="-122"/>
              </a:endParaRPr>
            </a:p>
          </p:txBody>
        </p:sp>
      </p:grpSp>
      <p:sp>
        <p:nvSpPr>
          <p:cNvPr id="32" name="矩形 31"/>
          <p:cNvSpPr/>
          <p:nvPr/>
        </p:nvSpPr>
        <p:spPr>
          <a:xfrm>
            <a:off x="1055440" y="5578800"/>
            <a:ext cx="10369152" cy="648072"/>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15" name="椭圆形标注 14"/>
          <p:cNvSpPr/>
          <p:nvPr/>
        </p:nvSpPr>
        <p:spPr>
          <a:xfrm>
            <a:off x="5520055" y="358775"/>
            <a:ext cx="6522085" cy="3116580"/>
          </a:xfrm>
          <a:prstGeom prst="wedgeEllipseCallout">
            <a:avLst>
              <a:gd name="adj1" fmla="val -74927"/>
              <a:gd name="adj2" fmla="val 29269"/>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22" name="组合 21"/>
          <p:cNvGrpSpPr/>
          <p:nvPr/>
        </p:nvGrpSpPr>
        <p:grpSpPr>
          <a:xfrm>
            <a:off x="6713220" y="579755"/>
            <a:ext cx="5430520" cy="2040890"/>
            <a:chOff x="10278" y="1591"/>
            <a:chExt cx="8846" cy="3214"/>
          </a:xfrm>
        </p:grpSpPr>
        <p:sp>
          <p:nvSpPr>
            <p:cNvPr id="53" name="文本框 52"/>
            <p:cNvSpPr txBox="1"/>
            <p:nvPr/>
          </p:nvSpPr>
          <p:spPr>
            <a:xfrm>
              <a:off x="10278" y="1591"/>
              <a:ext cx="6978" cy="5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solidFill>
                    <a:schemeClr val="bg1"/>
                  </a:solidFill>
                  <a:latin typeface="华文中宋" panose="02010600040101010101" charset="-122"/>
                  <a:ea typeface="华文中宋" panose="02010600040101010101" charset="-122"/>
                  <a:cs typeface="华文中宋" panose="02010600040101010101" charset="-122"/>
                </a:rPr>
                <a:t>1</a:t>
              </a:r>
              <a:r>
                <a:rPr lang="zh-CN" altLang="en-US" smtClean="0">
                  <a:solidFill>
                    <a:schemeClr val="bg1"/>
                  </a:solidFill>
                  <a:latin typeface="华文中宋" panose="02010600040101010101" charset="-122"/>
                  <a:ea typeface="华文中宋" panose="02010600040101010101" charset="-122"/>
                  <a:cs typeface="华文中宋" panose="02010600040101010101" charset="-122"/>
                </a:rPr>
                <a:t>、1987年12月1日《广告管理条例》</a:t>
              </a:r>
              <a:endParaRPr lang="zh-CN" altLang="en-US" smtClean="0">
                <a:solidFill>
                  <a:schemeClr val="bg1"/>
                </a:solidFill>
                <a:latin typeface="华文中宋" panose="02010600040101010101" charset="-122"/>
                <a:ea typeface="华文中宋" panose="02010600040101010101" charset="-122"/>
                <a:cs typeface="华文中宋" panose="02010600040101010101" charset="-122"/>
              </a:endParaRPr>
            </a:p>
          </p:txBody>
        </p:sp>
        <p:sp>
          <p:nvSpPr>
            <p:cNvPr id="16" name="文本框 15"/>
            <p:cNvSpPr txBox="1"/>
            <p:nvPr/>
          </p:nvSpPr>
          <p:spPr>
            <a:xfrm>
              <a:off x="10278" y="2284"/>
              <a:ext cx="6978" cy="5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solidFill>
                    <a:schemeClr val="bg1"/>
                  </a:solidFill>
                  <a:latin typeface="华文中宋" panose="02010600040101010101" charset="-122"/>
                  <a:ea typeface="华文中宋" panose="02010600040101010101" charset="-122"/>
                  <a:cs typeface="华文中宋" panose="02010600040101010101" charset="-122"/>
                </a:rPr>
                <a:t>2</a:t>
              </a:r>
              <a:r>
                <a:rPr lang="zh-CN" altLang="en-US" smtClean="0">
                  <a:solidFill>
                    <a:schemeClr val="bg1"/>
                  </a:solidFill>
                  <a:latin typeface="华文中宋" panose="02010600040101010101" charset="-122"/>
                  <a:ea typeface="华文中宋" panose="02010600040101010101" charset="-122"/>
                  <a:cs typeface="华文中宋" panose="02010600040101010101" charset="-122"/>
                </a:rPr>
                <a:t>、1995年2月1日《广告法》正式实施</a:t>
              </a:r>
              <a:endParaRPr lang="zh-CN" altLang="en-US" smtClean="0">
                <a:solidFill>
                  <a:schemeClr val="bg1"/>
                </a:solidFill>
                <a:latin typeface="华文中宋" panose="02010600040101010101" charset="-122"/>
                <a:ea typeface="华文中宋" panose="02010600040101010101" charset="-122"/>
                <a:cs typeface="华文中宋" panose="02010600040101010101" charset="-122"/>
              </a:endParaRPr>
            </a:p>
          </p:txBody>
        </p:sp>
        <p:sp>
          <p:nvSpPr>
            <p:cNvPr id="18" name="文本框 17"/>
            <p:cNvSpPr txBox="1"/>
            <p:nvPr/>
          </p:nvSpPr>
          <p:spPr>
            <a:xfrm>
              <a:off x="10278" y="2921"/>
              <a:ext cx="8846" cy="5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solidFill>
                    <a:schemeClr val="bg1"/>
                  </a:solidFill>
                  <a:latin typeface="华文中宋" panose="02010600040101010101" charset="-122"/>
                  <a:ea typeface="华文中宋" panose="02010600040101010101" charset="-122"/>
                  <a:cs typeface="华文中宋" panose="02010600040101010101" charset="-122"/>
                </a:rPr>
                <a:t>4</a:t>
              </a:r>
              <a:r>
                <a:rPr lang="zh-CN" altLang="en-US" smtClean="0">
                  <a:solidFill>
                    <a:schemeClr val="bg1"/>
                  </a:solidFill>
                  <a:latin typeface="华文中宋" panose="02010600040101010101" charset="-122"/>
                  <a:ea typeface="华文中宋" panose="02010600040101010101" charset="-122"/>
                  <a:cs typeface="华文中宋" panose="02010600040101010101" charset="-122"/>
                </a:rPr>
                <a:t>、2005年1月1日实施《广告管理条例实施细则》</a:t>
              </a:r>
              <a:endParaRPr lang="zh-CN" altLang="en-US" smtClean="0">
                <a:solidFill>
                  <a:schemeClr val="bg1"/>
                </a:solidFill>
                <a:latin typeface="华文中宋" panose="02010600040101010101" charset="-122"/>
                <a:ea typeface="华文中宋" panose="02010600040101010101" charset="-122"/>
                <a:cs typeface="华文中宋" panose="02010600040101010101" charset="-122"/>
              </a:endParaRPr>
            </a:p>
          </p:txBody>
        </p:sp>
        <p:sp>
          <p:nvSpPr>
            <p:cNvPr id="19" name="文本框 18"/>
            <p:cNvSpPr txBox="1"/>
            <p:nvPr/>
          </p:nvSpPr>
          <p:spPr>
            <a:xfrm>
              <a:off x="10278" y="3573"/>
              <a:ext cx="6978" cy="5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mtClean="0">
                  <a:solidFill>
                    <a:schemeClr val="bg1"/>
                  </a:solidFill>
                  <a:latin typeface="华文中宋" panose="02010600040101010101" charset="-122"/>
                  <a:ea typeface="华文中宋" panose="02010600040101010101" charset="-122"/>
                  <a:cs typeface="华文中宋" panose="02010600040101010101" charset="-122"/>
                </a:rPr>
                <a:t>5</a:t>
              </a:r>
              <a:r>
                <a:rPr lang="zh-CN" altLang="en-US" smtClean="0">
                  <a:solidFill>
                    <a:schemeClr val="bg1"/>
                  </a:solidFill>
                  <a:latin typeface="华文中宋" panose="02010600040101010101" charset="-122"/>
                  <a:ea typeface="华文中宋" panose="02010600040101010101" charset="-122"/>
                  <a:cs typeface="华文中宋" panose="02010600040101010101" charset="-122"/>
                </a:rPr>
                <a:t>、</a:t>
              </a:r>
              <a:r>
                <a:rPr smtClean="0">
                  <a:solidFill>
                    <a:schemeClr val="bg1"/>
                  </a:solidFill>
                  <a:latin typeface="华文中宋" panose="02010600040101010101" charset="-122"/>
                  <a:ea typeface="华文中宋" panose="02010600040101010101" charset="-122"/>
                  <a:cs typeface="华文中宋" panose="02010600040101010101" charset="-122"/>
                </a:rPr>
                <a:t>2015年9月1日最新《广告法》</a:t>
              </a:r>
              <a:endParaRPr lang="zh-CN" altLang="en-US" smtClean="0">
                <a:solidFill>
                  <a:schemeClr val="bg1"/>
                </a:solidFill>
                <a:latin typeface="华文中宋" panose="02010600040101010101" charset="-122"/>
                <a:ea typeface="华文中宋" panose="02010600040101010101" charset="-122"/>
                <a:cs typeface="华文中宋" panose="02010600040101010101" charset="-122"/>
              </a:endParaRPr>
            </a:p>
          </p:txBody>
        </p:sp>
        <p:sp>
          <p:nvSpPr>
            <p:cNvPr id="20" name="文本框 19"/>
            <p:cNvSpPr txBox="1"/>
            <p:nvPr/>
          </p:nvSpPr>
          <p:spPr>
            <a:xfrm>
              <a:off x="10278" y="4225"/>
              <a:ext cx="8487" cy="5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chemeClr val="bg1"/>
                  </a:solidFill>
                  <a:latin typeface="华文中宋" panose="02010600040101010101" charset="-122"/>
                  <a:ea typeface="华文中宋" panose="02010600040101010101" charset="-122"/>
                  <a:cs typeface="华文中宋" panose="02010600040101010101" charset="-122"/>
                </a:rPr>
                <a:t>6、</a:t>
              </a:r>
              <a:r>
                <a:rPr smtClean="0">
                  <a:solidFill>
                    <a:schemeClr val="bg1"/>
                  </a:solidFill>
                  <a:latin typeface="华文中宋" panose="02010600040101010101" charset="-122"/>
                  <a:ea typeface="华文中宋" panose="02010600040101010101" charset="-122"/>
                  <a:cs typeface="华文中宋" panose="02010600040101010101" charset="-122"/>
                  <a:sym typeface="+mn-ea"/>
                </a:rPr>
                <a:t>201</a:t>
              </a:r>
              <a:r>
                <a:rPr lang="en-US" smtClean="0">
                  <a:solidFill>
                    <a:schemeClr val="bg1"/>
                  </a:solidFill>
                  <a:latin typeface="华文中宋" panose="02010600040101010101" charset="-122"/>
                  <a:ea typeface="华文中宋" panose="02010600040101010101" charset="-122"/>
                  <a:cs typeface="华文中宋" panose="02010600040101010101" charset="-122"/>
                  <a:sym typeface="+mn-ea"/>
                </a:rPr>
                <a:t>6</a:t>
              </a:r>
              <a:r>
                <a:rPr smtClean="0">
                  <a:solidFill>
                    <a:schemeClr val="bg1"/>
                  </a:solidFill>
                  <a:latin typeface="华文中宋" panose="02010600040101010101" charset="-122"/>
                  <a:ea typeface="华文中宋" panose="02010600040101010101" charset="-122"/>
                  <a:cs typeface="华文中宋" panose="02010600040101010101" charset="-122"/>
                  <a:sym typeface="+mn-ea"/>
                </a:rPr>
                <a:t>年9月1日</a:t>
              </a:r>
              <a:r>
                <a:rPr lang="zh-CN" altLang="en-US" smtClean="0">
                  <a:solidFill>
                    <a:schemeClr val="bg1"/>
                  </a:solidFill>
                  <a:latin typeface="华文中宋" panose="02010600040101010101" charset="-122"/>
                  <a:ea typeface="华文中宋" panose="02010600040101010101" charset="-122"/>
                  <a:cs typeface="华文中宋" panose="02010600040101010101" charset="-122"/>
                </a:rPr>
                <a:t>《互联网广告管理暂行办法》</a:t>
              </a:r>
              <a:endParaRPr lang="zh-CN" altLang="en-US" smtClean="0">
                <a:solidFill>
                  <a:schemeClr val="bg1"/>
                </a:solidFill>
                <a:latin typeface="华文中宋" panose="02010600040101010101" charset="-122"/>
                <a:ea typeface="华文中宋" panose="02010600040101010101" charset="-122"/>
                <a:cs typeface="华文中宋" panose="02010600040101010101" charset="-122"/>
              </a:endParaRPr>
            </a:p>
          </p:txBody>
        </p:sp>
      </p:grpSp>
      <p:sp>
        <p:nvSpPr>
          <p:cNvPr id="21" name="椭圆形标注 20"/>
          <p:cNvSpPr/>
          <p:nvPr/>
        </p:nvSpPr>
        <p:spPr>
          <a:xfrm>
            <a:off x="6200775" y="3479165"/>
            <a:ext cx="5543550" cy="1383030"/>
          </a:xfrm>
          <a:prstGeom prst="wedgeEllipseCallout">
            <a:avLst>
              <a:gd name="adj1" fmla="val -66295"/>
              <a:gd name="adj2" fmla="val 31910"/>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3" name="文本框 22"/>
          <p:cNvSpPr txBox="1"/>
          <p:nvPr/>
        </p:nvSpPr>
        <p:spPr>
          <a:xfrm>
            <a:off x="7037705" y="3571240"/>
            <a:ext cx="395859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solidFill>
                  <a:schemeClr val="bg1"/>
                </a:solidFill>
                <a:latin typeface="华文中宋" panose="02010600040101010101" charset="-122"/>
                <a:ea typeface="华文中宋" panose="02010600040101010101" charset="-122"/>
                <a:cs typeface="华文中宋" panose="02010600040101010101" charset="-122"/>
              </a:rPr>
              <a:t>《医疗广告管理办法》、《医疗器械广告管理办法》、《医疗器械广告审查办法》、《医疗器械广告审查发布标准》</a:t>
            </a:r>
            <a:endParaRPr lang="zh-CN" altLang="en-US" smtClean="0">
              <a:solidFill>
                <a:schemeClr val="bg1"/>
              </a:solidFill>
              <a:latin typeface="华文中宋" panose="02010600040101010101" charset="-122"/>
              <a:ea typeface="华文中宋" panose="02010600040101010101" charset="-122"/>
              <a:cs typeface="华文中宋" panose="02010600040101010101" charset="-122"/>
            </a:endParaRPr>
          </a:p>
        </p:txBody>
      </p:sp>
      <p:sp>
        <p:nvSpPr>
          <p:cNvPr id="2" name="文本框 1"/>
          <p:cNvSpPr txBox="1"/>
          <p:nvPr/>
        </p:nvSpPr>
        <p:spPr>
          <a:xfrm>
            <a:off x="6713220" y="2594610"/>
            <a:ext cx="471106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mtClean="0">
                <a:solidFill>
                  <a:schemeClr val="bg1"/>
                </a:solidFill>
                <a:latin typeface="华文中宋" panose="02010600040101010101" charset="-122"/>
                <a:ea typeface="华文中宋" panose="02010600040101010101" charset="-122"/>
                <a:cs typeface="华文中宋" panose="02010600040101010101" charset="-122"/>
              </a:rPr>
              <a:t>7</a:t>
            </a:r>
            <a:r>
              <a:rPr lang="zh-CN" altLang="en-US" smtClean="0">
                <a:solidFill>
                  <a:schemeClr val="bg1"/>
                </a:solidFill>
                <a:latin typeface="华文中宋" panose="02010600040101010101" charset="-122"/>
                <a:ea typeface="华文中宋" panose="02010600040101010101" charset="-122"/>
                <a:cs typeface="华文中宋" panose="02010600040101010101" charset="-122"/>
              </a:rPr>
              <a:t>、</a:t>
            </a:r>
            <a:r>
              <a:rPr lang="en-US" smtClean="0">
                <a:solidFill>
                  <a:schemeClr val="bg1"/>
                </a:solidFill>
                <a:latin typeface="华文中宋" panose="02010600040101010101" charset="-122"/>
                <a:ea typeface="华文中宋" panose="02010600040101010101" charset="-122"/>
                <a:cs typeface="华文中宋" panose="02010600040101010101" charset="-122"/>
                <a:sym typeface="+mn-ea"/>
              </a:rPr>
              <a:t>1998</a:t>
            </a:r>
            <a:r>
              <a:rPr smtClean="0">
                <a:solidFill>
                  <a:schemeClr val="bg1"/>
                </a:solidFill>
                <a:latin typeface="华文中宋" panose="02010600040101010101" charset="-122"/>
                <a:ea typeface="华文中宋" panose="02010600040101010101" charset="-122"/>
                <a:cs typeface="华文中宋" panose="02010600040101010101" charset="-122"/>
                <a:sym typeface="+mn-ea"/>
              </a:rPr>
              <a:t>年</a:t>
            </a:r>
            <a:r>
              <a:rPr lang="en-US" smtClean="0">
                <a:solidFill>
                  <a:schemeClr val="bg1"/>
                </a:solidFill>
                <a:latin typeface="华文中宋" panose="02010600040101010101" charset="-122"/>
                <a:ea typeface="华文中宋" panose="02010600040101010101" charset="-122"/>
                <a:cs typeface="华文中宋" panose="02010600040101010101" charset="-122"/>
                <a:sym typeface="+mn-ea"/>
              </a:rPr>
              <a:t>3</a:t>
            </a:r>
            <a:r>
              <a:rPr smtClean="0">
                <a:solidFill>
                  <a:schemeClr val="bg1"/>
                </a:solidFill>
                <a:latin typeface="华文中宋" panose="02010600040101010101" charset="-122"/>
                <a:ea typeface="华文中宋" panose="02010600040101010101" charset="-122"/>
                <a:cs typeface="华文中宋" panose="02010600040101010101" charset="-122"/>
                <a:sym typeface="+mn-ea"/>
              </a:rPr>
              <a:t>月1日</a:t>
            </a:r>
            <a:r>
              <a:rPr lang="zh-CN" altLang="en-US" smtClean="0">
                <a:solidFill>
                  <a:schemeClr val="bg1"/>
                </a:solidFill>
                <a:latin typeface="华文中宋" panose="02010600040101010101" charset="-122"/>
                <a:ea typeface="华文中宋" panose="02010600040101010101" charset="-122"/>
                <a:cs typeface="华文中宋" panose="02010600040101010101" charset="-122"/>
                <a:sym typeface="+mn-ea"/>
              </a:rPr>
              <a:t>《广告语言文字管理暂行规定》</a:t>
            </a:r>
            <a:endParaRPr lang="zh-CN" altLang="en-US" smtClean="0">
              <a:solidFill>
                <a:schemeClr val="bg1"/>
              </a:solidFill>
              <a:latin typeface="华文中宋" panose="02010600040101010101" charset="-122"/>
              <a:ea typeface="华文中宋" panose="02010600040101010101" charset="-122"/>
              <a:cs typeface="华文中宋" panose="02010600040101010101" charset="-122"/>
            </a:endParaRPr>
          </a:p>
        </p:txBody>
      </p:sp>
    </p:spTree>
    <p:custDataLst>
      <p:tags r:id="rId3"/>
    </p:custDataLst>
  </p:cSld>
  <p:clrMapOvr>
    <a:masterClrMapping/>
  </p:clrMapOvr>
  <mc:AlternateContent>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矩形 31"/>
          <p:cNvSpPr/>
          <p:nvPr/>
        </p:nvSpPr>
        <p:spPr>
          <a:xfrm>
            <a:off x="1055440" y="6224595"/>
            <a:ext cx="10369152" cy="648072"/>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16" name="十角星 15"/>
          <p:cNvSpPr/>
          <p:nvPr/>
        </p:nvSpPr>
        <p:spPr>
          <a:xfrm>
            <a:off x="1130935" y="1513840"/>
            <a:ext cx="1061720" cy="934720"/>
          </a:xfrm>
          <a:prstGeom prst="star10">
            <a:avLst>
              <a:gd name="adj" fmla="val 45147"/>
              <a:gd name="hf" fmla="val 105146"/>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文本框 16"/>
          <p:cNvSpPr txBox="1"/>
          <p:nvPr/>
        </p:nvSpPr>
        <p:spPr>
          <a:xfrm>
            <a:off x="1132205" y="1795780"/>
            <a:ext cx="104457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a:solidFill>
                  <a:schemeClr val="bg1">
                    <a:lumMod val="95000"/>
                  </a:schemeClr>
                </a:solidFill>
                <a:latin typeface="华文中宋" panose="02010600040101010101" charset="-122"/>
                <a:ea typeface="华文中宋" panose="02010600040101010101" charset="-122"/>
              </a:rPr>
              <a:t>广告主</a:t>
            </a:r>
            <a:endParaRPr lang="zh-CN" altLang="en-US">
              <a:solidFill>
                <a:schemeClr val="bg1">
                  <a:lumMod val="95000"/>
                </a:schemeClr>
              </a:solidFill>
              <a:latin typeface="华文中宋" panose="02010600040101010101" charset="-122"/>
              <a:ea typeface="华文中宋" panose="02010600040101010101" charset="-122"/>
            </a:endParaRPr>
          </a:p>
        </p:txBody>
      </p:sp>
      <p:grpSp>
        <p:nvGrpSpPr>
          <p:cNvPr id="5" name="组合 4"/>
          <p:cNvGrpSpPr/>
          <p:nvPr/>
        </p:nvGrpSpPr>
        <p:grpSpPr>
          <a:xfrm>
            <a:off x="875665" y="404495"/>
            <a:ext cx="4251960" cy="719455"/>
            <a:chOff x="875420" y="404664"/>
            <a:chExt cx="1836204" cy="720080"/>
          </a:xfrm>
        </p:grpSpPr>
        <p:sp>
          <p:nvSpPr>
            <p:cNvPr id="3" name="矩形 2"/>
            <p:cNvSpPr/>
            <p:nvPr/>
          </p:nvSpPr>
          <p:spPr>
            <a:xfrm>
              <a:off x="875420" y="404664"/>
              <a:ext cx="1836204"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8" name="文本框 7"/>
            <p:cNvSpPr txBox="1"/>
            <p:nvPr/>
          </p:nvSpPr>
          <p:spPr>
            <a:xfrm>
              <a:off x="929426" y="533872"/>
              <a:ext cx="1728192"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rPr>
                <a:t>二、广告主体</a:t>
              </a:r>
              <a:endParaRPr lang="zh-CN" altLang="en-US" sz="2400">
                <a:solidFill>
                  <a:srgbClr val="FFFFFF"/>
                </a:solidFill>
                <a:latin typeface="华文中宋" panose="02010600040101010101" charset="-122"/>
                <a:ea typeface="华文中宋" panose="02010600040101010101" charset="-122"/>
              </a:endParaRPr>
            </a:p>
          </p:txBody>
        </p:sp>
      </p:grpSp>
      <p:sp>
        <p:nvSpPr>
          <p:cNvPr id="9" name="文本框 8"/>
          <p:cNvSpPr txBox="1"/>
          <p:nvPr/>
        </p:nvSpPr>
        <p:spPr>
          <a:xfrm>
            <a:off x="2402205" y="1579245"/>
            <a:ext cx="517461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solidFill>
                  <a:schemeClr val="tx1"/>
                </a:solidFill>
                <a:latin typeface="华文中宋" panose="02010600040101010101" charset="-122"/>
                <a:ea typeface="华文中宋" panose="02010600040101010101" charset="-122"/>
              </a:rPr>
              <a:t>为推销商品或者服务，自行或者委托他人设计、制作、发布广告的自然人、法人或者其他组织。</a:t>
            </a:r>
            <a:endParaRPr lang="zh-CN" altLang="en-US">
              <a:solidFill>
                <a:schemeClr val="tx1"/>
              </a:solidFill>
              <a:latin typeface="华文中宋" panose="02010600040101010101" charset="-122"/>
              <a:ea typeface="华文中宋" panose="02010600040101010101" charset="-122"/>
            </a:endParaRPr>
          </a:p>
        </p:txBody>
      </p:sp>
      <p:sp>
        <p:nvSpPr>
          <p:cNvPr id="11" name="十角星 10"/>
          <p:cNvSpPr/>
          <p:nvPr/>
        </p:nvSpPr>
        <p:spPr>
          <a:xfrm>
            <a:off x="1130935" y="2645410"/>
            <a:ext cx="1061720" cy="934720"/>
          </a:xfrm>
          <a:prstGeom prst="star10">
            <a:avLst>
              <a:gd name="adj" fmla="val 45147"/>
              <a:gd name="hf" fmla="val 105146"/>
            </a:avLst>
          </a:prstGeom>
          <a:solidFill>
            <a:srgbClr val="44ADC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十角星 11"/>
          <p:cNvSpPr/>
          <p:nvPr/>
        </p:nvSpPr>
        <p:spPr>
          <a:xfrm>
            <a:off x="1130935" y="3848735"/>
            <a:ext cx="1061720" cy="934720"/>
          </a:xfrm>
          <a:prstGeom prst="star10">
            <a:avLst>
              <a:gd name="adj" fmla="val 45147"/>
              <a:gd name="hf" fmla="val 105146"/>
            </a:avLst>
          </a:prstGeom>
          <a:solidFill>
            <a:srgbClr val="197A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十角星 12"/>
          <p:cNvSpPr/>
          <p:nvPr/>
        </p:nvSpPr>
        <p:spPr>
          <a:xfrm>
            <a:off x="1130935" y="5123815"/>
            <a:ext cx="1061720" cy="934720"/>
          </a:xfrm>
          <a:prstGeom prst="star10">
            <a:avLst>
              <a:gd name="adj" fmla="val 45147"/>
              <a:gd name="hf" fmla="val 105146"/>
            </a:avLst>
          </a:prstGeom>
          <a:solidFill>
            <a:srgbClr val="104F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文本框 13"/>
          <p:cNvSpPr txBox="1"/>
          <p:nvPr/>
        </p:nvSpPr>
        <p:spPr>
          <a:xfrm>
            <a:off x="1115695" y="2855595"/>
            <a:ext cx="104457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chemeClr val="bg1">
                    <a:lumMod val="95000"/>
                  </a:schemeClr>
                </a:solidFill>
                <a:latin typeface="华文中宋" panose="02010600040101010101" charset="-122"/>
                <a:ea typeface="华文中宋" panose="02010600040101010101" charset="-122"/>
              </a:rPr>
              <a:t>广告经营者</a:t>
            </a:r>
            <a:endParaRPr lang="zh-CN" altLang="en-US">
              <a:solidFill>
                <a:schemeClr val="bg1">
                  <a:lumMod val="95000"/>
                </a:schemeClr>
              </a:solidFill>
              <a:latin typeface="华文中宋" panose="02010600040101010101" charset="-122"/>
              <a:ea typeface="华文中宋" panose="02010600040101010101" charset="-122"/>
            </a:endParaRPr>
          </a:p>
        </p:txBody>
      </p:sp>
      <p:sp>
        <p:nvSpPr>
          <p:cNvPr id="15" name="文本框 14"/>
          <p:cNvSpPr txBox="1"/>
          <p:nvPr/>
        </p:nvSpPr>
        <p:spPr>
          <a:xfrm>
            <a:off x="1099185" y="4058920"/>
            <a:ext cx="104457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chemeClr val="bg1">
                    <a:lumMod val="95000"/>
                  </a:schemeClr>
                </a:solidFill>
                <a:latin typeface="华文中宋" panose="02010600040101010101" charset="-122"/>
                <a:ea typeface="华文中宋" panose="02010600040101010101" charset="-122"/>
              </a:rPr>
              <a:t>广告发布者</a:t>
            </a:r>
            <a:endParaRPr lang="zh-CN" altLang="en-US">
              <a:solidFill>
                <a:schemeClr val="bg1">
                  <a:lumMod val="95000"/>
                </a:schemeClr>
              </a:solidFill>
              <a:latin typeface="华文中宋" panose="02010600040101010101" charset="-122"/>
              <a:ea typeface="华文中宋" panose="02010600040101010101" charset="-122"/>
            </a:endParaRPr>
          </a:p>
        </p:txBody>
      </p:sp>
      <p:sp>
        <p:nvSpPr>
          <p:cNvPr id="18" name="文本框 17"/>
          <p:cNvSpPr txBox="1"/>
          <p:nvPr/>
        </p:nvSpPr>
        <p:spPr>
          <a:xfrm>
            <a:off x="1082675" y="5334000"/>
            <a:ext cx="104457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chemeClr val="bg1">
                    <a:lumMod val="95000"/>
                  </a:schemeClr>
                </a:solidFill>
                <a:latin typeface="华文中宋" panose="02010600040101010101" charset="-122"/>
                <a:ea typeface="华文中宋" panose="02010600040101010101" charset="-122"/>
              </a:rPr>
              <a:t>广告代言人</a:t>
            </a:r>
            <a:endParaRPr lang="zh-CN" altLang="en-US">
              <a:solidFill>
                <a:schemeClr val="bg1">
                  <a:lumMod val="95000"/>
                </a:schemeClr>
              </a:solidFill>
              <a:latin typeface="华文中宋" panose="02010600040101010101" charset="-122"/>
              <a:ea typeface="华文中宋" panose="02010600040101010101" charset="-122"/>
            </a:endParaRPr>
          </a:p>
        </p:txBody>
      </p:sp>
      <p:sp>
        <p:nvSpPr>
          <p:cNvPr id="19" name="文本框 18"/>
          <p:cNvSpPr txBox="1"/>
          <p:nvPr/>
        </p:nvSpPr>
        <p:spPr>
          <a:xfrm>
            <a:off x="2402205" y="2926080"/>
            <a:ext cx="487426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solidFill>
                  <a:schemeClr val="tx1"/>
                </a:solidFill>
                <a:latin typeface="华文中宋" panose="02010600040101010101" charset="-122"/>
                <a:ea typeface="华文中宋" panose="02010600040101010101" charset="-122"/>
              </a:rPr>
              <a:t>接受委托提供广告设计、制作、代理服务的自然人、法人或者其他组织。</a:t>
            </a:r>
            <a:endParaRPr lang="zh-CN" altLang="en-US">
              <a:solidFill>
                <a:schemeClr val="tx1"/>
              </a:solidFill>
              <a:latin typeface="华文中宋" panose="02010600040101010101" charset="-122"/>
              <a:ea typeface="华文中宋" panose="02010600040101010101" charset="-122"/>
            </a:endParaRPr>
          </a:p>
        </p:txBody>
      </p:sp>
      <p:sp>
        <p:nvSpPr>
          <p:cNvPr id="21" name="文本框 20"/>
          <p:cNvSpPr txBox="1"/>
          <p:nvPr/>
        </p:nvSpPr>
        <p:spPr>
          <a:xfrm>
            <a:off x="2402205" y="4129405"/>
            <a:ext cx="494728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solidFill>
                  <a:schemeClr val="tx1"/>
                </a:solidFill>
                <a:latin typeface="华文中宋" panose="02010600040101010101" charset="-122"/>
                <a:ea typeface="华文中宋" panose="02010600040101010101" charset="-122"/>
              </a:rPr>
              <a:t>为广告主或者广告主委托的广告经营者发布广告的自然人、法人或者其他组织。</a:t>
            </a:r>
            <a:endParaRPr lang="zh-CN" altLang="en-US">
              <a:solidFill>
                <a:schemeClr val="tx1"/>
              </a:solidFill>
              <a:latin typeface="华文中宋" panose="02010600040101010101" charset="-122"/>
              <a:ea typeface="华文中宋" panose="02010600040101010101" charset="-122"/>
            </a:endParaRPr>
          </a:p>
        </p:txBody>
      </p:sp>
      <p:sp>
        <p:nvSpPr>
          <p:cNvPr id="22" name="文本框 21"/>
          <p:cNvSpPr txBox="1"/>
          <p:nvPr/>
        </p:nvSpPr>
        <p:spPr>
          <a:xfrm>
            <a:off x="2402205" y="5260975"/>
            <a:ext cx="4947285"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solidFill>
                  <a:schemeClr val="tx1"/>
                </a:solidFill>
                <a:latin typeface="华文中宋" panose="02010600040101010101" charset="-122"/>
                <a:ea typeface="华文中宋" panose="02010600040101010101" charset="-122"/>
              </a:rPr>
              <a:t>广告主以外的，在广告中以自己的名义或者形象对商品、服务作推荐、证明的自然人、法人或者其他组织。</a:t>
            </a:r>
            <a:endParaRPr lang="en-US" altLang="zh-CN">
              <a:solidFill>
                <a:schemeClr val="tx1"/>
              </a:solidFill>
              <a:latin typeface="华文中宋" panose="02010600040101010101" charset="-122"/>
              <a:ea typeface="华文中宋" panose="02010600040101010101" charset="-122"/>
            </a:endParaRPr>
          </a:p>
        </p:txBody>
      </p:sp>
      <p:sp>
        <p:nvSpPr>
          <p:cNvPr id="24" name="十角星 23"/>
          <p:cNvSpPr/>
          <p:nvPr/>
        </p:nvSpPr>
        <p:spPr>
          <a:xfrm>
            <a:off x="8451215" y="629285"/>
            <a:ext cx="1741170" cy="1750060"/>
          </a:xfrm>
          <a:prstGeom prst="star10">
            <a:avLst>
              <a:gd name="adj" fmla="val 45147"/>
              <a:gd name="hf" fmla="val 105146"/>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5" name="文本框 24"/>
          <p:cNvSpPr txBox="1"/>
          <p:nvPr/>
        </p:nvSpPr>
        <p:spPr>
          <a:xfrm>
            <a:off x="8651875" y="1181735"/>
            <a:ext cx="133985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chemeClr val="bg1">
                    <a:lumMod val="95000"/>
                  </a:schemeClr>
                </a:solidFill>
                <a:latin typeface="华文中宋" panose="02010600040101010101" charset="-122"/>
                <a:ea typeface="华文中宋" panose="02010600040101010101" charset="-122"/>
              </a:rPr>
              <a:t>医疗广告发布主体</a:t>
            </a:r>
            <a:endParaRPr lang="zh-CN" altLang="en-US">
              <a:solidFill>
                <a:schemeClr val="bg1">
                  <a:lumMod val="95000"/>
                </a:schemeClr>
              </a:solidFill>
              <a:latin typeface="华文中宋" panose="02010600040101010101" charset="-122"/>
              <a:ea typeface="华文中宋" panose="02010600040101010101" charset="-122"/>
            </a:endParaRPr>
          </a:p>
        </p:txBody>
      </p:sp>
      <p:sp>
        <p:nvSpPr>
          <p:cNvPr id="35" name="圆角矩形 34"/>
          <p:cNvSpPr/>
          <p:nvPr/>
        </p:nvSpPr>
        <p:spPr>
          <a:xfrm>
            <a:off x="8362315" y="2379345"/>
            <a:ext cx="2024380" cy="3361055"/>
          </a:xfrm>
          <a:prstGeom prst="roundRect">
            <a:avLst/>
          </a:prstGeom>
          <a:solidFill>
            <a:srgbClr val="21A3D0"/>
          </a:solidFill>
          <a:ln>
            <a:solidFill>
              <a:srgbClr val="21B4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6" name="文本框 35"/>
          <p:cNvSpPr txBox="1"/>
          <p:nvPr/>
        </p:nvSpPr>
        <p:spPr>
          <a:xfrm>
            <a:off x="8735060" y="2731135"/>
            <a:ext cx="1397635" cy="2030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a:solidFill>
                  <a:schemeClr val="bg1">
                    <a:lumMod val="95000"/>
                  </a:schemeClr>
                </a:solidFill>
                <a:latin typeface="华文中宋" panose="02010600040101010101" charset="-122"/>
                <a:ea typeface="华文中宋" panose="02010600040101010101" charset="-122"/>
              </a:rPr>
              <a:t>非医疗机构不得发布医疗广告，医疗机构不得以内部科室名义发布医疗广告。</a:t>
            </a:r>
            <a:endParaRPr lang="zh-CN" altLang="en-US">
              <a:solidFill>
                <a:schemeClr val="bg1">
                  <a:lumMod val="95000"/>
                </a:schemeClr>
              </a:solidFill>
              <a:latin typeface="华文中宋" panose="02010600040101010101" charset="-122"/>
              <a:ea typeface="华文中宋" panose="02010600040101010101" charset="-122"/>
            </a:endParaRPr>
          </a:p>
        </p:txBody>
      </p:sp>
    </p:spTree>
  </p:cSld>
  <p:clrMapOvr>
    <a:masterClrMapping/>
  </p:clrMapOvr>
  <p:transition spd="slow">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矩形 31"/>
          <p:cNvSpPr/>
          <p:nvPr/>
        </p:nvSpPr>
        <p:spPr>
          <a:xfrm>
            <a:off x="911930" y="6152840"/>
            <a:ext cx="10369152" cy="648072"/>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2" name="矩形 21"/>
          <p:cNvSpPr/>
          <p:nvPr/>
        </p:nvSpPr>
        <p:spPr>
          <a:xfrm>
            <a:off x="3962400" y="1948180"/>
            <a:ext cx="2988945" cy="309626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33" name="矩形 32"/>
          <p:cNvSpPr/>
          <p:nvPr/>
        </p:nvSpPr>
        <p:spPr>
          <a:xfrm>
            <a:off x="1055370" y="1948180"/>
            <a:ext cx="2736215" cy="3096260"/>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34" name="矩形 33"/>
          <p:cNvSpPr/>
          <p:nvPr/>
        </p:nvSpPr>
        <p:spPr>
          <a:xfrm>
            <a:off x="7092315" y="1958975"/>
            <a:ext cx="3621405" cy="1506855"/>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37" name="文本框 36"/>
          <p:cNvSpPr txBox="1"/>
          <p:nvPr/>
        </p:nvSpPr>
        <p:spPr>
          <a:xfrm>
            <a:off x="1054735" y="1988820"/>
            <a:ext cx="2844800" cy="3046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广告法：</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a:p>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第四十六条 发布医疗、药品、医疗器械、农药、兽药和保健食品广告，以及法律、行政法规规定应当进行审查的其他广告，应当在发布前由有关部门(以下称广告审查机关)对广告内容进行审查;未经审查，不得发布。</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a:p>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第四十八条 任何单位或者个人不得伪造、变造或者转让广告审查批准文件</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p:txBody>
      </p:sp>
      <p:grpSp>
        <p:nvGrpSpPr>
          <p:cNvPr id="2" name="组合 1"/>
          <p:cNvGrpSpPr/>
          <p:nvPr/>
        </p:nvGrpSpPr>
        <p:grpSpPr>
          <a:xfrm>
            <a:off x="7088505" y="3559175"/>
            <a:ext cx="3611880" cy="1506220"/>
            <a:chOff x="11163" y="5605"/>
            <a:chExt cx="5688" cy="2372"/>
          </a:xfrm>
        </p:grpSpPr>
        <p:sp>
          <p:nvSpPr>
            <p:cNvPr id="25" name="矩形 24"/>
            <p:cNvSpPr/>
            <p:nvPr/>
          </p:nvSpPr>
          <p:spPr>
            <a:xfrm>
              <a:off x="11163" y="5605"/>
              <a:ext cx="5689" cy="2373"/>
            </a:xfrm>
            <a:prstGeom prst="rect">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39" name="文本框 38"/>
            <p:cNvSpPr txBox="1"/>
            <p:nvPr/>
          </p:nvSpPr>
          <p:spPr>
            <a:xfrm>
              <a:off x="11205" y="5669"/>
              <a:ext cx="5406" cy="20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城市市容和环境卫生管理条例</a:t>
              </a:r>
              <a:r>
                <a:rPr lang="en-US" altLang="zh-CN" sz="1600" smtClean="0">
                  <a:solidFill>
                    <a:schemeClr val="bg1"/>
                  </a:solidFill>
                  <a:latin typeface="华文中宋" panose="02010600040101010101" charset="-122"/>
                  <a:ea typeface="华文中宋" panose="02010600040101010101" charset="-122"/>
                  <a:cs typeface="华文中宋" panose="02010600040101010101" charset="-122"/>
                </a:rPr>
                <a:t>:</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a:p>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第十一条　第二款 大型户外广告的设置必须征得城市人民政府市容环境卫生行政主管部门同意后，按照有关规定办理审批手续。</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p:txBody>
        </p:sp>
      </p:grpSp>
      <p:pic>
        <p:nvPicPr>
          <p:cNvPr id="3" name="图片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55520" y="716900"/>
            <a:ext cx="758304" cy="727972"/>
          </a:xfrm>
          <a:prstGeom prst="rect">
            <a:avLst/>
          </a:prstGeom>
        </p:spPr>
      </p:pic>
      <p:grpSp>
        <p:nvGrpSpPr>
          <p:cNvPr id="5" name="组合 4"/>
          <p:cNvGrpSpPr/>
          <p:nvPr/>
        </p:nvGrpSpPr>
        <p:grpSpPr>
          <a:xfrm>
            <a:off x="875665" y="404495"/>
            <a:ext cx="4251960" cy="719455"/>
            <a:chOff x="875420" y="404664"/>
            <a:chExt cx="1836204" cy="720080"/>
          </a:xfrm>
        </p:grpSpPr>
        <p:sp>
          <p:nvSpPr>
            <p:cNvPr id="6" name="矩形 5"/>
            <p:cNvSpPr/>
            <p:nvPr/>
          </p:nvSpPr>
          <p:spPr>
            <a:xfrm>
              <a:off x="875420" y="404664"/>
              <a:ext cx="1836204"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8" name="文本框 7"/>
            <p:cNvSpPr txBox="1"/>
            <p:nvPr/>
          </p:nvSpPr>
          <p:spPr>
            <a:xfrm>
              <a:off x="929426" y="533872"/>
              <a:ext cx="1728192"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rPr>
                <a:t>三、广告许可及审查</a:t>
              </a:r>
              <a:endParaRPr lang="zh-CN" altLang="en-US" sz="2400">
                <a:solidFill>
                  <a:srgbClr val="FFFFFF"/>
                </a:solidFill>
                <a:latin typeface="华文中宋" panose="02010600040101010101" charset="-122"/>
                <a:ea typeface="华文中宋" panose="02010600040101010101" charset="-122"/>
              </a:endParaRPr>
            </a:p>
          </p:txBody>
        </p:sp>
      </p:grpSp>
      <p:sp>
        <p:nvSpPr>
          <p:cNvPr id="9" name="文本框 8"/>
          <p:cNvSpPr txBox="1"/>
          <p:nvPr/>
        </p:nvSpPr>
        <p:spPr>
          <a:xfrm>
            <a:off x="3979545" y="2184400"/>
            <a:ext cx="2954020" cy="2306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医疗广告管理办法：</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a:p>
            <a:pPr algn="l"/>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第三条 医疗机构发布医疗广告，应当在发布前申请医疗广告审查。未取得《医疗广告审查证明》，不得发布医疗广告。</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a:p>
            <a:pPr algn="l"/>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第十二条 《医疗广告审查证明》的有效期为一年。到期后仍需继续发布医疗广告的，应重新提出审查申请。</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p:txBody>
      </p:sp>
      <p:sp>
        <p:nvSpPr>
          <p:cNvPr id="10" name="文本框 9"/>
          <p:cNvSpPr txBox="1"/>
          <p:nvPr/>
        </p:nvSpPr>
        <p:spPr>
          <a:xfrm>
            <a:off x="7118985" y="1958975"/>
            <a:ext cx="3675380"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互联网广告管理暂行办法：</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a:p>
            <a:r>
              <a:rPr lang="zh-CN" altLang="en-US" sz="1600" smtClean="0">
                <a:solidFill>
                  <a:schemeClr val="bg1"/>
                </a:solidFill>
                <a:latin typeface="华文中宋" panose="02010600040101010101" charset="-122"/>
                <a:ea typeface="华文中宋" panose="02010600040101010101" charset="-122"/>
                <a:cs typeface="华文中宋" panose="02010600040101010101" charset="-122"/>
              </a:rPr>
              <a:t>第六条　医疗、药品、特殊医学用途配方食品、医疗器械、农药、兽药、保健食品广告等法律、行政法规规定须经广告审查机关进行审查的特殊商品或者服务的广告，未经审查，不得发布。</a:t>
            </a:r>
            <a:endParaRPr lang="zh-CN" altLang="en-US" sz="1600" smtClean="0">
              <a:solidFill>
                <a:schemeClr val="bg1"/>
              </a:solidFill>
              <a:latin typeface="华文中宋" panose="02010600040101010101" charset="-122"/>
              <a:ea typeface="华文中宋" panose="02010600040101010101" charset="-122"/>
              <a:cs typeface="华文中宋" panose="02010600040101010101" charset="-122"/>
            </a:endParaRPr>
          </a:p>
        </p:txBody>
      </p:sp>
      <p:sp>
        <p:nvSpPr>
          <p:cNvPr id="109" name="文本框 108"/>
          <p:cNvSpPr txBox="1"/>
          <p:nvPr/>
        </p:nvSpPr>
        <p:spPr>
          <a:xfrm>
            <a:off x="1000760" y="5066030"/>
            <a:ext cx="9794240" cy="8655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600"/>
              </a:spcBef>
              <a:defRPr/>
            </a:pPr>
            <a:r>
              <a:rPr lang="en-US" altLang="zh-CN" smtClean="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mtClean="0">
                <a:solidFill>
                  <a:schemeClr val="tx1">
                    <a:lumMod val="50000"/>
                    <a:lumOff val="50000"/>
                  </a:schemeClr>
                </a:solidFill>
                <a:latin typeface="微软雅黑" panose="020b0503020204020204" pitchFamily="34" charset="-122"/>
                <a:ea typeface="微软雅黑" panose="020b0503020204020204" pitchFamily="34" charset="-122"/>
              </a:rPr>
              <a:t>北京雍禾美度门诊部有限公司发布违法广告案   </a:t>
            </a:r>
            <a:r>
              <a:rPr lang="zh-CN" altLang="en-US" sz="1200" smtClean="0">
                <a:solidFill>
                  <a:schemeClr val="tx1">
                    <a:lumMod val="50000"/>
                    <a:lumOff val="50000"/>
                  </a:schemeClr>
                </a:solidFill>
                <a:latin typeface="微软雅黑" panose="020b0503020204020204" pitchFamily="34" charset="-122"/>
                <a:ea typeface="微软雅黑" panose="020b0503020204020204" pitchFamily="34" charset="-122"/>
              </a:rPr>
              <a:t>当事人为推广雍禾植发品牌的医疗服务，变造医疗广告审查批准文件，在上海地铁1号线、2号线、4号线车厢发布未经审查批准的广告内容，违反了《广告法》第四十六条和第四十八条的规定。2018年9月，上海市工商局检查总队作出行政处罚，责令停止发布违法广告，并处罚款176.7万元</a:t>
            </a:r>
            <a:endParaRPr lang="zh-CN" altLang="en-US" sz="1200" smtClean="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9"/>
                                        </p:tgtEl>
                                        <p:attrNameLst>
                                          <p:attrName>style.visibility</p:attrName>
                                        </p:attrNameLst>
                                      </p:cBhvr>
                                      <p:to>
                                        <p:strVal val="visible"/>
                                      </p:to>
                                    </p:set>
                                    <p:anim calcmode="lin" valueType="num">
                                      <p:cBhvr additive="base">
                                        <p:cTn id="7" dur="500" fill="hold"/>
                                        <p:tgtEl>
                                          <p:spTgt spid="109"/>
                                        </p:tgtEl>
                                        <p:attrNameLst>
                                          <p:attrName>ppt_x</p:attrName>
                                        </p:attrNameLst>
                                      </p:cBhvr>
                                      <p:tavLst>
                                        <p:tav tm="0">
                                          <p:val>
                                            <p:strVal val="#ppt_x"/>
                                          </p:val>
                                        </p:tav>
                                        <p:tav tm="100000">
                                          <p:val>
                                            <p:strVal val="#ppt_x"/>
                                          </p:val>
                                        </p:tav>
                                      </p:tavLst>
                                    </p:anim>
                                    <p:anim calcmode="lin" valueType="num">
                                      <p:cBhvr additive="base">
                                        <p:cTn id="8" dur="500" fill="hold"/>
                                        <p:tgtEl>
                                          <p:spTgt spid="10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2" presetClass="entr" presetSubtype="4" dur="50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35" name="直接连接符 34"/>
          <p:cNvCxnSpPr/>
          <p:nvPr/>
        </p:nvCxnSpPr>
        <p:spPr>
          <a:xfrm flipV="1">
            <a:off x="10848528" y="1340768"/>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flipV="1">
            <a:off x="-35569" y="6523320"/>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sp>
        <p:nvSpPr>
          <p:cNvPr id="44" name="矩形 43"/>
          <p:cNvSpPr/>
          <p:nvPr/>
        </p:nvSpPr>
        <p:spPr>
          <a:xfrm>
            <a:off x="11784632" y="5661248"/>
            <a:ext cx="407368"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cxnSp>
        <p:nvCxnSpPr>
          <p:cNvPr id="88" name="直接连接符 87"/>
          <p:cNvCxnSpPr/>
          <p:nvPr/>
        </p:nvCxnSpPr>
        <p:spPr>
          <a:xfrm>
            <a:off x="2096814" y="2872631"/>
            <a:ext cx="6515100" cy="0"/>
          </a:xfrm>
          <a:prstGeom prst="line">
            <a:avLst/>
          </a:prstGeom>
          <a:ln>
            <a:solidFill>
              <a:srgbClr val="DCDCDC"/>
            </a:solidFill>
          </a:ln>
        </p:spPr>
        <p:style>
          <a:lnRef idx="1">
            <a:schemeClr val="accent1"/>
          </a:lnRef>
          <a:fillRef idx="0">
            <a:schemeClr val="accent1"/>
          </a:fillRef>
          <a:effectRef idx="0">
            <a:schemeClr val="accent1"/>
          </a:effectRef>
          <a:fontRef idx="minor">
            <a:schemeClr val="tx1"/>
          </a:fontRef>
        </p:style>
      </p:cxnSp>
      <p:cxnSp>
        <p:nvCxnSpPr>
          <p:cNvPr id="93" name="直接连接符 92"/>
          <p:cNvCxnSpPr/>
          <p:nvPr/>
        </p:nvCxnSpPr>
        <p:spPr>
          <a:xfrm>
            <a:off x="2096814" y="4275981"/>
            <a:ext cx="6515100" cy="0"/>
          </a:xfrm>
          <a:prstGeom prst="line">
            <a:avLst/>
          </a:prstGeom>
          <a:ln>
            <a:solidFill>
              <a:srgbClr val="DCDCDC"/>
            </a:solidFill>
          </a:ln>
        </p:spPr>
        <p:style>
          <a:lnRef idx="1">
            <a:schemeClr val="accent1"/>
          </a:lnRef>
          <a:fillRef idx="0">
            <a:schemeClr val="accent1"/>
          </a:fillRef>
          <a:effectRef idx="0">
            <a:schemeClr val="accent1"/>
          </a:effectRef>
          <a:fontRef idx="minor">
            <a:schemeClr val="tx1"/>
          </a:fontRef>
        </p:style>
      </p:cxnSp>
      <p:cxnSp>
        <p:nvCxnSpPr>
          <p:cNvPr id="96" name="直接连接符 95"/>
          <p:cNvCxnSpPr/>
          <p:nvPr/>
        </p:nvCxnSpPr>
        <p:spPr>
          <a:xfrm>
            <a:off x="2096814" y="5679331"/>
            <a:ext cx="6515100" cy="0"/>
          </a:xfrm>
          <a:prstGeom prst="line">
            <a:avLst/>
          </a:prstGeom>
          <a:ln>
            <a:solidFill>
              <a:srgbClr val="DCDCDC"/>
            </a:solidFill>
          </a:ln>
        </p:spPr>
        <p:style>
          <a:lnRef idx="1">
            <a:schemeClr val="accent1"/>
          </a:lnRef>
          <a:fillRef idx="0">
            <a:schemeClr val="accent1"/>
          </a:fillRef>
          <a:effectRef idx="0">
            <a:schemeClr val="accent1"/>
          </a:effectRef>
          <a:fontRef idx="minor">
            <a:schemeClr val="tx1"/>
          </a:fontRef>
        </p:style>
      </p:cxnSp>
      <p:grpSp>
        <p:nvGrpSpPr>
          <p:cNvPr id="4" name="组合 3"/>
          <p:cNvGrpSpPr/>
          <p:nvPr/>
        </p:nvGrpSpPr>
        <p:grpSpPr>
          <a:xfrm>
            <a:off x="412750" y="1254125"/>
            <a:ext cx="3592195" cy="758825"/>
            <a:chOff x="3110" y="3331"/>
            <a:chExt cx="5657" cy="1195"/>
          </a:xfrm>
        </p:grpSpPr>
        <p:sp>
          <p:nvSpPr>
            <p:cNvPr id="91" name="流程图: 显示 90"/>
            <p:cNvSpPr/>
            <p:nvPr/>
          </p:nvSpPr>
          <p:spPr>
            <a:xfrm>
              <a:off x="3110" y="3451"/>
              <a:ext cx="1170" cy="1075"/>
            </a:xfrm>
            <a:prstGeom prst="flowChartDisplay">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92" name="流程图: 显示 91"/>
            <p:cNvSpPr/>
            <p:nvPr/>
          </p:nvSpPr>
          <p:spPr>
            <a:xfrm>
              <a:off x="3275" y="3331"/>
              <a:ext cx="1170" cy="1075"/>
            </a:xfrm>
            <a:prstGeom prst="flowChartDisplay">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bIns="21600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4400">
                  <a:solidFill>
                    <a:srgbClr val="FFFFFF"/>
                  </a:solidFill>
                  <a:latin typeface="方正舒体" panose="02010601030101010101" pitchFamily="2" charset="-122"/>
                  <a:ea typeface="方正舒体" panose="02010601030101010101" pitchFamily="2" charset="-122"/>
                </a:rPr>
                <a:t>A</a:t>
              </a:r>
              <a:endParaRPr lang="zh-CN" altLang="en-US" sz="4400">
                <a:solidFill>
                  <a:srgbClr val="FFFFFF"/>
                </a:solidFill>
                <a:latin typeface="方正舒体" panose="02010601030101010101" pitchFamily="2" charset="-122"/>
                <a:ea typeface="方正舒体" panose="02010601030101010101" pitchFamily="2" charset="-122"/>
              </a:endParaRPr>
            </a:p>
          </p:txBody>
        </p:sp>
        <p:sp>
          <p:nvSpPr>
            <p:cNvPr id="2" name="矩形 1"/>
            <p:cNvSpPr/>
            <p:nvPr/>
          </p:nvSpPr>
          <p:spPr>
            <a:xfrm>
              <a:off x="4610" y="3472"/>
              <a:ext cx="4157" cy="66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600"/>
                </a:spcBef>
                <a:defRPr/>
              </a:pPr>
              <a:r>
                <a:rPr lang="en-US" altLang="zh-CN">
                  <a:solidFill>
                    <a:schemeClr val="tx1">
                      <a:lumMod val="85000"/>
                      <a:lumOff val="15000"/>
                    </a:schemeClr>
                  </a:solidFill>
                  <a:latin typeface="华文中宋" panose="02010600040101010101" charset="-122"/>
                  <a:ea typeface="华文中宋" panose="02010600040101010101" charset="-122"/>
                </a:rPr>
                <a:t>商品或者服务不存在</a:t>
              </a:r>
              <a:endParaRPr lang="en-US" altLang="zh-CN">
                <a:solidFill>
                  <a:schemeClr val="tx1">
                    <a:lumMod val="85000"/>
                    <a:lumOff val="15000"/>
                  </a:schemeClr>
                </a:solidFill>
                <a:latin typeface="华文中宋" panose="02010600040101010101" charset="-122"/>
                <a:ea typeface="华文中宋" panose="02010600040101010101" charset="-122"/>
              </a:endParaRPr>
            </a:p>
          </p:txBody>
        </p:sp>
      </p:grpSp>
      <p:grpSp>
        <p:nvGrpSpPr>
          <p:cNvPr id="5" name="组合 4"/>
          <p:cNvGrpSpPr/>
          <p:nvPr/>
        </p:nvGrpSpPr>
        <p:grpSpPr>
          <a:xfrm>
            <a:off x="420370" y="2453640"/>
            <a:ext cx="847725" cy="758825"/>
            <a:chOff x="3110" y="4976"/>
            <a:chExt cx="1335" cy="1195"/>
          </a:xfrm>
        </p:grpSpPr>
        <p:sp>
          <p:nvSpPr>
            <p:cNvPr id="94" name="流程图: 显示 93"/>
            <p:cNvSpPr/>
            <p:nvPr/>
          </p:nvSpPr>
          <p:spPr>
            <a:xfrm>
              <a:off x="3110" y="5096"/>
              <a:ext cx="1170" cy="1075"/>
            </a:xfrm>
            <a:prstGeom prst="flowChartDisplay">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95" name="流程图: 显示 94"/>
            <p:cNvSpPr/>
            <p:nvPr/>
          </p:nvSpPr>
          <p:spPr>
            <a:xfrm>
              <a:off x="3275" y="4976"/>
              <a:ext cx="1170" cy="1075"/>
            </a:xfrm>
            <a:prstGeom prst="flowChartDisplay">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bIns="21600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4400">
                  <a:solidFill>
                    <a:srgbClr val="FFFFFF"/>
                  </a:solidFill>
                  <a:latin typeface="方正舒体" panose="02010601030101010101" pitchFamily="2" charset="-122"/>
                  <a:ea typeface="方正舒体" panose="02010601030101010101" pitchFamily="2" charset="-122"/>
                </a:rPr>
                <a:t>B</a:t>
              </a:r>
              <a:endParaRPr lang="zh-CN" altLang="en-US" sz="4400">
                <a:solidFill>
                  <a:srgbClr val="FFFFFF"/>
                </a:solidFill>
                <a:latin typeface="方正舒体" panose="02010601030101010101" pitchFamily="2" charset="-122"/>
                <a:ea typeface="方正舒体" panose="02010601030101010101" pitchFamily="2" charset="-122"/>
              </a:endParaRPr>
            </a:p>
          </p:txBody>
        </p:sp>
      </p:grpSp>
      <p:grpSp>
        <p:nvGrpSpPr>
          <p:cNvPr id="6" name="组合 5"/>
          <p:cNvGrpSpPr/>
          <p:nvPr/>
        </p:nvGrpSpPr>
        <p:grpSpPr>
          <a:xfrm>
            <a:off x="387077" y="3803225"/>
            <a:ext cx="5119008" cy="1107249"/>
            <a:chOff x="3110" y="6847"/>
            <a:chExt cx="8061" cy="1744"/>
          </a:xfrm>
        </p:grpSpPr>
        <p:sp>
          <p:nvSpPr>
            <p:cNvPr id="97" name="流程图: 显示 96"/>
            <p:cNvSpPr/>
            <p:nvPr/>
          </p:nvSpPr>
          <p:spPr>
            <a:xfrm>
              <a:off x="3110" y="6967"/>
              <a:ext cx="1170" cy="1075"/>
            </a:xfrm>
            <a:prstGeom prst="flowChartDisplay">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98" name="流程图: 显示 97"/>
            <p:cNvSpPr/>
            <p:nvPr/>
          </p:nvSpPr>
          <p:spPr>
            <a:xfrm>
              <a:off x="3275" y="6847"/>
              <a:ext cx="1170" cy="1075"/>
            </a:xfrm>
            <a:prstGeom prst="flowChartDisplay">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bIns="21600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4400">
                  <a:solidFill>
                    <a:srgbClr val="FFFFFF"/>
                  </a:solidFill>
                  <a:latin typeface="方正舒体" panose="02010601030101010101" pitchFamily="2" charset="-122"/>
                  <a:ea typeface="方正舒体" panose="02010601030101010101" pitchFamily="2" charset="-122"/>
                </a:rPr>
                <a:t>C</a:t>
              </a:r>
              <a:endParaRPr lang="zh-CN" altLang="en-US" sz="4400">
                <a:solidFill>
                  <a:srgbClr val="FFFFFF"/>
                </a:solidFill>
                <a:latin typeface="方正舒体" panose="02010601030101010101" pitchFamily="2" charset="-122"/>
                <a:ea typeface="方正舒体" panose="02010601030101010101" pitchFamily="2" charset="-122"/>
              </a:endParaRPr>
            </a:p>
          </p:txBody>
        </p:sp>
        <p:sp>
          <p:nvSpPr>
            <p:cNvPr id="105" name="矩形 104"/>
            <p:cNvSpPr/>
            <p:nvPr/>
          </p:nvSpPr>
          <p:spPr>
            <a:xfrm>
              <a:off x="4610" y="6878"/>
              <a:ext cx="6561" cy="171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600"/>
                </a:spcBef>
                <a:defRPr/>
              </a:pPr>
              <a:r>
                <a:rPr lang="zh-CN" altLang="en-US" smtClean="0">
                  <a:solidFill>
                    <a:schemeClr val="tx1">
                      <a:lumMod val="85000"/>
                      <a:lumOff val="15000"/>
                    </a:schemeClr>
                  </a:solidFill>
                  <a:latin typeface="华文中宋" panose="02010600040101010101" charset="-122"/>
                  <a:ea typeface="华文中宋" panose="02010600040101010101" charset="-122"/>
                </a:rPr>
                <a:t>使用虚构、伪造或者无法验证的科研成果、统计资料、调查结果、文摘、引用语等信息作证明材料的</a:t>
              </a:r>
              <a:endParaRPr lang="zh-CN" altLang="en-US" smtClean="0">
                <a:solidFill>
                  <a:schemeClr val="tx1">
                    <a:lumMod val="85000"/>
                    <a:lumOff val="15000"/>
                  </a:schemeClr>
                </a:solidFill>
                <a:latin typeface="华文中宋" panose="02010600040101010101" charset="-122"/>
                <a:ea typeface="华文中宋" panose="02010600040101010101" charset="-122"/>
              </a:endParaRPr>
            </a:p>
          </p:txBody>
        </p:sp>
      </p:grpSp>
      <p:sp>
        <p:nvSpPr>
          <p:cNvPr id="109" name="文本框 108"/>
          <p:cNvSpPr txBox="1"/>
          <p:nvPr/>
        </p:nvSpPr>
        <p:spPr>
          <a:xfrm>
            <a:off x="8140323" y="6381219"/>
            <a:ext cx="3456384" cy="42354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600"/>
              </a:spcBef>
              <a:defRPr/>
            </a:pPr>
            <a:r>
              <a:rPr lang="en-US" altLang="zh-CN" smtClean="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mtClean="0">
                <a:solidFill>
                  <a:schemeClr val="tx1">
                    <a:lumMod val="50000"/>
                    <a:lumOff val="50000"/>
                  </a:schemeClr>
                </a:solidFill>
                <a:latin typeface="微软雅黑" panose="020b0503020204020204" pitchFamily="34" charset="-122"/>
                <a:ea typeface="微软雅黑" panose="020b0503020204020204" pitchFamily="34" charset="-122"/>
              </a:rPr>
              <a:t>《广告法》第四、二十八条</a:t>
            </a:r>
            <a:endParaRPr lang="zh-CN" altLang="en-US" smtClean="0">
              <a:solidFill>
                <a:schemeClr val="tx1">
                  <a:lumMod val="50000"/>
                  <a:lumOff val="50000"/>
                </a:schemeClr>
              </a:solidFill>
              <a:latin typeface="微软雅黑" panose="020b0503020204020204" pitchFamily="34" charset="-122"/>
              <a:ea typeface="微软雅黑" panose="020b0503020204020204" pitchFamily="34" charset="-122"/>
            </a:endParaRPr>
          </a:p>
        </p:txBody>
      </p:sp>
      <p:sp>
        <p:nvSpPr>
          <p:cNvPr id="111" name="文本框 110"/>
          <p:cNvSpPr txBox="1"/>
          <p:nvPr/>
        </p:nvSpPr>
        <p:spPr>
          <a:xfrm>
            <a:off x="1344930" y="2159000"/>
            <a:ext cx="8350885" cy="14198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600"/>
              </a:spcBef>
              <a:defRPr/>
            </a:pPr>
            <a:r>
              <a:rPr lang="zh-CN" altLang="en-US" smtClean="0">
                <a:solidFill>
                  <a:schemeClr val="tx1"/>
                </a:solidFill>
                <a:latin typeface="华文中宋" panose="02010600040101010101" charset="-122"/>
                <a:ea typeface="华文中宋" panose="02010600040101010101" charset="-122"/>
              </a:rPr>
              <a:t>商品的性能、功能、产地、用途、质量、规格、成分、价格、生产者、有效期限、销售状况、曾获荣誉等信息，或者服务的内容、提供者、形式、质量、价格、销售状况、曾获荣誉等信息，以及与商品或者服务有关的允诺等信息与实际情况不符，对购买行为有实质性影响。</a:t>
            </a:r>
            <a:endParaRPr lang="zh-CN" altLang="en-US" smtClean="0">
              <a:solidFill>
                <a:schemeClr val="tx1"/>
              </a:solidFill>
              <a:latin typeface="华文中宋" panose="02010600040101010101" charset="-122"/>
              <a:ea typeface="华文中宋" panose="02010600040101010101" charset="-122"/>
            </a:endParaRPr>
          </a:p>
        </p:txBody>
      </p:sp>
      <p:grpSp>
        <p:nvGrpSpPr>
          <p:cNvPr id="3" name="组合 2"/>
          <p:cNvGrpSpPr/>
          <p:nvPr/>
        </p:nvGrpSpPr>
        <p:grpSpPr>
          <a:xfrm>
            <a:off x="875665" y="404495"/>
            <a:ext cx="7675246" cy="719455"/>
            <a:chOff x="875420" y="404664"/>
            <a:chExt cx="3314546" cy="720080"/>
          </a:xfrm>
        </p:grpSpPr>
        <p:sp>
          <p:nvSpPr>
            <p:cNvPr id="11" name="矩形 10"/>
            <p:cNvSpPr/>
            <p:nvPr/>
          </p:nvSpPr>
          <p:spPr>
            <a:xfrm>
              <a:off x="875420" y="404664"/>
              <a:ext cx="3314546"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12" name="文本框 11"/>
            <p:cNvSpPr txBox="1"/>
            <p:nvPr/>
          </p:nvSpPr>
          <p:spPr>
            <a:xfrm>
              <a:off x="929442" y="533681"/>
              <a:ext cx="3083101"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cs typeface="华文中宋" panose="02010600040101010101" charset="-122"/>
                </a:rPr>
                <a:t>四、违反广告法行为表现</a:t>
              </a:r>
              <a:r>
                <a:rPr lang="en-US" altLang="zh-CN" sz="2400">
                  <a:solidFill>
                    <a:srgbClr val="FFFFFF"/>
                  </a:solidFill>
                  <a:latin typeface="华文中宋" panose="02010600040101010101" charset="-122"/>
                  <a:ea typeface="华文中宋" panose="02010600040101010101" charset="-122"/>
                  <a:cs typeface="华文中宋" panose="02010600040101010101" charset="-122"/>
                </a:rPr>
                <a:t>——1</a:t>
              </a:r>
              <a:r>
                <a:rPr lang="zh-CN" altLang="en-US" sz="2400">
                  <a:solidFill>
                    <a:srgbClr val="FFFFFF"/>
                  </a:solidFill>
                  <a:latin typeface="华文中宋" panose="02010600040101010101" charset="-122"/>
                  <a:ea typeface="华文中宋" panose="02010600040101010101" charset="-122"/>
                  <a:cs typeface="华文中宋" panose="02010600040101010101" charset="-122"/>
                </a:rPr>
                <a:t>、虚假广告</a:t>
              </a:r>
              <a:endParaRPr lang="zh-CN" altLang="en-US" sz="2400">
                <a:solidFill>
                  <a:srgbClr val="FFFFFF"/>
                </a:solidFill>
                <a:latin typeface="华文中宋" panose="02010600040101010101" charset="-122"/>
                <a:ea typeface="华文中宋" panose="02010600040101010101" charset="-122"/>
                <a:cs typeface="华文中宋" panose="02010600040101010101" charset="-122"/>
              </a:endParaRPr>
            </a:p>
          </p:txBody>
        </p:sp>
      </p:grpSp>
      <p:grpSp>
        <p:nvGrpSpPr>
          <p:cNvPr id="7" name="组合 6"/>
          <p:cNvGrpSpPr/>
          <p:nvPr/>
        </p:nvGrpSpPr>
        <p:grpSpPr>
          <a:xfrm>
            <a:off x="387077" y="5326380"/>
            <a:ext cx="4823733" cy="758825"/>
            <a:chOff x="3084" y="8516"/>
            <a:chExt cx="7596" cy="1195"/>
          </a:xfrm>
        </p:grpSpPr>
        <p:sp>
          <p:nvSpPr>
            <p:cNvPr id="13" name="流程图: 显示 12"/>
            <p:cNvSpPr/>
            <p:nvPr/>
          </p:nvSpPr>
          <p:spPr>
            <a:xfrm>
              <a:off x="3084" y="8636"/>
              <a:ext cx="1170" cy="1075"/>
            </a:xfrm>
            <a:prstGeom prst="flowChartDisplay">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14" name="流程图: 显示 13"/>
            <p:cNvSpPr/>
            <p:nvPr/>
          </p:nvSpPr>
          <p:spPr>
            <a:xfrm>
              <a:off x="3249" y="8516"/>
              <a:ext cx="1170" cy="1075"/>
            </a:xfrm>
            <a:prstGeom prst="flowChartDisplay">
              <a:avLst/>
            </a:prstGeom>
            <a:solidFill>
              <a:schemeClr val="accent5">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bIns="21600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4400">
                  <a:solidFill>
                    <a:srgbClr val="FFFFFF"/>
                  </a:solidFill>
                  <a:latin typeface="方正舒体" panose="02010601030101010101" pitchFamily="2" charset="-122"/>
                  <a:ea typeface="方正舒体" panose="02010601030101010101" pitchFamily="2" charset="-122"/>
                </a:rPr>
                <a:t>D</a:t>
              </a:r>
              <a:endParaRPr lang="zh-CN" altLang="en-US" sz="4400">
                <a:solidFill>
                  <a:srgbClr val="FFFFFF"/>
                </a:solidFill>
                <a:latin typeface="方正舒体" panose="02010601030101010101" pitchFamily="2" charset="-122"/>
                <a:ea typeface="方正舒体" panose="02010601030101010101" pitchFamily="2" charset="-122"/>
              </a:endParaRPr>
            </a:p>
          </p:txBody>
        </p:sp>
        <p:sp>
          <p:nvSpPr>
            <p:cNvPr id="15" name="矩形 14"/>
            <p:cNvSpPr/>
            <p:nvPr/>
          </p:nvSpPr>
          <p:spPr>
            <a:xfrm>
              <a:off x="4584" y="8773"/>
              <a:ext cx="6096" cy="66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600"/>
                </a:spcBef>
                <a:defRPr/>
              </a:pPr>
              <a:r>
                <a:rPr lang="zh-CN" altLang="en-US" smtClean="0">
                  <a:solidFill>
                    <a:schemeClr val="tx1">
                      <a:lumMod val="85000"/>
                      <a:lumOff val="15000"/>
                    </a:schemeClr>
                  </a:solidFill>
                  <a:latin typeface="华文中宋" panose="02010600040101010101" charset="-122"/>
                  <a:ea typeface="华文中宋" panose="02010600040101010101" charset="-122"/>
                </a:rPr>
                <a:t>虚构使用商品或者接受服务的效果的</a:t>
              </a:r>
              <a:endParaRPr lang="zh-CN" altLang="en-US" smtClean="0">
                <a:solidFill>
                  <a:schemeClr val="tx1">
                    <a:lumMod val="85000"/>
                    <a:lumOff val="15000"/>
                  </a:schemeClr>
                </a:solidFill>
                <a:latin typeface="华文中宋" panose="02010600040101010101" charset="-122"/>
                <a:ea typeface="华文中宋" panose="02010600040101010101" charset="-122"/>
              </a:endParaRPr>
            </a:p>
          </p:txBody>
        </p:sp>
      </p:grpSp>
      <p:sp>
        <p:nvSpPr>
          <p:cNvPr id="8" name="文本框 7"/>
          <p:cNvSpPr txBox="1"/>
          <p:nvPr/>
        </p:nvSpPr>
        <p:spPr>
          <a:xfrm>
            <a:off x="5506085" y="3281680"/>
            <a:ext cx="6407785" cy="19380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600"/>
              </a:spcBef>
              <a:defRPr/>
            </a:pPr>
            <a:r>
              <a:rPr lang="en-US" altLang="zh-CN" sz="1600" smtClean="0">
                <a:solidFill>
                  <a:schemeClr val="tx1">
                    <a:lumMod val="50000"/>
                    <a:lumOff val="50000"/>
                  </a:schemeClr>
                </a:solidFill>
                <a:latin typeface="微软雅黑" panose="020b0503020204020204" pitchFamily="34" charset="-122"/>
                <a:ea typeface="微软雅黑" panose="020b0503020204020204" pitchFamily="34" charset="-122"/>
              </a:rPr>
              <a:t>——山东青岛荣胜康健康咨询有限公司发布虚假广告案</a:t>
            </a:r>
            <a:r>
              <a:rPr lang="zh-CN" altLang="en-US" sz="1600" smtClean="0">
                <a:solidFill>
                  <a:schemeClr val="tx1">
                    <a:lumMod val="50000"/>
                    <a:lumOff val="50000"/>
                  </a:schemeClr>
                </a:solidFill>
                <a:latin typeface="微软雅黑" panose="020b0503020204020204" pitchFamily="34" charset="-122"/>
                <a:ea typeface="微软雅黑" panose="020b0503020204020204" pitchFamily="34" charset="-122"/>
              </a:rPr>
              <a:t>：</a:t>
            </a:r>
            <a:endParaRPr lang="en-US" altLang="zh-CN" sz="1600" smtClean="0">
              <a:solidFill>
                <a:schemeClr val="tx1">
                  <a:lumMod val="50000"/>
                  <a:lumOff val="50000"/>
                </a:schemeClr>
              </a:solidFill>
              <a:latin typeface="微软雅黑" panose="020b0503020204020204" pitchFamily="34" charset="-122"/>
              <a:ea typeface="微软雅黑" panose="020b0503020204020204" pitchFamily="34" charset="-122"/>
            </a:endParaRPr>
          </a:p>
          <a:p>
            <a:pPr>
              <a:lnSpc>
                <a:spcPct val="120000"/>
              </a:lnSpc>
              <a:spcBef>
                <a:spcPts val="600"/>
              </a:spcBef>
              <a:defRPr/>
            </a:pPr>
            <a:r>
              <a:rPr lang="en-US" altLang="zh-CN" sz="1600" smtClean="0">
                <a:solidFill>
                  <a:schemeClr val="tx1">
                    <a:lumMod val="50000"/>
                    <a:lumOff val="50000"/>
                  </a:schemeClr>
                </a:solidFill>
                <a:latin typeface="微软雅黑" panose="020b0503020204020204" pitchFamily="34" charset="-122"/>
                <a:ea typeface="微软雅黑" panose="020b0503020204020204" pitchFamily="34" charset="-122"/>
              </a:rPr>
              <a:t>　　当事人利用宣传单（册）发布含有“民政局批准设置的专业化养老服务机构”“是与苏宁、京东等电商平台合作”等内容的广告，与实际情况不符，欺骗、误导消费者，违反了《广告法》第二十八条的规定。2018年3月，青岛市城阳区市场监管局作出行政处罚，责令停止发布违法广告，并处罚款80万元。 </a:t>
            </a:r>
            <a:endParaRPr lang="en-US" altLang="zh-CN" sz="1600" smtClean="0">
              <a:solidFill>
                <a:schemeClr val="tx1">
                  <a:lumMod val="50000"/>
                  <a:lumOff val="50000"/>
                </a:schemeClr>
              </a:solidFill>
              <a:latin typeface="微软雅黑" panose="020b0503020204020204" pitchFamily="34" charset="-122"/>
              <a:ea typeface="微软雅黑" panose="020b0503020204020204" pitchFamily="34" charset="-122"/>
            </a:endParaRPr>
          </a:p>
        </p:txBody>
      </p:sp>
      <p:grpSp>
        <p:nvGrpSpPr>
          <p:cNvPr id="19" name="组合 18"/>
          <p:cNvGrpSpPr/>
          <p:nvPr/>
        </p:nvGrpSpPr>
        <p:grpSpPr>
          <a:xfrm>
            <a:off x="9507220" y="2383155"/>
            <a:ext cx="2555240" cy="755650"/>
            <a:chOff x="14972" y="3753"/>
            <a:chExt cx="4024" cy="1190"/>
          </a:xfrm>
        </p:grpSpPr>
        <p:sp>
          <p:nvSpPr>
            <p:cNvPr id="9" name="矩形 8"/>
            <p:cNvSpPr/>
            <p:nvPr/>
          </p:nvSpPr>
          <p:spPr>
            <a:xfrm>
              <a:off x="15592" y="3753"/>
              <a:ext cx="3405" cy="11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600"/>
                </a:spcBef>
                <a:defRPr/>
              </a:pPr>
              <a:r>
                <a:rPr lang="en-US" altLang="zh-CN">
                  <a:solidFill>
                    <a:schemeClr val="tx1">
                      <a:lumMod val="85000"/>
                      <a:lumOff val="15000"/>
                    </a:schemeClr>
                  </a:solidFill>
                  <a:latin typeface="华文中宋" panose="02010600040101010101" charset="-122"/>
                  <a:ea typeface="华文中宋" panose="02010600040101010101" charset="-122"/>
                  <a:sym typeface="+mn-ea"/>
                </a:rPr>
                <a:t>商品或者服务</a:t>
              </a:r>
              <a:r>
                <a:rPr lang="zh-CN" altLang="en-US">
                  <a:solidFill>
                    <a:schemeClr val="tx1">
                      <a:lumMod val="85000"/>
                      <a:lumOff val="15000"/>
                    </a:schemeClr>
                  </a:solidFill>
                  <a:latin typeface="华文中宋" panose="02010600040101010101" charset="-122"/>
                  <a:ea typeface="华文中宋" panose="02010600040101010101" charset="-122"/>
                  <a:sym typeface="+mn-ea"/>
                </a:rPr>
                <a:t>与实际不符</a:t>
              </a:r>
              <a:endParaRPr lang="zh-CN" altLang="en-US">
                <a:solidFill>
                  <a:schemeClr val="tx1">
                    <a:lumMod val="85000"/>
                    <a:lumOff val="15000"/>
                  </a:schemeClr>
                </a:solidFill>
                <a:latin typeface="华文中宋" panose="02010600040101010101" charset="-122"/>
                <a:ea typeface="华文中宋" panose="02010600040101010101" charset="-122"/>
                <a:sym typeface="+mn-ea"/>
              </a:endParaRPr>
            </a:p>
          </p:txBody>
        </p:sp>
        <p:sp>
          <p:nvSpPr>
            <p:cNvPr id="10" name="右箭头 9"/>
            <p:cNvSpPr/>
            <p:nvPr/>
          </p:nvSpPr>
          <p:spPr>
            <a:xfrm>
              <a:off x="14972" y="4118"/>
              <a:ext cx="680" cy="405"/>
            </a:xfrm>
            <a:prstGeom prst="rightArrow">
              <a:avLst/>
            </a:prstGeom>
            <a:solidFill>
              <a:srgbClr val="21B4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grpSp>
        <p:nvGrpSpPr>
          <p:cNvPr id="18" name="组合 17"/>
          <p:cNvGrpSpPr/>
          <p:nvPr/>
        </p:nvGrpSpPr>
        <p:grpSpPr>
          <a:xfrm>
            <a:off x="3606800" y="1362075"/>
            <a:ext cx="2626995" cy="422910"/>
            <a:chOff x="5680" y="2145"/>
            <a:chExt cx="4137" cy="666"/>
          </a:xfrm>
        </p:grpSpPr>
        <p:sp>
          <p:nvSpPr>
            <p:cNvPr id="16" name="右箭头 15"/>
            <p:cNvSpPr/>
            <p:nvPr/>
          </p:nvSpPr>
          <p:spPr>
            <a:xfrm>
              <a:off x="5680" y="2284"/>
              <a:ext cx="680" cy="405"/>
            </a:xfrm>
            <a:prstGeom prst="rightArrow">
              <a:avLst/>
            </a:prstGeom>
            <a:solidFill>
              <a:srgbClr val="21B4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p:nvPr/>
          </p:nvSpPr>
          <p:spPr>
            <a:xfrm>
              <a:off x="6413" y="2145"/>
              <a:ext cx="3405" cy="66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600"/>
                </a:spcBef>
                <a:defRPr/>
              </a:pPr>
              <a:r>
                <a:rPr lang="zh-CN">
                  <a:solidFill>
                    <a:schemeClr val="tx1">
                      <a:lumMod val="85000"/>
                      <a:lumOff val="15000"/>
                    </a:schemeClr>
                  </a:solidFill>
                  <a:latin typeface="华文中宋" panose="02010600040101010101" charset="-122"/>
                  <a:ea typeface="华文中宋" panose="02010600040101010101" charset="-122"/>
                  <a:sym typeface="+mn-ea"/>
                </a:rPr>
                <a:t>无中生有</a:t>
              </a:r>
              <a:endParaRPr lang="zh-CN">
                <a:solidFill>
                  <a:schemeClr val="tx1">
                    <a:lumMod val="85000"/>
                    <a:lumOff val="15000"/>
                  </a:schemeClr>
                </a:solidFill>
                <a:latin typeface="华文中宋" panose="02010600040101010101" charset="-122"/>
                <a:ea typeface="华文中宋" panose="02010600040101010101" charset="-122"/>
                <a:sym typeface="+mn-ea"/>
              </a:endParaRPr>
            </a:p>
          </p:txBody>
        </p:sp>
      </p:gr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0-#ppt_w/2"/>
                                          </p:val>
                                        </p:tav>
                                        <p:tav tm="100000">
                                          <p:val>
                                            <p:strVal val="#ppt_x"/>
                                          </p:val>
                                        </p:tav>
                                      </p:tavLst>
                                    </p:anim>
                                    <p:anim calcmode="lin" valueType="num">
                                      <p:cBhvr additive="base">
                                        <p:cTn id="8"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3" presetClass="entr" presetSubtype="10" dur="50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linds(horizontal)">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35" name="直接连接符 34"/>
          <p:cNvCxnSpPr/>
          <p:nvPr/>
        </p:nvCxnSpPr>
        <p:spPr>
          <a:xfrm flipV="1">
            <a:off x="12068363" y="1340768"/>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flipV="1">
            <a:off x="1184266" y="5949280"/>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sp>
        <p:nvSpPr>
          <p:cNvPr id="44" name="矩形 43"/>
          <p:cNvSpPr/>
          <p:nvPr/>
        </p:nvSpPr>
        <p:spPr>
          <a:xfrm>
            <a:off x="11354102" y="5661248"/>
            <a:ext cx="407368"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6" name="椭圆 1"/>
          <p:cNvSpPr/>
          <p:nvPr/>
        </p:nvSpPr>
        <p:spPr>
          <a:xfrm>
            <a:off x="5155595" y="1916832"/>
            <a:ext cx="1836738" cy="2130425"/>
          </a:xfrm>
          <a:custGeom>
            <a:rect l="l" t="t" r="r" b="b"/>
            <a:pathLst>
              <a:path w="3240360" h="3757972">
                <a:moveTo>
                  <a:pt x="1620180" y="0"/>
                </a:moveTo>
                <a:cubicBezTo>
                  <a:pt x="2514981" y="0"/>
                  <a:pt x="3240360" y="725379"/>
                  <a:pt x="3240360" y="1620180"/>
                </a:cubicBezTo>
                <a:cubicBezTo>
                  <a:pt x="3240360" y="2212023"/>
                  <a:pt x="2923020" y="2729746"/>
                  <a:pt x="2448272" y="3010903"/>
                </a:cubicBezTo>
                <a:lnTo>
                  <a:pt x="2448272" y="3511913"/>
                </a:lnTo>
                <a:cubicBezTo>
                  <a:pt x="2448272" y="3647808"/>
                  <a:pt x="2338108" y="3757972"/>
                  <a:pt x="2202213" y="3757972"/>
                </a:cubicBezTo>
                <a:lnTo>
                  <a:pt x="1038147" y="3757972"/>
                </a:lnTo>
                <a:cubicBezTo>
                  <a:pt x="902252" y="3757972"/>
                  <a:pt x="792088" y="3647808"/>
                  <a:pt x="792088" y="3511913"/>
                </a:cubicBezTo>
                <a:lnTo>
                  <a:pt x="792088" y="3010903"/>
                </a:lnTo>
                <a:cubicBezTo>
                  <a:pt x="317340" y="2729746"/>
                  <a:pt x="0" y="2212023"/>
                  <a:pt x="0" y="1620180"/>
                </a:cubicBezTo>
                <a:cubicBezTo>
                  <a:pt x="0" y="725379"/>
                  <a:pt x="725379" y="0"/>
                  <a:pt x="1620180" y="0"/>
                </a:cubicBezTo>
                <a:close/>
              </a:path>
            </a:pathLst>
          </a:custGeom>
          <a:solidFill>
            <a:srgbClr val="FFFFFF"/>
          </a:solidFill>
          <a:ln w="203200" cap="flat" cmpd="sng" algn="ctr">
            <a:solidFill>
              <a:schemeClr val="accent1"/>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3200" kern="0">
              <a:solidFill>
                <a:schemeClr val="accent1"/>
              </a:solidFill>
              <a:latin typeface="微软雅黑" panose="020b0503020204020204" pitchFamily="34" charset="-122"/>
              <a:ea typeface="微软雅黑" panose="020b0503020204020204" pitchFamily="34" charset="-122"/>
            </a:endParaRPr>
          </a:p>
        </p:txBody>
      </p:sp>
      <p:sp>
        <p:nvSpPr>
          <p:cNvPr id="27" name="圆角矩形 26"/>
          <p:cNvSpPr/>
          <p:nvPr/>
        </p:nvSpPr>
        <p:spPr>
          <a:xfrm>
            <a:off x="5652484" y="4149080"/>
            <a:ext cx="858837" cy="177800"/>
          </a:xfrm>
          <a:prstGeom prst="roundRect">
            <a:avLst>
              <a:gd name="adj" fmla="val 50000"/>
            </a:avLst>
          </a:prstGeom>
          <a:solidFill>
            <a:sysClr val="window" lastClr="FFFFFF">
              <a:lumMod val="75000"/>
            </a:sys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350" kern="0">
              <a:solidFill>
                <a:sysClr val="window" lastClr="FFFFFF"/>
              </a:solidFill>
              <a:latin typeface="微软雅黑" panose="020b0503020204020204" pitchFamily="34" charset="-122"/>
              <a:ea typeface="微软雅黑" panose="020b0503020204020204" pitchFamily="34" charset="-122"/>
            </a:endParaRPr>
          </a:p>
        </p:txBody>
      </p:sp>
      <p:sp>
        <p:nvSpPr>
          <p:cNvPr id="28" name="圆角矩形 27"/>
          <p:cNvSpPr/>
          <p:nvPr/>
        </p:nvSpPr>
        <p:spPr>
          <a:xfrm>
            <a:off x="5727096" y="4453657"/>
            <a:ext cx="709613" cy="179387"/>
          </a:xfrm>
          <a:prstGeom prst="roundRect">
            <a:avLst>
              <a:gd name="adj" fmla="val 50000"/>
            </a:avLst>
          </a:prstGeom>
          <a:solidFill>
            <a:schemeClr val="accent1"/>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350" kern="0">
              <a:solidFill>
                <a:sysClr val="window" lastClr="FFFFFF"/>
              </a:solidFill>
              <a:latin typeface="微软雅黑" panose="020b0503020204020204" pitchFamily="34" charset="-122"/>
              <a:ea typeface="微软雅黑" panose="020b0503020204020204" pitchFamily="34" charset="-122"/>
            </a:endParaRPr>
          </a:p>
        </p:txBody>
      </p:sp>
      <p:sp>
        <p:nvSpPr>
          <p:cNvPr id="29" name="圆角矩形 28"/>
          <p:cNvSpPr/>
          <p:nvPr/>
        </p:nvSpPr>
        <p:spPr>
          <a:xfrm>
            <a:off x="5652484" y="4710831"/>
            <a:ext cx="858837" cy="177800"/>
          </a:xfrm>
          <a:prstGeom prst="roundRect">
            <a:avLst>
              <a:gd name="adj" fmla="val 50000"/>
            </a:avLst>
          </a:prstGeom>
          <a:solidFill>
            <a:sysClr val="window" lastClr="FFFFFF">
              <a:lumMod val="75000"/>
            </a:sysClr>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350" kern="0">
              <a:solidFill>
                <a:sysClr val="window" lastClr="FFFFFF"/>
              </a:solidFill>
              <a:latin typeface="微软雅黑" panose="020b0503020204020204" pitchFamily="34" charset="-122"/>
              <a:ea typeface="微软雅黑" panose="020b0503020204020204" pitchFamily="34" charset="-122"/>
            </a:endParaRPr>
          </a:p>
        </p:txBody>
      </p:sp>
      <p:sp>
        <p:nvSpPr>
          <p:cNvPr id="30" name="圆角矩形 29"/>
          <p:cNvSpPr/>
          <p:nvPr/>
        </p:nvSpPr>
        <p:spPr>
          <a:xfrm>
            <a:off x="5811234" y="4968007"/>
            <a:ext cx="541337" cy="134937"/>
          </a:xfrm>
          <a:prstGeom prst="roundRect">
            <a:avLst>
              <a:gd name="adj" fmla="val 50000"/>
            </a:avLst>
          </a:prstGeom>
          <a:solidFill>
            <a:schemeClr val="accent1"/>
          </a:solidFill>
          <a:ln w="25400" cap="flat" cmpd="sng" algn="ctr">
            <a:no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350" kern="0">
              <a:solidFill>
                <a:sysClr val="window" lastClr="FFFFFF"/>
              </a:solidFill>
              <a:latin typeface="微软雅黑" panose="020b0503020204020204" pitchFamily="34" charset="-122"/>
              <a:ea typeface="微软雅黑" panose="020b0503020204020204" pitchFamily="34" charset="-122"/>
            </a:endParaRPr>
          </a:p>
        </p:txBody>
      </p:sp>
      <p:sp>
        <p:nvSpPr>
          <p:cNvPr id="33" name="椭圆 32"/>
          <p:cNvSpPr>
            <a:spLocks noChangeArrowheads="1"/>
          </p:cNvSpPr>
          <p:nvPr/>
        </p:nvSpPr>
        <p:spPr bwMode="auto">
          <a:xfrm>
            <a:off x="3515147" y="1512920"/>
            <a:ext cx="936104" cy="936104"/>
          </a:xfrm>
          <a:prstGeom prst="ellipse">
            <a:avLst/>
          </a:prstGeom>
          <a:solidFill>
            <a:srgbClr val="FFFFFF"/>
          </a:solidFill>
          <a:ln w="57150" algn="ctr">
            <a:solidFill>
              <a:srgbClr val="BFBFBF"/>
            </a:solidFill>
            <a:round/>
          </a:ln>
        </p:spPr>
        <p:txBody>
          <a:bodyPr lIns="0" tIns="0" rIns="0" bIns="0" anchor="ct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00000"/>
              </a:lnSpc>
              <a:spcBef>
                <a:spcPct val="0"/>
              </a:spcBef>
              <a:buFontTx/>
              <a:buNone/>
            </a:pPr>
            <a:endParaRPr lang="en-US" altLang="zh-CN" sz="2400" b="1">
              <a:solidFill>
                <a:schemeClr val="accent1"/>
              </a:solidFill>
              <a:latin typeface="微软雅黑" panose="020b0503020204020204" pitchFamily="34" charset="-122"/>
              <a:ea typeface="微软雅黑" panose="020b0503020204020204" pitchFamily="34" charset="-122"/>
              <a:cs typeface="Times New Roman" panose="02020603050405020304" pitchFamily="18" charset="0"/>
            </a:endParaRPr>
          </a:p>
        </p:txBody>
      </p:sp>
      <p:cxnSp>
        <p:nvCxnSpPr>
          <p:cNvPr id="34" name="直接连接符 33"/>
          <p:cNvCxnSpPr>
            <a:cxnSpLocks noChangeShapeType="1"/>
          </p:cNvCxnSpPr>
          <p:nvPr/>
        </p:nvCxnSpPr>
        <p:spPr bwMode="auto">
          <a:xfrm>
            <a:off x="4399945" y="2167656"/>
            <a:ext cx="647700" cy="271462"/>
          </a:xfrm>
          <a:prstGeom prst="line">
            <a:avLst/>
          </a:prstGeom>
          <a:noFill/>
          <a:ln w="38100" algn="ctr">
            <a:solidFill>
              <a:srgbClr val="BFBFBF"/>
            </a:solidFill>
            <a:round/>
          </a:ln>
          <a:extLst>
            <a:ext uri="{909E8E84-426E-40DD-AFC4-6F175D3DCCD1}">
              <a14:hiddenFill xmlns:a14="http://schemas.microsoft.com/office/drawing/2010/main">
                <a:noFill/>
              </a14:hiddenFill>
            </a:ext>
          </a:extLst>
        </p:spPr>
      </p:cxnSp>
      <p:cxnSp>
        <p:nvCxnSpPr>
          <p:cNvPr id="37" name="直接连接符 35"/>
          <p:cNvCxnSpPr>
            <a:cxnSpLocks noChangeShapeType="1"/>
          </p:cNvCxnSpPr>
          <p:nvPr/>
        </p:nvCxnSpPr>
        <p:spPr bwMode="auto">
          <a:xfrm flipH="1">
            <a:off x="7027803" y="2174750"/>
            <a:ext cx="740982" cy="246138"/>
          </a:xfrm>
          <a:prstGeom prst="line">
            <a:avLst/>
          </a:prstGeom>
          <a:noFill/>
          <a:ln w="38100" algn="ctr">
            <a:solidFill>
              <a:srgbClr val="BFBFBF"/>
            </a:solidFill>
            <a:round/>
          </a:ln>
          <a:extLst>
            <a:ext uri="{909E8E84-426E-40DD-AFC4-6F175D3DCCD1}">
              <a14:hiddenFill xmlns:a14="http://schemas.microsoft.com/office/drawing/2010/main">
                <a:noFill/>
              </a14:hiddenFill>
            </a:ext>
          </a:extLst>
        </p:spPr>
      </p:cxnSp>
      <p:cxnSp>
        <p:nvCxnSpPr>
          <p:cNvPr id="39" name="直接连接符 37"/>
          <p:cNvCxnSpPr>
            <a:cxnSpLocks noChangeShapeType="1"/>
          </p:cNvCxnSpPr>
          <p:nvPr/>
        </p:nvCxnSpPr>
        <p:spPr bwMode="auto">
          <a:xfrm rot="-3781756">
            <a:off x="4873021" y="4131394"/>
            <a:ext cx="647700" cy="269875"/>
          </a:xfrm>
          <a:prstGeom prst="line">
            <a:avLst/>
          </a:prstGeom>
          <a:noFill/>
          <a:ln w="38100" algn="ctr">
            <a:solidFill>
              <a:srgbClr val="BFBFBF"/>
            </a:solidFill>
            <a:round/>
          </a:ln>
          <a:extLst>
            <a:ext uri="{909E8E84-426E-40DD-AFC4-6F175D3DCCD1}">
              <a14:hiddenFill xmlns:a14="http://schemas.microsoft.com/office/drawing/2010/main">
                <a:noFill/>
              </a14:hiddenFill>
            </a:ext>
          </a:extLst>
        </p:spPr>
      </p:cxnSp>
      <p:cxnSp>
        <p:nvCxnSpPr>
          <p:cNvPr id="54" name="直接连接符 39"/>
          <p:cNvCxnSpPr>
            <a:cxnSpLocks noChangeShapeType="1"/>
          </p:cNvCxnSpPr>
          <p:nvPr/>
        </p:nvCxnSpPr>
        <p:spPr bwMode="auto">
          <a:xfrm flipH="1" flipV="1">
            <a:off x="6697058" y="4037731"/>
            <a:ext cx="557212" cy="438150"/>
          </a:xfrm>
          <a:prstGeom prst="line">
            <a:avLst/>
          </a:prstGeom>
          <a:noFill/>
          <a:ln w="38100" algn="ctr">
            <a:solidFill>
              <a:srgbClr val="BFBFBF"/>
            </a:solidFill>
            <a:round/>
          </a:ln>
          <a:extLst>
            <a:ext uri="{909E8E84-426E-40DD-AFC4-6F175D3DCCD1}">
              <a14:hiddenFill xmlns:a14="http://schemas.microsoft.com/office/drawing/2010/main">
                <a:noFill/>
              </a14:hiddenFill>
            </a:ext>
          </a:extLst>
        </p:spPr>
      </p:cxnSp>
      <p:sp>
        <p:nvSpPr>
          <p:cNvPr id="60" name="TextBox 50"/>
          <p:cNvSpPr txBox="1"/>
          <p:nvPr/>
        </p:nvSpPr>
        <p:spPr>
          <a:xfrm>
            <a:off x="7489825" y="5085080"/>
            <a:ext cx="2468245" cy="41084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defRPr/>
            </a:pPr>
            <a:r>
              <a:rPr lang="en-US" altLang="zh-CN" sz="1600" kern="0">
                <a:solidFill>
                  <a:schemeClr val="tx1">
                    <a:lumMod val="50000"/>
                    <a:lumOff val="50000"/>
                  </a:schemeClr>
                </a:solidFill>
                <a:latin typeface="微软雅黑" panose="020b0503020204020204" pitchFamily="34" charset="-122"/>
                <a:ea typeface="微软雅黑" panose="020b0503020204020204" pitchFamily="34" charset="-122"/>
                <a:cs typeface="Arial" pitchFamily="34" charset="0"/>
              </a:rPr>
              <a:t>   </a:t>
            </a:r>
            <a:endParaRPr lang="en-US" altLang="zh-CN" sz="1600" kern="0">
              <a:solidFill>
                <a:schemeClr val="tx1">
                  <a:lumMod val="50000"/>
                  <a:lumOff val="50000"/>
                </a:schemeClr>
              </a:solidFill>
              <a:latin typeface="微软雅黑" panose="020b0503020204020204" pitchFamily="34" charset="-122"/>
              <a:ea typeface="微软雅黑" panose="020b0503020204020204" pitchFamily="34" charset="-122"/>
              <a:cs typeface="Arial" pitchFamily="34" charset="0"/>
            </a:endParaRPr>
          </a:p>
        </p:txBody>
      </p:sp>
      <p:sp>
        <p:nvSpPr>
          <p:cNvPr id="3" name="矩形 2"/>
          <p:cNvSpPr/>
          <p:nvPr/>
        </p:nvSpPr>
        <p:spPr>
          <a:xfrm>
            <a:off x="3497580" y="1618615"/>
            <a:ext cx="971550"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pPr>
            <a:r>
              <a:rPr lang="zh-CN" altLang="en-US" b="1">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带有</a:t>
            </a:r>
            <a:endParaRPr lang="zh-CN" altLang="en-US" b="1">
              <a:solidFill>
                <a:schemeClr val="accent1"/>
              </a:solidFill>
              <a:latin typeface="Calibri" panose="020f0502020204030204" pitchFamily="34" charset="0"/>
              <a:ea typeface="微软雅黑" panose="020b0503020204020204" pitchFamily="34" charset="-122"/>
              <a:cs typeface="Times New Roman" panose="02020603050405020304" pitchFamily="18" charset="0"/>
            </a:endParaRPr>
          </a:p>
          <a:p>
            <a:pPr algn="ctr">
              <a:spcBef>
                <a:spcPct val="0"/>
              </a:spcBef>
            </a:pPr>
            <a:r>
              <a:rPr lang="en-US" altLang="zh-CN" b="1">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a:t>
            </a:r>
            <a:r>
              <a:rPr lang="zh-CN" altLang="en-US" b="1">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最</a:t>
            </a:r>
            <a:r>
              <a:rPr lang="en-US" altLang="zh-CN" b="1">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a:t>
            </a:r>
            <a:r>
              <a:rPr lang="zh-CN" altLang="en-US" b="1">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字</a:t>
            </a:r>
            <a:endParaRPr lang="zh-CN" altLang="en-US" b="1">
              <a:solidFill>
                <a:schemeClr val="accent1"/>
              </a:solidFill>
              <a:latin typeface="Calibri" panose="020f0502020204030204" pitchFamily="34" charset="0"/>
              <a:ea typeface="微软雅黑" panose="020b0503020204020204" pitchFamily="34" charset="-122"/>
              <a:cs typeface="Times New Roman" panose="02020603050405020304" pitchFamily="18" charset="0"/>
            </a:endParaRPr>
          </a:p>
        </p:txBody>
      </p:sp>
      <p:sp>
        <p:nvSpPr>
          <p:cNvPr id="63" name="矩形 62"/>
          <p:cNvSpPr/>
          <p:nvPr/>
        </p:nvSpPr>
        <p:spPr>
          <a:xfrm>
            <a:off x="5587643" y="2420888"/>
            <a:ext cx="1008112" cy="8299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spcBef>
                <a:spcPct val="0"/>
              </a:spcBef>
            </a:pPr>
            <a:r>
              <a:rPr lang="zh-CN" altLang="en-US" sz="2400" b="1">
                <a:solidFill>
                  <a:schemeClr val="tx1">
                    <a:lumMod val="85000"/>
                    <a:lumOff val="15000"/>
                  </a:schemeClr>
                </a:solidFill>
                <a:latin typeface="华文中宋" panose="02010600040101010101" charset="-122"/>
                <a:ea typeface="华文中宋" panose="02010600040101010101" charset="-122"/>
                <a:cs typeface="Times New Roman" panose="02020603050405020304" pitchFamily="18" charset="0"/>
              </a:rPr>
              <a:t>极限词</a:t>
            </a:r>
            <a:endParaRPr lang="zh-CN" altLang="en-US" sz="2400" b="1">
              <a:solidFill>
                <a:schemeClr val="tx1">
                  <a:lumMod val="85000"/>
                  <a:lumOff val="15000"/>
                </a:schemeClr>
              </a:solidFill>
              <a:latin typeface="华文中宋" panose="02010600040101010101" charset="-122"/>
              <a:ea typeface="华文中宋" panose="02010600040101010101" charset="-122"/>
              <a:cs typeface="Times New Roman" panose="02020603050405020304" pitchFamily="18" charset="0"/>
            </a:endParaRPr>
          </a:p>
        </p:txBody>
      </p:sp>
      <p:sp>
        <p:nvSpPr>
          <p:cNvPr id="64" name="椭圆 63"/>
          <p:cNvSpPr>
            <a:spLocks noChangeArrowheads="1"/>
          </p:cNvSpPr>
          <p:nvPr/>
        </p:nvSpPr>
        <p:spPr bwMode="auto">
          <a:xfrm>
            <a:off x="7747883" y="1556792"/>
            <a:ext cx="936104" cy="936104"/>
          </a:xfrm>
          <a:prstGeom prst="ellipse">
            <a:avLst/>
          </a:prstGeom>
          <a:solidFill>
            <a:srgbClr val="FFFFFF"/>
          </a:solidFill>
          <a:ln w="57150" algn="ctr">
            <a:solidFill>
              <a:srgbClr val="BFBFBF"/>
            </a:solidFill>
            <a:round/>
          </a:ln>
        </p:spPr>
        <p:txBody>
          <a:bodyPr lIns="0" tIns="0" rIns="0" bIns="0" anchor="ct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00000"/>
              </a:lnSpc>
              <a:spcBef>
                <a:spcPct val="0"/>
              </a:spcBef>
              <a:buFontTx/>
              <a:buNone/>
            </a:pPr>
            <a:endParaRPr lang="en-US" altLang="zh-CN" sz="2400" b="1">
              <a:solidFill>
                <a:schemeClr val="accent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5" name="矩形 64"/>
          <p:cNvSpPr/>
          <p:nvPr/>
        </p:nvSpPr>
        <p:spPr>
          <a:xfrm>
            <a:off x="7805377" y="1801844"/>
            <a:ext cx="864096"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pPr>
            <a:r>
              <a:rPr lang="zh-CN"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与</a:t>
            </a:r>
            <a:r>
              <a:rPr lang="en-US" altLang="zh-CN"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a:t>
            </a:r>
            <a:r>
              <a:rPr lang="zh-CN"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一</a:t>
            </a:r>
            <a:r>
              <a:rPr lang="en-US" altLang="zh-CN"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a:t>
            </a:r>
            <a:r>
              <a:rPr lang="zh-CN" altLang="en-US"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有关</a:t>
            </a:r>
            <a:endParaRPr lang="zh-CN" altLang="en-US"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endParaRPr>
          </a:p>
        </p:txBody>
      </p:sp>
      <p:sp>
        <p:nvSpPr>
          <p:cNvPr id="66" name="椭圆 65"/>
          <p:cNvSpPr>
            <a:spLocks noChangeArrowheads="1"/>
          </p:cNvSpPr>
          <p:nvPr/>
        </p:nvSpPr>
        <p:spPr bwMode="auto">
          <a:xfrm>
            <a:off x="4075475" y="4149080"/>
            <a:ext cx="936104" cy="936104"/>
          </a:xfrm>
          <a:prstGeom prst="ellipse">
            <a:avLst/>
          </a:prstGeom>
          <a:solidFill>
            <a:srgbClr val="FFFFFF"/>
          </a:solidFill>
          <a:ln w="57150" algn="ctr">
            <a:solidFill>
              <a:srgbClr val="BFBFBF"/>
            </a:solidFill>
            <a:round/>
          </a:ln>
        </p:spPr>
        <p:txBody>
          <a:bodyPr lIns="0" tIns="0" rIns="0" bIns="0" anchor="ct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00000"/>
              </a:lnSpc>
              <a:spcBef>
                <a:spcPct val="0"/>
              </a:spcBef>
              <a:buFontTx/>
              <a:buNone/>
            </a:pPr>
            <a:endParaRPr lang="en-US" altLang="zh-CN" sz="2400" b="1">
              <a:solidFill>
                <a:schemeClr val="accent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7" name="矩形 66"/>
          <p:cNvSpPr/>
          <p:nvPr/>
        </p:nvSpPr>
        <p:spPr>
          <a:xfrm>
            <a:off x="4075430" y="4364990"/>
            <a:ext cx="935990"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pPr>
            <a:r>
              <a:rPr lang="en-US" altLang="zh-CN"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a:t>
            </a:r>
            <a:r>
              <a:rPr lang="zh-CN" altLang="en-US"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级别</a:t>
            </a:r>
            <a:r>
              <a:rPr lang="en-US" altLang="zh-CN"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a:t>
            </a:r>
            <a:r>
              <a:rPr lang="zh-CN" altLang="en-US"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有关</a:t>
            </a:r>
            <a:endParaRPr lang="zh-CN" altLang="en-US"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endParaRPr>
          </a:p>
        </p:txBody>
      </p:sp>
      <p:sp>
        <p:nvSpPr>
          <p:cNvPr id="68" name="椭圆 67"/>
          <p:cNvSpPr>
            <a:spLocks noChangeArrowheads="1"/>
          </p:cNvSpPr>
          <p:nvPr/>
        </p:nvSpPr>
        <p:spPr bwMode="auto">
          <a:xfrm>
            <a:off x="7243827" y="4077072"/>
            <a:ext cx="936104" cy="936104"/>
          </a:xfrm>
          <a:prstGeom prst="ellipse">
            <a:avLst/>
          </a:prstGeom>
          <a:solidFill>
            <a:srgbClr val="FFFFFF"/>
          </a:solidFill>
          <a:ln w="57150" algn="ctr">
            <a:solidFill>
              <a:srgbClr val="BFBFBF"/>
            </a:solidFill>
            <a:round/>
          </a:ln>
        </p:spPr>
        <p:txBody>
          <a:bodyPr lIns="0" tIns="0" rIns="0" bIns="0" anchor="ctr"/>
          <a:lstStyle>
            <a:defPPr>
              <a:defRPr lang="zh-CN"/>
            </a:defPPr>
            <a:lvl1pPr marL="0" algn="l" defTabSz="914400" rtl="0" eaLnBrk="1" latinLnBrk="0" hangingPunct="1">
              <a:lnSpc>
                <a:spcPct val="90000"/>
              </a:lnSpc>
              <a:spcBef>
                <a:spcPts val="750"/>
              </a:spcBef>
              <a:buFont typeface="Arial" pitchFamily="34" charset="0"/>
              <a:buChar char="•"/>
              <a:defRPr sz="21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375"/>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375"/>
              </a:spcBef>
              <a:buFont typeface="Arial" pitchFamily="34" charset="0"/>
              <a:buChar char="•"/>
              <a:defRPr sz="15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375"/>
              </a:spcBef>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1" fontAlgn="base" latinLnBrk="0" hangingPunct="1">
              <a:lnSpc>
                <a:spcPct val="90000"/>
              </a:lnSpc>
              <a:spcBef>
                <a:spcPts val="375"/>
              </a:spcBef>
              <a:spcAft>
                <a:spcPct val="0"/>
              </a:spcAft>
              <a:buFont typeface="Arial" pitchFamily="34" charset="0"/>
              <a:buChar char="•"/>
              <a:defRPr sz="1300"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00000"/>
              </a:lnSpc>
              <a:spcBef>
                <a:spcPct val="0"/>
              </a:spcBef>
              <a:buFontTx/>
              <a:buNone/>
            </a:pPr>
            <a:endParaRPr lang="en-US" altLang="zh-CN" sz="2400" b="1">
              <a:solidFill>
                <a:schemeClr val="accent1"/>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69" name="矩形 68"/>
          <p:cNvSpPr/>
          <p:nvPr/>
        </p:nvSpPr>
        <p:spPr>
          <a:xfrm>
            <a:off x="7287699" y="4207020"/>
            <a:ext cx="883839" cy="6451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pPr>
            <a:r>
              <a:rPr lang="zh-CN" altLang="en-US" b="1" smtClean="0">
                <a:solidFill>
                  <a:schemeClr val="accent1"/>
                </a:solidFill>
                <a:latin typeface="Calibri" panose="020f0502020204030204" pitchFamily="34" charset="0"/>
                <a:ea typeface="微软雅黑" panose="020b0503020204020204" pitchFamily="34" charset="-122"/>
                <a:cs typeface="Times New Roman" panose="02020603050405020304" pitchFamily="18" charset="0"/>
              </a:rPr>
              <a:t>不可能做到</a:t>
            </a:r>
            <a:endParaRPr lang="en-US" altLang="zh-CN" b="1">
              <a:solidFill>
                <a:schemeClr val="accent1"/>
              </a:solidFill>
              <a:latin typeface="Calibri" panose="020f0502020204030204" pitchFamily="34" charset="0"/>
              <a:ea typeface="微软雅黑" panose="020b0503020204020204" pitchFamily="34" charset="-122"/>
              <a:cs typeface="Times New Roman" panose="02020603050405020304" pitchFamily="18" charset="0"/>
            </a:endParaRPr>
          </a:p>
        </p:txBody>
      </p:sp>
      <p:sp>
        <p:nvSpPr>
          <p:cNvPr id="72" name="TextBox 46"/>
          <p:cNvSpPr txBox="1"/>
          <p:nvPr/>
        </p:nvSpPr>
        <p:spPr>
          <a:xfrm>
            <a:off x="7603867" y="2493149"/>
            <a:ext cx="1717675" cy="1529715"/>
          </a:xfrm>
          <a:prstGeom prst="rect">
            <a:avLst/>
          </a:prstGeom>
          <a:noFill/>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defRPr/>
            </a:pPr>
            <a:r>
              <a:rPr lang="zh-CN" altLang="en-US" ker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rPr>
              <a:t>第一、唯一、独一无二、一流、冠军、首先</a:t>
            </a:r>
            <a:r>
              <a:rPr lang="en-US" altLang="zh-CN" ker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rPr>
              <a:t>......</a:t>
            </a:r>
            <a:endParaRPr lang="en-US" altLang="zh-CN" ker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endParaRPr>
          </a:p>
        </p:txBody>
      </p:sp>
      <p:grpSp>
        <p:nvGrpSpPr>
          <p:cNvPr id="2" name="组合 1"/>
          <p:cNvGrpSpPr/>
          <p:nvPr/>
        </p:nvGrpSpPr>
        <p:grpSpPr>
          <a:xfrm>
            <a:off x="875665" y="404495"/>
            <a:ext cx="7675246" cy="719455"/>
            <a:chOff x="875420" y="404664"/>
            <a:chExt cx="3314546" cy="720080"/>
          </a:xfrm>
        </p:grpSpPr>
        <p:sp>
          <p:nvSpPr>
            <p:cNvPr id="18" name="矩形 17"/>
            <p:cNvSpPr/>
            <p:nvPr/>
          </p:nvSpPr>
          <p:spPr>
            <a:xfrm>
              <a:off x="875420" y="404664"/>
              <a:ext cx="3314546"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0" name="文本框 19"/>
            <p:cNvSpPr txBox="1"/>
            <p:nvPr/>
          </p:nvSpPr>
          <p:spPr>
            <a:xfrm>
              <a:off x="929442" y="533681"/>
              <a:ext cx="3083101"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cs typeface="华文中宋" panose="02010600040101010101" charset="-122"/>
                </a:rPr>
                <a:t>四、违反广告法行为表现</a:t>
              </a:r>
              <a:r>
                <a:rPr lang="en-US" altLang="zh-CN" sz="2400">
                  <a:solidFill>
                    <a:srgbClr val="FFFFFF"/>
                  </a:solidFill>
                  <a:latin typeface="华文中宋" panose="02010600040101010101" charset="-122"/>
                  <a:ea typeface="华文中宋" panose="02010600040101010101" charset="-122"/>
                  <a:cs typeface="华文中宋" panose="02010600040101010101" charset="-122"/>
                </a:rPr>
                <a:t>——2</a:t>
              </a:r>
              <a:r>
                <a:rPr lang="zh-CN" altLang="en-US" sz="2400">
                  <a:solidFill>
                    <a:srgbClr val="FFFFFF"/>
                  </a:solidFill>
                  <a:latin typeface="华文中宋" panose="02010600040101010101" charset="-122"/>
                  <a:ea typeface="华文中宋" panose="02010600040101010101" charset="-122"/>
                  <a:cs typeface="华文中宋" panose="02010600040101010101" charset="-122"/>
                </a:rPr>
                <a:t>、夸大宣传的广告</a:t>
              </a:r>
              <a:endParaRPr lang="zh-CN" altLang="en-US" sz="2400">
                <a:solidFill>
                  <a:srgbClr val="FFFFFF"/>
                </a:solidFill>
                <a:latin typeface="华文中宋" panose="02010600040101010101" charset="-122"/>
                <a:ea typeface="华文中宋" panose="02010600040101010101" charset="-122"/>
                <a:cs typeface="华文中宋" panose="02010600040101010101" charset="-122"/>
              </a:endParaRPr>
            </a:p>
          </p:txBody>
        </p:sp>
      </p:grpSp>
      <p:sp>
        <p:nvSpPr>
          <p:cNvPr id="43" name="KSO_Shape"/>
          <p:cNvSpPr/>
          <p:nvPr/>
        </p:nvSpPr>
        <p:spPr>
          <a:xfrm>
            <a:off x="5343214" y="2234494"/>
            <a:ext cx="1496786" cy="1297214"/>
          </a:xfrm>
          <a:custGeom>
            <a:gdLst>
              <a:gd name="connsiteX0" fmla="*/ 4912 w 1995084"/>
              <a:gd name="connsiteY0" fmla="*/ 0 h 1728192"/>
              <a:gd name="connsiteX1" fmla="*/ 403870 w 1995084"/>
              <a:gd name="connsiteY1" fmla="*/ 0 h 1728192"/>
              <a:gd name="connsiteX2" fmla="*/ 997542 w 1995084"/>
              <a:gd name="connsiteY2" fmla="*/ 644779 h 1728192"/>
              <a:gd name="connsiteX3" fmla="*/ 1591217 w 1995084"/>
              <a:gd name="connsiteY3" fmla="*/ 0 h 1728192"/>
              <a:gd name="connsiteX4" fmla="*/ 1990171 w 1995084"/>
              <a:gd name="connsiteY4" fmla="*/ 0 h 1728192"/>
              <a:gd name="connsiteX5" fmla="*/ 1197021 w 1995084"/>
              <a:gd name="connsiteY5" fmla="*/ 861430 h 1728192"/>
              <a:gd name="connsiteX6" fmla="*/ 1995084 w 1995084"/>
              <a:gd name="connsiteY6" fmla="*/ 1728192 h 1728192"/>
              <a:gd name="connsiteX7" fmla="*/ 1596125 w 1995084"/>
              <a:gd name="connsiteY7" fmla="*/ 1728192 h 1728192"/>
              <a:gd name="connsiteX8" fmla="*/ 997542 w 1995084"/>
              <a:gd name="connsiteY8" fmla="*/ 1078078 h 1728192"/>
              <a:gd name="connsiteX9" fmla="*/ 398958 w 1995084"/>
              <a:gd name="connsiteY9" fmla="*/ 1728192 h 1728192"/>
              <a:gd name="connsiteX10" fmla="*/ 0 w 1995084"/>
              <a:gd name="connsiteY10" fmla="*/ 1728192 h 1728192"/>
              <a:gd name="connsiteX11" fmla="*/ 798062 w 1995084"/>
              <a:gd name="connsiteY11" fmla="*/ 861430 h 17281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95084" h="1728192">
                <a:moveTo>
                  <a:pt x="4912" y="0"/>
                </a:moveTo>
                <a:lnTo>
                  <a:pt x="403870" y="0"/>
                </a:lnTo>
                <a:lnTo>
                  <a:pt x="997542" y="644779"/>
                </a:lnTo>
                <a:lnTo>
                  <a:pt x="1591217" y="0"/>
                </a:lnTo>
                <a:lnTo>
                  <a:pt x="1990171" y="0"/>
                </a:lnTo>
                <a:lnTo>
                  <a:pt x="1197021" y="861430"/>
                </a:lnTo>
                <a:lnTo>
                  <a:pt x="1995084" y="1728192"/>
                </a:lnTo>
                <a:lnTo>
                  <a:pt x="1596125" y="1728192"/>
                </a:lnTo>
                <a:lnTo>
                  <a:pt x="997542" y="1078078"/>
                </a:lnTo>
                <a:lnTo>
                  <a:pt x="398958" y="1728192"/>
                </a:lnTo>
                <a:lnTo>
                  <a:pt x="0" y="1728192"/>
                </a:lnTo>
                <a:lnTo>
                  <a:pt x="798062" y="861430"/>
                </a:lnTo>
                <a:close/>
              </a:path>
            </a:pathLst>
          </a:custGeom>
          <a:solidFill>
            <a:srgbClr val="FF0000">
              <a:alpha val="4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solidFill>
                <a:srgbClr val="FFFFFF"/>
              </a:solidFill>
            </a:endParaRPr>
          </a:p>
        </p:txBody>
      </p:sp>
      <p:sp>
        <p:nvSpPr>
          <p:cNvPr id="11" name="TextBox 46"/>
          <p:cNvSpPr txBox="1"/>
          <p:nvPr/>
        </p:nvSpPr>
        <p:spPr>
          <a:xfrm>
            <a:off x="3283387" y="2492896"/>
            <a:ext cx="1717675" cy="1529715"/>
          </a:xfrm>
          <a:prstGeom prst="rect">
            <a:avLst/>
          </a:prstGeom>
          <a:noFill/>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defRPr/>
            </a:pPr>
            <a:r>
              <a:rPr lang="zh-CN" altLang="en-US"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rPr>
              <a:t>最好、最快、最佳、最高、最新、最具、最先进</a:t>
            </a:r>
            <a:r>
              <a:rPr lang="en-US" altLang="zh-CN"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rPr>
              <a:t>......</a:t>
            </a:r>
            <a:endParaRPr lang="en-US" altLang="zh-CN"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endParaRPr>
          </a:p>
        </p:txBody>
      </p:sp>
      <p:sp>
        <p:nvSpPr>
          <p:cNvPr id="12" name="TextBox 46"/>
          <p:cNvSpPr txBox="1"/>
          <p:nvPr/>
        </p:nvSpPr>
        <p:spPr>
          <a:xfrm>
            <a:off x="2836545" y="5059680"/>
            <a:ext cx="2043430" cy="15297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defRPr/>
            </a:pPr>
            <a:r>
              <a:rPr lang="zh-CN" altLang="en-US"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sym typeface="+mn-ea"/>
              </a:rPr>
              <a:t>国家级、世界级、全球级、高级、顶级、  顶尖、终极、.....</a:t>
            </a:r>
            <a:endParaRPr lang="zh-CN" altLang="en-US"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endParaRPr>
          </a:p>
        </p:txBody>
      </p:sp>
      <p:sp>
        <p:nvSpPr>
          <p:cNvPr id="13" name="TextBox 46"/>
          <p:cNvSpPr txBox="1"/>
          <p:nvPr/>
        </p:nvSpPr>
        <p:spPr>
          <a:xfrm>
            <a:off x="7701915" y="4968240"/>
            <a:ext cx="2043430" cy="15297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defRPr/>
            </a:pPr>
            <a:r>
              <a:rPr lang="zh-CN" altLang="en-US"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sym typeface="+mn-ea"/>
              </a:rPr>
              <a:t>永久、</a:t>
            </a:r>
            <a:r>
              <a:rPr lang="en-US" altLang="zh-CN"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sym typeface="+mn-ea"/>
              </a:rPr>
              <a:t>100%</a:t>
            </a:r>
            <a:r>
              <a:rPr lang="zh-CN" altLang="en-US"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sym typeface="+mn-ea"/>
              </a:rPr>
              <a:t>、万能、绝无仅有、史无前例、纯天然、无敌、巅峰.....</a:t>
            </a:r>
            <a:endParaRPr lang="zh-CN" altLang="en-US" kern="0" smtClean="0">
              <a:solidFill>
                <a:schemeClr val="tx1">
                  <a:lumMod val="65000"/>
                  <a:lumOff val="35000"/>
                </a:schemeClr>
              </a:solidFill>
              <a:latin typeface="微软雅黑" panose="020b0503020204020204" pitchFamily="34" charset="-122"/>
              <a:ea typeface="微软雅黑" panose="020b0503020204020204" pitchFamily="34" charset="-122"/>
              <a:cs typeface="Arial" pitchFamily="34" charset="0"/>
            </a:endParaRPr>
          </a:p>
        </p:txBody>
      </p:sp>
      <p:sp>
        <p:nvSpPr>
          <p:cNvPr id="109" name="文本框 108"/>
          <p:cNvSpPr txBox="1"/>
          <p:nvPr/>
        </p:nvSpPr>
        <p:spPr>
          <a:xfrm>
            <a:off x="7383145" y="6467475"/>
            <a:ext cx="4425315" cy="42354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600"/>
              </a:spcBef>
              <a:defRPr/>
            </a:pPr>
            <a:r>
              <a:rPr lang="en-US" altLang="zh-CN" smtClean="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mtClean="0">
                <a:solidFill>
                  <a:schemeClr val="tx1">
                    <a:lumMod val="50000"/>
                    <a:lumOff val="50000"/>
                  </a:schemeClr>
                </a:solidFill>
                <a:latin typeface="微软雅黑" panose="020b0503020204020204" pitchFamily="34" charset="-122"/>
                <a:ea typeface="微软雅黑" panose="020b0503020204020204" pitchFamily="34" charset="-122"/>
              </a:rPr>
              <a:t>《广告法》第九条第一款（三）项</a:t>
            </a:r>
            <a:endParaRPr lang="zh-CN" altLang="en-US" smtClean="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cSld>
  <p:clrMapOvr>
    <a:masterClrMapping/>
  </p:clrMapOvr>
  <p:transition spd="slow">
    <p:randomBar dir="ver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 name="圆角矩形 43"/>
          <p:cNvSpPr/>
          <p:nvPr/>
        </p:nvSpPr>
        <p:spPr>
          <a:xfrm rot="20641342">
            <a:off x="3441701" y="2060576"/>
            <a:ext cx="1116013" cy="663575"/>
          </a:xfrm>
          <a:prstGeom prst="roundRect">
            <a:avLst>
              <a:gd name="adj" fmla="val 24179"/>
            </a:avLst>
          </a:prstGeom>
          <a:solidFill>
            <a:schemeClr val="accent1">
              <a:lumMod val="75000"/>
            </a:schemeClr>
          </a:solidFill>
          <a:ln>
            <a:noFill/>
          </a:ln>
          <a:effectLst>
            <a:outerShdw blurRad="25400" dist="12700" dir="60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grpSp>
        <p:nvGrpSpPr>
          <p:cNvPr id="3" name="组合 2"/>
          <p:cNvGrpSpPr/>
          <p:nvPr/>
        </p:nvGrpSpPr>
        <p:grpSpPr>
          <a:xfrm>
            <a:off x="3394075" y="2124075"/>
            <a:ext cx="3154680" cy="954405"/>
            <a:chOff x="5345" y="3345"/>
            <a:chExt cx="4968" cy="1503"/>
          </a:xfrm>
        </p:grpSpPr>
        <p:sp>
          <p:nvSpPr>
            <p:cNvPr id="42" name="圆角矩形 41"/>
            <p:cNvSpPr/>
            <p:nvPr/>
          </p:nvSpPr>
          <p:spPr>
            <a:xfrm rot="21098730">
              <a:off x="5345" y="3548"/>
              <a:ext cx="4968" cy="1300"/>
            </a:xfrm>
            <a:prstGeom prst="roundRect">
              <a:avLst>
                <a:gd name="adj" fmla="val 24179"/>
              </a:avLst>
            </a:prstGeom>
            <a:solidFill>
              <a:srgbClr val="FFFFFF"/>
            </a:solidFill>
            <a:ln>
              <a:noFill/>
            </a:ln>
            <a:effectLst>
              <a:outerShdw blurRad="38100" dist="508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43" name="圆角矩形 42"/>
            <p:cNvSpPr/>
            <p:nvPr/>
          </p:nvSpPr>
          <p:spPr>
            <a:xfrm rot="21098730">
              <a:off x="5540" y="3675"/>
              <a:ext cx="4578" cy="1045"/>
            </a:xfrm>
            <a:prstGeom prst="roundRect">
              <a:avLst>
                <a:gd name="adj" fmla="val 24179"/>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14400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a:solidFill>
                    <a:srgbClr val="FEFEFD"/>
                  </a:solidFill>
                  <a:latin typeface="方正粗倩简体" panose="03000509000000000000" pitchFamily="65" charset="-122"/>
                  <a:ea typeface="方正粗倩简体" panose="03000509000000000000" pitchFamily="65" charset="-122"/>
                </a:rPr>
                <a:t>能不能做到？</a:t>
              </a:r>
              <a:endParaRPr lang="zh-CN" altLang="en-US" sz="2000">
                <a:solidFill>
                  <a:srgbClr val="FEFEFD"/>
                </a:solidFill>
                <a:latin typeface="方正粗倩简体" panose="03000509000000000000" pitchFamily="65" charset="-122"/>
                <a:ea typeface="方正粗倩简体" panose="03000509000000000000" pitchFamily="65" charset="-122"/>
              </a:endParaRPr>
            </a:p>
          </p:txBody>
        </p:sp>
        <p:sp>
          <p:nvSpPr>
            <p:cNvPr id="45" name="圆角矩形 44"/>
            <p:cNvSpPr/>
            <p:nvPr/>
          </p:nvSpPr>
          <p:spPr>
            <a:xfrm rot="20641342">
              <a:off x="5505" y="3345"/>
              <a:ext cx="1588" cy="848"/>
            </a:xfrm>
            <a:prstGeom prst="roundRect">
              <a:avLst>
                <a:gd name="adj" fmla="val 18193"/>
              </a:avLst>
            </a:prstGeom>
            <a:solidFill>
              <a:srgbClr val="FEFEFD"/>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smtClean="0">
                  <a:solidFill>
                    <a:srgbClr val="000000"/>
                  </a:solidFill>
                  <a:latin typeface="微软雅黑" panose="020b0503020204020204" pitchFamily="34" charset="-122"/>
                  <a:ea typeface="微软雅黑" panose="020b0503020204020204" pitchFamily="34" charset="-122"/>
                </a:rPr>
                <a:t>其一</a:t>
              </a:r>
              <a:endParaRPr lang="zh-CN" altLang="en-US" sz="2000">
                <a:solidFill>
                  <a:srgbClr val="000000"/>
                </a:solidFill>
                <a:latin typeface="微软雅黑" panose="020b0503020204020204" pitchFamily="34" charset="-122"/>
                <a:ea typeface="微软雅黑" panose="020b0503020204020204" pitchFamily="34" charset="-122"/>
              </a:endParaRPr>
            </a:p>
          </p:txBody>
        </p:sp>
      </p:grpSp>
      <p:sp>
        <p:nvSpPr>
          <p:cNvPr id="46" name="椭圆 45"/>
          <p:cNvSpPr/>
          <p:nvPr/>
        </p:nvSpPr>
        <p:spPr>
          <a:xfrm>
            <a:off x="3576351" y="2402759"/>
            <a:ext cx="162000" cy="162000"/>
          </a:xfrm>
          <a:prstGeom prst="ellipse">
            <a:avLst/>
          </a:prstGeom>
          <a:solidFill>
            <a:srgbClr val="FFFFFF"/>
          </a:solidFill>
          <a:ln w="3175">
            <a:noFill/>
          </a:ln>
          <a:effectLst>
            <a:innerShdw blurRad="76200">
              <a:prstClr val="black">
                <a:alpha val="68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49" name="任意多边形 48"/>
          <p:cNvSpPr/>
          <p:nvPr/>
        </p:nvSpPr>
        <p:spPr>
          <a:xfrm>
            <a:off x="2711450" y="2351088"/>
            <a:ext cx="1016000" cy="400050"/>
          </a:xfrm>
          <a:custGeom>
            <a:gdLst>
              <a:gd name="connsiteX0" fmla="*/ 788369 w 788369"/>
              <a:gd name="connsiteY0" fmla="*/ 59760 h 293210"/>
              <a:gd name="connsiteX1" fmla="*/ 507382 w 788369"/>
              <a:gd name="connsiteY1" fmla="*/ 228 h 293210"/>
              <a:gd name="connsiteX2" fmla="*/ 78757 w 788369"/>
              <a:gd name="connsiteY2" fmla="*/ 43091 h 293210"/>
              <a:gd name="connsiteX3" fmla="*/ 4938 w 788369"/>
              <a:gd name="connsiteY3" fmla="*/ 135960 h 293210"/>
              <a:gd name="connsiteX4" fmla="*/ 145432 w 788369"/>
              <a:gd name="connsiteY4" fmla="*/ 281216 h 293210"/>
              <a:gd name="connsiteX5" fmla="*/ 290688 w 788369"/>
              <a:gd name="connsiteY5" fmla="*/ 264547 h 293210"/>
              <a:gd name="connsiteX6" fmla="*/ 759794 w 788369"/>
              <a:gd name="connsiteY6" fmla="*/ 102622 h 293210"/>
              <a:gd name="connsiteX0-1" fmla="*/ 788369 w 797894"/>
              <a:gd name="connsiteY0-2" fmla="*/ 59760 h 294208"/>
              <a:gd name="connsiteX1-3" fmla="*/ 507382 w 797894"/>
              <a:gd name="connsiteY1-4" fmla="*/ 228 h 294208"/>
              <a:gd name="connsiteX2-5" fmla="*/ 78757 w 797894"/>
              <a:gd name="connsiteY2-6" fmla="*/ 43091 h 294208"/>
              <a:gd name="connsiteX3-7" fmla="*/ 4938 w 797894"/>
              <a:gd name="connsiteY3-8" fmla="*/ 135960 h 294208"/>
              <a:gd name="connsiteX4-9" fmla="*/ 145432 w 797894"/>
              <a:gd name="connsiteY4-10" fmla="*/ 281216 h 294208"/>
              <a:gd name="connsiteX5-11" fmla="*/ 290688 w 797894"/>
              <a:gd name="connsiteY5-12" fmla="*/ 264547 h 294208"/>
              <a:gd name="connsiteX6-13" fmla="*/ 797894 w 797894"/>
              <a:gd name="connsiteY6-14" fmla="*/ 81191 h 294208"/>
              <a:gd name="connsiteX0-15" fmla="*/ 786197 w 795722"/>
              <a:gd name="connsiteY0-16" fmla="*/ 64810 h 299258"/>
              <a:gd name="connsiteX1-17" fmla="*/ 505210 w 795722"/>
              <a:gd name="connsiteY1-18" fmla="*/ 5278 h 299258"/>
              <a:gd name="connsiteX2-19" fmla="*/ 87773 w 795722"/>
              <a:gd name="connsiteY2-20" fmla="*/ 18304 h 299258"/>
              <a:gd name="connsiteX3-21" fmla="*/ 2766 w 795722"/>
              <a:gd name="connsiteY3-22" fmla="*/ 141010 h 299258"/>
              <a:gd name="connsiteX4-23" fmla="*/ 143260 w 795722"/>
              <a:gd name="connsiteY4-24" fmla="*/ 286266 h 299258"/>
              <a:gd name="connsiteX5-25" fmla="*/ 288516 w 795722"/>
              <a:gd name="connsiteY5-26" fmla="*/ 269597 h 299258"/>
              <a:gd name="connsiteX6-27" fmla="*/ 795722 w 795722"/>
              <a:gd name="connsiteY6-28" fmla="*/ 86241 h 299258"/>
              <a:gd name="connsiteX0-29" fmla="*/ 786145 w 795670"/>
              <a:gd name="connsiteY0-30" fmla="*/ 83807 h 318255"/>
              <a:gd name="connsiteX1-31" fmla="*/ 501428 w 795670"/>
              <a:gd name="connsiteY1-32" fmla="*/ 1898 h 318255"/>
              <a:gd name="connsiteX2-33" fmla="*/ 87721 w 795670"/>
              <a:gd name="connsiteY2-34" fmla="*/ 37301 h 318255"/>
              <a:gd name="connsiteX3-35" fmla="*/ 2714 w 795670"/>
              <a:gd name="connsiteY3-36" fmla="*/ 160007 h 318255"/>
              <a:gd name="connsiteX4-37" fmla="*/ 143208 w 795670"/>
              <a:gd name="connsiteY4-38" fmla="*/ 305263 h 318255"/>
              <a:gd name="connsiteX5-39" fmla="*/ 288464 w 795670"/>
              <a:gd name="connsiteY5-40" fmla="*/ 288594 h 318255"/>
              <a:gd name="connsiteX6-41" fmla="*/ 795670 w 795670"/>
              <a:gd name="connsiteY6-42" fmla="*/ 105238 h 318255"/>
              <a:gd name="connsiteX0-43" fmla="*/ 785693 w 795218"/>
              <a:gd name="connsiteY0-44" fmla="*/ 83807 h 313376"/>
              <a:gd name="connsiteX1-45" fmla="*/ 500976 w 795218"/>
              <a:gd name="connsiteY1-46" fmla="*/ 1898 h 313376"/>
              <a:gd name="connsiteX2-47" fmla="*/ 87269 w 795218"/>
              <a:gd name="connsiteY2-48" fmla="*/ 37301 h 313376"/>
              <a:gd name="connsiteX3-49" fmla="*/ 2262 w 795218"/>
              <a:gd name="connsiteY3-50" fmla="*/ 160007 h 313376"/>
              <a:gd name="connsiteX4-51" fmla="*/ 135297 w 795218"/>
              <a:gd name="connsiteY4-52" fmla="*/ 297804 h 313376"/>
              <a:gd name="connsiteX5-53" fmla="*/ 288012 w 795218"/>
              <a:gd name="connsiteY5-54" fmla="*/ 288594 h 313376"/>
              <a:gd name="connsiteX6-55" fmla="*/ 795218 w 795218"/>
              <a:gd name="connsiteY6-56" fmla="*/ 105238 h 313376"/>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795218" h="313376">
                <a:moveTo>
                  <a:pt x="785693" y="83807"/>
                </a:moveTo>
                <a:cubicBezTo>
                  <a:pt x="704334" y="55430"/>
                  <a:pt x="617380" y="9649"/>
                  <a:pt x="500976" y="1898"/>
                </a:cubicBezTo>
                <a:cubicBezTo>
                  <a:pt x="384572" y="-5853"/>
                  <a:pt x="170388" y="10950"/>
                  <a:pt x="87269" y="37301"/>
                </a:cubicBezTo>
                <a:cubicBezTo>
                  <a:pt x="4150" y="63652"/>
                  <a:pt x="-5743" y="116590"/>
                  <a:pt x="2262" y="160007"/>
                </a:cubicBezTo>
                <a:cubicBezTo>
                  <a:pt x="10267" y="203424"/>
                  <a:pt x="87672" y="276373"/>
                  <a:pt x="135297" y="297804"/>
                </a:cubicBezTo>
                <a:cubicBezTo>
                  <a:pt x="182922" y="319235"/>
                  <a:pt x="178025" y="320688"/>
                  <a:pt x="288012" y="288594"/>
                </a:cubicBezTo>
                <a:cubicBezTo>
                  <a:pt x="397999" y="256500"/>
                  <a:pt x="611862" y="171317"/>
                  <a:pt x="795218" y="105238"/>
                </a:cubicBezTo>
              </a:path>
            </a:pathLst>
          </a:custGeom>
          <a:noFill/>
          <a:ln w="19050">
            <a:solidFill>
              <a:srgbClr val="5F5F5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solidFill>
                <a:schemeClr val="tx1">
                  <a:lumMod val="50000"/>
                  <a:lumOff val="50000"/>
                </a:schemeClr>
              </a:solidFill>
            </a:endParaRPr>
          </a:p>
        </p:txBody>
      </p:sp>
      <p:sp>
        <p:nvSpPr>
          <p:cNvPr id="52" name="圆角矩形 51"/>
          <p:cNvSpPr/>
          <p:nvPr/>
        </p:nvSpPr>
        <p:spPr>
          <a:xfrm rot="21098730">
            <a:off x="6375401" y="3213100"/>
            <a:ext cx="3152775" cy="825500"/>
          </a:xfrm>
          <a:prstGeom prst="roundRect">
            <a:avLst>
              <a:gd name="adj" fmla="val 24179"/>
            </a:avLst>
          </a:prstGeom>
          <a:solidFill>
            <a:srgbClr val="FFFFFF"/>
          </a:solidFill>
          <a:ln>
            <a:noFill/>
          </a:ln>
          <a:effectLst>
            <a:outerShdw blurRad="38100" dist="508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53" name="圆角矩形 52"/>
          <p:cNvSpPr/>
          <p:nvPr/>
        </p:nvSpPr>
        <p:spPr>
          <a:xfrm rot="21098730">
            <a:off x="6499226" y="3294064"/>
            <a:ext cx="2905125" cy="663575"/>
          </a:xfrm>
          <a:prstGeom prst="roundRect">
            <a:avLst>
              <a:gd name="adj" fmla="val 24179"/>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14400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smtClean="0">
                <a:solidFill>
                  <a:srgbClr val="FEFEFD"/>
                </a:solidFill>
                <a:latin typeface="方正粗倩简体" panose="03000509000000000000" pitchFamily="65" charset="-122"/>
                <a:ea typeface="方正粗倩简体" panose="03000509000000000000" pitchFamily="65" charset="-122"/>
                <a:sym typeface="+mn-ea"/>
              </a:rPr>
              <a:t>有没有证据</a:t>
            </a:r>
            <a:r>
              <a:rPr lang="zh-CN" altLang="en-US" sz="2000" smtClean="0">
                <a:solidFill>
                  <a:srgbClr val="FEFEFD"/>
                </a:solidFill>
                <a:latin typeface="方正粗倩简体" panose="03000509000000000000" pitchFamily="65" charset="-122"/>
                <a:ea typeface="方正粗倩简体" panose="03000509000000000000" pitchFamily="65" charset="-122"/>
              </a:rPr>
              <a:t>？</a:t>
            </a:r>
            <a:endParaRPr lang="zh-CN" altLang="en-US" sz="2000">
              <a:solidFill>
                <a:srgbClr val="FEFEFD"/>
              </a:solidFill>
              <a:latin typeface="方正粗倩简体" panose="03000509000000000000" pitchFamily="65" charset="-122"/>
              <a:ea typeface="方正粗倩简体" panose="03000509000000000000" pitchFamily="65" charset="-122"/>
            </a:endParaRPr>
          </a:p>
        </p:txBody>
      </p:sp>
      <p:sp>
        <p:nvSpPr>
          <p:cNvPr id="54" name="圆角矩形 53"/>
          <p:cNvSpPr/>
          <p:nvPr/>
        </p:nvSpPr>
        <p:spPr>
          <a:xfrm rot="20641342">
            <a:off x="6421438" y="3021014"/>
            <a:ext cx="1117600" cy="663575"/>
          </a:xfrm>
          <a:prstGeom prst="roundRect">
            <a:avLst>
              <a:gd name="adj" fmla="val 24179"/>
            </a:avLst>
          </a:prstGeom>
          <a:solidFill>
            <a:schemeClr val="accent2">
              <a:lumMod val="75000"/>
            </a:schemeClr>
          </a:solidFill>
          <a:ln>
            <a:noFill/>
          </a:ln>
          <a:effectLst>
            <a:outerShdw blurRad="25400" dist="12700" dir="60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55" name="圆角矩形 54"/>
          <p:cNvSpPr/>
          <p:nvPr/>
        </p:nvSpPr>
        <p:spPr>
          <a:xfrm rot="20641342">
            <a:off x="6477001" y="3084513"/>
            <a:ext cx="1006475" cy="538162"/>
          </a:xfrm>
          <a:prstGeom prst="roundRect">
            <a:avLst>
              <a:gd name="adj" fmla="val 18193"/>
            </a:avLst>
          </a:prstGeom>
          <a:solidFill>
            <a:srgbClr val="FEFEFD"/>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smtClean="0">
                <a:solidFill>
                  <a:srgbClr val="000000"/>
                </a:solidFill>
                <a:latin typeface="微软雅黑" panose="020b0503020204020204" pitchFamily="34" charset="-122"/>
                <a:ea typeface="微软雅黑" panose="020b0503020204020204" pitchFamily="34" charset="-122"/>
              </a:rPr>
              <a:t>其二</a:t>
            </a:r>
            <a:endParaRPr lang="zh-CN" altLang="en-US" sz="2000">
              <a:solidFill>
                <a:srgbClr val="000000"/>
              </a:solidFill>
              <a:latin typeface="微软雅黑" panose="020b0503020204020204" pitchFamily="34" charset="-122"/>
              <a:ea typeface="微软雅黑" panose="020b0503020204020204" pitchFamily="34" charset="-122"/>
            </a:endParaRPr>
          </a:p>
        </p:txBody>
      </p:sp>
      <p:sp>
        <p:nvSpPr>
          <p:cNvPr id="57" name="椭圆 56"/>
          <p:cNvSpPr/>
          <p:nvPr/>
        </p:nvSpPr>
        <p:spPr>
          <a:xfrm>
            <a:off x="6557264" y="3363223"/>
            <a:ext cx="162000" cy="162000"/>
          </a:xfrm>
          <a:prstGeom prst="ellipse">
            <a:avLst/>
          </a:prstGeom>
          <a:solidFill>
            <a:srgbClr val="FFFFFF"/>
          </a:solidFill>
          <a:ln w="3175">
            <a:noFill/>
          </a:ln>
          <a:effectLst>
            <a:innerShdw blurRad="76200">
              <a:prstClr val="black">
                <a:alpha val="68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58" name="任意多边形 57"/>
          <p:cNvSpPr/>
          <p:nvPr/>
        </p:nvSpPr>
        <p:spPr>
          <a:xfrm>
            <a:off x="5692775" y="3311525"/>
            <a:ext cx="1016000" cy="400050"/>
          </a:xfrm>
          <a:custGeom>
            <a:gdLst>
              <a:gd name="connsiteX0" fmla="*/ 788369 w 788369"/>
              <a:gd name="connsiteY0" fmla="*/ 59760 h 293210"/>
              <a:gd name="connsiteX1" fmla="*/ 507382 w 788369"/>
              <a:gd name="connsiteY1" fmla="*/ 228 h 293210"/>
              <a:gd name="connsiteX2" fmla="*/ 78757 w 788369"/>
              <a:gd name="connsiteY2" fmla="*/ 43091 h 293210"/>
              <a:gd name="connsiteX3" fmla="*/ 4938 w 788369"/>
              <a:gd name="connsiteY3" fmla="*/ 135960 h 293210"/>
              <a:gd name="connsiteX4" fmla="*/ 145432 w 788369"/>
              <a:gd name="connsiteY4" fmla="*/ 281216 h 293210"/>
              <a:gd name="connsiteX5" fmla="*/ 290688 w 788369"/>
              <a:gd name="connsiteY5" fmla="*/ 264547 h 293210"/>
              <a:gd name="connsiteX6" fmla="*/ 759794 w 788369"/>
              <a:gd name="connsiteY6" fmla="*/ 102622 h 293210"/>
              <a:gd name="connsiteX0-1" fmla="*/ 788369 w 797894"/>
              <a:gd name="connsiteY0-2" fmla="*/ 59760 h 294208"/>
              <a:gd name="connsiteX1-3" fmla="*/ 507382 w 797894"/>
              <a:gd name="connsiteY1-4" fmla="*/ 228 h 294208"/>
              <a:gd name="connsiteX2-5" fmla="*/ 78757 w 797894"/>
              <a:gd name="connsiteY2-6" fmla="*/ 43091 h 294208"/>
              <a:gd name="connsiteX3-7" fmla="*/ 4938 w 797894"/>
              <a:gd name="connsiteY3-8" fmla="*/ 135960 h 294208"/>
              <a:gd name="connsiteX4-9" fmla="*/ 145432 w 797894"/>
              <a:gd name="connsiteY4-10" fmla="*/ 281216 h 294208"/>
              <a:gd name="connsiteX5-11" fmla="*/ 290688 w 797894"/>
              <a:gd name="connsiteY5-12" fmla="*/ 264547 h 294208"/>
              <a:gd name="connsiteX6-13" fmla="*/ 797894 w 797894"/>
              <a:gd name="connsiteY6-14" fmla="*/ 81191 h 294208"/>
              <a:gd name="connsiteX0-15" fmla="*/ 786197 w 795722"/>
              <a:gd name="connsiteY0-16" fmla="*/ 64810 h 299258"/>
              <a:gd name="connsiteX1-17" fmla="*/ 505210 w 795722"/>
              <a:gd name="connsiteY1-18" fmla="*/ 5278 h 299258"/>
              <a:gd name="connsiteX2-19" fmla="*/ 87773 w 795722"/>
              <a:gd name="connsiteY2-20" fmla="*/ 18304 h 299258"/>
              <a:gd name="connsiteX3-21" fmla="*/ 2766 w 795722"/>
              <a:gd name="connsiteY3-22" fmla="*/ 141010 h 299258"/>
              <a:gd name="connsiteX4-23" fmla="*/ 143260 w 795722"/>
              <a:gd name="connsiteY4-24" fmla="*/ 286266 h 299258"/>
              <a:gd name="connsiteX5-25" fmla="*/ 288516 w 795722"/>
              <a:gd name="connsiteY5-26" fmla="*/ 269597 h 299258"/>
              <a:gd name="connsiteX6-27" fmla="*/ 795722 w 795722"/>
              <a:gd name="connsiteY6-28" fmla="*/ 86241 h 299258"/>
              <a:gd name="connsiteX0-29" fmla="*/ 786145 w 795670"/>
              <a:gd name="connsiteY0-30" fmla="*/ 83807 h 318255"/>
              <a:gd name="connsiteX1-31" fmla="*/ 501428 w 795670"/>
              <a:gd name="connsiteY1-32" fmla="*/ 1898 h 318255"/>
              <a:gd name="connsiteX2-33" fmla="*/ 87721 w 795670"/>
              <a:gd name="connsiteY2-34" fmla="*/ 37301 h 318255"/>
              <a:gd name="connsiteX3-35" fmla="*/ 2714 w 795670"/>
              <a:gd name="connsiteY3-36" fmla="*/ 160007 h 318255"/>
              <a:gd name="connsiteX4-37" fmla="*/ 143208 w 795670"/>
              <a:gd name="connsiteY4-38" fmla="*/ 305263 h 318255"/>
              <a:gd name="connsiteX5-39" fmla="*/ 288464 w 795670"/>
              <a:gd name="connsiteY5-40" fmla="*/ 288594 h 318255"/>
              <a:gd name="connsiteX6-41" fmla="*/ 795670 w 795670"/>
              <a:gd name="connsiteY6-42" fmla="*/ 105238 h 318255"/>
              <a:gd name="connsiteX0-43" fmla="*/ 785693 w 795218"/>
              <a:gd name="connsiteY0-44" fmla="*/ 83807 h 313376"/>
              <a:gd name="connsiteX1-45" fmla="*/ 500976 w 795218"/>
              <a:gd name="connsiteY1-46" fmla="*/ 1898 h 313376"/>
              <a:gd name="connsiteX2-47" fmla="*/ 87269 w 795218"/>
              <a:gd name="connsiteY2-48" fmla="*/ 37301 h 313376"/>
              <a:gd name="connsiteX3-49" fmla="*/ 2262 w 795218"/>
              <a:gd name="connsiteY3-50" fmla="*/ 160007 h 313376"/>
              <a:gd name="connsiteX4-51" fmla="*/ 135297 w 795218"/>
              <a:gd name="connsiteY4-52" fmla="*/ 297804 h 313376"/>
              <a:gd name="connsiteX5-53" fmla="*/ 288012 w 795218"/>
              <a:gd name="connsiteY5-54" fmla="*/ 288594 h 313376"/>
              <a:gd name="connsiteX6-55" fmla="*/ 795218 w 795218"/>
              <a:gd name="connsiteY6-56" fmla="*/ 105238 h 313376"/>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795218" h="313376">
                <a:moveTo>
                  <a:pt x="785693" y="83807"/>
                </a:moveTo>
                <a:cubicBezTo>
                  <a:pt x="704334" y="55430"/>
                  <a:pt x="617380" y="9649"/>
                  <a:pt x="500976" y="1898"/>
                </a:cubicBezTo>
                <a:cubicBezTo>
                  <a:pt x="384572" y="-5853"/>
                  <a:pt x="170388" y="10950"/>
                  <a:pt x="87269" y="37301"/>
                </a:cubicBezTo>
                <a:cubicBezTo>
                  <a:pt x="4150" y="63652"/>
                  <a:pt x="-5743" y="116590"/>
                  <a:pt x="2262" y="160007"/>
                </a:cubicBezTo>
                <a:cubicBezTo>
                  <a:pt x="10267" y="203424"/>
                  <a:pt x="87672" y="276373"/>
                  <a:pt x="135297" y="297804"/>
                </a:cubicBezTo>
                <a:cubicBezTo>
                  <a:pt x="182922" y="319235"/>
                  <a:pt x="178025" y="320688"/>
                  <a:pt x="288012" y="288594"/>
                </a:cubicBezTo>
                <a:cubicBezTo>
                  <a:pt x="397999" y="256500"/>
                  <a:pt x="611862" y="171317"/>
                  <a:pt x="795218" y="105238"/>
                </a:cubicBezTo>
              </a:path>
            </a:pathLst>
          </a:custGeom>
          <a:noFill/>
          <a:ln w="19050">
            <a:solidFill>
              <a:srgbClr val="5F5F5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solidFill>
                <a:schemeClr val="tx1">
                  <a:lumMod val="50000"/>
                  <a:lumOff val="50000"/>
                </a:schemeClr>
              </a:solidFill>
            </a:endParaRPr>
          </a:p>
        </p:txBody>
      </p:sp>
      <p:sp>
        <p:nvSpPr>
          <p:cNvPr id="59" name="圆角矩形 58"/>
          <p:cNvSpPr/>
          <p:nvPr/>
        </p:nvSpPr>
        <p:spPr>
          <a:xfrm rot="21098730">
            <a:off x="2865438" y="4173538"/>
            <a:ext cx="3154362" cy="825500"/>
          </a:xfrm>
          <a:prstGeom prst="roundRect">
            <a:avLst>
              <a:gd name="adj" fmla="val 24179"/>
            </a:avLst>
          </a:prstGeom>
          <a:solidFill>
            <a:srgbClr val="FFFFFF"/>
          </a:solidFill>
          <a:ln>
            <a:noFill/>
          </a:ln>
          <a:effectLst>
            <a:outerShdw blurRad="38100" dist="508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60" name="圆角矩形 59"/>
          <p:cNvSpPr/>
          <p:nvPr/>
        </p:nvSpPr>
        <p:spPr>
          <a:xfrm rot="21098730">
            <a:off x="2989263" y="4254501"/>
            <a:ext cx="2906712" cy="663575"/>
          </a:xfrm>
          <a:prstGeom prst="roundRect">
            <a:avLst>
              <a:gd name="adj" fmla="val 24179"/>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14400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smtClean="0">
                <a:solidFill>
                  <a:srgbClr val="FEFEFD"/>
                </a:solidFill>
                <a:latin typeface="方正粗倩简体" panose="03000509000000000000" pitchFamily="65" charset="-122"/>
                <a:ea typeface="方正粗倩简体" panose="03000509000000000000" pitchFamily="65" charset="-122"/>
                <a:sym typeface="+mn-ea"/>
              </a:rPr>
              <a:t>是否有伪造</a:t>
            </a:r>
            <a:r>
              <a:rPr lang="zh-CN" altLang="en-US" sz="2000" smtClean="0">
                <a:solidFill>
                  <a:srgbClr val="FEFEFD"/>
                </a:solidFill>
                <a:latin typeface="方正粗倩简体" panose="03000509000000000000" pitchFamily="65" charset="-122"/>
                <a:ea typeface="方正粗倩简体" panose="03000509000000000000" pitchFamily="65" charset="-122"/>
              </a:rPr>
              <a:t>？</a:t>
            </a:r>
            <a:endParaRPr lang="zh-CN" altLang="en-US" sz="2000">
              <a:solidFill>
                <a:srgbClr val="FEFEFD"/>
              </a:solidFill>
              <a:latin typeface="方正粗倩简体" panose="03000509000000000000" pitchFamily="65" charset="-122"/>
              <a:ea typeface="方正粗倩简体" panose="03000509000000000000" pitchFamily="65" charset="-122"/>
            </a:endParaRPr>
          </a:p>
        </p:txBody>
      </p:sp>
      <p:sp>
        <p:nvSpPr>
          <p:cNvPr id="61" name="圆角矩形 60"/>
          <p:cNvSpPr/>
          <p:nvPr/>
        </p:nvSpPr>
        <p:spPr>
          <a:xfrm rot="20641342">
            <a:off x="2913063" y="3981451"/>
            <a:ext cx="1116012" cy="665163"/>
          </a:xfrm>
          <a:prstGeom prst="roundRect">
            <a:avLst>
              <a:gd name="adj" fmla="val 24179"/>
            </a:avLst>
          </a:prstGeom>
          <a:solidFill>
            <a:schemeClr val="accent3">
              <a:lumMod val="75000"/>
            </a:schemeClr>
          </a:solidFill>
          <a:ln>
            <a:noFill/>
          </a:ln>
          <a:effectLst>
            <a:outerShdw blurRad="25400" dist="12700" dir="60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62" name="圆角矩形 61"/>
          <p:cNvSpPr/>
          <p:nvPr/>
        </p:nvSpPr>
        <p:spPr>
          <a:xfrm rot="20641342">
            <a:off x="2967038" y="4044951"/>
            <a:ext cx="1008062" cy="538163"/>
          </a:xfrm>
          <a:prstGeom prst="roundRect">
            <a:avLst>
              <a:gd name="adj" fmla="val 18193"/>
            </a:avLst>
          </a:prstGeom>
          <a:solidFill>
            <a:srgbClr val="FEFEFD"/>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smtClean="0">
                <a:solidFill>
                  <a:srgbClr val="000000"/>
                </a:solidFill>
                <a:latin typeface="微软雅黑" panose="020b0503020204020204" pitchFamily="34" charset="-122"/>
                <a:ea typeface="微软雅黑" panose="020b0503020204020204" pitchFamily="34" charset="-122"/>
              </a:rPr>
              <a:t>其三</a:t>
            </a:r>
            <a:endParaRPr lang="zh-CN" altLang="en-US" sz="2000">
              <a:solidFill>
                <a:srgbClr val="000000"/>
              </a:solidFill>
              <a:latin typeface="微软雅黑" panose="020b0503020204020204" pitchFamily="34" charset="-122"/>
              <a:ea typeface="微软雅黑" panose="020b0503020204020204" pitchFamily="34" charset="-122"/>
            </a:endParaRPr>
          </a:p>
        </p:txBody>
      </p:sp>
      <p:sp>
        <p:nvSpPr>
          <p:cNvPr id="63" name="椭圆 62"/>
          <p:cNvSpPr/>
          <p:nvPr/>
        </p:nvSpPr>
        <p:spPr>
          <a:xfrm>
            <a:off x="3047589" y="4323687"/>
            <a:ext cx="162000" cy="162000"/>
          </a:xfrm>
          <a:prstGeom prst="ellipse">
            <a:avLst/>
          </a:prstGeom>
          <a:solidFill>
            <a:srgbClr val="FFFFFF"/>
          </a:solidFill>
          <a:ln w="3175">
            <a:noFill/>
          </a:ln>
          <a:effectLst>
            <a:innerShdw blurRad="76200">
              <a:prstClr val="black">
                <a:alpha val="68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64" name="任意多边形 63"/>
          <p:cNvSpPr/>
          <p:nvPr/>
        </p:nvSpPr>
        <p:spPr>
          <a:xfrm>
            <a:off x="2182813" y="4271963"/>
            <a:ext cx="1016000" cy="400050"/>
          </a:xfrm>
          <a:custGeom>
            <a:gdLst>
              <a:gd name="connsiteX0" fmla="*/ 788369 w 788369"/>
              <a:gd name="connsiteY0" fmla="*/ 59760 h 293210"/>
              <a:gd name="connsiteX1" fmla="*/ 507382 w 788369"/>
              <a:gd name="connsiteY1" fmla="*/ 228 h 293210"/>
              <a:gd name="connsiteX2" fmla="*/ 78757 w 788369"/>
              <a:gd name="connsiteY2" fmla="*/ 43091 h 293210"/>
              <a:gd name="connsiteX3" fmla="*/ 4938 w 788369"/>
              <a:gd name="connsiteY3" fmla="*/ 135960 h 293210"/>
              <a:gd name="connsiteX4" fmla="*/ 145432 w 788369"/>
              <a:gd name="connsiteY4" fmla="*/ 281216 h 293210"/>
              <a:gd name="connsiteX5" fmla="*/ 290688 w 788369"/>
              <a:gd name="connsiteY5" fmla="*/ 264547 h 293210"/>
              <a:gd name="connsiteX6" fmla="*/ 759794 w 788369"/>
              <a:gd name="connsiteY6" fmla="*/ 102622 h 293210"/>
              <a:gd name="connsiteX0-1" fmla="*/ 788369 w 797894"/>
              <a:gd name="connsiteY0-2" fmla="*/ 59760 h 294208"/>
              <a:gd name="connsiteX1-3" fmla="*/ 507382 w 797894"/>
              <a:gd name="connsiteY1-4" fmla="*/ 228 h 294208"/>
              <a:gd name="connsiteX2-5" fmla="*/ 78757 w 797894"/>
              <a:gd name="connsiteY2-6" fmla="*/ 43091 h 294208"/>
              <a:gd name="connsiteX3-7" fmla="*/ 4938 w 797894"/>
              <a:gd name="connsiteY3-8" fmla="*/ 135960 h 294208"/>
              <a:gd name="connsiteX4-9" fmla="*/ 145432 w 797894"/>
              <a:gd name="connsiteY4-10" fmla="*/ 281216 h 294208"/>
              <a:gd name="connsiteX5-11" fmla="*/ 290688 w 797894"/>
              <a:gd name="connsiteY5-12" fmla="*/ 264547 h 294208"/>
              <a:gd name="connsiteX6-13" fmla="*/ 797894 w 797894"/>
              <a:gd name="connsiteY6-14" fmla="*/ 81191 h 294208"/>
              <a:gd name="connsiteX0-15" fmla="*/ 786197 w 795722"/>
              <a:gd name="connsiteY0-16" fmla="*/ 64810 h 299258"/>
              <a:gd name="connsiteX1-17" fmla="*/ 505210 w 795722"/>
              <a:gd name="connsiteY1-18" fmla="*/ 5278 h 299258"/>
              <a:gd name="connsiteX2-19" fmla="*/ 87773 w 795722"/>
              <a:gd name="connsiteY2-20" fmla="*/ 18304 h 299258"/>
              <a:gd name="connsiteX3-21" fmla="*/ 2766 w 795722"/>
              <a:gd name="connsiteY3-22" fmla="*/ 141010 h 299258"/>
              <a:gd name="connsiteX4-23" fmla="*/ 143260 w 795722"/>
              <a:gd name="connsiteY4-24" fmla="*/ 286266 h 299258"/>
              <a:gd name="connsiteX5-25" fmla="*/ 288516 w 795722"/>
              <a:gd name="connsiteY5-26" fmla="*/ 269597 h 299258"/>
              <a:gd name="connsiteX6-27" fmla="*/ 795722 w 795722"/>
              <a:gd name="connsiteY6-28" fmla="*/ 86241 h 299258"/>
              <a:gd name="connsiteX0-29" fmla="*/ 786145 w 795670"/>
              <a:gd name="connsiteY0-30" fmla="*/ 83807 h 318255"/>
              <a:gd name="connsiteX1-31" fmla="*/ 501428 w 795670"/>
              <a:gd name="connsiteY1-32" fmla="*/ 1898 h 318255"/>
              <a:gd name="connsiteX2-33" fmla="*/ 87721 w 795670"/>
              <a:gd name="connsiteY2-34" fmla="*/ 37301 h 318255"/>
              <a:gd name="connsiteX3-35" fmla="*/ 2714 w 795670"/>
              <a:gd name="connsiteY3-36" fmla="*/ 160007 h 318255"/>
              <a:gd name="connsiteX4-37" fmla="*/ 143208 w 795670"/>
              <a:gd name="connsiteY4-38" fmla="*/ 305263 h 318255"/>
              <a:gd name="connsiteX5-39" fmla="*/ 288464 w 795670"/>
              <a:gd name="connsiteY5-40" fmla="*/ 288594 h 318255"/>
              <a:gd name="connsiteX6-41" fmla="*/ 795670 w 795670"/>
              <a:gd name="connsiteY6-42" fmla="*/ 105238 h 318255"/>
              <a:gd name="connsiteX0-43" fmla="*/ 785693 w 795218"/>
              <a:gd name="connsiteY0-44" fmla="*/ 83807 h 313376"/>
              <a:gd name="connsiteX1-45" fmla="*/ 500976 w 795218"/>
              <a:gd name="connsiteY1-46" fmla="*/ 1898 h 313376"/>
              <a:gd name="connsiteX2-47" fmla="*/ 87269 w 795218"/>
              <a:gd name="connsiteY2-48" fmla="*/ 37301 h 313376"/>
              <a:gd name="connsiteX3-49" fmla="*/ 2262 w 795218"/>
              <a:gd name="connsiteY3-50" fmla="*/ 160007 h 313376"/>
              <a:gd name="connsiteX4-51" fmla="*/ 135297 w 795218"/>
              <a:gd name="connsiteY4-52" fmla="*/ 297804 h 313376"/>
              <a:gd name="connsiteX5-53" fmla="*/ 288012 w 795218"/>
              <a:gd name="connsiteY5-54" fmla="*/ 288594 h 313376"/>
              <a:gd name="connsiteX6-55" fmla="*/ 795218 w 795218"/>
              <a:gd name="connsiteY6-56" fmla="*/ 105238 h 313376"/>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795218" h="313376">
                <a:moveTo>
                  <a:pt x="785693" y="83807"/>
                </a:moveTo>
                <a:cubicBezTo>
                  <a:pt x="704334" y="55430"/>
                  <a:pt x="617380" y="9649"/>
                  <a:pt x="500976" y="1898"/>
                </a:cubicBezTo>
                <a:cubicBezTo>
                  <a:pt x="384572" y="-5853"/>
                  <a:pt x="170388" y="10950"/>
                  <a:pt x="87269" y="37301"/>
                </a:cubicBezTo>
                <a:cubicBezTo>
                  <a:pt x="4150" y="63652"/>
                  <a:pt x="-5743" y="116590"/>
                  <a:pt x="2262" y="160007"/>
                </a:cubicBezTo>
                <a:cubicBezTo>
                  <a:pt x="10267" y="203424"/>
                  <a:pt x="87672" y="276373"/>
                  <a:pt x="135297" y="297804"/>
                </a:cubicBezTo>
                <a:cubicBezTo>
                  <a:pt x="182922" y="319235"/>
                  <a:pt x="178025" y="320688"/>
                  <a:pt x="288012" y="288594"/>
                </a:cubicBezTo>
                <a:cubicBezTo>
                  <a:pt x="397999" y="256500"/>
                  <a:pt x="611862" y="171317"/>
                  <a:pt x="795218" y="105238"/>
                </a:cubicBezTo>
              </a:path>
            </a:pathLst>
          </a:custGeom>
          <a:noFill/>
          <a:ln w="19050">
            <a:solidFill>
              <a:srgbClr val="5F5F5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solidFill>
                <a:schemeClr val="tx1">
                  <a:lumMod val="50000"/>
                  <a:lumOff val="50000"/>
                </a:schemeClr>
              </a:solidFill>
            </a:endParaRPr>
          </a:p>
        </p:txBody>
      </p:sp>
      <p:sp>
        <p:nvSpPr>
          <p:cNvPr id="65" name="圆角矩形 64"/>
          <p:cNvSpPr/>
          <p:nvPr/>
        </p:nvSpPr>
        <p:spPr>
          <a:xfrm rot="21098730">
            <a:off x="6418263" y="5133975"/>
            <a:ext cx="3154362" cy="825500"/>
          </a:xfrm>
          <a:prstGeom prst="roundRect">
            <a:avLst>
              <a:gd name="adj" fmla="val 24179"/>
            </a:avLst>
          </a:prstGeom>
          <a:solidFill>
            <a:srgbClr val="FFFFFF"/>
          </a:solidFill>
          <a:ln>
            <a:noFill/>
          </a:ln>
          <a:effectLst>
            <a:outerShdw blurRad="38100" dist="508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66" name="圆角矩形 65"/>
          <p:cNvSpPr/>
          <p:nvPr/>
        </p:nvSpPr>
        <p:spPr>
          <a:xfrm rot="21098730">
            <a:off x="6542088" y="5214939"/>
            <a:ext cx="2906712" cy="663575"/>
          </a:xfrm>
          <a:prstGeom prst="roundRect">
            <a:avLst>
              <a:gd name="adj" fmla="val 24179"/>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14400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mtClean="0">
                <a:solidFill>
                  <a:srgbClr val="FEFEFD"/>
                </a:solidFill>
                <a:latin typeface="方正粗倩简体" panose="03000509000000000000" pitchFamily="65" charset="-122"/>
                <a:ea typeface="方正粗倩简体" panose="03000509000000000000" pitchFamily="65" charset="-122"/>
              </a:rPr>
              <a:t>是否有误导？</a:t>
            </a:r>
            <a:endParaRPr lang="zh-CN" altLang="en-US">
              <a:solidFill>
                <a:srgbClr val="FEFEFD"/>
              </a:solidFill>
              <a:latin typeface="方正粗倩简体" panose="03000509000000000000" pitchFamily="65" charset="-122"/>
              <a:ea typeface="方正粗倩简体" panose="03000509000000000000" pitchFamily="65" charset="-122"/>
            </a:endParaRPr>
          </a:p>
        </p:txBody>
      </p:sp>
      <p:sp>
        <p:nvSpPr>
          <p:cNvPr id="67" name="圆角矩形 66"/>
          <p:cNvSpPr/>
          <p:nvPr/>
        </p:nvSpPr>
        <p:spPr>
          <a:xfrm rot="20641342">
            <a:off x="6465888" y="4941888"/>
            <a:ext cx="1116012" cy="665162"/>
          </a:xfrm>
          <a:prstGeom prst="roundRect">
            <a:avLst>
              <a:gd name="adj" fmla="val 24179"/>
            </a:avLst>
          </a:prstGeom>
          <a:solidFill>
            <a:schemeClr val="accent4">
              <a:lumMod val="75000"/>
            </a:schemeClr>
          </a:solidFill>
          <a:ln>
            <a:noFill/>
          </a:ln>
          <a:effectLst>
            <a:outerShdw blurRad="25400" dist="12700" dir="60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68" name="圆角矩形 67"/>
          <p:cNvSpPr/>
          <p:nvPr/>
        </p:nvSpPr>
        <p:spPr>
          <a:xfrm rot="20641342">
            <a:off x="6519863" y="5005388"/>
            <a:ext cx="1008062" cy="538162"/>
          </a:xfrm>
          <a:prstGeom prst="roundRect">
            <a:avLst>
              <a:gd name="adj" fmla="val 18193"/>
            </a:avLst>
          </a:prstGeom>
          <a:solidFill>
            <a:srgbClr val="FEFEFD"/>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0" tIns="0" rIns="0" bIns="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000" smtClean="0">
                <a:solidFill>
                  <a:srgbClr val="000000"/>
                </a:solidFill>
                <a:latin typeface="微软雅黑" panose="020b0503020204020204" pitchFamily="34" charset="-122"/>
                <a:ea typeface="微软雅黑" panose="020b0503020204020204" pitchFamily="34" charset="-122"/>
              </a:rPr>
              <a:t>另外</a:t>
            </a:r>
            <a:endParaRPr lang="zh-CN" altLang="en-US" sz="2000">
              <a:solidFill>
                <a:srgbClr val="000000"/>
              </a:solidFill>
              <a:latin typeface="微软雅黑" panose="020b0503020204020204" pitchFamily="34" charset="-122"/>
              <a:ea typeface="微软雅黑" panose="020b0503020204020204" pitchFamily="34" charset="-122"/>
            </a:endParaRPr>
          </a:p>
        </p:txBody>
      </p:sp>
      <p:sp>
        <p:nvSpPr>
          <p:cNvPr id="69" name="椭圆 68"/>
          <p:cNvSpPr/>
          <p:nvPr/>
        </p:nvSpPr>
        <p:spPr>
          <a:xfrm>
            <a:off x="6600466" y="5284152"/>
            <a:ext cx="162000" cy="162000"/>
          </a:xfrm>
          <a:prstGeom prst="ellipse">
            <a:avLst/>
          </a:prstGeom>
          <a:solidFill>
            <a:srgbClr val="FFFFFF"/>
          </a:solidFill>
          <a:ln w="3175">
            <a:noFill/>
          </a:ln>
          <a:effectLst>
            <a:innerShdw blurRad="76200">
              <a:prstClr val="black">
                <a:alpha val="68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70" name="任意多边形 69"/>
          <p:cNvSpPr/>
          <p:nvPr/>
        </p:nvSpPr>
        <p:spPr>
          <a:xfrm>
            <a:off x="5735638" y="5232400"/>
            <a:ext cx="1016000" cy="400050"/>
          </a:xfrm>
          <a:custGeom>
            <a:gdLst>
              <a:gd name="connsiteX0" fmla="*/ 788369 w 788369"/>
              <a:gd name="connsiteY0" fmla="*/ 59760 h 293210"/>
              <a:gd name="connsiteX1" fmla="*/ 507382 w 788369"/>
              <a:gd name="connsiteY1" fmla="*/ 228 h 293210"/>
              <a:gd name="connsiteX2" fmla="*/ 78757 w 788369"/>
              <a:gd name="connsiteY2" fmla="*/ 43091 h 293210"/>
              <a:gd name="connsiteX3" fmla="*/ 4938 w 788369"/>
              <a:gd name="connsiteY3" fmla="*/ 135960 h 293210"/>
              <a:gd name="connsiteX4" fmla="*/ 145432 w 788369"/>
              <a:gd name="connsiteY4" fmla="*/ 281216 h 293210"/>
              <a:gd name="connsiteX5" fmla="*/ 290688 w 788369"/>
              <a:gd name="connsiteY5" fmla="*/ 264547 h 293210"/>
              <a:gd name="connsiteX6" fmla="*/ 759794 w 788369"/>
              <a:gd name="connsiteY6" fmla="*/ 102622 h 293210"/>
              <a:gd name="connsiteX0-1" fmla="*/ 788369 w 797894"/>
              <a:gd name="connsiteY0-2" fmla="*/ 59760 h 294208"/>
              <a:gd name="connsiteX1-3" fmla="*/ 507382 w 797894"/>
              <a:gd name="connsiteY1-4" fmla="*/ 228 h 294208"/>
              <a:gd name="connsiteX2-5" fmla="*/ 78757 w 797894"/>
              <a:gd name="connsiteY2-6" fmla="*/ 43091 h 294208"/>
              <a:gd name="connsiteX3-7" fmla="*/ 4938 w 797894"/>
              <a:gd name="connsiteY3-8" fmla="*/ 135960 h 294208"/>
              <a:gd name="connsiteX4-9" fmla="*/ 145432 w 797894"/>
              <a:gd name="connsiteY4-10" fmla="*/ 281216 h 294208"/>
              <a:gd name="connsiteX5-11" fmla="*/ 290688 w 797894"/>
              <a:gd name="connsiteY5-12" fmla="*/ 264547 h 294208"/>
              <a:gd name="connsiteX6-13" fmla="*/ 797894 w 797894"/>
              <a:gd name="connsiteY6-14" fmla="*/ 81191 h 294208"/>
              <a:gd name="connsiteX0-15" fmla="*/ 786197 w 795722"/>
              <a:gd name="connsiteY0-16" fmla="*/ 64810 h 299258"/>
              <a:gd name="connsiteX1-17" fmla="*/ 505210 w 795722"/>
              <a:gd name="connsiteY1-18" fmla="*/ 5278 h 299258"/>
              <a:gd name="connsiteX2-19" fmla="*/ 87773 w 795722"/>
              <a:gd name="connsiteY2-20" fmla="*/ 18304 h 299258"/>
              <a:gd name="connsiteX3-21" fmla="*/ 2766 w 795722"/>
              <a:gd name="connsiteY3-22" fmla="*/ 141010 h 299258"/>
              <a:gd name="connsiteX4-23" fmla="*/ 143260 w 795722"/>
              <a:gd name="connsiteY4-24" fmla="*/ 286266 h 299258"/>
              <a:gd name="connsiteX5-25" fmla="*/ 288516 w 795722"/>
              <a:gd name="connsiteY5-26" fmla="*/ 269597 h 299258"/>
              <a:gd name="connsiteX6-27" fmla="*/ 795722 w 795722"/>
              <a:gd name="connsiteY6-28" fmla="*/ 86241 h 299258"/>
              <a:gd name="connsiteX0-29" fmla="*/ 786145 w 795670"/>
              <a:gd name="connsiteY0-30" fmla="*/ 83807 h 318255"/>
              <a:gd name="connsiteX1-31" fmla="*/ 501428 w 795670"/>
              <a:gd name="connsiteY1-32" fmla="*/ 1898 h 318255"/>
              <a:gd name="connsiteX2-33" fmla="*/ 87721 w 795670"/>
              <a:gd name="connsiteY2-34" fmla="*/ 37301 h 318255"/>
              <a:gd name="connsiteX3-35" fmla="*/ 2714 w 795670"/>
              <a:gd name="connsiteY3-36" fmla="*/ 160007 h 318255"/>
              <a:gd name="connsiteX4-37" fmla="*/ 143208 w 795670"/>
              <a:gd name="connsiteY4-38" fmla="*/ 305263 h 318255"/>
              <a:gd name="connsiteX5-39" fmla="*/ 288464 w 795670"/>
              <a:gd name="connsiteY5-40" fmla="*/ 288594 h 318255"/>
              <a:gd name="connsiteX6-41" fmla="*/ 795670 w 795670"/>
              <a:gd name="connsiteY6-42" fmla="*/ 105238 h 318255"/>
              <a:gd name="connsiteX0-43" fmla="*/ 785693 w 795218"/>
              <a:gd name="connsiteY0-44" fmla="*/ 83807 h 313376"/>
              <a:gd name="connsiteX1-45" fmla="*/ 500976 w 795218"/>
              <a:gd name="connsiteY1-46" fmla="*/ 1898 h 313376"/>
              <a:gd name="connsiteX2-47" fmla="*/ 87269 w 795218"/>
              <a:gd name="connsiteY2-48" fmla="*/ 37301 h 313376"/>
              <a:gd name="connsiteX3-49" fmla="*/ 2262 w 795218"/>
              <a:gd name="connsiteY3-50" fmla="*/ 160007 h 313376"/>
              <a:gd name="connsiteX4-51" fmla="*/ 135297 w 795218"/>
              <a:gd name="connsiteY4-52" fmla="*/ 297804 h 313376"/>
              <a:gd name="connsiteX5-53" fmla="*/ 288012 w 795218"/>
              <a:gd name="connsiteY5-54" fmla="*/ 288594 h 313376"/>
              <a:gd name="connsiteX6-55" fmla="*/ 795218 w 795218"/>
              <a:gd name="connsiteY6-56" fmla="*/ 105238 h 313376"/>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795218" h="313376">
                <a:moveTo>
                  <a:pt x="785693" y="83807"/>
                </a:moveTo>
                <a:cubicBezTo>
                  <a:pt x="704334" y="55430"/>
                  <a:pt x="617380" y="9649"/>
                  <a:pt x="500976" y="1898"/>
                </a:cubicBezTo>
                <a:cubicBezTo>
                  <a:pt x="384572" y="-5853"/>
                  <a:pt x="170388" y="10950"/>
                  <a:pt x="87269" y="37301"/>
                </a:cubicBezTo>
                <a:cubicBezTo>
                  <a:pt x="4150" y="63652"/>
                  <a:pt x="-5743" y="116590"/>
                  <a:pt x="2262" y="160007"/>
                </a:cubicBezTo>
                <a:cubicBezTo>
                  <a:pt x="10267" y="203424"/>
                  <a:pt x="87672" y="276373"/>
                  <a:pt x="135297" y="297804"/>
                </a:cubicBezTo>
                <a:cubicBezTo>
                  <a:pt x="182922" y="319235"/>
                  <a:pt x="178025" y="320688"/>
                  <a:pt x="288012" y="288594"/>
                </a:cubicBezTo>
                <a:cubicBezTo>
                  <a:pt x="397999" y="256500"/>
                  <a:pt x="611862" y="171317"/>
                  <a:pt x="795218" y="105238"/>
                </a:cubicBezTo>
              </a:path>
            </a:pathLst>
          </a:custGeom>
          <a:noFill/>
          <a:ln w="19050">
            <a:solidFill>
              <a:srgbClr val="5F5F5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solidFill>
                <a:schemeClr val="tx1">
                  <a:lumMod val="50000"/>
                  <a:lumOff val="50000"/>
                </a:schemeClr>
              </a:solidFill>
            </a:endParaRPr>
          </a:p>
        </p:txBody>
      </p:sp>
      <p:grpSp>
        <p:nvGrpSpPr>
          <p:cNvPr id="2" name="组合 1"/>
          <p:cNvGrpSpPr/>
          <p:nvPr/>
        </p:nvGrpSpPr>
        <p:grpSpPr>
          <a:xfrm>
            <a:off x="875665" y="404495"/>
            <a:ext cx="7675880" cy="719455"/>
            <a:chOff x="875420" y="404664"/>
            <a:chExt cx="3314820" cy="720080"/>
          </a:xfrm>
        </p:grpSpPr>
        <p:sp>
          <p:nvSpPr>
            <p:cNvPr id="18" name="矩形 17"/>
            <p:cNvSpPr/>
            <p:nvPr/>
          </p:nvSpPr>
          <p:spPr>
            <a:xfrm>
              <a:off x="875420" y="404664"/>
              <a:ext cx="3314546"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0" name="文本框 19"/>
            <p:cNvSpPr txBox="1"/>
            <p:nvPr/>
          </p:nvSpPr>
          <p:spPr>
            <a:xfrm>
              <a:off x="929442" y="533681"/>
              <a:ext cx="3260798"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cs typeface="华文中宋" panose="02010600040101010101" charset="-122"/>
                </a:rPr>
                <a:t>四、违反广告法行为表现</a:t>
              </a:r>
              <a:r>
                <a:rPr lang="en-US" altLang="zh-CN" sz="2400">
                  <a:solidFill>
                    <a:srgbClr val="FFFFFF"/>
                  </a:solidFill>
                  <a:latin typeface="华文中宋" panose="02010600040101010101" charset="-122"/>
                  <a:ea typeface="华文中宋" panose="02010600040101010101" charset="-122"/>
                  <a:cs typeface="华文中宋" panose="02010600040101010101" charset="-122"/>
                </a:rPr>
                <a:t>——</a:t>
              </a:r>
              <a:r>
                <a:rPr lang="zh-CN" altLang="en-US" sz="2400">
                  <a:solidFill>
                    <a:srgbClr val="FFFFFF"/>
                  </a:solidFill>
                  <a:latin typeface="华文中宋" panose="02010600040101010101" charset="-122"/>
                  <a:ea typeface="华文中宋" panose="02010600040101010101" charset="-122"/>
                  <a:cs typeface="华文中宋" panose="02010600040101010101" charset="-122"/>
                </a:rPr>
                <a:t>如何判断虚假、夸大宣传？</a:t>
              </a:r>
              <a:endParaRPr lang="zh-CN" altLang="en-US" sz="2400">
                <a:solidFill>
                  <a:srgbClr val="FFFFFF"/>
                </a:solidFill>
                <a:latin typeface="华文中宋" panose="02010600040101010101" charset="-122"/>
                <a:ea typeface="华文中宋" panose="02010600040101010101" charset="-122"/>
                <a:cs typeface="华文中宋" panose="02010600040101010101" charset="-122"/>
              </a:endParaRPr>
            </a:p>
          </p:txBody>
        </p:sp>
      </p:grpSp>
    </p:spTree>
  </p:cSld>
  <p:clrMapOvr>
    <a:masterClrMapping/>
  </p:clrMapOvr>
  <mc:AlternateContent>
    <mc:Choice xmlns:p14="http://schemas.microsoft.com/office/powerpoint/2010/main" Requires="p14">
      <p:transition spd="slow" p14:dur="1250">
        <p14:switch dir="r"/>
      </p:transition>
    </mc:Choice>
    <mc:Fallback>
      <p:transition spd="slow">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E8E8E6"/>
        </a:solidFill>
        <a:effectLst/>
      </p:bgPr>
    </p:bg>
    <p:spTree>
      <p:nvGrpSpPr>
        <p:cNvPr id="1" name=""/>
        <p:cNvGrpSpPr/>
        <p:nvPr/>
      </p:nvGrpSpPr>
      <p:grpSpPr>
        <a:xfrm>
          <a:off x="0" y="0"/>
          <a:ext cx="0" cy="0"/>
        </a:xfrm>
      </p:grpSpPr>
      <p:cxnSp>
        <p:nvCxnSpPr>
          <p:cNvPr id="11" name="直接连接符 10"/>
          <p:cNvCxnSpPr/>
          <p:nvPr/>
        </p:nvCxnSpPr>
        <p:spPr>
          <a:xfrm flipV="1">
            <a:off x="10848528" y="1340768"/>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V="1">
            <a:off x="38726" y="6541735"/>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sp>
        <p:nvSpPr>
          <p:cNvPr id="13" name="矩形 12"/>
          <p:cNvSpPr/>
          <p:nvPr/>
        </p:nvSpPr>
        <p:spPr>
          <a:xfrm>
            <a:off x="11784632" y="5661248"/>
            <a:ext cx="407368"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grpSp>
        <p:nvGrpSpPr>
          <p:cNvPr id="2" name="组合 1"/>
          <p:cNvGrpSpPr/>
          <p:nvPr/>
        </p:nvGrpSpPr>
        <p:grpSpPr>
          <a:xfrm>
            <a:off x="875665" y="404495"/>
            <a:ext cx="7675246" cy="719455"/>
            <a:chOff x="875420" y="404664"/>
            <a:chExt cx="3314546" cy="720080"/>
          </a:xfrm>
        </p:grpSpPr>
        <p:sp>
          <p:nvSpPr>
            <p:cNvPr id="18" name="矩形 17"/>
            <p:cNvSpPr/>
            <p:nvPr/>
          </p:nvSpPr>
          <p:spPr>
            <a:xfrm>
              <a:off x="875420" y="404664"/>
              <a:ext cx="3314546"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0" name="文本框 19"/>
            <p:cNvSpPr txBox="1"/>
            <p:nvPr/>
          </p:nvSpPr>
          <p:spPr>
            <a:xfrm>
              <a:off x="929442" y="533681"/>
              <a:ext cx="3083101"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cs typeface="华文中宋" panose="02010600040101010101" charset="-122"/>
                </a:rPr>
                <a:t>四、违反广告法行为表现</a:t>
              </a:r>
              <a:r>
                <a:rPr lang="en-US" altLang="zh-CN" sz="2400">
                  <a:solidFill>
                    <a:srgbClr val="FFFFFF"/>
                  </a:solidFill>
                  <a:latin typeface="华文中宋" panose="02010600040101010101" charset="-122"/>
                  <a:ea typeface="华文中宋" panose="02010600040101010101" charset="-122"/>
                  <a:cs typeface="华文中宋" panose="02010600040101010101" charset="-122"/>
                </a:rPr>
                <a:t>——3</a:t>
              </a:r>
              <a:r>
                <a:rPr lang="zh-CN" altLang="en-US" sz="2400">
                  <a:solidFill>
                    <a:srgbClr val="FFFFFF"/>
                  </a:solidFill>
                  <a:latin typeface="华文中宋" panose="02010600040101010101" charset="-122"/>
                  <a:ea typeface="华文中宋" panose="02010600040101010101" charset="-122"/>
                  <a:cs typeface="华文中宋" panose="02010600040101010101" charset="-122"/>
                </a:rPr>
                <a:t>、禁止行为</a:t>
              </a:r>
              <a:endParaRPr lang="zh-CN" altLang="en-US" sz="2400">
                <a:solidFill>
                  <a:srgbClr val="FFFFFF"/>
                </a:solidFill>
                <a:latin typeface="华文中宋" panose="02010600040101010101" charset="-122"/>
                <a:ea typeface="华文中宋" panose="02010600040101010101" charset="-122"/>
                <a:cs typeface="华文中宋" panose="02010600040101010101" charset="-122"/>
              </a:endParaRPr>
            </a:p>
          </p:txBody>
        </p:sp>
      </p:grpSp>
      <p:sp>
        <p:nvSpPr>
          <p:cNvPr id="68" name="文本框 67"/>
          <p:cNvSpPr txBox="1"/>
          <p:nvPr/>
        </p:nvSpPr>
        <p:spPr>
          <a:xfrm>
            <a:off x="456565" y="1078865"/>
            <a:ext cx="7496810" cy="5386070"/>
          </a:xfrm>
          <a:prstGeom prst="rect">
            <a:avLst/>
          </a:prstGeom>
          <a:noFill/>
        </p:spPr>
        <p:txBody>
          <a:bodyPr wrap="square"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广告法：第九条 广告不得有下列情形：</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(一)使用或者变相使用中华人民共和国的国旗、国歌、国徽，军旗、军歌、军徽;</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(二)使用或者变相使用国家机关、国家机关工作人员的名义或者形象;</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(三)使用“国家级”、“最高级”、“最佳”等用语;</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(四)损害国家的尊严或者利益，泄露国家秘密;</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rPr>
              <a:t>无印良品因赠阅《2017年秋冬家目录册》插附的地图中存在台湾标记错误案</a:t>
            </a: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rPr>
              <a:t>—</a:t>
            </a:r>
            <a:r>
              <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rPr>
              <a:t>处罚</a:t>
            </a: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rPr>
              <a:t>20</a:t>
            </a:r>
            <a:r>
              <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rPr>
              <a:t>万；</a:t>
            </a:r>
            <a:endPar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endParaRPr>
          </a:p>
          <a:p>
            <a:pPr fontAlgn="auto">
              <a:lnSpc>
                <a:spcPts val="3000"/>
              </a:lnSpc>
              <a:defRPr/>
            </a:pP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rPr>
              <a:t>——动车组列车展牌媒体上发布的“华夏幸福产业新城运营商广告”画面中的中国地图被错绘，</a:t>
            </a:r>
            <a:r>
              <a:rPr lang="en-US" altLang="zh-CN" sz="1400" b="1" smtClean="0">
                <a:solidFill>
                  <a:schemeClr val="tx1">
                    <a:lumMod val="50000"/>
                    <a:lumOff val="50000"/>
                  </a:schemeClr>
                </a:solidFill>
                <a:latin typeface="微软雅黑" panose="020b0503020204020204" pitchFamily="34" charset="-122"/>
                <a:ea typeface="微软雅黑" panose="020b0503020204020204" pitchFamily="34" charset="-122"/>
              </a:rPr>
              <a:t>我国多处领土未纳入版图</a:t>
            </a:r>
            <a:r>
              <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rPr>
              <a:t>，罚款</a:t>
            </a: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rPr>
              <a:t>100</a:t>
            </a:r>
            <a:r>
              <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rPr>
              <a:t>万元。</a:t>
            </a:r>
            <a:endPar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endParaRPr>
          </a:p>
          <a:p>
            <a:pPr fontAlgn="auto">
              <a:lnSpc>
                <a:spcPts val="3000"/>
              </a:lnSpc>
              <a:defRPr/>
            </a:pP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rPr>
              <a:t>——海南澜湄贸易有限公司发布含有绘制不完整中国地图的广告，违反了《广告法》第九条的规定。2018年9月，海南省三亚市工商局作出行政处罚，责令停止发布违法广告，并处罚款70万元。 </a:t>
            </a:r>
            <a:endPar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(五)妨碍社会安定，损害社会公共利益;</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rPr>
              <a:t>——推销应急设备宣传虚假地震风险、推销口罩夸大呼吸道</a:t>
            </a:r>
            <a:r>
              <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rPr>
              <a:t>传染</a:t>
            </a: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rPr>
              <a:t>病疫情信息等。</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p:txBody>
      </p:sp>
      <p:pic>
        <p:nvPicPr>
          <p:cNvPr id="22" name="图片 21" descr="20150507161515854[1]"/>
          <p:cNvPicPr>
            <a:picLocks noChangeAspect="1"/>
          </p:cNvPicPr>
          <p:nvPr/>
        </p:nvPicPr>
        <p:blipFill>
          <a:blip r:embed="rId3"/>
          <a:stretch>
            <a:fillRect/>
          </a:stretch>
        </p:blipFill>
        <p:spPr>
          <a:xfrm>
            <a:off x="8140065" y="4355465"/>
            <a:ext cx="3128645" cy="1831975"/>
          </a:xfrm>
          <a:prstGeom prst="rect">
            <a:avLst/>
          </a:prstGeom>
        </p:spPr>
      </p:pic>
      <p:pic>
        <p:nvPicPr>
          <p:cNvPr id="23" name="图片 22"/>
          <p:cNvPicPr>
            <a:picLocks noChangeAspect="1"/>
          </p:cNvPicPr>
          <p:nvPr/>
        </p:nvPicPr>
        <p:blipFill>
          <a:blip r:embed="rId4"/>
          <a:stretch>
            <a:fillRect/>
          </a:stretch>
        </p:blipFill>
        <p:spPr>
          <a:xfrm>
            <a:off x="8074025" y="1696720"/>
            <a:ext cx="3194685" cy="1681480"/>
          </a:xfrm>
          <a:prstGeom prst="rect">
            <a:avLst/>
          </a:prstGeom>
        </p:spPr>
      </p:pic>
    </p:spTree>
  </p:cSld>
  <p:clrMapOvr>
    <a:overrideClrMapping bg1="lt1" tx1="dk1" bg2="lt2" tx2="dk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68">
                                            <p:txEl>
                                              <p:pRg st="1" end="1"/>
                                            </p:txEl>
                                          </p:spTgt>
                                        </p:tgtEl>
                                        <p:attrNameLst>
                                          <p:attrName>style.visibility</p:attrName>
                                        </p:attrNameLst>
                                      </p:cBhvr>
                                      <p:to>
                                        <p:strVal val="visible"/>
                                      </p:to>
                                    </p:set>
                                    <p:animEffect transition="in" filter="barn(inVertical)">
                                      <p:cBhvr>
                                        <p:cTn id="7" dur="500"/>
                                        <p:tgtEl>
                                          <p:spTgt spid="68">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p:stCondLst>
                              <p:cond delay="0"/>
                            </p:stCondLst>
                            <p:childTnLst>
                              <p:par>
                                <p:cTn id="14" presetID="3" presetClass="entr" presetSubtype="10" dur="500" fill="hold" nodeType="clickEffect">
                                  <p:stCondLst>
                                    <p:cond delay="0"/>
                                  </p:stCondLst>
                                  <p:childTnLst>
                                    <p:set>
                                      <p:cBhvr>
                                        <p:cTn id="15" dur="1" fill="hold">
                                          <p:stCondLst>
                                            <p:cond delay="0"/>
                                          </p:stCondLst>
                                        </p:cTn>
                                        <p:tgtEl>
                                          <p:spTgt spid="68">
                                            <p:txEl>
                                              <p:pRg st="2" end="2"/>
                                            </p:txEl>
                                          </p:spTgt>
                                        </p:tgtEl>
                                        <p:attrNameLst>
                                          <p:attrName>style.visibility</p:attrName>
                                        </p:attrNameLst>
                                      </p:cBhvr>
                                      <p:to>
                                        <p:strVal val="visible"/>
                                      </p:to>
                                    </p:set>
                                    <p:animEffect transition="in" filter="blinds(horizontal)">
                                      <p:cBhvr>
                                        <p:cTn id="16" dur="500"/>
                                        <p:tgtEl>
                                          <p:spTgt spid="68">
                                            <p:txEl>
                                              <p:pRg st="2" end="2"/>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3" presetClass="entr" presetSubtype="10" dur="500" fill="hold" nodeType="click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blinds(horizontal)">
                                      <p:cBhvr>
                                        <p:cTn id="21" dur="500"/>
                                        <p:tgtEl>
                                          <p:spTgt spid="22"/>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 presetClass="entr" presetSubtype="4" dur="500" fill="hold" nodeType="clickEffect">
                                  <p:stCondLst>
                                    <p:cond delay="0"/>
                                  </p:stCondLst>
                                  <p:childTnLst>
                                    <p:set>
                                      <p:cBhvr>
                                        <p:cTn id="25" dur="1" fill="hold">
                                          <p:stCondLst>
                                            <p:cond delay="0"/>
                                          </p:stCondLst>
                                        </p:cTn>
                                        <p:tgtEl>
                                          <p:spTgt spid="68">
                                            <p:txEl>
                                              <p:pRg st="3" end="3"/>
                                            </p:txEl>
                                          </p:spTgt>
                                        </p:tgtEl>
                                        <p:attrNameLst>
                                          <p:attrName>style.visibility</p:attrName>
                                        </p:attrNameLst>
                                      </p:cBhvr>
                                      <p:to>
                                        <p:strVal val="visible"/>
                                      </p:to>
                                    </p:set>
                                    <p:anim calcmode="lin" valueType="num">
                                      <p:cBhvr additive="base">
                                        <p:cTn id="26" dur="500" fill="hold"/>
                                        <p:tgtEl>
                                          <p:spTgt spid="68">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5" presetClass="entr" presetSubtype="10" dur="500" fill="hold" nodeType="clickEffect">
                                  <p:stCondLst>
                                    <p:cond delay="0"/>
                                  </p:stCondLst>
                                  <p:childTnLst>
                                    <p:set>
                                      <p:cBhvr>
                                        <p:cTn id="31" dur="1" fill="hold">
                                          <p:stCondLst>
                                            <p:cond delay="0"/>
                                          </p:stCondLst>
                                        </p:cTn>
                                        <p:tgtEl>
                                          <p:spTgt spid="68">
                                            <p:txEl>
                                              <p:pRg st="4" end="4"/>
                                            </p:txEl>
                                          </p:spTgt>
                                        </p:tgtEl>
                                        <p:attrNameLst>
                                          <p:attrName>style.visibility</p:attrName>
                                        </p:attrNameLst>
                                      </p:cBhvr>
                                      <p:to>
                                        <p:strVal val="visible"/>
                                      </p:to>
                                    </p:set>
                                    <p:animEffect transition="in" filter="checkerboard(across)">
                                      <p:cBhvr>
                                        <p:cTn id="32" dur="500"/>
                                        <p:tgtEl>
                                          <p:spTgt spid="68">
                                            <p:txEl>
                                              <p:pRg st="4" end="4"/>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68">
                                            <p:txEl>
                                              <p:pRg st="5" end="5"/>
                                            </p:txEl>
                                          </p:spTgt>
                                        </p:tgtEl>
                                        <p:attrNameLst>
                                          <p:attrName>style.visibility</p:attrName>
                                        </p:attrNameLst>
                                      </p:cBhvr>
                                      <p:to>
                                        <p:strVal val="visible"/>
                                      </p:to>
                                    </p:set>
                                    <p:anim calcmode="lin" valueType="num">
                                      <p:cBhvr additive="base">
                                        <p:cTn id="37" dur="500" fill="hold"/>
                                        <p:tgtEl>
                                          <p:spTgt spid="6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8">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dur="500" fill="hold" nodeType="withEffect">
                                  <p:stCondLst>
                                    <p:cond delay="0"/>
                                  </p:stCondLst>
                                  <p:childTnLst>
                                    <p:set>
                                      <p:cBhvr>
                                        <p:cTn id="40" dur="1" fill="hold">
                                          <p:stCondLst>
                                            <p:cond delay="0"/>
                                          </p:stCondLst>
                                        </p:cTn>
                                        <p:tgtEl>
                                          <p:spTgt spid="68">
                                            <p:txEl>
                                              <p:pRg st="6" end="6"/>
                                            </p:txEl>
                                          </p:spTgt>
                                        </p:tgtEl>
                                        <p:attrNameLst>
                                          <p:attrName>style.visibility</p:attrName>
                                        </p:attrNameLst>
                                      </p:cBhvr>
                                      <p:to>
                                        <p:strVal val="visible"/>
                                      </p:to>
                                    </p:set>
                                    <p:anim calcmode="lin" valueType="num">
                                      <p:cBhvr additive="base">
                                        <p:cTn id="41" dur="500" fill="hold"/>
                                        <p:tgtEl>
                                          <p:spTgt spid="68">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8">
                                            <p:txEl>
                                              <p:pRg st="6" end="6"/>
                                            </p:txEl>
                                          </p:spTgt>
                                        </p:tgtEl>
                                        <p:attrNameLst>
                                          <p:attrName>ppt_y</p:attrName>
                                        </p:attrNameLst>
                                      </p:cBhvr>
                                      <p:tavLst>
                                        <p:tav tm="0">
                                          <p:val>
                                            <p:strVal val="1+#ppt_h/2"/>
                                          </p:val>
                                        </p:tav>
                                        <p:tav tm="100000">
                                          <p:val>
                                            <p:strVal val="#ppt_y"/>
                                          </p:val>
                                        </p:tav>
                                      </p:tavLst>
                                    </p:anim>
                                  </p:childTnLst>
                                </p:cTn>
                              </p:par>
                              <p:par>
                                <p:cTn id="43" presetID="2" presetClass="entr" presetSubtype="4" dur="500" fill="hold" nodeType="withEffect">
                                  <p:stCondLst>
                                    <p:cond delay="0"/>
                                  </p:stCondLst>
                                  <p:childTnLst>
                                    <p:set>
                                      <p:cBhvr>
                                        <p:cTn id="44" dur="1" fill="hold">
                                          <p:stCondLst>
                                            <p:cond delay="0"/>
                                          </p:stCondLst>
                                        </p:cTn>
                                        <p:tgtEl>
                                          <p:spTgt spid="68">
                                            <p:txEl>
                                              <p:pRg st="7" end="7"/>
                                            </p:txEl>
                                          </p:spTgt>
                                        </p:tgtEl>
                                        <p:attrNameLst>
                                          <p:attrName>style.visibility</p:attrName>
                                        </p:attrNameLst>
                                      </p:cBhvr>
                                      <p:to>
                                        <p:strVal val="visible"/>
                                      </p:to>
                                    </p:set>
                                    <p:anim calcmode="lin" valueType="num">
                                      <p:cBhvr additive="base">
                                        <p:cTn id="45" dur="500" fill="hold"/>
                                        <p:tgtEl>
                                          <p:spTgt spid="68">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6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2" presetClass="entr" presetSubtype="4" dur="500" fill="hold" nodeType="clickEffect">
                                  <p:stCondLst>
                                    <p:cond delay="0"/>
                                  </p:stCondLst>
                                  <p:childTnLst>
                                    <p:set>
                                      <p:cBhvr>
                                        <p:cTn id="50" dur="1" fill="hold">
                                          <p:stCondLst>
                                            <p:cond delay="0"/>
                                          </p:stCondLst>
                                        </p:cTn>
                                        <p:tgtEl>
                                          <p:spTgt spid="68">
                                            <p:txEl>
                                              <p:pRg st="8" end="8"/>
                                            </p:txEl>
                                          </p:spTgt>
                                        </p:tgtEl>
                                        <p:attrNameLst>
                                          <p:attrName>style.visibility</p:attrName>
                                        </p:attrNameLst>
                                      </p:cBhvr>
                                      <p:to>
                                        <p:strVal val="visible"/>
                                      </p:to>
                                    </p:set>
                                    <p:anim calcmode="lin" valueType="num">
                                      <p:cBhvr additive="base">
                                        <p:cTn id="51" dur="500" fill="hold"/>
                                        <p:tgtEl>
                                          <p:spTgt spid="68">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68">
                                            <p:txEl>
                                              <p:pRg st="8" end="8"/>
                                            </p:txEl>
                                          </p:spTgt>
                                        </p:tgtEl>
                                        <p:attrNameLst>
                                          <p:attrName>ppt_y</p:attrName>
                                        </p:attrNameLst>
                                      </p:cBhvr>
                                      <p:tavLst>
                                        <p:tav tm="0">
                                          <p:val>
                                            <p:strVal val="1+#ppt_h/2"/>
                                          </p:val>
                                        </p:tav>
                                        <p:tav tm="100000">
                                          <p:val>
                                            <p:strVal val="#ppt_y"/>
                                          </p:val>
                                        </p:tav>
                                      </p:tavLst>
                                    </p:anim>
                                  </p:childTnLst>
                                </p:cTn>
                              </p:par>
                              <p:par>
                                <p:cTn id="53" presetID="2" presetClass="entr" presetSubtype="4" dur="500" fill="hold" nodeType="withEffect">
                                  <p:stCondLst>
                                    <p:cond delay="0"/>
                                  </p:stCondLst>
                                  <p:childTnLst>
                                    <p:set>
                                      <p:cBhvr>
                                        <p:cTn id="54" dur="1" fill="hold">
                                          <p:stCondLst>
                                            <p:cond delay="0"/>
                                          </p:stCondLst>
                                        </p:cTn>
                                        <p:tgtEl>
                                          <p:spTgt spid="68">
                                            <p:txEl>
                                              <p:pRg st="9" end="9"/>
                                            </p:txEl>
                                          </p:spTgt>
                                        </p:tgtEl>
                                        <p:attrNameLst>
                                          <p:attrName>style.visibility</p:attrName>
                                        </p:attrNameLst>
                                      </p:cBhvr>
                                      <p:to>
                                        <p:strVal val="visible"/>
                                      </p:to>
                                    </p:set>
                                    <p:anim calcmode="lin" valueType="num">
                                      <p:cBhvr additive="base">
                                        <p:cTn id="55" dur="500" fill="hold"/>
                                        <p:tgtEl>
                                          <p:spTgt spid="68">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8">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875665" y="404495"/>
            <a:ext cx="7675246" cy="719455"/>
            <a:chOff x="875420" y="404664"/>
            <a:chExt cx="3314546" cy="720080"/>
          </a:xfrm>
        </p:grpSpPr>
        <p:sp>
          <p:nvSpPr>
            <p:cNvPr id="18" name="矩形 17"/>
            <p:cNvSpPr/>
            <p:nvPr/>
          </p:nvSpPr>
          <p:spPr>
            <a:xfrm>
              <a:off x="875420" y="404664"/>
              <a:ext cx="3314546"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0" name="文本框 19"/>
            <p:cNvSpPr txBox="1"/>
            <p:nvPr/>
          </p:nvSpPr>
          <p:spPr>
            <a:xfrm>
              <a:off x="929442" y="533681"/>
              <a:ext cx="3083101"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cs typeface="华文中宋" panose="02010600040101010101" charset="-122"/>
                </a:rPr>
                <a:t>四、违反广告法行为表现</a:t>
              </a:r>
              <a:r>
                <a:rPr lang="en-US" altLang="zh-CN" sz="2400">
                  <a:solidFill>
                    <a:srgbClr val="FFFFFF"/>
                  </a:solidFill>
                  <a:latin typeface="华文中宋" panose="02010600040101010101" charset="-122"/>
                  <a:ea typeface="华文中宋" panose="02010600040101010101" charset="-122"/>
                  <a:cs typeface="华文中宋" panose="02010600040101010101" charset="-122"/>
                </a:rPr>
                <a:t>——3</a:t>
              </a:r>
              <a:r>
                <a:rPr lang="zh-CN" altLang="en-US" sz="2400">
                  <a:solidFill>
                    <a:srgbClr val="FFFFFF"/>
                  </a:solidFill>
                  <a:latin typeface="华文中宋" panose="02010600040101010101" charset="-122"/>
                  <a:ea typeface="华文中宋" panose="02010600040101010101" charset="-122"/>
                  <a:cs typeface="华文中宋" panose="02010600040101010101" charset="-122"/>
                </a:rPr>
                <a:t>、禁止行为</a:t>
              </a:r>
              <a:endParaRPr lang="zh-CN" altLang="en-US" sz="2400">
                <a:solidFill>
                  <a:srgbClr val="FFFFFF"/>
                </a:solidFill>
                <a:latin typeface="华文中宋" panose="02010600040101010101" charset="-122"/>
                <a:ea typeface="华文中宋" panose="02010600040101010101" charset="-122"/>
                <a:cs typeface="华文中宋" panose="02010600040101010101" charset="-122"/>
              </a:endParaRPr>
            </a:p>
          </p:txBody>
        </p:sp>
      </p:grpSp>
      <p:sp>
        <p:nvSpPr>
          <p:cNvPr id="3" name="文本框 2"/>
          <p:cNvSpPr txBox="1"/>
          <p:nvPr/>
        </p:nvSpPr>
        <p:spPr>
          <a:xfrm>
            <a:off x="447040" y="2091373"/>
            <a:ext cx="6609715" cy="3462020"/>
          </a:xfrm>
          <a:prstGeom prst="rect">
            <a:avLst/>
          </a:prstGeom>
          <a:noFill/>
        </p:spPr>
        <p:txBody>
          <a:bodyPr wrap="square" lIns="0" tIns="0" rIns="0" bIns="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(六)危害人身、财产安全，泄露个人隐私;</a:t>
            </a:r>
            <a:endParaRPr lang="en-US" altLang="zh-CN"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(七)妨碍社会公共秩序或者违背社会良好风尚;</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sym typeface="+mn-ea"/>
              </a:rPr>
              <a:t>——叫了个鸡”处罚案，</a:t>
            </a:r>
            <a:r>
              <a:rPr lang="zh-CN" altLang="en-US" sz="1400" smtClean="0">
                <a:solidFill>
                  <a:schemeClr val="tx1">
                    <a:lumMod val="50000"/>
                    <a:lumOff val="50000"/>
                  </a:schemeClr>
                </a:solidFill>
                <a:latin typeface="微软雅黑" panose="020b0503020204020204" pitchFamily="34" charset="-122"/>
                <a:ea typeface="微软雅黑" panose="020b0503020204020204" pitchFamily="34" charset="-122"/>
                <a:sym typeface="+mn-ea"/>
              </a:rPr>
              <a:t>上海市工商局作出处</a:t>
            </a: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sym typeface="+mn-ea"/>
              </a:rPr>
              <a:t>罚50万</a:t>
            </a:r>
            <a:endPar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sym typeface="+mn-ea"/>
            </a:endParaRPr>
          </a:p>
          <a:p>
            <a:pPr fontAlgn="auto">
              <a:lnSpc>
                <a:spcPts val="3000"/>
              </a:lnSpc>
              <a:defRPr/>
            </a:pPr>
            <a:r>
              <a:rPr lang="en-US" altLang="zh-CN" sz="1400" smtClean="0">
                <a:solidFill>
                  <a:schemeClr val="tx1">
                    <a:lumMod val="50000"/>
                    <a:lumOff val="50000"/>
                  </a:schemeClr>
                </a:solidFill>
                <a:latin typeface="微软雅黑" panose="020b0503020204020204" pitchFamily="34" charset="-122"/>
                <a:ea typeface="微软雅黑" panose="020b0503020204020204" pitchFamily="34" charset="-122"/>
                <a:sym typeface="+mn-ea"/>
              </a:rPr>
              <a:t>——山东青岛马扎子烤肉店发布违法广告案—“爽了你，这就是我做鸡的价值”，罚款20万</a:t>
            </a:r>
            <a:endParaRPr lang="en-US" altLang="zh-CN" sz="1600" smtClean="0">
              <a:solidFill>
                <a:schemeClr val="tx1">
                  <a:lumMod val="50000"/>
                  <a:lumOff val="50000"/>
                </a:schemeClr>
              </a:solidFill>
              <a:latin typeface="微软雅黑" panose="020b0503020204020204" pitchFamily="34" charset="-122"/>
              <a:ea typeface="微软雅黑" panose="020b0503020204020204" pitchFamily="34" charset="-122"/>
              <a:sym typeface="+mn-ea"/>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(八)含有淫秽、色情、赌博、迷信、恐怖、暴力的内容;</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(九)含有民族、种族、宗教、性别歧视的内容;</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(十)妨碍环境、自然资源或者文化遗产保护;</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a:p>
            <a:pPr fontAlgn="auto">
              <a:lnSpc>
                <a:spcPts val="3000"/>
              </a:lnSpc>
              <a:defRPr/>
            </a:pPr>
            <a:r>
              <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rPr>
              <a:t>(十一)法律、行政法规规定禁止的其他情形</a:t>
            </a:r>
            <a:endParaRPr lang="zh-CN" altLang="en-US" sz="1600" kern="0" smtClean="0">
              <a:solidFill>
                <a:schemeClr val="tx1">
                  <a:lumMod val="85000"/>
                  <a:lumOff val="15000"/>
                </a:schemeClr>
              </a:solidFill>
              <a:latin typeface="微软雅黑" panose="020b0503020204020204" pitchFamily="34" charset="-122"/>
              <a:ea typeface="微软雅黑" panose="020b0503020204020204" pitchFamily="34" charset="-122"/>
            </a:endParaRPr>
          </a:p>
        </p:txBody>
      </p:sp>
      <p:pic>
        <p:nvPicPr>
          <p:cNvPr id="4" name="图片 3" descr="37b8fc116ba04944b1c032a3a727bcae[1]"/>
          <p:cNvPicPr>
            <a:picLocks noChangeAspect="1"/>
          </p:cNvPicPr>
          <p:nvPr/>
        </p:nvPicPr>
        <p:blipFill>
          <a:blip r:embed="rId2"/>
          <a:stretch>
            <a:fillRect/>
          </a:stretch>
        </p:blipFill>
        <p:spPr>
          <a:xfrm>
            <a:off x="7774940" y="1243330"/>
            <a:ext cx="3648710" cy="2362200"/>
          </a:xfrm>
          <a:prstGeom prst="rect">
            <a:avLst/>
          </a:prstGeom>
        </p:spPr>
      </p:pic>
      <p:pic>
        <p:nvPicPr>
          <p:cNvPr id="7" name="图片 6" descr="360f300882cb4988b38c75e90aa42c9a[1]"/>
          <p:cNvPicPr>
            <a:picLocks noChangeAspect="1"/>
          </p:cNvPicPr>
          <p:nvPr/>
        </p:nvPicPr>
        <p:blipFill>
          <a:blip r:embed="rId3"/>
          <a:stretch>
            <a:fillRect/>
          </a:stretch>
        </p:blipFill>
        <p:spPr>
          <a:xfrm>
            <a:off x="6760210" y="4008755"/>
            <a:ext cx="4662805" cy="2722245"/>
          </a:xfrm>
          <a:prstGeom prst="rect">
            <a:avLst/>
          </a:prstGeom>
        </p:spPr>
      </p:pic>
    </p:spTree>
  </p:cSld>
  <p:clrMapOvr>
    <a:masterClrMapping/>
  </p:clrMapOvr>
  <mc:AlternateContent>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2" presetClass="entr" presetSubtype="4" dur="50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wipe(down)">
                                      <p:cBhvr>
                                        <p:cTn id="11" dur="500"/>
                                        <p:tgtEl>
                                          <p:spTgt spid="3">
                                            <p:txEl>
                                              <p:pRg st="2" end="2"/>
                                            </p:txEl>
                                          </p:spTgt>
                                        </p:tgtEl>
                                      </p:cBhvr>
                                    </p:animEffect>
                                  </p:childTnLst>
                                </p:cTn>
                              </p:par>
                              <p:par>
                                <p:cTn id="12" presetID="22" presetClass="entr" presetSubtype="4" dur="500" fill="hold" nodeType="with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wipe(down)">
                                      <p:cBhvr>
                                        <p:cTn id="14" dur="500"/>
                                        <p:tgtEl>
                                          <p:spTgt spid="3">
                                            <p:txEl>
                                              <p:pRg st="3" end="3"/>
                                            </p:txEl>
                                          </p:spTgt>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4" presetClass="entr" presetSubtype="16" dur="200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ox(in)">
                                      <p:cBhvr>
                                        <p:cTn id="19" dur="2000"/>
                                        <p:tgtEl>
                                          <p:spTgt spid="4"/>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2" presetClass="entr" presetSubtype="4" dur="50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5" presetClass="entr" presetSubtype="10" dur="500"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checkerboard(across)">
                                      <p:cBhvr>
                                        <p:cTn id="36" dur="500"/>
                                        <p:tgtEl>
                                          <p:spTgt spid="7"/>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16" presetClass="entr" presetSubtype="21" dur="50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barn(inVertical)">
                                      <p:cBhvr>
                                        <p:cTn id="41" dur="500"/>
                                        <p:tgtEl>
                                          <p:spTgt spid="3">
                                            <p:txEl>
                                              <p:pRg st="6" end="6"/>
                                            </p:txEl>
                                          </p:spTgt>
                                        </p:tgtEl>
                                      </p:cBhvr>
                                    </p:animEffect>
                                  </p:childTnLst>
                                </p:cTn>
                              </p:par>
                              <p:par>
                                <p:cTn id="42" presetID="16" presetClass="entr" presetSubtype="21" dur="50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barn(inVertical)">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35" name="直接连接符 34"/>
          <p:cNvCxnSpPr/>
          <p:nvPr/>
        </p:nvCxnSpPr>
        <p:spPr>
          <a:xfrm flipV="1">
            <a:off x="10848528" y="1340768"/>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flipV="1">
            <a:off x="-35569" y="5949280"/>
            <a:ext cx="1748306" cy="3444"/>
          </a:xfrm>
          <a:prstGeom prst="line">
            <a:avLst/>
          </a:prstGeom>
          <a:ln w="19050">
            <a:gradFill flip="none" rotWithShape="1">
              <a:gsLst>
                <a:gs pos="0">
                  <a:srgbClr val="21A3D0"/>
                </a:gs>
                <a:gs pos="89000">
                  <a:schemeClr val="bg1"/>
                </a:gs>
                <a:gs pos="83000">
                  <a:srgbClr val="E8E8E6"/>
                </a:gs>
                <a:gs pos="100000">
                  <a:schemeClr val="bg1"/>
                </a:gs>
              </a:gsLst>
              <a:lin ang="0" scaled="1"/>
            </a:gradFill>
          </a:ln>
        </p:spPr>
        <p:style>
          <a:lnRef idx="1">
            <a:schemeClr val="accent1"/>
          </a:lnRef>
          <a:fillRef idx="0">
            <a:schemeClr val="accent1"/>
          </a:fillRef>
          <a:effectRef idx="0">
            <a:schemeClr val="accent1"/>
          </a:effectRef>
          <a:fontRef idx="minor">
            <a:schemeClr val="tx1"/>
          </a:fontRef>
        </p:style>
      </p:cxnSp>
      <p:grpSp>
        <p:nvGrpSpPr>
          <p:cNvPr id="2" name="组合 1"/>
          <p:cNvGrpSpPr/>
          <p:nvPr/>
        </p:nvGrpSpPr>
        <p:grpSpPr>
          <a:xfrm>
            <a:off x="2169160" y="2183130"/>
            <a:ext cx="6697286" cy="1668145"/>
            <a:chOff x="2855639" y="1788593"/>
            <a:chExt cx="6697286" cy="518083"/>
          </a:xfrm>
        </p:grpSpPr>
        <p:grpSp>
          <p:nvGrpSpPr>
            <p:cNvPr id="14" name="组合 13"/>
            <p:cNvGrpSpPr/>
            <p:nvPr/>
          </p:nvGrpSpPr>
          <p:grpSpPr>
            <a:xfrm>
              <a:off x="2927394" y="1788593"/>
              <a:ext cx="6625531" cy="518083"/>
              <a:chOff x="2855386" y="1830797"/>
              <a:chExt cx="6625531" cy="518083"/>
            </a:xfrm>
          </p:grpSpPr>
          <p:cxnSp>
            <p:nvCxnSpPr>
              <p:cNvPr id="3" name="直接连接符 2"/>
              <p:cNvCxnSpPr/>
              <p:nvPr/>
            </p:nvCxnSpPr>
            <p:spPr>
              <a:xfrm flipV="1">
                <a:off x="2855386" y="2345133"/>
                <a:ext cx="3096895" cy="3747"/>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6672605" y="1830797"/>
                <a:ext cx="280831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flipV="1">
                <a:off x="5952281" y="1830797"/>
                <a:ext cx="720090" cy="514336"/>
              </a:xfrm>
              <a:prstGeom prst="line">
                <a:avLst/>
              </a:prstGeom>
            </p:spPr>
            <p:style>
              <a:lnRef idx="1">
                <a:schemeClr val="accent1"/>
              </a:lnRef>
              <a:fillRef idx="0">
                <a:schemeClr val="accent1"/>
              </a:fillRef>
              <a:effectRef idx="0">
                <a:schemeClr val="accent1"/>
              </a:effectRef>
              <a:fontRef idx="minor">
                <a:schemeClr val="tx1"/>
              </a:fontRef>
            </p:style>
          </p:cxnSp>
        </p:grpSp>
        <p:sp>
          <p:nvSpPr>
            <p:cNvPr id="15" name="TextBox 55"/>
            <p:cNvSpPr txBox="1">
              <a:spLocks noChangeArrowheads="1"/>
            </p:cNvSpPr>
            <p:nvPr/>
          </p:nvSpPr>
          <p:spPr bwMode="auto">
            <a:xfrm flipH="1">
              <a:off x="2855639" y="1844996"/>
              <a:ext cx="3550920" cy="37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Arial Narrow" panose="020b0606020202030204" pitchFamily="34" charset="0"/>
                  <a:ea typeface="微软雅黑" panose="020b0503020204020204" pitchFamily="34"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Narrow" panose="020b0606020202030204" pitchFamily="34" charset="0"/>
                  <a:ea typeface="微软雅黑" panose="020b0503020204020204" pitchFamily="34"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Narrow" panose="020b0606020202030204" pitchFamily="34" charset="0"/>
                  <a:ea typeface="微软雅黑" panose="020b0503020204020204" pitchFamily="34"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9pPr>
            </a:lstStyle>
            <a:p>
              <a:pPr algn="l" eaLnBrk="1" hangingPunct="1">
                <a:lnSpc>
                  <a:spcPct val="130000"/>
                </a:lnSpc>
                <a:spcBef>
                  <a:spcPct val="0"/>
                </a:spcBef>
                <a:buFontTx/>
                <a:buNone/>
                <a:defRPr/>
              </a:pPr>
              <a:r>
                <a:rPr lang="zh-CN" altLang="en-US" sz="1600" smtClean="0">
                  <a:solidFill>
                    <a:schemeClr val="accent1"/>
                  </a:solidFill>
                  <a:latin typeface="华文中宋" panose="02010600040101010101" charset="-122"/>
                  <a:ea typeface="华文中宋" panose="02010600040101010101" charset="-122"/>
                  <a:cs typeface="华文中宋" panose="02010600040101010101" charset="-122"/>
                </a:rPr>
                <a:t> 广告法十一条：广告使用数据、统计资料、调查结果、文摘、引用语等引证内容的，应当真实、准确，并表明出处。引证内容有适用范围和有效期限的，应当明确表示。</a:t>
              </a:r>
              <a:endParaRPr lang="zh-CN" altLang="en-US" sz="1600" smtClean="0">
                <a:solidFill>
                  <a:schemeClr val="accent1"/>
                </a:solidFill>
                <a:latin typeface="华文中宋" panose="02010600040101010101" charset="-122"/>
                <a:ea typeface="华文中宋" panose="02010600040101010101" charset="-122"/>
                <a:cs typeface="华文中宋" panose="02010600040101010101" charset="-122"/>
              </a:endParaRPr>
            </a:p>
          </p:txBody>
        </p:sp>
      </p:grpSp>
      <p:sp>
        <p:nvSpPr>
          <p:cNvPr id="17" name="图文框 16"/>
          <p:cNvSpPr/>
          <p:nvPr/>
        </p:nvSpPr>
        <p:spPr>
          <a:xfrm rot="19177476">
            <a:off x="11531958" y="3368459"/>
            <a:ext cx="5780875" cy="5347153"/>
          </a:xfrm>
          <a:prstGeom prst="frame">
            <a:avLst>
              <a:gd name="adj1" fmla="val 5859"/>
            </a:avLst>
          </a:prstGeom>
          <a:solidFill>
            <a:srgbClr val="2B2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a typeface="方正粗倩简体" panose="03000509000000000000" pitchFamily="65" charset="-122"/>
            </a:endParaRPr>
          </a:p>
        </p:txBody>
      </p:sp>
      <p:pic>
        <p:nvPicPr>
          <p:cNvPr id="18" name="图片 17"/>
          <p:cNvPicPr>
            <a:picLocks noChangeAspect="1"/>
          </p:cNvPicPr>
          <p:nvPr/>
        </p:nvPicPr>
        <p:blipFill>
          <a:blip r:embed="rId2"/>
          <a:stretch>
            <a:fillRect/>
          </a:stretch>
        </p:blipFill>
        <p:spPr>
          <a:xfrm rot="19060276" flipH="1">
            <a:off x="11904935" y="4538426"/>
            <a:ext cx="208342" cy="865707"/>
          </a:xfrm>
          <a:prstGeom prst="rect">
            <a:avLst/>
          </a:prstGeom>
        </p:spPr>
      </p:pic>
      <p:pic>
        <p:nvPicPr>
          <p:cNvPr id="19" name="图片 18"/>
          <p:cNvPicPr>
            <a:picLocks noChangeAspect="1"/>
          </p:cNvPicPr>
          <p:nvPr/>
        </p:nvPicPr>
        <p:blipFill>
          <a:blip r:embed="rId2"/>
          <a:stretch>
            <a:fillRect/>
          </a:stretch>
        </p:blipFill>
        <p:spPr>
          <a:xfrm rot="19178286" flipH="1">
            <a:off x="11034642" y="6455361"/>
            <a:ext cx="739314" cy="179359"/>
          </a:xfrm>
          <a:prstGeom prst="rect">
            <a:avLst/>
          </a:prstGeom>
        </p:spPr>
      </p:pic>
      <p:grpSp>
        <p:nvGrpSpPr>
          <p:cNvPr id="11" name="组合 10"/>
          <p:cNvGrpSpPr/>
          <p:nvPr/>
        </p:nvGrpSpPr>
        <p:grpSpPr>
          <a:xfrm>
            <a:off x="875665" y="404495"/>
            <a:ext cx="7675246" cy="719455"/>
            <a:chOff x="875420" y="404664"/>
            <a:chExt cx="3314546" cy="720080"/>
          </a:xfrm>
        </p:grpSpPr>
        <p:sp>
          <p:nvSpPr>
            <p:cNvPr id="12" name="矩形 11"/>
            <p:cNvSpPr/>
            <p:nvPr/>
          </p:nvSpPr>
          <p:spPr>
            <a:xfrm>
              <a:off x="875420" y="404664"/>
              <a:ext cx="3314546"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0" name="文本框 19"/>
            <p:cNvSpPr txBox="1"/>
            <p:nvPr/>
          </p:nvSpPr>
          <p:spPr>
            <a:xfrm>
              <a:off x="929442" y="533681"/>
              <a:ext cx="3083101"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cs typeface="华文中宋" panose="02010600040101010101" charset="-122"/>
                </a:rPr>
                <a:t>四、违反广告法行为表现</a:t>
              </a:r>
              <a:r>
                <a:rPr lang="en-US" altLang="zh-CN" sz="2400">
                  <a:solidFill>
                    <a:srgbClr val="FFFFFF"/>
                  </a:solidFill>
                  <a:latin typeface="华文中宋" panose="02010600040101010101" charset="-122"/>
                  <a:ea typeface="华文中宋" panose="02010600040101010101" charset="-122"/>
                  <a:cs typeface="华文中宋" panose="02010600040101010101" charset="-122"/>
                </a:rPr>
                <a:t>——4</a:t>
              </a:r>
              <a:r>
                <a:rPr lang="zh-CN" altLang="en-US" sz="2400">
                  <a:solidFill>
                    <a:srgbClr val="FFFFFF"/>
                  </a:solidFill>
                  <a:latin typeface="华文中宋" panose="02010600040101010101" charset="-122"/>
                  <a:ea typeface="华文中宋" panose="02010600040101010101" charset="-122"/>
                  <a:cs typeface="华文中宋" panose="02010600040101010101" charset="-122"/>
                </a:rPr>
                <a:t>、引证不规范的广告</a:t>
              </a:r>
              <a:endParaRPr lang="zh-CN" altLang="en-US" sz="2400">
                <a:solidFill>
                  <a:srgbClr val="FFFFFF"/>
                </a:solidFill>
                <a:latin typeface="华文中宋" panose="02010600040101010101" charset="-122"/>
                <a:ea typeface="华文中宋" panose="02010600040101010101" charset="-122"/>
                <a:cs typeface="华文中宋" panose="02010600040101010101" charset="-122"/>
              </a:endParaRPr>
            </a:p>
          </p:txBody>
        </p:sp>
      </p:grpSp>
      <p:sp>
        <p:nvSpPr>
          <p:cNvPr id="13" name="TextBox 55"/>
          <p:cNvSpPr txBox="1">
            <a:spLocks noChangeArrowheads="1"/>
          </p:cNvSpPr>
          <p:nvPr/>
        </p:nvSpPr>
        <p:spPr bwMode="auto">
          <a:xfrm flipH="1">
            <a:off x="5626735" y="2098040"/>
            <a:ext cx="4607560" cy="1538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Arial Narrow" panose="020b0606020202030204" pitchFamily="34" charset="0"/>
                <a:ea typeface="微软雅黑" panose="020b0503020204020204" pitchFamily="34" charset="-122"/>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Narrow" panose="020b0606020202030204" pitchFamily="34" charset="0"/>
                <a:ea typeface="微软雅黑" panose="020b0503020204020204" pitchFamily="34" charset="-122"/>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Narrow" panose="020b0606020202030204" pitchFamily="34" charset="0"/>
                <a:ea typeface="微软雅黑" panose="020b0503020204020204" pitchFamily="34" charset="-122"/>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Arial Narrow" panose="020b0606020202030204" pitchFamily="34" charset="0"/>
                <a:ea typeface="微软雅黑" panose="020b0503020204020204" pitchFamily="34" charset="-122"/>
                <a:cs typeface="+mn-cs"/>
              </a:defRPr>
            </a:lvl9pPr>
          </a:lstStyle>
          <a:p>
            <a:pPr algn="l" eaLnBrk="1" hangingPunct="1">
              <a:lnSpc>
                <a:spcPct val="130000"/>
              </a:lnSpc>
              <a:spcBef>
                <a:spcPct val="0"/>
              </a:spcBef>
              <a:buFontTx/>
              <a:buNone/>
              <a:defRPr/>
            </a:pPr>
            <a:r>
              <a:rPr lang="en-US" altLang="zh-CN" sz="1800" smtClean="0">
                <a:solidFill>
                  <a:schemeClr val="accent1"/>
                </a:solidFill>
                <a:latin typeface="华文中宋" panose="02010600040101010101" charset="-122"/>
                <a:ea typeface="华文中宋" panose="02010600040101010101" charset="-122"/>
                <a:cs typeface="华文中宋" panose="02010600040101010101" charset="-122"/>
              </a:rPr>
              <a:t>   1</a:t>
            </a:r>
            <a:r>
              <a:rPr lang="zh-CN" altLang="en-US" sz="1800" smtClean="0">
                <a:solidFill>
                  <a:schemeClr val="accent1"/>
                </a:solidFill>
                <a:latin typeface="华文中宋" panose="02010600040101010101" charset="-122"/>
                <a:ea typeface="华文中宋" panose="02010600040101010101" charset="-122"/>
                <a:cs typeface="华文中宋" panose="02010600040101010101" charset="-122"/>
              </a:rPr>
              <a:t>、引证内容真实、准确；</a:t>
            </a:r>
            <a:endParaRPr lang="zh-CN" altLang="en-US" sz="1800" smtClean="0">
              <a:solidFill>
                <a:schemeClr val="accent1"/>
              </a:solidFill>
              <a:latin typeface="华文中宋" panose="02010600040101010101" charset="-122"/>
              <a:ea typeface="华文中宋" panose="02010600040101010101" charset="-122"/>
              <a:cs typeface="华文中宋" panose="02010600040101010101" charset="-122"/>
            </a:endParaRPr>
          </a:p>
          <a:p>
            <a:pPr algn="l" eaLnBrk="1" hangingPunct="1">
              <a:lnSpc>
                <a:spcPct val="130000"/>
              </a:lnSpc>
              <a:spcBef>
                <a:spcPct val="0"/>
              </a:spcBef>
              <a:buFontTx/>
              <a:buNone/>
              <a:defRPr/>
            </a:pPr>
            <a:r>
              <a:rPr lang="en-US" altLang="zh-CN" sz="1800" smtClean="0">
                <a:solidFill>
                  <a:schemeClr val="accent1"/>
                </a:solidFill>
                <a:latin typeface="华文中宋" panose="02010600040101010101" charset="-122"/>
                <a:ea typeface="华文中宋" panose="02010600040101010101" charset="-122"/>
                <a:cs typeface="华文中宋" panose="02010600040101010101" charset="-122"/>
              </a:rPr>
              <a:t>  2</a:t>
            </a:r>
            <a:r>
              <a:rPr lang="zh-CN" altLang="en-US" sz="1800" smtClean="0">
                <a:solidFill>
                  <a:schemeClr val="accent1"/>
                </a:solidFill>
                <a:latin typeface="华文中宋" panose="02010600040101010101" charset="-122"/>
                <a:ea typeface="华文中宋" panose="02010600040101010101" charset="-122"/>
                <a:cs typeface="华文中宋" panose="02010600040101010101" charset="-122"/>
              </a:rPr>
              <a:t>、表明出处、使用范围、期限；</a:t>
            </a:r>
            <a:endParaRPr lang="zh-CN" altLang="en-US" sz="1800" smtClean="0">
              <a:solidFill>
                <a:schemeClr val="accent1"/>
              </a:solidFill>
              <a:latin typeface="华文中宋" panose="02010600040101010101" charset="-122"/>
              <a:ea typeface="华文中宋" panose="02010600040101010101" charset="-122"/>
              <a:cs typeface="华文中宋" panose="02010600040101010101" charset="-122"/>
            </a:endParaRPr>
          </a:p>
          <a:p>
            <a:pPr algn="l" eaLnBrk="1" hangingPunct="1">
              <a:lnSpc>
                <a:spcPct val="130000"/>
              </a:lnSpc>
              <a:spcBef>
                <a:spcPct val="0"/>
              </a:spcBef>
              <a:buFontTx/>
              <a:buNone/>
              <a:defRPr/>
            </a:pPr>
            <a:r>
              <a:rPr lang="en-US" altLang="zh-CN" sz="1800" smtClean="0">
                <a:solidFill>
                  <a:schemeClr val="accent1"/>
                </a:solidFill>
                <a:latin typeface="华文中宋" panose="02010600040101010101" charset="-122"/>
                <a:ea typeface="华文中宋" panose="02010600040101010101" charset="-122"/>
                <a:cs typeface="华文中宋" panose="02010600040101010101" charset="-122"/>
              </a:rPr>
              <a:t>3</a:t>
            </a:r>
            <a:r>
              <a:rPr lang="zh-CN" altLang="en-US" sz="1800" smtClean="0">
                <a:solidFill>
                  <a:schemeClr val="accent1"/>
                </a:solidFill>
                <a:latin typeface="华文中宋" panose="02010600040101010101" charset="-122"/>
                <a:ea typeface="华文中宋" panose="02010600040101010101" charset="-122"/>
                <a:cs typeface="华文中宋" panose="02010600040101010101" charset="-122"/>
              </a:rPr>
              <a:t>、来源权威</a:t>
            </a:r>
            <a:endParaRPr lang="zh-CN" altLang="en-US" sz="1800" smtClean="0">
              <a:solidFill>
                <a:schemeClr val="accent1"/>
              </a:solidFill>
              <a:latin typeface="华文中宋" panose="02010600040101010101" charset="-122"/>
              <a:ea typeface="华文中宋" panose="02010600040101010101" charset="-122"/>
              <a:cs typeface="华文中宋" panose="02010600040101010101" charset="-122"/>
            </a:endParaRPr>
          </a:p>
        </p:txBody>
      </p:sp>
    </p:spTree>
  </p:cSld>
  <p:clrMapOvr>
    <a:masterClrMapping/>
  </p:clrMapOvr>
  <p:transition spd="slow">
    <p:wip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38" name="直接连接符 37"/>
          <p:cNvCxnSpPr/>
          <p:nvPr/>
        </p:nvCxnSpPr>
        <p:spPr>
          <a:xfrm flipV="1">
            <a:off x="2063552" y="5877272"/>
            <a:ext cx="8280920" cy="1417"/>
          </a:xfrm>
          <a:prstGeom prst="line">
            <a:avLst/>
          </a:prstGeom>
          <a:ln w="19050">
            <a:solidFill>
              <a:srgbClr val="21A3D0"/>
            </a:solidFill>
          </a:ln>
        </p:spPr>
        <p:style>
          <a:lnRef idx="1">
            <a:schemeClr val="accent1"/>
          </a:lnRef>
          <a:fillRef idx="0">
            <a:schemeClr val="accent1"/>
          </a:fillRef>
          <a:effectRef idx="0">
            <a:schemeClr val="accent1"/>
          </a:effectRef>
          <a:fontRef idx="minor">
            <a:schemeClr val="tx1"/>
          </a:fontRef>
        </p:style>
      </p:cxnSp>
      <p:sp>
        <p:nvSpPr>
          <p:cNvPr id="40" name="任意多边形 39"/>
          <p:cNvSpPr/>
          <p:nvPr/>
        </p:nvSpPr>
        <p:spPr>
          <a:xfrm>
            <a:off x="6701909" y="1124109"/>
            <a:ext cx="3800475" cy="2416175"/>
          </a:xfrm>
          <a:custGeom>
            <a:rect l="l" t="t" r="r" b="b"/>
            <a:pathLst>
              <a:path w="3800254" h="2416645">
                <a:moveTo>
                  <a:pt x="1473241" y="551"/>
                </a:moveTo>
                <a:cubicBezTo>
                  <a:pt x="1676198" y="6411"/>
                  <a:pt x="2202270" y="130970"/>
                  <a:pt x="2405226" y="695143"/>
                </a:cubicBezTo>
                <a:cubicBezTo>
                  <a:pt x="2575210" y="577912"/>
                  <a:pt x="2762046" y="527601"/>
                  <a:pt x="2967933" y="633597"/>
                </a:cubicBezTo>
                <a:cubicBezTo>
                  <a:pt x="3173820" y="739593"/>
                  <a:pt x="3205081" y="851939"/>
                  <a:pt x="3214118" y="1046835"/>
                </a:cubicBezTo>
                <a:cubicBezTo>
                  <a:pt x="3499624" y="1191908"/>
                  <a:pt x="3752728" y="1367388"/>
                  <a:pt x="3794410" y="1653504"/>
                </a:cubicBezTo>
                <a:cubicBezTo>
                  <a:pt x="3836092" y="1939620"/>
                  <a:pt x="3663746" y="2369589"/>
                  <a:pt x="2987960" y="2401583"/>
                </a:cubicBezTo>
                <a:cubicBezTo>
                  <a:pt x="2396491" y="2429585"/>
                  <a:pt x="1141044" y="2413810"/>
                  <a:pt x="94386" y="2392571"/>
                </a:cubicBezTo>
                <a:cubicBezTo>
                  <a:pt x="460192" y="2243311"/>
                  <a:pt x="717747" y="1883942"/>
                  <a:pt x="717747" y="1464418"/>
                </a:cubicBezTo>
                <a:cubicBezTo>
                  <a:pt x="717747" y="1009626"/>
                  <a:pt x="415068" y="625529"/>
                  <a:pt x="0" y="503133"/>
                </a:cubicBezTo>
                <a:cubicBezTo>
                  <a:pt x="155701" y="398659"/>
                  <a:pt x="313310" y="353245"/>
                  <a:pt x="470918" y="387412"/>
                </a:cubicBezTo>
                <a:cubicBezTo>
                  <a:pt x="752272" y="29858"/>
                  <a:pt x="1270284" y="-5309"/>
                  <a:pt x="1473241" y="551"/>
                </a:cubicBezTo>
                <a:close/>
              </a:path>
            </a:pathLst>
          </a:custGeom>
          <a:gradFill>
            <a:gsLst>
              <a:gs pos="0">
                <a:schemeClr val="accent1">
                  <a:lumMod val="60000"/>
                  <a:lumOff val="40000"/>
                </a:schemeClr>
              </a:gs>
              <a:gs pos="50000">
                <a:schemeClr val="accent1"/>
              </a:gs>
              <a:gs pos="100000">
                <a:schemeClr val="accent1">
                  <a:lumMod val="75000"/>
                </a:schemeClr>
              </a:gs>
            </a:gsLst>
            <a:lin ang="10800000" scaled="1"/>
          </a:gradFill>
          <a:ln w="38100">
            <a:noFill/>
          </a:ln>
          <a:effectLst>
            <a:outerShdw blurRad="50800" dist="50800" algn="l"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360000" tIns="540000" rIns="18000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30000"/>
              </a:lnSpc>
              <a:defRPr/>
            </a:pPr>
            <a:endParaRPr lang="en-US" altLang="zh-CN" sz="1600">
              <a:solidFill>
                <a:srgbClr val="FFFFFF"/>
              </a:solidFill>
              <a:latin typeface="+mn-ea"/>
            </a:endParaRPr>
          </a:p>
        </p:txBody>
      </p:sp>
      <p:sp>
        <p:nvSpPr>
          <p:cNvPr id="41" name="椭圆 40"/>
          <p:cNvSpPr/>
          <p:nvPr/>
        </p:nvSpPr>
        <p:spPr>
          <a:xfrm>
            <a:off x="5534205" y="1705228"/>
            <a:ext cx="1765256" cy="1765256"/>
          </a:xfrm>
          <a:prstGeom prst="ellipse">
            <a:avLst/>
          </a:prstGeom>
          <a:solidFill>
            <a:srgbClr val="FFFFFF"/>
          </a:solidFill>
          <a:ln w="127000">
            <a:gradFill flip="none" rotWithShape="1">
              <a:gsLst>
                <a:gs pos="0">
                  <a:schemeClr val="accent1"/>
                </a:gs>
                <a:gs pos="50000">
                  <a:schemeClr val="accent1"/>
                </a:gs>
                <a:gs pos="51000">
                  <a:schemeClr val="accent1">
                    <a:lumMod val="40000"/>
                    <a:lumOff val="60000"/>
                  </a:schemeClr>
                </a:gs>
                <a:gs pos="100000">
                  <a:schemeClr val="accent1">
                    <a:lumMod val="40000"/>
                    <a:lumOff val="60000"/>
                  </a:schemeClr>
                </a:gs>
              </a:gsLst>
              <a:lin ang="10800000" scaled="1"/>
            </a:grad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a:pPr>
            <a:endParaRPr lang="zh-CN" altLang="en-US" sz="3200">
              <a:solidFill>
                <a:srgbClr val="363636"/>
              </a:solidFill>
              <a:latin typeface="+mn-ea"/>
            </a:endParaRPr>
          </a:p>
        </p:txBody>
      </p:sp>
      <p:sp>
        <p:nvSpPr>
          <p:cNvPr id="42" name="任意多边形 41"/>
          <p:cNvSpPr/>
          <p:nvPr/>
        </p:nvSpPr>
        <p:spPr>
          <a:xfrm>
            <a:off x="2586990" y="3063875"/>
            <a:ext cx="4379595" cy="2675255"/>
          </a:xfrm>
          <a:custGeom>
            <a:rect l="l" t="t" r="r" b="b"/>
            <a:pathLst>
              <a:path w="3800254" h="2416645">
                <a:moveTo>
                  <a:pt x="1473241" y="551"/>
                </a:moveTo>
                <a:cubicBezTo>
                  <a:pt x="1676198" y="6411"/>
                  <a:pt x="2202270" y="130970"/>
                  <a:pt x="2405226" y="695143"/>
                </a:cubicBezTo>
                <a:cubicBezTo>
                  <a:pt x="2575210" y="577912"/>
                  <a:pt x="2762046" y="527601"/>
                  <a:pt x="2967933" y="633597"/>
                </a:cubicBezTo>
                <a:cubicBezTo>
                  <a:pt x="3173820" y="739593"/>
                  <a:pt x="3205081" y="851939"/>
                  <a:pt x="3214118" y="1046835"/>
                </a:cubicBezTo>
                <a:cubicBezTo>
                  <a:pt x="3499624" y="1191908"/>
                  <a:pt x="3752728" y="1367388"/>
                  <a:pt x="3794410" y="1653504"/>
                </a:cubicBezTo>
                <a:cubicBezTo>
                  <a:pt x="3836092" y="1939620"/>
                  <a:pt x="3663746" y="2369589"/>
                  <a:pt x="2987960" y="2401583"/>
                </a:cubicBezTo>
                <a:cubicBezTo>
                  <a:pt x="2396491" y="2429585"/>
                  <a:pt x="1141044" y="2413810"/>
                  <a:pt x="94386" y="2392571"/>
                </a:cubicBezTo>
                <a:cubicBezTo>
                  <a:pt x="460192" y="2243311"/>
                  <a:pt x="717747" y="1883942"/>
                  <a:pt x="717747" y="1464418"/>
                </a:cubicBezTo>
                <a:cubicBezTo>
                  <a:pt x="717747" y="1009626"/>
                  <a:pt x="415068" y="625529"/>
                  <a:pt x="0" y="503133"/>
                </a:cubicBezTo>
                <a:cubicBezTo>
                  <a:pt x="155701" y="398659"/>
                  <a:pt x="313310" y="353245"/>
                  <a:pt x="470918" y="387412"/>
                </a:cubicBezTo>
                <a:cubicBezTo>
                  <a:pt x="752272" y="29858"/>
                  <a:pt x="1270284" y="-5309"/>
                  <a:pt x="1473241" y="551"/>
                </a:cubicBezTo>
                <a:close/>
              </a:path>
            </a:pathLst>
          </a:custGeom>
          <a:gradFill>
            <a:gsLst>
              <a:gs pos="0">
                <a:schemeClr val="accent2">
                  <a:lumMod val="60000"/>
                  <a:lumOff val="40000"/>
                </a:schemeClr>
              </a:gs>
              <a:gs pos="50000">
                <a:schemeClr val="accent2"/>
              </a:gs>
              <a:gs pos="100000">
                <a:schemeClr val="accent2">
                  <a:lumMod val="75000"/>
                </a:schemeClr>
              </a:gs>
            </a:gsLst>
            <a:lin ang="10800000" scaled="1"/>
          </a:gradFill>
          <a:ln w="38100">
            <a:noFill/>
          </a:ln>
          <a:effectLst>
            <a:outerShdw blurRad="50800" dist="50800" algn="l" rotWithShape="0">
              <a:schemeClr val="tx1">
                <a:lumMod val="65000"/>
                <a:lumOff val="3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360000" tIns="540000" rIns="18000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30000"/>
              </a:lnSpc>
              <a:defRPr/>
            </a:pPr>
            <a:endParaRPr lang="en-US" altLang="zh-CN" sz="1600">
              <a:solidFill>
                <a:srgbClr val="FFFFFF"/>
              </a:solidFill>
              <a:latin typeface="+mn-ea"/>
            </a:endParaRPr>
          </a:p>
        </p:txBody>
      </p:sp>
      <p:sp>
        <p:nvSpPr>
          <p:cNvPr id="43" name="椭圆 42"/>
          <p:cNvSpPr/>
          <p:nvPr/>
        </p:nvSpPr>
        <p:spPr>
          <a:xfrm>
            <a:off x="1542667" y="3794816"/>
            <a:ext cx="1765256" cy="1765256"/>
          </a:xfrm>
          <a:prstGeom prst="ellipse">
            <a:avLst/>
          </a:prstGeom>
          <a:solidFill>
            <a:srgbClr val="FFFFFF"/>
          </a:solidFill>
          <a:ln w="127000">
            <a:gradFill flip="none" rotWithShape="1">
              <a:gsLst>
                <a:gs pos="0">
                  <a:schemeClr val="accent2"/>
                </a:gs>
                <a:gs pos="50000">
                  <a:schemeClr val="accent2"/>
                </a:gs>
                <a:gs pos="51000">
                  <a:schemeClr val="accent2">
                    <a:lumMod val="40000"/>
                    <a:lumOff val="60000"/>
                  </a:schemeClr>
                </a:gs>
                <a:gs pos="100000">
                  <a:schemeClr val="accent2">
                    <a:lumMod val="40000"/>
                    <a:lumOff val="60000"/>
                  </a:schemeClr>
                </a:gs>
              </a:gsLst>
              <a:lin ang="10800000" scaled="1"/>
            </a:gra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a:pPr>
            <a:endParaRPr lang="zh-CN" altLang="en-US" sz="3200">
              <a:solidFill>
                <a:srgbClr val="363636"/>
              </a:solidFill>
              <a:latin typeface="+mn-ea"/>
            </a:endParaRPr>
          </a:p>
        </p:txBody>
      </p:sp>
      <p:sp>
        <p:nvSpPr>
          <p:cNvPr id="44" name="文本框 43"/>
          <p:cNvSpPr txBox="1"/>
          <p:nvPr/>
        </p:nvSpPr>
        <p:spPr>
          <a:xfrm>
            <a:off x="5735960" y="2276872"/>
            <a:ext cx="1296144"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华文中宋" panose="02010600040101010101" charset="-122"/>
                <a:ea typeface="华文中宋" panose="02010600040101010101" charset="-122"/>
              </a:rPr>
              <a:t>含赠送内容广告</a:t>
            </a:r>
            <a:endParaRPr lang="zh-CN" altLang="en-US" sz="2000" b="1">
              <a:latin typeface="华文中宋" panose="02010600040101010101" charset="-122"/>
              <a:ea typeface="华文中宋" panose="02010600040101010101" charset="-122"/>
            </a:endParaRPr>
          </a:p>
        </p:txBody>
      </p:sp>
      <p:sp>
        <p:nvSpPr>
          <p:cNvPr id="45" name="文本框 44"/>
          <p:cNvSpPr txBox="1"/>
          <p:nvPr/>
        </p:nvSpPr>
        <p:spPr>
          <a:xfrm>
            <a:off x="1776537" y="4509249"/>
            <a:ext cx="1296144"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b="1" smtClean="0">
                <a:latin typeface="华文中宋" panose="02010600040101010101" charset="-122"/>
                <a:ea typeface="华文中宋" panose="02010600040101010101" charset="-122"/>
              </a:rPr>
              <a:t>有奖销售</a:t>
            </a:r>
            <a:endParaRPr lang="zh-CN" altLang="en-US" sz="2000" b="1">
              <a:latin typeface="华文中宋" panose="02010600040101010101" charset="-122"/>
              <a:ea typeface="华文中宋" panose="02010600040101010101" charset="-122"/>
            </a:endParaRPr>
          </a:p>
        </p:txBody>
      </p:sp>
      <p:sp>
        <p:nvSpPr>
          <p:cNvPr id="2" name="文本框 1"/>
          <p:cNvSpPr txBox="1"/>
          <p:nvPr/>
        </p:nvSpPr>
        <p:spPr>
          <a:xfrm>
            <a:off x="7392144" y="2277125"/>
            <a:ext cx="3024336" cy="10763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lumMod val="95000"/>
                  </a:schemeClr>
                </a:solidFill>
                <a:latin typeface="微软雅黑" panose="020b0503020204020204" pitchFamily="34" charset="-122"/>
                <a:ea typeface="微软雅黑" panose="020b0503020204020204" pitchFamily="34" charset="-122"/>
              </a:rPr>
              <a:t>“广告中表明推销的商品或者服务附带赠送的，应当明示所附带赠送商品或者服务的品种、规格、数量、期限和方式。</a:t>
            </a:r>
            <a:endParaRPr lang="zh-CN" altLang="en-US" sz="1600">
              <a:solidFill>
                <a:schemeClr val="bg1">
                  <a:lumMod val="95000"/>
                </a:schemeClr>
              </a:solidFill>
              <a:latin typeface="微软雅黑" panose="020b0503020204020204" pitchFamily="34" charset="-122"/>
              <a:ea typeface="微软雅黑" panose="020b0503020204020204" pitchFamily="34" charset="-122"/>
            </a:endParaRPr>
          </a:p>
        </p:txBody>
      </p:sp>
      <p:sp>
        <p:nvSpPr>
          <p:cNvPr id="46" name="文本框 45"/>
          <p:cNvSpPr txBox="1"/>
          <p:nvPr/>
        </p:nvSpPr>
        <p:spPr>
          <a:xfrm>
            <a:off x="3307715" y="3964940"/>
            <a:ext cx="3404870" cy="18148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lumMod val="95000"/>
                  </a:schemeClr>
                </a:solidFill>
                <a:latin typeface="微软雅黑" panose="020b0503020204020204" pitchFamily="34" charset="-122"/>
                <a:ea typeface="微软雅黑" panose="020b0503020204020204" pitchFamily="34" charset="-122"/>
              </a:rPr>
              <a:t>（一）所设奖的种类、兑奖条件、奖金金额或者奖品等有奖销售信息不明确，影响兑奖； （二）采用谎称有奖或者故意让内定人员中奖的欺骗方式进行有奖销售； （三）抽奖式的有奖销售，最高奖的金额超过五万元</a:t>
            </a:r>
            <a:endParaRPr lang="zh-CN" altLang="en-US" sz="1600" smtClean="0">
              <a:solidFill>
                <a:schemeClr val="bg1">
                  <a:lumMod val="95000"/>
                </a:schemeClr>
              </a:solidFill>
              <a:latin typeface="微软雅黑" panose="020b0503020204020204" pitchFamily="34" charset="-122"/>
              <a:ea typeface="微软雅黑" panose="020b0503020204020204" pitchFamily="34" charset="-122"/>
            </a:endParaRPr>
          </a:p>
        </p:txBody>
      </p:sp>
      <p:grpSp>
        <p:nvGrpSpPr>
          <p:cNvPr id="11" name="组合 10"/>
          <p:cNvGrpSpPr/>
          <p:nvPr/>
        </p:nvGrpSpPr>
        <p:grpSpPr>
          <a:xfrm>
            <a:off x="875665" y="404495"/>
            <a:ext cx="7675246" cy="719455"/>
            <a:chOff x="875420" y="404664"/>
            <a:chExt cx="3314546" cy="720080"/>
          </a:xfrm>
        </p:grpSpPr>
        <p:sp>
          <p:nvSpPr>
            <p:cNvPr id="12" name="矩形 11"/>
            <p:cNvSpPr/>
            <p:nvPr/>
          </p:nvSpPr>
          <p:spPr>
            <a:xfrm>
              <a:off x="875420" y="404664"/>
              <a:ext cx="3314546" cy="720080"/>
            </a:xfrm>
            <a:prstGeom prst="rect">
              <a:avLst/>
            </a:prstGeom>
            <a:solidFill>
              <a:srgbClr val="21A3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方正粗倩简体" panose="03000509000000000000" pitchFamily="65" charset="-122"/>
              </a:endParaRPr>
            </a:p>
          </p:txBody>
        </p:sp>
        <p:sp>
          <p:nvSpPr>
            <p:cNvPr id="20" name="文本框 19"/>
            <p:cNvSpPr txBox="1"/>
            <p:nvPr/>
          </p:nvSpPr>
          <p:spPr>
            <a:xfrm>
              <a:off x="929442" y="533681"/>
              <a:ext cx="3219116" cy="460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FFFF"/>
                  </a:solidFill>
                  <a:latin typeface="华文中宋" panose="02010600040101010101" charset="-122"/>
                  <a:ea typeface="华文中宋" panose="02010600040101010101" charset="-122"/>
                  <a:cs typeface="华文中宋" panose="02010600040101010101" charset="-122"/>
                </a:rPr>
                <a:t>四、违反广告法行为表现</a:t>
              </a:r>
              <a:r>
                <a:rPr lang="en-US" altLang="zh-CN" sz="2400">
                  <a:solidFill>
                    <a:srgbClr val="FFFFFF"/>
                  </a:solidFill>
                  <a:latin typeface="华文中宋" panose="02010600040101010101" charset="-122"/>
                  <a:ea typeface="华文中宋" panose="02010600040101010101" charset="-122"/>
                  <a:cs typeface="华文中宋" panose="02010600040101010101" charset="-122"/>
                </a:rPr>
                <a:t>——5</a:t>
              </a:r>
              <a:r>
                <a:rPr lang="zh-CN" altLang="en-US" sz="2400">
                  <a:solidFill>
                    <a:srgbClr val="FFFFFF"/>
                  </a:solidFill>
                  <a:latin typeface="华文中宋" panose="02010600040101010101" charset="-122"/>
                  <a:ea typeface="华文中宋" panose="02010600040101010101" charset="-122"/>
                  <a:cs typeface="华文中宋" panose="02010600040101010101" charset="-122"/>
                </a:rPr>
                <a:t>、含附带赠送内容广告</a:t>
              </a:r>
              <a:endParaRPr lang="zh-CN" altLang="en-US" sz="2400">
                <a:solidFill>
                  <a:srgbClr val="FFFFFF"/>
                </a:solidFill>
                <a:latin typeface="华文中宋" panose="02010600040101010101" charset="-122"/>
                <a:ea typeface="华文中宋" panose="02010600040101010101" charset="-122"/>
                <a:cs typeface="华文中宋" panose="02010600040101010101" charset="-122"/>
              </a:endParaRPr>
            </a:p>
          </p:txBody>
        </p:sp>
      </p:grpSp>
      <p:sp>
        <p:nvSpPr>
          <p:cNvPr id="3" name="文本框 2"/>
          <p:cNvSpPr txBox="1"/>
          <p:nvPr/>
        </p:nvSpPr>
        <p:spPr>
          <a:xfrm>
            <a:off x="7392035" y="1786890"/>
            <a:ext cx="234886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lumMod val="95000"/>
                  </a:schemeClr>
                </a:solidFill>
                <a:latin typeface="微软雅黑" panose="020b0503020204020204" pitchFamily="34" charset="-122"/>
                <a:ea typeface="微软雅黑" panose="020b0503020204020204" pitchFamily="34" charset="-122"/>
              </a:rPr>
              <a:t>广告法第八条第二款</a:t>
            </a:r>
            <a:endParaRPr lang="zh-CN" altLang="en-US" sz="1600">
              <a:solidFill>
                <a:schemeClr val="bg1">
                  <a:lumMod val="95000"/>
                </a:schemeClr>
              </a:solidFill>
              <a:latin typeface="微软雅黑" panose="020b0503020204020204" pitchFamily="34" charset="-122"/>
              <a:ea typeface="微软雅黑" panose="020b0503020204020204" pitchFamily="34" charset="-122"/>
            </a:endParaRPr>
          </a:p>
        </p:txBody>
      </p:sp>
      <p:sp>
        <p:nvSpPr>
          <p:cNvPr id="5" name="文本框 4"/>
          <p:cNvSpPr txBox="1"/>
          <p:nvPr/>
        </p:nvSpPr>
        <p:spPr>
          <a:xfrm>
            <a:off x="3087370" y="3381375"/>
            <a:ext cx="232854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mtClean="0">
                <a:solidFill>
                  <a:schemeClr val="bg1">
                    <a:lumMod val="95000"/>
                  </a:schemeClr>
                </a:solidFill>
                <a:latin typeface="微软雅黑" panose="020b0503020204020204" pitchFamily="34" charset="-122"/>
                <a:ea typeface="微软雅黑" panose="020b0503020204020204" pitchFamily="34" charset="-122"/>
              </a:rPr>
              <a:t>反不正当竞争法第十条第二款 有奖销售不得：</a:t>
            </a:r>
            <a:endParaRPr lang="zh-CN" altLang="en-US" sz="1600">
              <a:solidFill>
                <a:schemeClr val="bg1">
                  <a:lumMod val="9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2000">
        <p14:prism isContent="1"/>
      </p:transition>
    </mc:Choice>
    <mc:Fallback>
      <p:transition spd="slow">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https://d.book118.com/478044015125006030</a:t>
            </a:r>
          </a:p>
        </p:txBody>
      </p:sp>
    </p:spTree>
  </p:cSld>
  <p:clrMapOvr>
    <a:masterClrMapping/>
  </p:clrMapOvr>
  <p:transition/>
  <p:timing/>
</p:sld>
</file>

<file path=ppt/tags/tag1.xml><?xml version="1.0" encoding="utf-8"?>
<p:tagLst xmlns:p="http://schemas.openxmlformats.org/presentationml/2006/main">
  <p:tag name="KSO_WM_SLIDE_MODEL_TYPE" val="cover"/>
</p:tagLst>
</file>

<file path=ppt/tags/tag2.xml><?xml version="1.0" encoding="utf-8"?>
<p:tagLst xmlns:p="http://schemas.openxmlformats.org/presentationml/2006/main">
  <p:tag name="KSO_WM_SLIDE_MODEL_TYPE" val="timeline"/>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清风素材 https://12sc.taobao.com/">
  <a:themeElements>
    <a:clrScheme name="应用1">
      <a:dk1>
        <a:sysClr val="windowText" lastClr="000000"/>
      </a:dk1>
      <a:lt1>
        <a:sysClr val="window" lastClr="FFFFFF"/>
      </a:lt1>
      <a:dk2>
        <a:srgbClr val="1F497D"/>
      </a:dk2>
      <a:lt2>
        <a:srgbClr val="EEECE1"/>
      </a:lt2>
      <a:accent1>
        <a:srgbClr val="21A3D0"/>
      </a:accent1>
      <a:accent2>
        <a:srgbClr val="156985"/>
      </a:accent2>
      <a:accent3>
        <a:srgbClr val="D18821"/>
      </a:accent3>
      <a:accent4>
        <a:srgbClr val="858585"/>
      </a:accent4>
      <a:accent5>
        <a:srgbClr val="2E2E2E"/>
      </a:accent5>
      <a:accent6>
        <a:srgbClr val="D1D1D1"/>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应用1">
    <a:dk1>
      <a:sysClr val="windowText" lastClr="000000"/>
    </a:dk1>
    <a:lt1>
      <a:sysClr val="window" lastClr="FFFFFF"/>
    </a:lt1>
    <a:dk2>
      <a:srgbClr val="1F497D"/>
    </a:dk2>
    <a:lt2>
      <a:srgbClr val="EEECE1"/>
    </a:lt2>
    <a:accent1>
      <a:srgbClr val="21A3D0"/>
    </a:accent1>
    <a:accent2>
      <a:srgbClr val="156985"/>
    </a:accent2>
    <a:accent3>
      <a:srgbClr val="D18821"/>
    </a:accent3>
    <a:accent4>
      <a:srgbClr val="858585"/>
    </a:accent4>
    <a:accent5>
      <a:srgbClr val="2E2E2E"/>
    </a:accent5>
    <a:accent6>
      <a:srgbClr val="D1D1D1"/>
    </a:accent6>
    <a:hlink>
      <a:srgbClr val="0000FF"/>
    </a:hlink>
    <a:folHlink>
      <a:srgbClr val="800080"/>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宋体</vt:lpstr>
      <vt:lpstr>方正粗倩简体</vt:lpstr>
      <vt:lpstr>汉仪菱心体简</vt:lpstr>
      <vt:lpstr>华文中宋</vt:lpstr>
      <vt:lpstr>微软雅黑</vt:lpstr>
      <vt:lpstr>方正舒体</vt:lpstr>
      <vt:lpstr>Times New Roman</vt:lpstr>
      <vt:lpstr>Arial Narrow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2024-09-07T11:22:50.912</cp:lastPrinted>
  <dcterms:created xsi:type="dcterms:W3CDTF">2024-09-07T03:22:50Z</dcterms:created>
  <dcterms:modified xsi:type="dcterms:W3CDTF">2024-09-07T03:22:56Z</dcterms:modified>
</cp:coreProperties>
</file>