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EC55B4-E099-4347-90AE-4DB23426EF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096485-80D8-41C8-948F-24BDE5766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0294B8-0417-49AB-9C85-9E64A7F6E4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B374EF-9FF6-4D69-9C34-ADE3C3B971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B10F03-4E42-49B5-8E7B-195094ECD4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1FDD78-F145-4190-9252-6E6301F7B4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40C7E3-6C86-4E36-9A20-AC625AD9B0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F10A8C-B71A-4FB4-9991-A089300E07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9AFA28-7059-4C0B-AF54-A62143F857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F9B3FF-A9B8-4281-B85E-82CF92E53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B86930-E882-4987-A849-ECA5F8CCF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05107012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移动学习与教学设计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移动学习概述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教学设计原则与方法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移动学习平台与工具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教学内容设计与开发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移动学习与教学实践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未来发展趋势与展望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移动学习概述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454" b="27454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7920" b="27920"/>
          <a:stretch>
            <a:fillRect/>
          </a:stretch>
        </p:blipFill>
        <p:spPr>
          <a:xfrm>
            <a:off x="6099049" y="3829217"/>
            <a:ext cx="5058967" cy="2163308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包括便携性、无线性、移动性等，使得学习者可以随时随地获取学习资源，实现个性化、自主化的学习。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移动学习是一种在移动设备帮助下进行的能够在任何时间、任何地点发生的学习。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移动学习定义与特点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0866" b="20866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初始阶段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移动学习最早可追溯到20世纪末，随着无线通信技术的发展，人们开始尝试将学习内容与移动设备相结合。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进入21世纪后，随着智能手机、平板电脑等移动设备的普及，移动学习得到了快速发展，各种移动学习平台和应用不断涌现。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近年来，随着大数据、人工智能等技术的融入，移动学习逐渐进入智能化、个性化的发展阶段，为学习者提供更加优质的学习体验。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移动学习发展历程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在线课程学习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企业培训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企业可以利用移动学习平台对员工进行在线培训，提高员工的专业技能和综合素质。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语言学习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移动学习平台为语言学习者提供了便捷的学习途径，如单词记忆、口语练习等。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学习者可以通过移动设备访问在线课程平台，随时随地学习各类课程资源。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辅助课堂教学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教师可以利用移动学习平台发布课件、作业等教学资源，辅助课堂教学，提高教学效果。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移动学习应用场景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教学设计原则与方法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9280" y="2019239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08287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9280" y="4551274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062094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以学习者为中心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教学设计应充分考虑学习者的需求、兴趣、能力和学习风格，确保学习内容的可访问性和可理解性。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目标导向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明确教学目标，确保所有教学活动都紧密围绕目标展开，以提高学习效果。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灵活性与个性化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提供多样化的学习资源和教学方式，满足不同学习者的个性化需求，同时允许学习者根据自身进度和方式进行学习。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实践性与互动性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强调知识的应用和实践，通过案例分析、模拟练习等方式提高学习者的实践能力，同时鼓励学习者之间的互动与合作。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16" name="Freeform 16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9" name="Freeform 19"/>
          <p:cNvSpPr/>
          <p:nvPr/>
        </p:nvSpPr>
        <p:spPr>
          <a:xfrm>
            <a:off x="4521769" y="3583229"/>
            <a:ext cx="400751" cy="515722"/>
          </a:xfrm>
          <a:custGeom>
            <a:rect l="l" t="t" r="r" b="b"/>
            <a:pathLst>
              <a:path w="21600" h="21600">
                <a:moveTo>
                  <a:pt x="15386" y="14175"/>
                </a:moveTo>
                <a:lnTo>
                  <a:pt x="6223" y="14175"/>
                </a:lnTo>
                <a:cubicBezTo>
                  <a:pt x="5734" y="13446"/>
                  <a:pt x="5147" y="12716"/>
                  <a:pt x="4568" y="12003"/>
                </a:cubicBezTo>
                <a:cubicBezTo>
                  <a:pt x="3287" y="10427"/>
                  <a:pt x="1963" y="8797"/>
                  <a:pt x="1963" y="7425"/>
                </a:cubicBezTo>
                <a:cubicBezTo>
                  <a:pt x="1963" y="4075"/>
                  <a:pt x="5927" y="1350"/>
                  <a:pt x="10800" y="1350"/>
                </a:cubicBezTo>
                <a:cubicBezTo>
                  <a:pt x="15672" y="1350"/>
                  <a:pt x="19636" y="4075"/>
                  <a:pt x="19636" y="7425"/>
                </a:cubicBezTo>
                <a:cubicBezTo>
                  <a:pt x="19636" y="8787"/>
                  <a:pt x="18312" y="10425"/>
                  <a:pt x="17029" y="12011"/>
                </a:cubicBezTo>
                <a:cubicBezTo>
                  <a:pt x="16455" y="12723"/>
                  <a:pt x="15873" y="13449"/>
                  <a:pt x="15386" y="14175"/>
                </a:cubicBezTo>
                <a:moveTo>
                  <a:pt x="10800" y="20249"/>
                </a:moveTo>
                <a:cubicBezTo>
                  <a:pt x="9805" y="20249"/>
                  <a:pt x="9347" y="20171"/>
                  <a:pt x="8839" y="19406"/>
                </a:cubicBezTo>
                <a:lnTo>
                  <a:pt x="13000" y="19048"/>
                </a:lnTo>
                <a:cubicBezTo>
                  <a:pt x="12398" y="20164"/>
                  <a:pt x="11959" y="20249"/>
                  <a:pt x="10800" y="20249"/>
                </a:cubicBezTo>
                <a:moveTo>
                  <a:pt x="7595" y="16813"/>
                </a:moveTo>
                <a:cubicBezTo>
                  <a:pt x="7417" y="16407"/>
                  <a:pt x="7215" y="15978"/>
                  <a:pt x="6991" y="15525"/>
                </a:cubicBezTo>
                <a:lnTo>
                  <a:pt x="14616" y="15525"/>
                </a:lnTo>
                <a:cubicBezTo>
                  <a:pt x="14496" y="15767"/>
                  <a:pt x="14375" y="16010"/>
                  <a:pt x="14270" y="16239"/>
                </a:cubicBezTo>
                <a:cubicBezTo>
                  <a:pt x="14270" y="16239"/>
                  <a:pt x="7595" y="16813"/>
                  <a:pt x="7595" y="16813"/>
                </a:cubicBezTo>
                <a:close/>
                <a:moveTo>
                  <a:pt x="13345" y="18343"/>
                </a:moveTo>
                <a:lnTo>
                  <a:pt x="8476" y="18762"/>
                </a:lnTo>
                <a:cubicBezTo>
                  <a:pt x="8303" y="18416"/>
                  <a:pt x="8116" y="18011"/>
                  <a:pt x="7890" y="17483"/>
                </a:cubicBezTo>
                <a:cubicBezTo>
                  <a:pt x="7887" y="17477"/>
                  <a:pt x="7883" y="17469"/>
                  <a:pt x="7881" y="17462"/>
                </a:cubicBezTo>
                <a:lnTo>
                  <a:pt x="13957" y="16941"/>
                </a:lnTo>
                <a:cubicBezTo>
                  <a:pt x="13871" y="17140"/>
                  <a:pt x="13778" y="17350"/>
                  <a:pt x="13698" y="17537"/>
                </a:cubicBezTo>
                <a:cubicBezTo>
                  <a:pt x="13569" y="17841"/>
                  <a:pt x="13453" y="18104"/>
                  <a:pt x="13345" y="18343"/>
                </a:cubicBezTo>
                <a:moveTo>
                  <a:pt x="10800" y="0"/>
                </a:moveTo>
                <a:cubicBezTo>
                  <a:pt x="4835" y="0"/>
                  <a:pt x="0" y="3324"/>
                  <a:pt x="0" y="7425"/>
                </a:cubicBezTo>
                <a:cubicBezTo>
                  <a:pt x="0" y="10146"/>
                  <a:pt x="3621" y="13029"/>
                  <a:pt x="4939" y="15562"/>
                </a:cubicBezTo>
                <a:cubicBezTo>
                  <a:pt x="6906" y="19339"/>
                  <a:pt x="6688" y="21599"/>
                  <a:pt x="10800" y="21599"/>
                </a:cubicBezTo>
                <a:cubicBezTo>
                  <a:pt x="14972" y="21599"/>
                  <a:pt x="14692" y="19349"/>
                  <a:pt x="16660" y="15577"/>
                </a:cubicBezTo>
                <a:cubicBezTo>
                  <a:pt x="17983" y="13039"/>
                  <a:pt x="21600" y="10124"/>
                  <a:pt x="21600" y="7425"/>
                </a:cubicBezTo>
                <a:cubicBezTo>
                  <a:pt x="21600" y="3324"/>
                  <a:pt x="16764" y="0"/>
                  <a:pt x="10800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2" name="Freeform 22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教学设计原则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27369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901952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43676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418259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9860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34444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76167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450750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微型学习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将学习内容分解成短小精悍的模块，便于学习者在移动设备上随时随地进行学习。</a:t>
            </a:r>
            <a:endParaRPr lang="en-US" sz="1100"/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混合学习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结合在线学习和面对面教学的优势，为学习者提供更加丰富、灵活的学习体验。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情境模拟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创设与真实世界相似的情境，让学习者在模拟的环境中进行学习和实践，提高知识的迁移能力。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协作学习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鼓励学习者通过小组讨论、项目合作等方式进行协作学习，促进知识共享和交流。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教学方法与策略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9558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43506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623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134127" y="39183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过程性评价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34129" y="43256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关注学习者的学习过程，通过作业、测试等方式对学习者的学习进度和效果进行评价。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3655214" y="39183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结果性评价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3655214" y="43256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对学习者的学习成果进行综合评价，以了解教学目标是否达成。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06861" y="39183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即时反馈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06862" y="43256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为学习者提供即时的学习反馈，帮助他们及时了解自己的学习情况和需要改进的地方。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746332" y="39183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个性化反馈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746334" y="43256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根据学习者的个性化需求和特点，提供针对性的反馈和建议，以促进他们的进一步发展。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1999673" y="2385294"/>
            <a:ext cx="580457" cy="611204"/>
            <a:chOff x="1999673" y="2385294"/>
            <a:chExt cx="580457" cy="611204"/>
          </a:xfrm>
        </p:grpSpPr>
        <p:sp>
          <p:nvSpPr>
            <p:cNvPr id="14" name="Freeform 14"/>
            <p:cNvSpPr/>
            <p:nvPr/>
          </p:nvSpPr>
          <p:spPr>
            <a:xfrm>
              <a:off x="199967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2150397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2150397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235492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431200" y="2395266"/>
            <a:ext cx="796103" cy="591260"/>
            <a:chOff x="4431200" y="2395266"/>
            <a:chExt cx="796103" cy="591260"/>
          </a:xfrm>
        </p:grpSpPr>
        <p:sp>
          <p:nvSpPr>
            <p:cNvPr id="19" name="Freeform 19"/>
            <p:cNvSpPr/>
            <p:nvPr/>
          </p:nvSpPr>
          <p:spPr>
            <a:xfrm>
              <a:off x="4713118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431200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3" name="Freeform 23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8974532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教学评价与反馈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移动学习平台与工具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78" b="19678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综合型移动学习平台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提供全面的学习资源和功能，包括课程管理、学习进度跟踪、在线测试等，适用于各类学习场景。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垂直型移动学习平台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专注于某一特定领域或行业，提供深度定制化的学习资源和工具，满足特定用户群体的需求。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社交型移动学习平台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注重学习社交和互动，提供学习者之间的交流、分享和协作功能，促进知识共享和传播。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移动学习平台介绍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4451" b="2445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常用移动学习工具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学习类APP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如“得到”、“喜马拉雅”等，提供丰富的音频、视频课程，方便学习者随时随地学习。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在线课程网站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如“网易云课堂”、“慕课网”等，提供大量在线课程和学习资源，支持在线测试和证书颁发。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学习管理系统（LMS）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如“Moodle”、“Blackboard”等，提供完整的课程管理和学习进度跟踪功能，适用于学校和培训机构等组织。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https://d.book118.com/478051070126006037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2024-09-17T20:56:15.029</cp:lastPrinted>
  <dcterms:created xsi:type="dcterms:W3CDTF">2024-09-17T12:56:15Z</dcterms:created>
  <dcterms:modified xsi:type="dcterms:W3CDTF">2024-09-17T12:56:17Z</dcterms:modified>
</cp:coreProperties>
</file>