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24ED5E-3EDB-43AF-8562-75C97AEADC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40532D-B429-43FD-B57A-9C55A3227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3B79CA-5028-4695-A47C-DF15A3ED79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9241A4-2281-467F-97E7-438B1EEAEB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24FA32-3ABD-42B8-A179-35C1AF7DF01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F53FC2-A138-43BF-8A87-F204EBE6B8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A87399-9612-469D-8F5B-18B8761F9D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AB32D7-25D1-401B-AD72-3BF240A6A8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72F86D-D7EA-4BA8-9BDC-99F733074C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FC13AD-1B2D-4558-ABF3-5B9A4C183B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BBBF71-5FAD-4F13-9AF0-522DC9B75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8053027046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851005" y="1505033"/>
            <a:ext cx="6403477" cy="1549400"/>
          </a:xfrm>
          <a:prstGeom prst="rect">
            <a:avLst/>
          </a:prstGeom>
          <a:solidFill>
            <a:srgbClr val="FFFFFF">
              <a:alpha val="6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6139" y="831933"/>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06139" y="752867"/>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5400000">
            <a:off x="7538039" y="2035567"/>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6306139" y="3054433"/>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flipV="1">
            <a:off x="6306139" y="3316149"/>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077800" y="6066367"/>
            <a:ext cx="995680" cy="33718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8900000">
            <a:off x="9348575" y="853255"/>
            <a:ext cx="484717" cy="484716"/>
          </a:xfrm>
          <a:custGeom>
            <a:rect l="l" t="t" r="r" b="b"/>
            <a:pathLst>
              <a:path w="2504" h="2504">
                <a:moveTo>
                  <a:pt x="2199" y="0"/>
                </a:moveTo>
                <a:lnTo>
                  <a:pt x="2504" y="0"/>
                </a:lnTo>
                <a:lnTo>
                  <a:pt x="2504" y="2504"/>
                </a:lnTo>
                <a:lnTo>
                  <a:pt x="0" y="2504"/>
                </a:lnTo>
                <a:lnTo>
                  <a:pt x="0" y="2199"/>
                </a:lnTo>
                <a:lnTo>
                  <a:pt x="1970" y="2199"/>
                </a:lnTo>
                <a:lnTo>
                  <a:pt x="87" y="315"/>
                </a:lnTo>
                <a:lnTo>
                  <a:pt x="303" y="99"/>
                </a:lnTo>
                <a:lnTo>
                  <a:pt x="2199" y="1996"/>
                </a:lnTo>
                <a:lnTo>
                  <a:pt x="2199" y="0"/>
                </a:lnTo>
                <a:close/>
              </a:path>
            </a:pathLst>
          </a:custGeom>
          <a:solidFill>
            <a:srgbClr val="77777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298645" y="5433981"/>
            <a:ext cx="2227456" cy="51789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282828">
                    <a:alpha val="100000"/>
                  </a:srgbClr>
                </a:solidFill>
                <a:latin typeface="Microsoft Yahei"/>
                <a:ea typeface="Microsoft Yahei"/>
                <a:cs typeface="Microsoft Yahei"/>
              </a:rPr>
              <a:t>汇报人：AA</a:t>
            </a:r>
          </a:p>
        </p:txBody>
      </p:sp>
      <p:sp>
        <p:nvSpPr>
          <p:cNvPr id="11" name="TextBox 11"/>
          <p:cNvSpPr txBox="1"/>
          <p:nvPr/>
        </p:nvSpPr>
        <p:spPr>
          <a:xfrm>
            <a:off x="8298645" y="5901249"/>
            <a:ext cx="2259190" cy="502303"/>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282828">
                    <a:alpha val="100000"/>
                  </a:srgbClr>
                </a:solidFill>
                <a:latin typeface="Microsoft Yahei"/>
                <a:ea typeface="Microsoft Yahei"/>
                <a:cs typeface="Microsoft Yahei"/>
              </a:rPr>
              <a:t>2024-01-31</a:t>
            </a:r>
          </a:p>
        </p:txBody>
      </p:sp>
      <p:sp>
        <p:nvSpPr>
          <p:cNvPr id="12" name="TextBox 12"/>
          <p:cNvSpPr txBox="1"/>
          <p:nvPr/>
        </p:nvSpPr>
        <p:spPr>
          <a:xfrm>
            <a:off x="2195475" y="1574610"/>
            <a:ext cx="5714538" cy="1410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3600" b="1">
                <a:solidFill>
                  <a:srgbClr val="262626">
                    <a:alpha val="100000"/>
                  </a:srgbClr>
                </a:solidFill>
                <a:latin typeface="Microsoft Yahei"/>
                <a:ea typeface="Microsoft Yahei"/>
                <a:cs typeface="Microsoft Yahei"/>
              </a:rPr>
              <a:t>北京大学光华管理学院应用统计分析课件</a:t>
            </a:r>
          </a:p>
        </p:txBody>
      </p:sp>
      <p:sp>
        <p:nvSpPr>
          <p:cNvPr id="13" name="AutoShape 13"/>
          <p:cNvSpPr/>
          <p:nvPr/>
        </p:nvSpPr>
        <p:spPr>
          <a:xfrm>
            <a:off x="8011592" y="5578629"/>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011592" y="6066367"/>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85781" y="0"/>
            <a:ext cx="12192000" cy="6855462"/>
          </a:xfrm>
          <a:prstGeom prst="rect">
            <a:avLst/>
          </a:prstGeom>
        </p:spPr>
      </p:pic>
      <p:sp>
        <p:nvSpPr>
          <p:cNvPr id="3" name="Freeform 3"/>
          <p:cNvSpPr/>
          <p:nvPr/>
        </p:nvSpPr>
        <p:spPr>
          <a:xfrm>
            <a:off x="4813900" y="0"/>
            <a:ext cx="7378100" cy="6858000"/>
          </a:xfrm>
          <a:custGeom>
            <a:rect l="l" t="t" r="r" b="b"/>
            <a:pathLst>
              <a:path w="4663122" h="5152502">
                <a:moveTo>
                  <a:pt x="0" y="10050"/>
                </a:moveTo>
                <a:lnTo>
                  <a:pt x="4663122" y="0"/>
                </a:lnTo>
                <a:lnTo>
                  <a:pt x="4663122" y="5142453"/>
                </a:lnTo>
                <a:lnTo>
                  <a:pt x="1002507" y="5152502"/>
                </a:lnTo>
                <a:lnTo>
                  <a:pt x="0" y="10050"/>
                </a:lnTo>
                <a:close/>
              </a:path>
            </a:pathLst>
          </a:cu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808145" y="810373"/>
            <a:ext cx="4824872" cy="496448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课程引言</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统计基础知识</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推断性统计方法</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多元统计分析技术</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时间序列分析与预测技术</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统计软件操作实践</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课程总结与展望</a:t>
            </a:r>
          </a:p>
        </p:txBody>
      </p:sp>
      <p:sp>
        <p:nvSpPr>
          <p:cNvPr id="5" name="TextBox 5"/>
          <p:cNvSpPr txBox="1"/>
          <p:nvPr/>
        </p:nvSpPr>
        <p:spPr>
          <a:xfrm>
            <a:off x="-334293" y="2409137"/>
            <a:ext cx="4128953" cy="16630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9600" b="1">
                <a:solidFill>
                  <a:srgbClr val="FFFFFF">
                    <a:alpha val="100000"/>
                  </a:srgbClr>
                </a:solidFill>
                <a:latin typeface="微软雅黑"/>
                <a:ea typeface="微软雅黑"/>
                <a:cs typeface="微软雅黑"/>
              </a:rPr>
              <a:t>目 录</a:t>
            </a:r>
          </a:p>
        </p:txBody>
      </p:sp>
      <p:sp>
        <p:nvSpPr>
          <p:cNvPr id="6" name="AutoShape 6"/>
          <p:cNvSpPr/>
          <p:nvPr/>
        </p:nvSpPr>
        <p:spPr>
          <a:xfrm>
            <a:off x="1558734" y="1924940"/>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558734" y="1845874"/>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2790634" y="3128574"/>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flipV="1">
            <a:off x="1558734" y="4147440"/>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flipV="1">
            <a:off x="1558734" y="4409156"/>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课程引言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随着大数据时代的到来，应用统计分析在各个领域中的重要性日益凸显。</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本课程旨在培养学生掌握应用统计分析的基本理论和方法，提高解决实际问题的能力。</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决策支持</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为企业和政府提供科学决策支持，提高决策效率和准确性。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问题解决</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帮助研究者深入分析问题本质，找到解决问题的有效方法。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预测未来</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基于历史数据建立模型，预测未来趋势，为制定战略规划提供依据。</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应用统计分析重要性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 r="2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包括描述性统计、概率论基础、参数估计、假设检验、方差分析、回归分析等。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按照由浅入深、循序渐进的原则安排课程内容，注重理论与实践相结合。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课程内容与结构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结构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内容</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统计基础知识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625" r="762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定量数据</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包括连续型数据和离散型数据，用于描述事物的数量特征。</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定性数据</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包括分类数据和顺序数据，用于描述事物的属性或类别。</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变量</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在统计分析中，变量指的是可以取不同值的量，可以是连续的，也可以是离散的。</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数据类型与变量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包括均值、中位数和众数等指标，用于描述数据的中心位置。</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集中趋势描述</a:t>
            </a:r>
          </a:p>
        </p:txBody>
      </p:sp>
      <p:pic>
        <p:nvPicPr>
          <p:cNvPr id="5" name="Picture 5"/>
          <p:cNvPicPr>
            <a:picLocks noChangeAspect="1"/>
          </p:cNvPicPr>
          <p:nvPr/>
        </p:nvPicPr>
        <p:blipFill>
          <a:blip r:embed="rId2"/>
          <a:srcRect l="16675" r="166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包括方差、标准差和极差等指标，用于描述数据的波动程度。</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离散程度描述</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包括偏态和峰态等指标，用于描述数据的分布形状。</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分布形态描述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描述性统计方法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2646" b="12646"/>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明确随机事件的定义，理解概率的含义及性质。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随机事件与概率</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掌握条件概率的计算方法，理解事件独立性的概念。</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条件概率与独立性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掌握全概率公式和贝叶斯公式的应用，能够解决复杂概率问题。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全概率公式与贝叶斯公式</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概率论基础</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1875" r="2187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二项分布</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正态分布</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泊松分布</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指数分布</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常见概率分布</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理解二项分布的概念及性质，掌握二项分布的概率计算方法。</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理解泊松分布的概念及性质，掌握泊松分布的概率计算方法。</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理解正态分布的概念及性质，了解正态分布在实际问题中的应用。</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理解指数分布的概念及性质，了解指数分布在实际问题中的应用。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推断性统计方法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抽样分布的概念及种类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从总体中随机抽取一定数量的样本，统计量的分布称为抽样分布，常见的抽样分布有二项分布、泊松分布、正态分布等。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中心极限定理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当样本量足够大时，无论总体分布如何，样本均值的分布都将趋近于正态分布。</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抽样误差与置信区间</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抽样误差是指样本统计量与总体参数之间的差异，置信区间是指在一定置信水平下，样本统计量所包含的总体参数的区间范围。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抽样分布理论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00" r="20000"/>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点估计是用样本统计量直接作为总体参数的估计值，区间估计是在点估计的基础上，给出总体参数的一个区间范围。</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点估计与区间估计</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矩估计是通过使样本矩等于总体矩来求解总体参数的估计值，最大似然估计是通过最大化样本的联合概率密度函数来求解总体参数的估计值。</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矩估计与最大似然估计</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无偏性、有效性、一致性等是评价估计量好坏的重要标准。</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估计量的评价标准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假设检验原理及应用</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假设检验的基本思想</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常见的假设检验方法</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单侧检验与双侧检验</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第一类错误与第二类错误</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根据样本信息对总体参数或分布形态做出推断，通过构造统计量并确定其分布，计算拒绝域并做出决策。</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根据备择假设的不同，假设检验可以分为单侧检验和双侧检验。</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在假设检验中，可能会犯两类错误，第一类错误是拒绝正确的原假设，第二类错误是不拒绝错误的原假设。</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Z检验、t检验、F检验、卡方检验等。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方差分析与回归分析</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方差分析的基本原理</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通过比较不同组间的方差与组内方差的大小来判断因素对指标的影响是否显著。</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单因素方差分析与多因素方差分析</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根据影响指标的因素数量不同，方差分析可以分为单因素方差分析和多因素方差分析。</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回归分析的基本原理</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通过建立自变量与因变量之间的数学模型来探究变量之间的关系。</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线性回归分析与非线性回归分析</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根据自变量与因变量之间关系的不同，回归分析可以分为线性回归分析和非线性回归分析。</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04</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多元统计分析技术</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判别分析</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在已知分类的情况下，根据某些指标来判断新样本应属于哪一类。</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应用场景</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市场细分、客户分类、疾病诊断等。</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聚类分析</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将研究对象按照相似性原则进行分类，使得同一类内的对象尽可能相似，不同类间的对象尽可能不同。</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聚类分析与判别分析</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https://d.book118.com/478053027046006033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373737"/>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19</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19</vt:i4>
      </vt:variant>
    </vt:vector>
  </HeadingPairs>
  <TitlesOfParts>
    <vt:vector baseType="lpstr" size="24">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2024-09-11T07:08:01.681</cp:lastPrinted>
  <dcterms:created xsi:type="dcterms:W3CDTF">2024-09-10T23:08:01Z</dcterms:created>
  <dcterms:modified xsi:type="dcterms:W3CDTF">2024-09-10T23:08:04Z</dcterms:modified>
</cp:coreProperties>
</file>