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MRHDUB+MS-UIGothic"/>
      <p:regular r:id="rId15"/>
    </p:embeddedFont>
    <p:embeddedFont>
      <p:font typeface="JQSQTO+KTJDUO+ArialMT"/>
      <p:regular r:id="rId16"/>
    </p:embeddedFont>
    <p:embeddedFont>
      <p:font typeface="JPJQEH+MVABFR+MicrosoftYaHei-Bold"/>
      <p:regular r:id="rId17"/>
    </p:embeddedFont>
    <p:embeddedFont>
      <p:font typeface="UQVSDH+JLFNJN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884F7-B600-4763-A35D-ACDC65EED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FAF78-9D7D-457C-8166-786250C5A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51AD6A-1D0D-4269-9023-AD28D8506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EE3623-F807-4D38-AC30-B5C3544D2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6AE5B2-F8B1-454A-8087-0D442D37A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52F2EA-5438-4C67-AA40-DE16D8E95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178DAD-116F-472A-84D5-59049ABC0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B76961-B5E1-488D-8806-380ED8F1A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92F7C1-969E-4E13-A955-02FE30ECC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22A9B-1C25-438B-BE2C-831531FFB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B6AEFA-B81E-402E-A617-7A1CE39F5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56046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4354" y="2005484"/>
            <a:ext cx="9821673" cy="21758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MRHDUB+MS-UIGothic"/>
                <a:cs typeface="MRHDUB+MS-UIGothic"/>
              </a:rPr>
              <a:t>家具行</a:t>
            </a:r>
            <a:r>
              <a:rPr sz="5150" spc="2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5150" spc="25">
                <a:solidFill>
                  <a:srgbClr val="000000"/>
                </a:solidFill>
                <a:latin typeface="MRHDUB+MS-UIGothic"/>
                <a:cs typeface="MRHDUB+MS-UIGothic"/>
              </a:rPr>
              <a:t>从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5150" spc="25">
                <a:solidFill>
                  <a:srgbClr val="000000"/>
                </a:solidFill>
                <a:latin typeface="MRHDUB+MS-UIGothic"/>
                <a:cs typeface="MRHDUB+MS-UIGothic"/>
              </a:rPr>
              <a:t>人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5150" spc="23">
                <a:solidFill>
                  <a:srgbClr val="000000"/>
                </a:solidFill>
                <a:latin typeface="MRHDUB+MS-UIGothic"/>
                <a:cs typeface="MRHDUB+MS-UIGothic"/>
              </a:rPr>
              <a:t>安全基本知</a:t>
            </a:r>
          </a:p>
          <a:p>
            <a:pPr marL="3286125" marR="0">
              <a:lnSpc>
                <a:spcPts val="4258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识课</a:t>
            </a:r>
            <a:r>
              <a:rPr sz="5150">
                <a:solidFill>
                  <a:srgbClr val="000000"/>
                </a:solidFill>
                <a:latin typeface="MRHDUB+MS-UIGothic"/>
                <a:cs typeface="MRHDUB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JQSQTO+KTJDUO+ArialMT"/>
                <a:cs typeface="JQSQTO+KTJDUO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4790381" cy="2978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JQSQTO+KTJDUO+ArialMT"/>
                <a:cs typeface="JQSQTO+KTJDUO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家具生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产过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程中的安全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风险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JQSQTO+KTJDUO+ArialMT"/>
                <a:cs typeface="JQSQTO+KTJDUO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安全防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措施与个人防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备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JQSQTO+KTJDUO+ArialMT"/>
                <a:cs typeface="JQSQTO+KTJDUO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安全事故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急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理与救援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JQSQTO+KTJDUO+ArialMT"/>
                <a:cs typeface="JQSQTO+KTJDUO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安全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章制度与培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训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JQSQTO+KTJDUO+ArialMT"/>
                <a:cs typeface="JQSQTO+KTJDUO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MRHDUB+MS-UIGothic"/>
                <a:cs typeface="MRHDUB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JPJQEH+MVABFR+MicrosoftYaHei-Bold"/>
                <a:cs typeface="JPJQEH+MVABFR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60695" y="3354784"/>
            <a:ext cx="18669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MRHDUB+MS-UIGothic"/>
                <a:cs typeface="MRHDUB+MS-UIGothic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目的和背景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3189" y="170995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提高从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人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安全意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244" y="170995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MRHDUB+MS-UIGothic"/>
                <a:cs typeface="MRHDUB+MS-UIGothic"/>
              </a:rPr>
              <a:t>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家具行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健康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2000">
                <a:solidFill>
                  <a:srgbClr val="FFFDFD"/>
                </a:solidFill>
                <a:latin typeface="MRHDUB+MS-UIGothic"/>
                <a:cs typeface="MRHDUB+MS-UIGothic"/>
              </a:rPr>
              <a:t>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，使从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了解家具生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程中的安全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患和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措施，提高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安全意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，减少事故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生。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安全是生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的重要保障，通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提高从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安全素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，促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家具行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的健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展。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8534" y="385371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保障从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人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FFFDFD"/>
                </a:solidFill>
                <a:latin typeface="MRHDUB+MS-UIGothic"/>
                <a:cs typeface="MRHDUB+MS-UIGothic"/>
              </a:rPr>
              <a:t>生命安全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425688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家具生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产过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程中存在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许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多安全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患，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如机械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伤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害、火灾等，从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需要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掌握基本的安全知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和技能，保障自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RHDUB+MS-UIGothic"/>
                <a:cs typeface="MRHDUB+MS-UIGothic"/>
              </a:rPr>
              <a:t>身生命安全。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家具行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安全的重要性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预</a:t>
            </a:r>
            <a:r>
              <a:rPr sz="2300" spc="25">
                <a:solidFill>
                  <a:srgbClr val="AF79DE"/>
                </a:solidFill>
                <a:latin typeface="MRHDUB+MS-UIGothic"/>
                <a:cs typeface="MRHDUB+MS-UIGothic"/>
              </a:rPr>
              <a:t>防事故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AF79DE"/>
                </a:solidFill>
                <a:latin typeface="MRHDUB+MS-UIGothic"/>
                <a:cs typeface="MRHDUB+MS-UIGothic"/>
              </a:rPr>
              <a:t>生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，使从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了解常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故的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防措施，降低事故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生的概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率，保障生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安全。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MRHDUB+MS-UIGothic"/>
                <a:cs typeface="MRHDUB+MS-UIGothic"/>
              </a:rPr>
              <a:t>遵守法律法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家具行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遵守国家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和地方的法律法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，确保生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</a:p>
          <a:p>
            <a:pPr marL="1333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程符合安全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准。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MRHDUB+MS-UIGothic"/>
                <a:cs typeface="MRHDUB+MS-UIGothic"/>
              </a:rPr>
              <a:t>提高</a:t>
            </a:r>
            <a:r>
              <a:rPr sz="2300" spc="23">
                <a:solidFill>
                  <a:srgbClr val="AF79DE"/>
                </a:solidFill>
                <a:latin typeface="SimSun"/>
                <a:cs typeface="SimSun"/>
              </a:rPr>
              <a:t>经济</a:t>
            </a:r>
            <a:r>
              <a:rPr sz="2300" spc="25">
                <a:solidFill>
                  <a:srgbClr val="AF79DE"/>
                </a:solidFill>
                <a:latin typeface="MRHDUB+MS-UIGothic"/>
                <a:cs typeface="MRHDUB+MS-UIGothic"/>
              </a:rPr>
              <a:t>效益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886063"/>
            <a:ext cx="32861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安全事故会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业带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经济损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失和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516038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声誉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失，提高从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安全素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可以减少事故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生，提高企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业经济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RHDUB+MS-UIGothic"/>
                <a:cs typeface="MRHDUB+MS-UIGothic"/>
              </a:rPr>
              <a:t>效益。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JPJQEH+MVABFR+MicrosoftYaHei-Bold"/>
                <a:cs typeface="JPJQEH+MVABFR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60395" y="3354784"/>
            <a:ext cx="6747509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MRHDUB+MS-UIGothic"/>
                <a:cs typeface="MRHDUB+MS-UIGothic"/>
              </a:rPr>
              <a:t>家具生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4200">
                <a:solidFill>
                  <a:srgbClr val="000000"/>
                </a:solidFill>
                <a:latin typeface="MRHDUB+MS-UIGothic"/>
                <a:cs typeface="MRHDUB+MS-UIGothic"/>
              </a:rPr>
              <a:t>程中的安全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风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27395" y="4122499"/>
            <a:ext cx="13335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险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材料安全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21937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材料安全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是家具生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程中不可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的一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，涉及到的材料包括木材、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板材、油漆、胶水等，每种材料都有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其特定的安全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木材的干燥不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彻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底可能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形、开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裂等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；板材的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用不当可能引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构不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定；油漆和胶水中可能含有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有害物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人体健康造成威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胁</a:t>
            </a:r>
            <a:r>
              <a:rPr sz="1350">
                <a:solidFill>
                  <a:srgbClr val="FFFFFF"/>
                </a:solidFill>
                <a:latin typeface="MRHDUB+MS-UIGothic"/>
                <a:cs typeface="MRHDUB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机械操作安全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12481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机械操作安全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主要来自于各种家具生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产设备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锯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、刨、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钻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铣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等机械，操作不当或防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措施不完善都可能造成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害。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06011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操作人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需熟悉机械性能和操作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程，定期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设备维护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，确保机械正常运行，防止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故障或操作失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误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安全事故。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化学品使用安全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8484" y="1965812"/>
            <a:ext cx="492918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化学品使用安全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主要来自于家具生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程中使用的各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种化学物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，如油漆、胶水、清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洁剂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等，可能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人体健康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境造成危害。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638528"/>
            <a:ext cx="4796715" cy="1003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应选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用低毒或无毒的化学物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排气，佩戴个人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用品，定期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健康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期接触造成的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健康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高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作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AF79DE"/>
                </a:solidFill>
                <a:latin typeface="MRHDUB+MS-UIGothic"/>
                <a:cs typeface="MRHDUB+MS-UIGothic"/>
              </a:rPr>
              <a:t>安全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PJQEH+MVABFR+MicrosoftYaHei-Bold"/>
                <a:cs typeface="JPJQEH+MVABFR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主要来自于家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具生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程中的高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业环节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如高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层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堆放、安装灯具等，容易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坠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落、跌倒等事故。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JPJQEH+MVABFR+MicrosoftYaHei-Bold"/>
                <a:cs typeface="JPJQEH+MVABFR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业时应设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置安全网、安全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带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等防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措施，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禁向下抛物，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遵守高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程，确保作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MRHDUB+MS-UIGothic"/>
                <a:cs typeface="MRHDUB+MS-UIGothic"/>
              </a:rPr>
              <a:t>安全。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https://d.book118.com/478056046026006046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MRHDUB+MS-UIGothic</vt:lpstr>
      <vt:lpstr>SimSun</vt:lpstr>
      <vt:lpstr>JQSQTO+KTJDUO+ArialMT</vt:lpstr>
      <vt:lpstr>Times New Roman</vt:lpstr>
      <vt:lpstr>JPJQEH+MVABFR+MicrosoftYaHei-Bold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2024-09-26T23:41:41.541</cp:lastPrinted>
  <dcterms:created xsi:type="dcterms:W3CDTF">2024-09-26T15:41:41Z</dcterms:created>
  <dcterms:modified xsi:type="dcterms:W3CDTF">2024-09-26T15:41:42Z</dcterms:modified>
</cp:coreProperties>
</file>