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11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1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15.xml" /><Relationship Id="rId11" Type="http://schemas.openxmlformats.org/officeDocument/2006/relationships/tags" Target="../tags/tag16.xml" /><Relationship Id="rId12" Type="http://schemas.openxmlformats.org/officeDocument/2006/relationships/tags" Target="../tags/tag1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9.xml" /><Relationship Id="rId3" Type="http://schemas.openxmlformats.org/officeDocument/2006/relationships/image" Target="../media/image4.png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image" Target="../media/image2.png" /><Relationship Id="rId7" Type="http://schemas.openxmlformats.org/officeDocument/2006/relationships/tags" Target="../tags/tag12.xml" /><Relationship Id="rId8" Type="http://schemas.openxmlformats.org/officeDocument/2006/relationships/tags" Target="../tags/tag13.xml" /><Relationship Id="rId9" Type="http://schemas.openxmlformats.org/officeDocument/2006/relationships/tags" Target="../tags/tag14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image" Target="../media/image2.png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tags" Target="../tags/tag2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tags" Target="../tags/tag39.xml" /><Relationship Id="rId13" Type="http://schemas.openxmlformats.org/officeDocument/2006/relationships/tags" Target="../tags/tag40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image" Target="../media/image4.png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image" Target="../media/image2.png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8.xml" /><Relationship Id="rId11" Type="http://schemas.openxmlformats.org/officeDocument/2006/relationships/image" Target="../media/image2.png" /><Relationship Id="rId12" Type="http://schemas.openxmlformats.org/officeDocument/2006/relationships/tags" Target="../tags/tag49.xml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image" Target="../media/image4.png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tags" Target="../tags/tag4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image" Target="../media/image4.png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image" Target="../media/image2.png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1.xml" /><Relationship Id="rId3" Type="http://schemas.openxmlformats.org/officeDocument/2006/relationships/image" Target="../media/image4.png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6.xml" /><Relationship Id="rId3" Type="http://schemas.openxmlformats.org/officeDocument/2006/relationships/image" Target="../media/image4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image" Target="../media/image4.png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image" Target="../media/image2.png" /><Relationship Id="rId9" Type="http://schemas.openxmlformats.org/officeDocument/2006/relationships/tags" Target="../tags/tag7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image" Target="../media/image2.png" /><Relationship Id="rId6" Type="http://schemas.openxmlformats.org/officeDocument/2006/relationships/tags" Target="../tags/tag84.xml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BF1E3D-0E49-4F42-B97C-03C17E2DD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899071-E711-467A-862A-8948ACB88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93D767-58ED-451E-AB1A-619EC68FD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F43D44-EF95-4273-8332-A71964AAA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FAC648-3605-488C-9560-4B13D9266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F9C533-920C-4D5F-B363-F3C1C662B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1B3BA7-A7EC-4658-8B0A-F5B0D77D8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D9E5E2-B404-4802-8E6B-91BB14F6D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F608BE-785E-4188-98AF-29DEF2A82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76143-AE23-43F0-993A-31EE9452D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1CE23-7EE8-4A47-835F-79D5660CA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ͼƬ1-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pic>
        <p:nvPicPr>
          <p:cNvPr id="2097161" name="图片 9" descr="图片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321040" y="1077595"/>
            <a:ext cx="342900" cy="349885"/>
          </a:xfrm>
          <a:prstGeom prst="rect">
            <a:avLst/>
          </a:prstGeom>
        </p:spPr>
      </p:pic>
      <p:sp>
        <p:nvSpPr>
          <p:cNvPr id="1048666" name="副标题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8634730" y="971550"/>
            <a:ext cx="363855" cy="4846955"/>
          </a:xfrm>
          <a:prstGeom prst="rect">
            <a:avLst/>
          </a:prstGeom>
          <a:noFill/>
        </p:spPr>
        <p:txBody>
          <a:bodyPr vert="eaVert" wrap="square" lIns="0" tIns="10795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400" b="0" i="0" u="none" strike="noStrike" kern="1200" cap="none" spc="800" normalizeH="0" baseline="0" noProof="1">
                <a:solidFill>
                  <a:schemeClr val="bg1">
                    <a:lumMod val="6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68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9058275" y="971550"/>
            <a:ext cx="1104656" cy="4846955"/>
          </a:xfrm>
          <a:prstGeom prst="rect">
            <a:avLst/>
          </a:prstGeom>
          <a:noFill/>
        </p:spPr>
        <p:txBody>
          <a:bodyPr vert="eaVert" wrap="square" lIns="0" tIns="45720" rIns="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10162931" y="3966057"/>
            <a:ext cx="774700" cy="1696994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bg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5" name="图片 11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31" name="直接连接符 37"/>
          <p:cNvCxnSpPr/>
          <p:nvPr>
            <p:custDataLst>
              <p:tags r:id="rId5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7" name="图片 8" descr="图片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771525" y="482600"/>
            <a:ext cx="340360" cy="347345"/>
          </a:xfrm>
          <a:prstGeom prst="rect">
            <a:avLst/>
          </a:prstGeom>
        </p:spPr>
      </p:pic>
      <p:sp>
        <p:nvSpPr>
          <p:cNvPr id="1048678" name="标题"/>
          <p:cNvSpPr txBox="1">
            <a:spLocks noGrp="1"/>
          </p:cNvSpPr>
          <p:nvPr>
            <p:ph type="title" idx="2"/>
            <p:custDataLst>
              <p:tags r:id="rId8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正文"/>
          <p:cNvSpPr txBox="1"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 descr="ͼƬ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sp>
        <p:nvSpPr>
          <p:cNvPr id="1048688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4632960" y="252730"/>
            <a:ext cx="2921000" cy="111633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9" descr="ͼƬ1-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sp>
        <p:nvSpPr>
          <p:cNvPr id="1048696" name="节编号"/>
          <p:cNvSpPr txBox="1">
            <a:spLocks noGrp="1"/>
          </p:cNvSpPr>
          <p:nvPr>
            <p:ph type="body" idx="4" hasCustomPrompt="1"/>
            <p:custDataLst>
              <p:tags r:id="rId3"/>
            </p:custDataLst>
          </p:nvPr>
        </p:nvSpPr>
        <p:spPr>
          <a:xfrm>
            <a:off x="2718435" y="2567305"/>
            <a:ext cx="1952625" cy="143065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15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>
                        <a:alpha val="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610724" y="857250"/>
            <a:ext cx="1753961" cy="4400550"/>
          </a:xfrm>
          <a:prstGeom prst="rect">
            <a:avLst/>
          </a:prstGeom>
          <a:noFill/>
          <a:effectLst/>
        </p:spPr>
        <p:txBody>
          <a:bodyPr vert="eaVert" wrap="square" lIns="0" tIns="36195" rIns="36195" bIns="36195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汉仪书宋二简"/>
                <a:ea typeface="汉仪书宋二简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3" name="直接连接符 96"/>
          <p:cNvCxnSpPr/>
          <p:nvPr>
            <p:custDataLst>
              <p:tags r:id="rId5"/>
            </p:custDataLst>
          </p:nvPr>
        </p:nvCxnSpPr>
        <p:spPr>
          <a:xfrm flipH="1">
            <a:off x="9610828" y="857422"/>
            <a:ext cx="0" cy="43688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73" name="图片 6" descr="图片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916035" y="981710"/>
            <a:ext cx="342900" cy="349885"/>
          </a:xfrm>
          <a:prstGeom prst="rect">
            <a:avLst/>
          </a:prstGeom>
        </p:spPr>
      </p:pic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77" name="图片 14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06" name="正文"/>
          <p:cNvSpPr txBox="1">
            <a:spLocks noGrp="1"/>
          </p:cNvSpPr>
          <p:nvPr>
            <p:ph idx="5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35" name="直接连接符 8"/>
          <p:cNvCxnSpPr/>
          <p:nvPr>
            <p:custDataLst>
              <p:tags r:id="rId7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0" name="标题"/>
          <p:cNvSpPr txBox="1">
            <a:spLocks noGrp="1"/>
          </p:cNvSpPr>
          <p:nvPr>
            <p:ph type="title" idx="2"/>
            <p:custDataLst>
              <p:tags r:id="rId8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10" descr="图片1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12" name="日期占位符 4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5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6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3" name="图片 18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18" name="正文"/>
          <p:cNvSpPr txBox="1">
            <a:spLocks noGrp="1"/>
          </p:cNvSpPr>
          <p:nvPr>
            <p:ph idx="7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6"/>
            <p:custDataLst>
              <p:tags r:id="rId6"/>
            </p:custDataLst>
          </p:nvPr>
        </p:nvSpPr>
        <p:spPr>
          <a:xfrm>
            <a:off x="6235065" y="1395730"/>
            <a:ext cx="5342255" cy="4337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5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8"/>
            </p:custDataLst>
          </p:nvPr>
        </p:nvSpPr>
        <p:spPr>
          <a:xfrm>
            <a:off x="608330" y="1395730"/>
            <a:ext cx="5342255" cy="4337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0"/>
          <p:cNvCxnSpPr/>
          <p:nvPr>
            <p:custDataLst>
              <p:tags r:id="rId9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5" name="图片 12" descr="图片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28" name="日期占位符 6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7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8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9" name="图片 10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39" name="直接连接符 7"/>
          <p:cNvCxnSpPr/>
          <p:nvPr>
            <p:custDataLst>
              <p:tags r:id="rId5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4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1" name="图片 6" descr="图片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36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95" name="图片 9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42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99" name="图片 9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48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08330" y="379730"/>
            <a:ext cx="10968990" cy="58769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201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203" name="图片 9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41" name="直接连接符 37"/>
          <p:cNvCxnSpPr/>
          <p:nvPr>
            <p:custDataLst>
              <p:tags r:id="rId5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6" name="副标题"/>
          <p:cNvSpPr txBox="1">
            <a:spLocks noGrp="1"/>
          </p:cNvSpPr>
          <p:nvPr>
            <p:ph type="body" idx="3" hasCustomPrompt="1"/>
            <p:custDataLst>
              <p:tags r:id="rId6"/>
            </p:custDataLst>
          </p:nvPr>
        </p:nvSpPr>
        <p:spPr>
          <a:xfrm>
            <a:off x="1120140" y="1015365"/>
            <a:ext cx="10457180" cy="4921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79705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205" name="图片 10" descr="图片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207" name="图片 9" descr="ͼƬ1-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sp>
        <p:nvSpPr>
          <p:cNvPr id="1048766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8572499" y="971550"/>
            <a:ext cx="1435101" cy="4846955"/>
          </a:xfrm>
          <a:prstGeom prst="rect">
            <a:avLst/>
          </a:prstGeom>
          <a:noFill/>
        </p:spPr>
        <p:txBody>
          <a:bodyPr vert="eaVert" wrap="square" lIns="0" tIns="45720" rIns="0" bIns="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68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0162931" y="3966057"/>
            <a:ext cx="774700" cy="1696994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bg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pic>
        <p:nvPicPr>
          <p:cNvPr id="2097209" name="图片 6" descr="图片1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321040" y="1077595"/>
            <a:ext cx="342900" cy="349885"/>
          </a:xfrm>
          <a:prstGeom prst="rect">
            <a:avLst/>
          </a:prstGeom>
        </p:spPr>
      </p:pic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88.xml" /><Relationship Id="rId14" Type="http://schemas.openxmlformats.org/officeDocument/2006/relationships/image" Target="../media/image4.png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image" Target="../media/image2.png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5" name="图片 10" descr="ͼƬ3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29" name="直接连接符 7"/>
          <p:cNvCxnSpPr/>
          <p:nvPr>
            <p:custDataLst>
              <p:tags r:id="rId16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7" name="图片 11" descr="图片1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654" name="日期占位符 1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2"/>
          <p:cNvSpPr>
            <a:spLocks noGrp="1"/>
          </p:cNvSpPr>
          <p:nvPr>
            <p:ph type="title"/>
            <p:custDataLst>
              <p:tags r:id="rId22"/>
            </p:custDataLst>
          </p:nvPr>
        </p:nvSpPr>
        <p:spPr>
          <a:xfrm>
            <a:off x="1036614" y="365125"/>
            <a:ext cx="10317186" cy="589943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3"/>
          <p:cNvSpPr>
            <a:spLocks noGrp="1"/>
          </p:cNvSpPr>
          <p:nvPr>
            <p:ph type="body" idx="1"/>
            <p:custDataLst>
              <p:tags r:id="rId23"/>
            </p:custDataLst>
          </p:nvPr>
        </p:nvSpPr>
        <p:spPr>
          <a:xfrm>
            <a:off x="838200" y="1078258"/>
            <a:ext cx="10515600" cy="509870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101" r:id="rId2"/>
    <p:sldLayoutId id="2147493102" r:id="rId3"/>
    <p:sldLayoutId id="2147493103" r:id="rId4"/>
    <p:sldLayoutId id="2147493104" r:id="rId5"/>
    <p:sldLayoutId id="2147493105" r:id="rId6"/>
    <p:sldLayoutId id="2147493106" r:id="rId7"/>
    <p:sldLayoutId id="2147493107" r:id="rId8"/>
    <p:sldLayoutId id="2147493108" r:id="rId9"/>
    <p:sldLayoutId id="2147493109" r:id="rId10"/>
    <p:sldLayoutId id="214749311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0" normalizeH="0" baseline="0" smtClean="0"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0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18" Type="http://schemas.openxmlformats.org/officeDocument/2006/relationships/tags" Target="../tags/tag116.xml" /><Relationship Id="rId19" Type="http://schemas.openxmlformats.org/officeDocument/2006/relationships/tags" Target="../tags/tag1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8.xml" /><Relationship Id="rId21" Type="http://schemas.openxmlformats.org/officeDocument/2006/relationships/tags" Target="../tags/tag119.xml" /><Relationship Id="rId22" Type="http://schemas.openxmlformats.org/officeDocument/2006/relationships/tags" Target="../tags/tag120.xml" /><Relationship Id="rId23" Type="http://schemas.openxmlformats.org/officeDocument/2006/relationships/tags" Target="../tags/tag121.xml" /><Relationship Id="rId24" Type="http://schemas.openxmlformats.org/officeDocument/2006/relationships/tags" Target="../tags/tag122.xml" /><Relationship Id="rId25" Type="http://schemas.openxmlformats.org/officeDocument/2006/relationships/tags" Target="../tags/tag123.xml" /><Relationship Id="rId26" Type="http://schemas.openxmlformats.org/officeDocument/2006/relationships/tags" Target="../tags/tag124.xml" /><Relationship Id="rId27" Type="http://schemas.openxmlformats.org/officeDocument/2006/relationships/tags" Target="../tags/tag125.xml" /><Relationship Id="rId28" Type="http://schemas.openxmlformats.org/officeDocument/2006/relationships/tags" Target="../tags/tag126.xml" /><Relationship Id="rId29" Type="http://schemas.openxmlformats.org/officeDocument/2006/relationships/tags" Target="../tags/tag127.xml" /><Relationship Id="rId3" Type="http://schemas.openxmlformats.org/officeDocument/2006/relationships/tags" Target="../tags/tag102.xml" /><Relationship Id="rId4" Type="http://schemas.openxmlformats.org/officeDocument/2006/relationships/image" Target="../media/image6.png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7410405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2024年团圆快乐的春节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 1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pic>
        <p:nvPicPr>
          <p:cNvPr id="2097215" name="图片 20" descr="0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907666" y="2009775"/>
            <a:ext cx="416458" cy="433070"/>
          </a:xfrm>
          <a:prstGeom prst="rect">
            <a:avLst/>
          </a:prstGeom>
        </p:spPr>
      </p:pic>
      <p:sp>
        <p:nvSpPr>
          <p:cNvPr id="1048790" name="标题"/>
          <p:cNvSpPr txBox="1"/>
          <p:nvPr>
            <p:custDataLst>
              <p:tags r:id="rId6"/>
            </p:custDataLst>
          </p:nvPr>
        </p:nvSpPr>
        <p:spPr>
          <a:xfrm>
            <a:off x="14548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春节的起源和历史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4317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8"/>
            </p:custDataLst>
          </p:nvPr>
        </p:nvSpPr>
        <p:spPr>
          <a:xfrm>
            <a:off x="8972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壹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17" name="图片 23" descr="0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698366" y="2009775"/>
            <a:ext cx="416458" cy="433070"/>
          </a:xfrm>
          <a:prstGeom prst="rect">
            <a:avLst/>
          </a:prstGeom>
        </p:spPr>
      </p:pic>
      <p:sp>
        <p:nvSpPr>
          <p:cNvPr id="1048794" name="标题"/>
          <p:cNvSpPr txBox="1"/>
          <p:nvPr>
            <p:custDataLst>
              <p:tags r:id="rId10"/>
            </p:custDataLst>
          </p:nvPr>
        </p:nvSpPr>
        <p:spPr>
          <a:xfrm>
            <a:off x="32455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2024年春节的特点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5" name="直接连接符 26"/>
          <p:cNvCxnSpPr/>
          <p:nvPr>
            <p:custDataLst>
              <p:tags r:id="rId11"/>
            </p:custDataLst>
          </p:nvPr>
        </p:nvCxnSpPr>
        <p:spPr>
          <a:xfrm flipH="1">
            <a:off x="32224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2"/>
            </p:custDataLst>
          </p:nvPr>
        </p:nvSpPr>
        <p:spPr>
          <a:xfrm>
            <a:off x="26879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贰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19" name="图片 3" descr="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4489066" y="2009775"/>
            <a:ext cx="416458" cy="433070"/>
          </a:xfrm>
          <a:prstGeom prst="rect">
            <a:avLst/>
          </a:prstGeom>
        </p:spPr>
      </p:pic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50362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春节的庆祝方式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7" name="直接连接符 9"/>
          <p:cNvCxnSpPr/>
          <p:nvPr>
            <p:custDataLst>
              <p:tags r:id="rId15"/>
            </p:custDataLst>
          </p:nvPr>
        </p:nvCxnSpPr>
        <p:spPr>
          <a:xfrm flipH="1">
            <a:off x="50131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44786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叁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21" name="图片 13" descr="0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279766" y="2009775"/>
            <a:ext cx="416458" cy="433070"/>
          </a:xfrm>
          <a:prstGeom prst="rect">
            <a:avLst/>
          </a:prstGeom>
        </p:spPr>
      </p:pic>
      <p:sp>
        <p:nvSpPr>
          <p:cNvPr id="1048802" name="标题"/>
          <p:cNvSpPr txBox="1"/>
          <p:nvPr>
            <p:custDataLst>
              <p:tags r:id="rId18"/>
            </p:custDataLst>
          </p:nvPr>
        </p:nvSpPr>
        <p:spPr>
          <a:xfrm>
            <a:off x="68269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春节的文化意义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9" name="直接连接符 16"/>
          <p:cNvCxnSpPr/>
          <p:nvPr>
            <p:custDataLst>
              <p:tags r:id="rId19"/>
            </p:custDataLst>
          </p:nvPr>
        </p:nvCxnSpPr>
        <p:spPr>
          <a:xfrm flipH="1">
            <a:off x="68038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20"/>
            </p:custDataLst>
          </p:nvPr>
        </p:nvSpPr>
        <p:spPr>
          <a:xfrm>
            <a:off x="62693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肆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23" name="图片 28" descr="0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8070466" y="2009775"/>
            <a:ext cx="416458" cy="433070"/>
          </a:xfrm>
          <a:prstGeom prst="rect">
            <a:avLst/>
          </a:prstGeom>
        </p:spPr>
      </p:pic>
      <p:sp>
        <p:nvSpPr>
          <p:cNvPr id="1048806" name="标题"/>
          <p:cNvSpPr txBox="1"/>
          <p:nvPr>
            <p:custDataLst>
              <p:tags r:id="rId22"/>
            </p:custDataLst>
          </p:nvPr>
        </p:nvSpPr>
        <p:spPr>
          <a:xfrm>
            <a:off x="86176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春节的经济影响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1" name="直接连接符 31"/>
          <p:cNvCxnSpPr/>
          <p:nvPr>
            <p:custDataLst>
              <p:tags r:id="rId23"/>
            </p:custDataLst>
          </p:nvPr>
        </p:nvCxnSpPr>
        <p:spPr>
          <a:xfrm flipH="1">
            <a:off x="85945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24"/>
            </p:custDataLst>
          </p:nvPr>
        </p:nvSpPr>
        <p:spPr>
          <a:xfrm>
            <a:off x="80600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伍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25" name="图片 34" descr="0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9861166" y="2009775"/>
            <a:ext cx="416458" cy="433070"/>
          </a:xfrm>
          <a:prstGeom prst="rect">
            <a:avLst/>
          </a:prstGeom>
        </p:spPr>
      </p:pic>
      <p:sp>
        <p:nvSpPr>
          <p:cNvPr id="1048810" name="标题"/>
          <p:cNvSpPr txBox="1"/>
          <p:nvPr>
            <p:custDataLst>
              <p:tags r:id="rId26"/>
            </p:custDataLst>
          </p:nvPr>
        </p:nvSpPr>
        <p:spPr>
          <a:xfrm>
            <a:off x="104083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春节的未来展望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3" name="直接连接符 37"/>
          <p:cNvCxnSpPr/>
          <p:nvPr>
            <p:custDataLst>
              <p:tags r:id="rId27"/>
            </p:custDataLst>
          </p:nvPr>
        </p:nvCxnSpPr>
        <p:spPr>
          <a:xfrm flipH="1">
            <a:off x="103852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28"/>
            </p:custDataLst>
          </p:nvPr>
        </p:nvSpPr>
        <p:spPr>
          <a:xfrm>
            <a:off x="98507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陆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42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/>
        <p:txBody>
          <a:bodyPr>
            <a:normAutofit fontScale="91413" lnSpcReduction="20000"/>
          </a:bodyPr>
          <a:lstStyle/>
          <a:p>
            <a:r>
              <a:rPr lang="zh-CN" altLang="en-US"/>
              <a:t>壹</a:t>
            </a:r>
            <a:endParaRPr lang="zh-CN" altLang="en-US"/>
          </a:p>
        </p:txBody>
      </p:sp>
      <p:sp>
        <p:nvSpPr>
          <p:cNvPr id="1048844" name="标题 3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春节的起源和历史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春节的起源</a:t>
            </a:r>
            <a:endParaRPr lang="zh-CN" altLang="en-US"/>
          </a:p>
        </p:txBody>
      </p:sp>
      <p:sp>
        <p:nvSpPr>
          <p:cNvPr id="104888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8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8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8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8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在夏商周时期，春节被称为“过年”，当时的庆祝活动主要是除旧布新、驱邪攘灾等形式。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9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春节是中国最重要的传统节日之一，历史悠久，起源于上古时代的岁首祈年祭祀，由此演变而来。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9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汉武帝时期，采用夏历纪年，将正月初一正式定为春节，并沿袭至今。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9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春节的起源蕴含着中国传统文化和民族精神，是中华文明的重要组成部分。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春节的历史发展</a:t>
            </a:r>
            <a:endParaRPr lang="zh-CN" altLang="en-US"/>
          </a:p>
        </p:txBody>
      </p:sp>
      <p:sp>
        <p:nvSpPr>
          <p:cNvPr id="1048930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起源：起源于上古时代的岁首祈年祭祀，由此演变而来。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2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发展历程：从虞舜兴起，经过夏商周三代，到秦汉明清各代，逐渐成为中华民族最隆重的传统佳节。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历史意义：春节是农历新年的第一天，中华民族最隆重的传统佳节，已从虞舜兴起，从虞舜兴起，经过夏商周三代，从虞舜兴起，经过夏商周三代，到秦汉明清各代，距今已有四千多年的历史。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6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文化传承：春节的起源蕴含着深邃的文化内涵，承载着丰富的历史传承和文化底蕴，是中华民族传统文化的重要组成部分。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春节在中国文化中的地位</a:t>
            </a:r>
            <a:endParaRPr lang="zh-CN" altLang="en-US"/>
          </a:p>
        </p:txBody>
      </p:sp>
      <p:sp>
        <p:nvSpPr>
          <p:cNvPr id="104897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春节象征着团圆、和谐和幸福，是中华文化传承的重要载体。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春节是中国最重要的传统节日之一，具有悠久的历史和丰富的文化内涵。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春节期间有各种传统习俗和活动，如贴春联、放鞭炮、拜年等，这些习俗在中国民间广为流传。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春节对于中国人来说具有特殊的意义，它不仅是家庭团聚的时刻，也是弘扬中华文化、传承民族精神的重要时刻。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/>
        <p:txBody>
          <a:bodyPr>
            <a:normAutofit fontScale="91413" lnSpcReduction="20000"/>
          </a:bodyPr>
          <a:lstStyle/>
          <a:p>
            <a:r>
              <a:rPr lang="zh-CN" altLang="en-US"/>
              <a:t>贰</a:t>
            </a:r>
            <a:endParaRPr lang="zh-CN" altLang="en-US"/>
          </a:p>
        </p:txBody>
      </p:sp>
      <p:sp>
        <p:nvSpPr>
          <p:cNvPr id="1049022" name="标题 3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2024年春节的特点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团圆和家庭的重要性</a:t>
            </a:r>
            <a:endParaRPr lang="zh-CN" altLang="en-US"/>
          </a:p>
        </p:txBody>
      </p:sp>
      <p:sp>
        <p:nvSpPr>
          <p:cNvPr id="104905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团圆和家庭成为2024年春节的核心主题，各种活动和习俗都围绕这一主题展开。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2024年春节强调团圆和家庭的重要性，鼓励人们回家过年，享受亲情的温暖。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团圆和家庭的重要性在2024年春节中得到了进一步强化，反映了人们对家庭价值的重视和对传统文化的传承。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2024年春节通过各种方式强调团圆和家庭的重要性，让人们更加珍惜亲情，促进家庭和谐。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传统习俗的继承和创新</a:t>
            </a:r>
            <a:endParaRPr lang="zh-CN" altLang="en-US"/>
          </a:p>
        </p:txBody>
      </p:sp>
      <p:sp>
        <p:nvSpPr>
          <p:cNvPr id="104910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文化交流：春节成为中外文化交流的重要节点，展现中华文化的魅力。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继承传统：贴春联、放鞭炮、吃团圆饭等习俗得以延续，弘扬中华民族文化。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创新发展：线上拜年、网络红包等新型庆祝方式兴起，为春节增添时代特色。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科技融合：科技手段融入春节庆祝活动中，如虚拟现实、增强现实等技术提供新颖的体验。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春节期间的特色活动</a:t>
            </a:r>
            <a:endParaRPr lang="zh-CN" altLang="en-US"/>
          </a:p>
        </p:txBody>
      </p:sp>
      <p:sp>
        <p:nvSpPr>
          <p:cNvPr id="104917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7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8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放鞭炮：放鞭炮是春节期间的传统习俗，寓意着驱邪避祟、迎接好运。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看春晚：春节期间，全家人会一起看春晚，欣赏各种精彩的表演，共度佳节。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贴春联：春联是春节期间的传统装饰，寓意着吉祥如意、幸福美满。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包饺子：春节期间，家家户户都会包饺子，寓意着团圆和和睦。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/>
        <p:txBody>
          <a:bodyPr>
            <a:normAutofit fontScale="91413" lnSpcReduction="20000"/>
          </a:bodyPr>
          <a:lstStyle/>
          <a:p>
            <a:r>
              <a:rPr lang="zh-CN" altLang="en-US"/>
              <a:t>叁</a:t>
            </a:r>
            <a:endParaRPr lang="zh-CN" altLang="en-US"/>
          </a:p>
        </p:txBody>
      </p:sp>
      <p:sp>
        <p:nvSpPr>
          <p:cNvPr id="1049232" name="标题 3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春节的庆祝方式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家庭聚餐和拜年</a:t>
            </a:r>
            <a:endParaRPr lang="zh-CN" altLang="en-US"/>
          </a:p>
        </p:txBody>
      </p:sp>
      <p:sp>
        <p:nvSpPr>
          <p:cNvPr id="1049268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3917832" y="1290127"/>
            <a:ext cx="984694" cy="286357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3944066" y="4481696"/>
            <a:ext cx="936089" cy="2571100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任意多边形 4"/>
          <p:cNvSpPr/>
          <p:nvPr>
            <p:custDataLst>
              <p:tags r:id="rId4"/>
            </p:custDataLst>
          </p:nvPr>
        </p:nvSpPr>
        <p:spPr>
          <a:xfrm>
            <a:off x="3125699" y="2226227"/>
            <a:ext cx="2571100" cy="388011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任意多边形 5"/>
          <p:cNvSpPr/>
          <p:nvPr>
            <p:custDataLst>
              <p:tags r:id="rId5"/>
            </p:custDataLst>
          </p:nvPr>
        </p:nvSpPr>
        <p:spPr>
          <a:xfrm flipV="1">
            <a:off x="2978533" y="1490400"/>
            <a:ext cx="2863575" cy="137689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3125699" y="3042675"/>
            <a:ext cx="2571100" cy="231652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家庭聚餐：春节期间家人团聚，共度佳节，享受美食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8" name="五边形 9"/>
          <p:cNvSpPr/>
          <p:nvPr>
            <p:custDataLst>
              <p:tags r:id="rId7"/>
            </p:custDataLst>
          </p:nvPr>
        </p:nvSpPr>
        <p:spPr>
          <a:xfrm rot="16200000" flipH="1">
            <a:off x="7284080" y="1305484"/>
            <a:ext cx="984694" cy="286357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五边形 10"/>
          <p:cNvSpPr/>
          <p:nvPr>
            <p:custDataLst>
              <p:tags r:id="rId8"/>
            </p:custDataLst>
          </p:nvPr>
        </p:nvSpPr>
        <p:spPr>
          <a:xfrm rot="16200000" flipH="1">
            <a:off x="7309034" y="4496412"/>
            <a:ext cx="936089" cy="2571100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任意多边形 11"/>
          <p:cNvSpPr/>
          <p:nvPr>
            <p:custDataLst>
              <p:tags r:id="rId9"/>
            </p:custDataLst>
          </p:nvPr>
        </p:nvSpPr>
        <p:spPr>
          <a:xfrm>
            <a:off x="6491946" y="2240943"/>
            <a:ext cx="2571100" cy="388011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任意多边形 12"/>
          <p:cNvSpPr/>
          <p:nvPr>
            <p:custDataLst>
              <p:tags r:id="rId10"/>
            </p:custDataLst>
          </p:nvPr>
        </p:nvSpPr>
        <p:spPr>
          <a:xfrm flipV="1">
            <a:off x="6344781" y="1505756"/>
            <a:ext cx="2863575" cy="137689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91946" y="3042675"/>
            <a:ext cx="2571100" cy="231652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拜年：拜访亲朋好友，送上祝福，增进感情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传统习俗和仪式</a:t>
            </a:r>
            <a:endParaRPr lang="zh-CN" altLang="en-US"/>
          </a:p>
        </p:txBody>
      </p:sp>
      <p:sp>
        <p:nvSpPr>
          <p:cNvPr id="104932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2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3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放鞭炮：放鞭炮是春节的传统习俗，寓意驱邪避祟，迎接好运。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4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拜年：拜年是春节的重要仪式，人们会互相拜年祝福，表达对亲朋好友的关心和祝福。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4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贴春联：春联是春节期间的传统装饰，寄托着人们对新年的美好祝愿。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4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包饺子：春节期间，家人会聚在一起包饺子，寓意团圆和吉祥。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https://d.book118.com/478074104055006027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  <p:tag name="KSO_WM_TEMPLATE_THUMBS_INDEX" val="1、1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569.55&quot;,&quot;top&quot;:&quot;26.45&quot;,&quot;width&quot;:&quot;319.6&quot;,&quot;height&quot;:&quot;483.15&quot;}"/>
  <p:tag name="KSO_WM_SLIDE_ID" val="custom20230302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  <p:tag name="KSO_WM_TEMPLATE_THUMBS_INDEX" val="1、11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1_3"/>
  <p:tag name="KSO_WM_UNIT_INDEX" val="1_1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1_2"/>
  <p:tag name="KSO_WM_UNIT_INDEX" val="1_1_2"/>
  <p:tag name="KSO_WM_UNIT_LAYERLEVEL" val="1_1_1"/>
  <p:tag name="KSO_WM_UNIT_PRESET_TEXT" val="壹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2_1"/>
  <p:tag name="KSO_WM_UNIT_INDEX" val="1_2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2_3"/>
  <p:tag name="KSO_WM_UNIT_INDEX" val="1_2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2_2"/>
  <p:tag name="KSO_WM_UNIT_INDEX" val="1_2_2"/>
  <p:tag name="KSO_WM_UNIT_LAYERLEVEL" val="1_1_1"/>
  <p:tag name="KSO_WM_UNIT_PRESET_TEXT" val="贰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3_2"/>
  <p:tag name="KSO_WM_UNIT_INDEX" val="1_3_2"/>
  <p:tag name="KSO_WM_UNIT_LAYERLEVEL" val="1_1_1"/>
  <p:tag name="KSO_WM_UNIT_PRESET_TEXT" val="叁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4_2"/>
  <p:tag name="KSO_WM_UNIT_INDEX" val="1_4_2"/>
  <p:tag name="KSO_WM_UNIT_LAYERLEVEL" val="1_1_1"/>
  <p:tag name="KSO_WM_UNIT_PRESET_TEXT" val="肆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5_1"/>
  <p:tag name="KSO_WM_UNIT_INDEX" val="1_5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5_3"/>
  <p:tag name="KSO_WM_UNIT_INDEX" val="1_5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5_2"/>
  <p:tag name="KSO_WM_UNIT_INDEX" val="1_5_2"/>
  <p:tag name="KSO_WM_UNIT_LAYERLEVEL" val="1_1_1"/>
  <p:tag name="KSO_WM_UNIT_PRESET_TEXT" val="伍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6_1"/>
  <p:tag name="KSO_WM_UNIT_INDEX" val="1_6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6_3"/>
  <p:tag name="KSO_WM_UNIT_INDEX" val="1_6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6_2"/>
  <p:tag name="KSO_WM_UNIT_INDEX" val="1_6_2"/>
  <p:tag name="KSO_WM_UNIT_LAYERLEVEL" val="1_1_1"/>
  <p:tag name="KSO_WM_UNIT_PRESET_TEXT" val="陆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48.7&quot;,&quot;top&quot;:&quot;42.3&quot;,&quot;width&quot;:&quot;769.7&quot;,&quot;height&quot;:&quot;399.65&quot;}"/>
  <p:tag name="KSO_WM_SLIDE_ID" val="custom20230302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e*1"/>
  <p:tag name="KSO_WM_UNIT_INDEX" val="1"/>
  <p:tag name="KSO_WM_UNIT_LAYERLEVEL" val="1"/>
  <p:tag name="KSO_WM_UNIT_NOCLEAR" val="0"/>
  <p:tag name="KSO_WM_UNIT_PRESET_TEXT" val="贰"/>
  <p:tag name="KSO_WM_UNIT_TYPE" val="e"/>
  <p:tag name="KSO_WM_UNIT_VALUE" val="6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3.xml><?xml version="1.0" encoding="utf-8"?>
<p:tagLst xmlns:p="http://schemas.openxmlformats.org/presentationml/2006/main">
  <p:tag name="KSO_WM_BEAUTIFY_FLAG" val="#wm#"/>
  <p:tag name="KSO_WM_SLIDE_CONTENT_AREA" val="{&quot;left&quot;:&quot;148.7&quot;,&quot;top&quot;:&quot;42.3&quot;,&quot;width&quot;:&quot;769.7&quot;,&quot;height&quot;:&quot;399.65&quot;}"/>
  <p:tag name="KSO_WM_SLIDE_ID" val="custom20230302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e*1"/>
  <p:tag name="KSO_WM_UNIT_INDEX" val="1"/>
  <p:tag name="KSO_WM_UNIT_LAYERLEVEL" val="1"/>
  <p:tag name="KSO_WM_UNIT_NOCLEAR" val="0"/>
  <p:tag name="KSO_WM_UNIT_PRESET_TEXT" val="叁"/>
  <p:tag name="KSO_WM_UNIT_TYPE" val="e"/>
  <p:tag name="KSO_WM_UNIT_VALUE" val="6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2.xml><?xml version="1.0" encoding="utf-8"?>
<p:tagLst xmlns:p="http://schemas.openxmlformats.org/presentationml/2006/main">
  <p:tag name="KSO_WM_BEAUTIFY_FLAG" val="#wm#"/>
  <p:tag name="KSO_WM_SLIDE_CONTENT_AREA" val="{&quot;left&quot;:&quot;148.7&quot;,&quot;top&quot;:&quot;42.3&quot;,&quot;width&quot;:&quot;769.7&quot;,&quot;height&quot;:&quot;399.65&quot;}"/>
  <p:tag name="KSO_WM_SLIDE_ID" val="custom20230302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3"/>
  <p:tag name="KSO_WM_UNIT_INDEX" val="1_1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4"/>
  <p:tag name="KSO_WM_UNIT_INDEX" val="1_1_4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  <p:tag name="KSO_WM_UNIT_VALUE" val="44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3"/>
  <p:tag name="KSO_WM_UNIT_INDEX" val="1_2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4"/>
  <p:tag name="KSO_WM_UNIT_INDEX" val="1_2_4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  <p:tag name="KSO_WM_UNIT_VALUE" val="44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7">
      <a:dk1>
        <a:srgbClr val="000000"/>
      </a:dk1>
      <a:lt1>
        <a:srgbClr val="FFFFFF"/>
      </a:lt1>
      <a:dk2>
        <a:srgbClr val="25404B"/>
      </a:dk2>
      <a:lt2>
        <a:srgbClr val="F2F2F2"/>
      </a:lt2>
      <a:accent1>
        <a:srgbClr val="183B47"/>
      </a:accent1>
      <a:accent2>
        <a:srgbClr val="465E6C"/>
      </a:accent2>
      <a:accent3>
        <a:srgbClr val="647684"/>
      </a:accent3>
      <a:accent4>
        <a:srgbClr val="B49964"/>
      </a:accent4>
      <a:accent5>
        <a:srgbClr val="8B5C47"/>
      </a:accent5>
      <a:accent6>
        <a:srgbClr val="703434"/>
      </a:accent6>
      <a:hlink>
        <a:srgbClr val="FF0000"/>
      </a:hlink>
      <a:folHlink>
        <a:srgbClr val="00B0F0"/>
      </a:folHlink>
    </a:clrScheme>
    <a:fontScheme name="自定义 2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5">
      <vt:lpstr>Arial</vt:lpstr>
      <vt:lpstr>Calibri</vt:lpstr>
      <vt:lpstr>汉仪书宋二简</vt:lpstr>
      <vt:lpstr>MiSans Normal</vt:lpstr>
      <vt:lpstr>MiSans</vt:lpstr>
      <vt:lpstr>Wingdings</vt:lpstr>
      <vt:lpstr>Calibri Light</vt:lpstr>
      <vt:lpstr>思源宋体 CN Heavy</vt:lpstr>
      <vt:lpstr>微软雅黑</vt:lpstr>
      <vt:lpstr>宋体</vt:lpstr>
      <vt:lpstr>Office Theme</vt:lpstr>
      <vt:lpstr>2024年团圆快乐的春节</vt:lpstr>
      <vt:lpstr>目录</vt:lpstr>
      <vt:lpstr>春节的起源和历史</vt:lpstr>
      <vt:lpstr>春节的起源</vt:lpstr>
      <vt:lpstr>春节的历史发展</vt:lpstr>
      <vt:lpstr>春节在中国文化中的地位</vt:lpstr>
      <vt:lpstr>2024年春节的特点</vt:lpstr>
      <vt:lpstr>团圆和家庭的重要性</vt:lpstr>
      <vt:lpstr>传统习俗的继承和创新</vt:lpstr>
      <vt:lpstr>春节期间的特色活动</vt:lpstr>
      <vt:lpstr>春节的庆祝方式</vt:lpstr>
      <vt:lpstr>家庭聚餐和拜年</vt:lpstr>
      <vt:lpstr>传统习俗和仪式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2024-09-05T06:43:51.626</cp:lastPrinted>
  <dcterms:created xsi:type="dcterms:W3CDTF">2024-09-04T22:43:51Z</dcterms:created>
  <dcterms:modified xsi:type="dcterms:W3CDTF">2024-09-04T22:43:54Z</dcterms:modified>
</cp:coreProperties>
</file>