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7" r:id="rId36"/>
  </p:sldIdLst>
  <p:sldSz cx="9994392" cy="7495794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tags" Target="tags/tag1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slide" Target="slides/slide2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CD9A5-2D5B-475E-A1EA-38B04A336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84301-107B-4F9B-A390-158BF32A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F52E8-1434-428A-BBAB-EC5EBF56B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4CC06-2D11-4788-B528-04E86BA4F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287DD3-1FE8-4657-B1C2-4039E6414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7CFF08-C5A0-49B7-8A73-DFC70C52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BA4FE6-1725-4E9D-BA3A-D460048F5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86FFA-ACB3-436A-9042-2EAD1D774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11682-C950-4565-96DA-A3B9957AC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23E99-8CB5-4C71-A588-1D74D8DD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3FFAE-A1F8-4968-99E4-39F00048B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2050" name=""/>
          <p:cNvGrpSpPr/>
          <p:nvPr/>
        </p:nvGrpSpPr>
        <p:grpSpPr>
          <a:xfrm>
            <a:off x="0" y="0"/>
            <a:ext cx="9990922" cy="7487117"/>
            <a:chExt cx="6293" cy="4716"/>
          </a:xfrm>
        </p:grpSpPr>
        <p:grpSp>
          <p:nvGrpSpPr>
            <p:cNvPr id="2051" name=""/>
            <p:cNvGrpSpPr/>
            <p:nvPr/>
          </p:nvGrpSpPr>
          <p:grpSpPr>
            <a:xfrm>
              <a:off x="1889" y="2437"/>
              <a:ext cx="4402" cy="2279"/>
              <a:chOff x="1889" y="2437"/>
              <a:chExt cx="4402" cy="2279"/>
            </a:xfrm>
          </p:grpSpPr>
          <p:sp>
            <p:nvSpPr>
              <p:cNvPr id="2052" name=""/>
              <p:cNvSpPr/>
              <p:nvPr/>
            </p:nvSpPr>
            <p:spPr bwMode="hidden">
              <a:xfrm>
                <a:off x="1889" y="2890"/>
                <a:ext cx="3150" cy="1826"/>
              </a:xfrm>
              <a:custGeom>
                <a:rect l="l" t="t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3399"/>
                  </a:gs>
                  <a:gs pos="100000">
                    <a:srgbClr val="002E8B"/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9972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9943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9915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998878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3" name=""/>
              <p:cNvSpPr/>
              <p:nvPr/>
            </p:nvSpPr>
            <p:spPr bwMode="hidden">
              <a:xfrm>
                <a:off x="4558" y="2919"/>
                <a:ext cx="1376" cy="886"/>
              </a:xfrm>
              <a:custGeom>
                <a:rect l="l" t="t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3399"/>
                  </a:gs>
                  <a:gs pos="100000">
                    <a:srgbClr val="002E8B"/>
                  </a:gs>
                </a:gsLst>
                <a:lin ang="27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9972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9943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9915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998878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4" name=""/>
              <p:cNvSpPr/>
              <p:nvPr/>
            </p:nvSpPr>
            <p:spPr bwMode="hidden">
              <a:xfrm>
                <a:off x="3170" y="3657"/>
                <a:ext cx="3114" cy="1059"/>
              </a:xfrm>
              <a:custGeom>
                <a:rect l="l" t="t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A7E"/>
                  </a:gs>
                  <a:gs pos="100000">
                    <a:srgbClr val="003399"/>
                  </a:gs>
                </a:gsLst>
                <a:lin ang="54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9972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9943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9915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998878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5" name=""/>
              <p:cNvSpPr/>
              <p:nvPr/>
            </p:nvSpPr>
            <p:spPr bwMode="hidden">
              <a:xfrm>
                <a:off x="3004" y="2437"/>
                <a:ext cx="3287" cy="2279"/>
              </a:xfrm>
              <a:custGeom>
                <a:rect l="l" t="t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rgbClr val="003399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9972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9943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9915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998878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2056" name=""/>
              <p:cNvSpPr/>
              <p:nvPr/>
            </p:nvSpPr>
            <p:spPr bwMode="hidden">
              <a:xfrm>
                <a:off x="4920" y="2532"/>
                <a:ext cx="1364" cy="589"/>
              </a:xfrm>
              <a:custGeom>
                <a:rect l="l" t="t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D87"/>
                  </a:gs>
                  <a:gs pos="100000">
                    <a:srgbClr val="003399"/>
                  </a:gs>
                </a:gsLst>
                <a:lin ang="27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9972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9943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9915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998878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  <p:sp>
          <p:nvSpPr>
            <p:cNvPr id="2057" name=""/>
            <p:cNvSpPr/>
            <p:nvPr/>
          </p:nvSpPr>
          <p:spPr bwMode="hidden">
            <a:xfrm>
              <a:off x="3631" y="1466"/>
              <a:ext cx="1995" cy="1680"/>
            </a:xfrm>
            <a:custGeom>
              <a:rect l="l" t="t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rgbClr val="002B82"/>
                </a:gs>
                <a:gs pos="100000">
                  <a:srgbClr val="003399"/>
                </a:gs>
              </a:gsLst>
              <a:lin ang="27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99720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99439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99159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98878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8" name=""/>
            <p:cNvSpPr/>
            <p:nvPr/>
          </p:nvSpPr>
          <p:spPr bwMode="hidden">
            <a:xfrm>
              <a:off x="0" y="0"/>
              <a:ext cx="6293" cy="1941"/>
            </a:xfrm>
            <a:custGeom>
              <a:rect l="l" t="t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514"/>
                </a:gs>
                <a:gs pos="100000">
                  <a:srgbClr val="003399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99720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99439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99159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98878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59" name=""/>
          <p:cNvSpPr/>
          <p:nvPr>
            <p:ph type="ctrTitle" sz="quarter"/>
          </p:nvPr>
        </p:nvSpPr>
        <p:spPr>
          <a:xfrm>
            <a:off x="749579" y="1898240"/>
            <a:ext cx="8495233" cy="20995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>
            <a:noAutofit/>
          </a:bodyPr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55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60" name=""/>
          <p:cNvSpPr/>
          <p:nvPr>
            <p:ph type="subTitle" sz="quarter" idx="1"/>
          </p:nvPr>
        </p:nvSpPr>
        <p:spPr>
          <a:xfrm>
            <a:off x="1499159" y="4247616"/>
            <a:ext cx="6996075" cy="191559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None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499720" indent="0" algn="ctr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None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999439" indent="0" algn="ctr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None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499159" indent="0" algn="ctr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None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1998878" indent="0" algn="ctr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None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61" name=""/>
          <p:cNvSpPr/>
          <p:nvPr>
            <p:ph type="dt" sz="quarter" idx="2"/>
          </p:nvPr>
        </p:nvSpPr>
        <p:spPr>
          <a:xfrm>
            <a:off x="499720" y="6829501"/>
            <a:ext cx="2332025" cy="5205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9972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99439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99159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998878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endParaRPr sz="1312"/>
          </a:p>
        </p:txBody>
      </p:sp>
      <p:sp>
        <p:nvSpPr>
          <p:cNvPr id="2062" name=""/>
          <p:cNvSpPr/>
          <p:nvPr>
            <p:ph type="ftr" sz="quarter" idx="3"/>
          </p:nvPr>
        </p:nvSpPr>
        <p:spPr>
          <a:xfrm>
            <a:off x="3414751" y="6832971"/>
            <a:ext cx="3164891" cy="5205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9972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99439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99159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998878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algn="ctr"/>
            <a:endParaRPr sz="1312"/>
          </a:p>
        </p:txBody>
      </p:sp>
      <p:sp>
        <p:nvSpPr>
          <p:cNvPr id="2063" name=""/>
          <p:cNvSpPr/>
          <p:nvPr>
            <p:ph type="sldNum" sz="quarter" idx="4"/>
          </p:nvPr>
        </p:nvSpPr>
        <p:spPr>
          <a:xfrm>
            <a:off x="7162648" y="6836442"/>
            <a:ext cx="2332025" cy="5205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499720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999439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499159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1998878" indent="0" algn="l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algn="r"/>
            <a:fld id="{BD6378E3-1BDF-482B-AD16-E3E58AEC00A2}" type="slidenum">
              <a:rPr sz="1312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 algn="ctr"/>
            <a:endParaRPr sz="1312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312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dt" sz="half"/>
          </p:nvPr>
        </p:nvSpPr>
        <p:spPr>
          <a:xfrm>
            <a:off x="499720" y="6832971"/>
            <a:ext cx="2332025" cy="5205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sz="1312"/>
          </a:p>
        </p:txBody>
      </p:sp>
      <p:sp>
        <p:nvSpPr>
          <p:cNvPr id="1027" name=""/>
          <p:cNvSpPr/>
          <p:nvPr>
            <p:ph type="sldNum" sz="quarter" idx="1"/>
          </p:nvPr>
        </p:nvSpPr>
        <p:spPr>
          <a:xfrm>
            <a:off x="7162648" y="6829501"/>
            <a:ext cx="2332025" cy="5205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3F649E2-8F99-4CD5-A8FB-332BCBF46707}" type="slidenum">
              <a:rPr sz="1312"/>
              <a:t>*</a:t>
            </a:fld>
          </a:p>
        </p:txBody>
      </p:sp>
      <p:grpSp>
        <p:nvGrpSpPr>
          <p:cNvPr id="1028" name=""/>
          <p:cNvGrpSpPr/>
          <p:nvPr/>
        </p:nvGrpSpPr>
        <p:grpSpPr>
          <a:xfrm>
            <a:off x="0" y="0"/>
            <a:ext cx="9990922" cy="7487117"/>
            <a:chExt cx="6293" cy="4716"/>
          </a:xfrm>
        </p:grpSpPr>
        <p:grpSp>
          <p:nvGrpSpPr>
            <p:cNvPr id="1029" name=""/>
            <p:cNvGrpSpPr/>
            <p:nvPr/>
          </p:nvGrpSpPr>
          <p:grpSpPr>
            <a:xfrm>
              <a:off x="1889" y="2437"/>
              <a:ext cx="4402" cy="2279"/>
              <a:chOff x="1889" y="2437"/>
              <a:chExt cx="4402" cy="2279"/>
            </a:xfrm>
          </p:grpSpPr>
          <p:sp>
            <p:nvSpPr>
              <p:cNvPr id="1030" name=""/>
              <p:cNvSpPr/>
              <p:nvPr/>
            </p:nvSpPr>
            <p:spPr bwMode="hidden">
              <a:xfrm>
                <a:off x="1889" y="2890"/>
                <a:ext cx="3150" cy="1826"/>
              </a:xfrm>
              <a:custGeom>
                <a:rect l="l" t="t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3399"/>
                  </a:gs>
                  <a:gs pos="100000">
                    <a:srgbClr val="002E8B"/>
                  </a:gs>
                </a:gsLst>
                <a:lin ang="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9972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9943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9915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998878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31" name=""/>
              <p:cNvSpPr/>
              <p:nvPr/>
            </p:nvSpPr>
            <p:spPr bwMode="hidden">
              <a:xfrm>
                <a:off x="4558" y="2919"/>
                <a:ext cx="1376" cy="886"/>
              </a:xfrm>
              <a:custGeom>
                <a:rect l="l" t="t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3399"/>
                  </a:gs>
                  <a:gs pos="100000">
                    <a:srgbClr val="002E8B"/>
                  </a:gs>
                </a:gsLst>
                <a:lin ang="27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9972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9943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9915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998878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32" name=""/>
              <p:cNvSpPr/>
              <p:nvPr/>
            </p:nvSpPr>
            <p:spPr bwMode="hidden">
              <a:xfrm>
                <a:off x="3170" y="3657"/>
                <a:ext cx="3114" cy="1059"/>
              </a:xfrm>
              <a:custGeom>
                <a:rect l="l" t="t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A7E"/>
                  </a:gs>
                  <a:gs pos="100000">
                    <a:srgbClr val="003399"/>
                  </a:gs>
                </a:gsLst>
                <a:lin ang="54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9972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9943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9915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998878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33" name=""/>
              <p:cNvSpPr/>
              <p:nvPr/>
            </p:nvSpPr>
            <p:spPr bwMode="hidden">
              <a:xfrm>
                <a:off x="3004" y="2437"/>
                <a:ext cx="3287" cy="2279"/>
              </a:xfrm>
              <a:custGeom>
                <a:rect l="l" t="t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rgbClr val="003399"/>
              </a:soli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9972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9943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9915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998878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  <p:sp>
            <p:nvSpPr>
              <p:cNvPr id="1034" name=""/>
              <p:cNvSpPr/>
              <p:nvPr/>
            </p:nvSpPr>
            <p:spPr bwMode="hidden">
              <a:xfrm>
                <a:off x="4920" y="2532"/>
                <a:ext cx="1364" cy="589"/>
              </a:xfrm>
              <a:custGeom>
                <a:rect l="l" t="t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002D87"/>
                  </a:gs>
                  <a:gs pos="100000">
                    <a:srgbClr val="003399"/>
                  </a:gs>
                </a:gsLst>
                <a:lin ang="2700000"/>
              </a:gradFill>
              <a:ln cap="flat">
                <a:noFill/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 altLang="en-US"/>
                </a:defPPr>
                <a:lvl1pPr marL="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1pPr>
                <a:lvl2pPr marL="499720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2pPr>
                <a:lvl3pPr marL="99943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3pPr>
                <a:lvl4pPr marL="1499159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4pPr>
                <a:lvl5pPr marL="1998878" indent="0" algn="l" defTabSz="999439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967" b="0" i="0" u="none" kern="1200">
                    <a:solidFill>
                      <a:schemeClr val="tx1"/>
                    </a:solidFill>
                    <a:latin typeface="Arial" pitchFamily="34" charset="0"/>
                    <a:ea typeface="宋体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/>
            </p:txBody>
          </p:sp>
        </p:grpSp>
        <p:sp>
          <p:nvSpPr>
            <p:cNvPr id="1035" name=""/>
            <p:cNvSpPr/>
            <p:nvPr/>
          </p:nvSpPr>
          <p:spPr bwMode="hidden">
            <a:xfrm>
              <a:off x="3631" y="1466"/>
              <a:ext cx="1995" cy="1680"/>
            </a:xfrm>
            <a:custGeom>
              <a:rect l="l" t="t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rgbClr val="002B82"/>
                </a:gs>
                <a:gs pos="100000">
                  <a:srgbClr val="003399"/>
                </a:gs>
              </a:gsLst>
              <a:lin ang="27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99720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99439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99159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98878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6" name=""/>
            <p:cNvSpPr/>
            <p:nvPr/>
          </p:nvSpPr>
          <p:spPr bwMode="hidden">
            <a:xfrm>
              <a:off x="0" y="0"/>
              <a:ext cx="6293" cy="1941"/>
            </a:xfrm>
            <a:custGeom>
              <a:rect l="l" t="t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514"/>
                </a:gs>
                <a:gs pos="100000">
                  <a:srgbClr val="003399"/>
                </a:gs>
              </a:gsLst>
              <a:lin ang="5400000"/>
            </a:gra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 altLang="en-US"/>
              </a:defPPr>
              <a:lvl1pPr marL="0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99720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99439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99159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998878" indent="0" algn="l" defTabSz="999439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967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37" name=""/>
          <p:cNvSpPr/>
          <p:nvPr>
            <p:ph type="title" idx="2"/>
          </p:nvPr>
        </p:nvSpPr>
        <p:spPr>
          <a:xfrm>
            <a:off x="499719" y="300179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8" name=""/>
          <p:cNvSpPr/>
          <p:nvPr>
            <p:ph type="ftr" sz="quarter" idx="3"/>
          </p:nvPr>
        </p:nvSpPr>
        <p:spPr>
          <a:xfrm>
            <a:off x="3414751" y="6829501"/>
            <a:ext cx="3164891" cy="52054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b" anchorCtr="0"/>
          <a:lstStyle>
            <a:defPPr>
              <a:defRPr lang="zh-CN" altLang="en-US"/>
            </a:defPPr>
            <a:lvl1pPr marL="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sz="1312"/>
          </a:p>
        </p:txBody>
      </p:sp>
      <p:sp>
        <p:nvSpPr>
          <p:cNvPr id="1039" name=""/>
          <p:cNvSpPr/>
          <p:nvPr>
            <p:ph type="body" idx="4"/>
          </p:nvPr>
        </p:nvSpPr>
        <p:spPr>
          <a:xfrm>
            <a:off x="499719" y="174901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sldNum="0" hdr="0" dt="0"/>
  <p:txStyles>
    <p:titleStyle>
      <a:lvl1pPr marL="0" indent="0" algn="ctr" defTabSz="99943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809" b="1" i="0" u="none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1pPr>
    </p:titleStyle>
    <p:bodyStyle>
      <a:lvl1pPr marL="374790" indent="-374790" algn="l" defTabSz="999439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charset="2"/>
        <a:buChar char="n"/>
        <a:defRPr kumimoji="0" sz="3498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1pPr>
      <a:lvl2pPr marL="812044" indent="-312325" algn="l" defTabSz="999439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charset="2"/>
        <a:buChar char="n"/>
        <a:defRPr kumimoji="0" sz="3060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2pPr>
      <a:lvl3pPr marL="1249299" indent="-249860" algn="l" defTabSz="999439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charset="2"/>
        <a:buChar char="n"/>
        <a:defRPr kumimoji="0" sz="2623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3pPr>
      <a:lvl4pPr marL="1749018" indent="-249860" algn="l" defTabSz="999439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charset="2"/>
        <a:buChar char="n"/>
        <a:defRPr kumimoji="0" sz="2186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4pPr>
      <a:lvl5pPr marL="2248738" indent="-249860" algn="l" defTabSz="999439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charset="2"/>
        <a:buChar char="n"/>
        <a:defRPr kumimoji="0" sz="2186" b="0" i="0" u="none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Garamond" charset="0"/>
          <a:ea typeface="宋体" charset="-122"/>
        </a:defRPr>
      </a:lvl5pPr>
    </p:bodyStyle>
    <p:otherStyle>
      <a:lvl1pPr marL="0" indent="0" algn="l" defTabSz="99943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Garamond" charset="0"/>
        <a:buNone/>
        <a:defRPr kumimoji="0" sz="1967" b="0" i="0" u="none" baseline="0">
          <a:solidFill>
            <a:schemeClr val="tx1"/>
          </a:solidFill>
          <a:effectLst/>
        </a:defRPr>
      </a:lvl1pPr>
      <a:lvl2pPr marL="499720" indent="0" algn="l" defTabSz="99943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Garamond" charset="0"/>
        <a:buNone/>
        <a:defRPr kumimoji="0" sz="1967" b="0" i="0" u="none" baseline="0">
          <a:solidFill>
            <a:schemeClr val="tx1"/>
          </a:solidFill>
          <a:effectLst/>
        </a:defRPr>
      </a:lvl2pPr>
      <a:lvl3pPr marL="999439" indent="0" algn="l" defTabSz="99943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Garamond" charset="0"/>
        <a:buNone/>
        <a:defRPr kumimoji="0" sz="1967" b="0" i="0" u="none" baseline="0">
          <a:solidFill>
            <a:schemeClr val="tx1"/>
          </a:solidFill>
          <a:effectLst/>
        </a:defRPr>
      </a:lvl3pPr>
      <a:lvl4pPr marL="1499159" indent="0" algn="l" defTabSz="99943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Garamond" charset="0"/>
        <a:buNone/>
        <a:defRPr kumimoji="0" sz="1967" b="0" i="0" u="none" baseline="0">
          <a:solidFill>
            <a:schemeClr val="tx1"/>
          </a:solidFill>
          <a:effectLst/>
        </a:defRPr>
      </a:lvl4pPr>
      <a:lvl5pPr marL="1998878" indent="0" algn="l" defTabSz="99943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Garamond" charset="0"/>
        <a:buNone/>
        <a:defRPr kumimoji="0" sz="1967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7034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6" name=""/>
          <p:cNvSpPr/>
          <p:nvPr>
            <p:ph type="title" idx="4294967295"/>
          </p:nvPr>
        </p:nvSpPr>
        <p:spPr>
          <a:xfrm>
            <a:off x="668029" y="2488187"/>
            <a:ext cx="8994953" cy="19676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 sz="5065">
                <a:solidFill>
                  <a:srgbClr val="0000A9"/>
                </a:solidFill>
              </a:rPr>
              <a:t>农药批准证书现场考核要求</a:t>
            </a:r>
            <a:endParaRPr sz="5465"/>
          </a:p>
        </p:txBody>
      </p:sp>
      <p:sp>
        <p:nvSpPr>
          <p:cNvPr id="206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069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第一页，共六十六页。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9" name=""/>
          <p:cNvSpPr/>
          <p:nvPr>
            <p:ph type="title" idx="4294967295"/>
          </p:nvPr>
        </p:nvSpPr>
        <p:spPr>
          <a:xfrm>
            <a:off x="499720" y="300179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A9"/>
                </a:solidFill>
              </a:rPr>
              <a:t>考核目的</a:t>
            </a:r>
          </a:p>
        </p:txBody>
      </p:sp>
      <p:sp>
        <p:nvSpPr>
          <p:cNvPr id="2070" name=""/>
          <p:cNvSpPr/>
          <p:nvPr>
            <p:ph type="body" idx="4294967295"/>
          </p:nvPr>
        </p:nvSpPr>
        <p:spPr>
          <a:xfrm>
            <a:off x="511866" y="2174128"/>
            <a:ext cx="8994953" cy="49468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0A9"/>
                </a:solidFill>
              </a:rPr>
              <a:t>对申请批准证书企业现场实地审查是一项政策性很强的评价工作，其目的就是确认申证企业是否具备持续稳定生产合格产品的能力，为国家工信部客观公正、准确作出审查决定颁发批准证书提供可靠的技术评价材料。 </a:t>
            </a:r>
          </a:p>
        </p:txBody>
      </p:sp>
      <p:sp>
        <p:nvSpPr>
          <p:cNvPr id="207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073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第二页，共六十六页。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3" name=""/>
          <p:cNvSpPr/>
          <p:nvPr>
            <p:ph type="title" idx="4294967295"/>
          </p:nvPr>
        </p:nvSpPr>
        <p:spPr>
          <a:xfrm>
            <a:off x="353969" y="1072315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A9"/>
                </a:solidFill>
              </a:rPr>
              <a:t>审查依据 </a:t>
            </a:r>
          </a:p>
        </p:txBody>
      </p:sp>
      <p:sp>
        <p:nvSpPr>
          <p:cNvPr id="2074" name=""/>
          <p:cNvSpPr/>
          <p:nvPr>
            <p:ph type="body" idx="4294967295"/>
          </p:nvPr>
        </p:nvSpPr>
        <p:spPr>
          <a:xfrm>
            <a:off x="511866" y="2548917"/>
            <a:ext cx="8994953" cy="49468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0A9"/>
                </a:solidFill>
              </a:rPr>
              <a:t>农药行业有关法律法规，农药生产批准证书考核表。</a:t>
            </a:r>
          </a:p>
          <a:p>
            <a:pPr lvl="0">
              <a:buNone/>
            </a:pPr>
            <a:endParaRPr>
              <a:solidFill>
                <a:srgbClr val="0000A9"/>
              </a:solidFill>
            </a:endParaRPr>
          </a:p>
        </p:txBody>
      </p:sp>
      <p:sp>
        <p:nvSpPr>
          <p:cNvPr id="207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077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第三页，共六十六页。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7" name=""/>
          <p:cNvSpPr/>
          <p:nvPr>
            <p:ph type="title" idx="4294967295"/>
          </p:nvPr>
        </p:nvSpPr>
        <p:spPr>
          <a:xfrm>
            <a:off x="499720" y="300179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A9"/>
                </a:solidFill>
              </a:rPr>
              <a:t>现场审查程序</a:t>
            </a:r>
          </a:p>
        </p:txBody>
      </p:sp>
      <p:sp>
        <p:nvSpPr>
          <p:cNvPr id="2078" name=""/>
          <p:cNvSpPr/>
          <p:nvPr>
            <p:ph type="body" idx="4294967295"/>
          </p:nvPr>
        </p:nvSpPr>
        <p:spPr>
          <a:xfrm>
            <a:off x="432050" y="1858332"/>
            <a:ext cx="8994953" cy="49468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979">
                <a:solidFill>
                  <a:srgbClr val="0000A9"/>
                </a:solidFill>
              </a:rPr>
              <a:t>一、首次会议：宣布考核人员，工作程序。现场查看：根据考核表要求，涉及生产、检测、计量、包装、仓储、平安、环保等。</a:t>
            </a:r>
            <a:endParaRPr sz="3279"/>
          </a:p>
          <a:p>
            <a:pPr lvl="0">
              <a:lnSpc>
                <a:spcPct val="90000"/>
              </a:lnSpc>
              <a:buNone/>
            </a:pPr>
            <a:r>
              <a:rPr sz="2979">
                <a:solidFill>
                  <a:srgbClr val="0000A9"/>
                </a:solidFill>
              </a:rPr>
              <a:t>二、查看软件资料：质量体系的建立及运行，各级人员的质量责任制，各种管理制度及其执行记录。</a:t>
            </a:r>
            <a:endParaRPr sz="3279"/>
          </a:p>
          <a:p>
            <a:pPr lvl="0">
              <a:lnSpc>
                <a:spcPct val="90000"/>
              </a:lnSpc>
              <a:buNone/>
            </a:pPr>
            <a:r>
              <a:rPr sz="3079">
                <a:solidFill>
                  <a:srgbClr val="0000A9"/>
                </a:solidFill>
              </a:rPr>
              <a:t>三、审查组讨论。</a:t>
            </a:r>
            <a:endParaRPr sz="3279"/>
          </a:p>
          <a:p>
            <a:pPr lvl="0">
              <a:lnSpc>
                <a:spcPct val="90000"/>
              </a:lnSpc>
              <a:buNone/>
            </a:pPr>
            <a:r>
              <a:rPr sz="2879">
                <a:solidFill>
                  <a:srgbClr val="0000A9"/>
                </a:solidFill>
              </a:rPr>
              <a:t>四、末次会议通报审查结果。</a:t>
            </a:r>
            <a:endParaRPr sz="3279"/>
          </a:p>
        </p:txBody>
      </p:sp>
      <p:sp>
        <p:nvSpPr>
          <p:cNvPr id="207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081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第四页，共六十六页。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1" name=""/>
          <p:cNvSpPr/>
          <p:nvPr>
            <p:ph type="title" idx="4294967295"/>
          </p:nvPr>
        </p:nvSpPr>
        <p:spPr>
          <a:xfrm>
            <a:off x="499720" y="300179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A9"/>
                </a:solidFill>
              </a:rPr>
              <a:t>农药批准证书考核表 </a:t>
            </a:r>
          </a:p>
        </p:txBody>
      </p:sp>
      <p:sp>
        <p:nvSpPr>
          <p:cNvPr id="2082" name=""/>
          <p:cNvSpPr/>
          <p:nvPr>
            <p:ph type="body" idx="4294967295"/>
          </p:nvPr>
        </p:nvSpPr>
        <p:spPr>
          <a:xfrm>
            <a:off x="499720" y="174901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1．现场审查以Ａ、Ｂ、Ｃ三级进行判定，其中Ａ为合格，Ｂ为轻微不合格，Ｃ为严重不合格。</a:t>
            </a:r>
          </a:p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2．?审查表?共分为五章，39项，其中带★标志的条款为否决项：1.4，3.1，3.9，4.3，5.2，5.4，5.5，5.6，5.7〔注：3.8〕。</a:t>
            </a:r>
          </a:p>
        </p:txBody>
      </p:sp>
      <p:sp>
        <p:nvSpPr>
          <p:cNvPr id="208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085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第五页，共六十六页。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5" name=""/>
          <p:cNvSpPr/>
          <p:nvPr>
            <p:ph type="body" idx="4294967295"/>
          </p:nvPr>
        </p:nvSpPr>
        <p:spPr>
          <a:xfrm>
            <a:off x="499720" y="174901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3．审查结论确实定原那么是：</a:t>
            </a:r>
          </a:p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    不存在Ｃ类及Ｂ类的企业，生产条件审查结论确定为合格；不存在Ｃ类同时Ｂ类合计不超过６项的企业，生产条件审查结论确定为根本合格；其他情况生产条件审查结论确定为不合格。</a:t>
            </a:r>
          </a:p>
        </p:txBody>
      </p:sp>
      <p:sp>
        <p:nvSpPr>
          <p:cNvPr id="2086" name=""/>
          <p:cNvSpPr/>
          <p:nvPr>
            <p:ph type="title" idx="4294967295"/>
          </p:nvPr>
        </p:nvSpPr>
        <p:spPr>
          <a:xfrm>
            <a:off x="499720" y="300179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lIns="91440" tIns="45720" rIns="91440" bIns="45720" anchor="ctr" anchorCtr="0">
            <a:noAutofit/>
          </a:bodyPr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0A9"/>
                </a:solidFill>
              </a:rPr>
              <a:t>农药批准证书考核表 </a:t>
            </a:r>
          </a:p>
        </p:txBody>
      </p:sp>
      <p:sp>
        <p:nvSpPr>
          <p:cNvPr id="208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089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第六页，共六十六页。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9" name=""/>
          <p:cNvSpPr/>
          <p:nvPr>
            <p:ph type="title" idx="4294967295"/>
          </p:nvPr>
        </p:nvSpPr>
        <p:spPr>
          <a:xfrm>
            <a:off x="511866" y="836336"/>
            <a:ext cx="5902937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635" b="0">
                <a:solidFill>
                  <a:srgbClr val="0000A9"/>
                </a:solidFill>
              </a:rPr>
              <a:t>1. 企业根本情况 </a:t>
            </a:r>
            <a:endParaRPr sz="3935" b="0"/>
          </a:p>
        </p:txBody>
      </p:sp>
      <p:sp>
        <p:nvSpPr>
          <p:cNvPr id="2090" name=""/>
          <p:cNvSpPr/>
          <p:nvPr>
            <p:ph type="body" idx="4294967295"/>
          </p:nvPr>
        </p:nvSpPr>
        <p:spPr>
          <a:xfrm>
            <a:off x="353969" y="2646085"/>
            <a:ext cx="9050477" cy="255065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976882" lvl="0" indent="-976882">
              <a:lnSpc>
                <a:spcPct val="90000"/>
              </a:lnSpc>
              <a:buNone/>
            </a:pPr>
            <a:r>
              <a:rPr>
                <a:solidFill>
                  <a:srgbClr val="0000A9"/>
                </a:solidFill>
              </a:rPr>
              <a:t> 1.1   企业负责人应了解与农药相关的法律、  法规。</a:t>
            </a:r>
          </a:p>
          <a:p>
            <a:pPr marL="976882" lvl="0" indent="-976882">
              <a:lnSpc>
                <a:spcPct val="90000"/>
              </a:lnSpc>
              <a:buNone/>
            </a:pPr>
            <a:r>
              <a:rPr>
                <a:solidFill>
                  <a:srgbClr val="0000A9"/>
                </a:solidFill>
              </a:rPr>
              <a:t>        </a:t>
            </a:r>
          </a:p>
          <a:p>
            <a:pPr marL="976882" lvl="0" indent="-976882">
              <a:lnSpc>
                <a:spcPct val="90000"/>
              </a:lnSpc>
              <a:buNone/>
            </a:pPr>
            <a:r>
              <a:rPr>
                <a:solidFill>
                  <a:srgbClr val="0000A9"/>
                </a:solidFill>
              </a:rPr>
              <a:t>        与企业负责人交谈，了解相关法律、法规的为Ａ，否那么为Ｂ。</a:t>
            </a:r>
          </a:p>
        </p:txBody>
      </p:sp>
      <p:sp>
        <p:nvSpPr>
          <p:cNvPr id="20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093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第七页，共六十六页。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3" name=""/>
          <p:cNvSpPr/>
          <p:nvPr>
            <p:ph type="body" idx="4294967295"/>
          </p:nvPr>
        </p:nvSpPr>
        <p:spPr>
          <a:xfrm>
            <a:off x="511866" y="3118043"/>
            <a:ext cx="8994953" cy="302260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794693" lvl="0" indent="-794693">
              <a:lnSpc>
                <a:spcPct val="90000"/>
              </a:lnSpc>
              <a:buNone/>
            </a:pPr>
            <a:r>
              <a:rPr>
                <a:solidFill>
                  <a:srgbClr val="0000A9"/>
                </a:solidFill>
              </a:rPr>
              <a:t>1.2  企业应具有一定的农药生产专业技术人员。</a:t>
            </a:r>
          </a:p>
          <a:p>
            <a:pPr marL="794693" lvl="0" indent="-794693">
              <a:lnSpc>
                <a:spcPct val="90000"/>
              </a:lnSpc>
              <a:buNone/>
            </a:pPr>
            <a:r>
              <a:rPr>
                <a:solidFill>
                  <a:srgbClr val="0000A9"/>
                </a:solidFill>
              </a:rPr>
              <a:t>       </a:t>
            </a:r>
          </a:p>
          <a:p>
            <a:pPr marL="794693" lvl="0" indent="-794693">
              <a:lnSpc>
                <a:spcPct val="90000"/>
              </a:lnSpc>
              <a:buNone/>
            </a:pPr>
            <a:r>
              <a:rPr>
                <a:solidFill>
                  <a:srgbClr val="0000A9"/>
                </a:solidFill>
              </a:rPr>
              <a:t>        查看人员档案、学历证书,并与企业生产批准证书申请表对照。相符为Ａ,否那么为Ｂ。 </a:t>
            </a:r>
          </a:p>
        </p:txBody>
      </p:sp>
      <p:sp>
        <p:nvSpPr>
          <p:cNvPr id="2094" name=""/>
          <p:cNvSpPr/>
          <p:nvPr>
            <p:ph type="title" idx="4294967295"/>
          </p:nvPr>
        </p:nvSpPr>
        <p:spPr>
          <a:xfrm>
            <a:off x="511866" y="1230213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lIns="91440" tIns="45720" rIns="91440" bIns="45720" anchor="ctr" anchorCtr="0">
            <a:noAutofit/>
          </a:bodyPr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635" b="0">
                <a:solidFill>
                  <a:srgbClr val="0000A9"/>
                </a:solidFill>
              </a:rPr>
              <a:t>1.企业根本情况 </a:t>
            </a:r>
            <a:endParaRPr sz="3935" b="0"/>
          </a:p>
        </p:txBody>
      </p:sp>
      <p:sp>
        <p:nvSpPr>
          <p:cNvPr id="209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097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第八页，共六十六页。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7" name=""/>
          <p:cNvSpPr/>
          <p:nvPr>
            <p:ph type="body" idx="4294967295"/>
          </p:nvPr>
        </p:nvSpPr>
        <p:spPr>
          <a:xfrm>
            <a:off x="353969" y="2488187"/>
            <a:ext cx="8994953" cy="33366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976882" lvl="0" indent="-681910">
              <a:lnSpc>
                <a:spcPct val="90000"/>
              </a:lnSpc>
              <a:buNone/>
            </a:pPr>
            <a:r>
              <a:rPr>
                <a:solidFill>
                  <a:srgbClr val="0000A9"/>
                </a:solidFill>
              </a:rPr>
              <a:t>1.3  企业应具有相应的资产规模，应处于正常的生产经营状态。</a:t>
            </a:r>
          </a:p>
          <a:p>
            <a:pPr marL="976882" lvl="0" indent="-681910">
              <a:lnSpc>
                <a:spcPct val="90000"/>
              </a:lnSpc>
              <a:buNone/>
            </a:pPr>
            <a:endParaRPr>
              <a:solidFill>
                <a:srgbClr val="0000A9"/>
              </a:solidFill>
            </a:endParaRPr>
          </a:p>
          <a:p>
            <a:pPr marL="976882" lvl="0" indent="-681910">
              <a:lnSpc>
                <a:spcPct val="90000"/>
              </a:lnSpc>
              <a:buNone/>
            </a:pPr>
            <a:r>
              <a:rPr>
                <a:solidFill>
                  <a:srgbClr val="0000A9"/>
                </a:solidFill>
              </a:rPr>
              <a:t>      查看企业财务报表〔总表〕，并与企业生产批准证书申请表对照。相符为Ａ，否那么为Ｂ。不符的应在备注栏填写实际资产、销售收入、利润等情况。 </a:t>
            </a:r>
          </a:p>
        </p:txBody>
      </p:sp>
      <p:sp>
        <p:nvSpPr>
          <p:cNvPr id="2098" name=""/>
          <p:cNvSpPr/>
          <p:nvPr>
            <p:ph type="title" idx="4294967295"/>
          </p:nvPr>
        </p:nvSpPr>
        <p:spPr>
          <a:xfrm>
            <a:off x="511866" y="1230213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lIns="91440" tIns="45720" rIns="91440" bIns="45720" anchor="ctr" anchorCtr="0">
            <a:noAutofit/>
          </a:bodyPr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835" b="0">
                <a:solidFill>
                  <a:srgbClr val="0000A9"/>
                </a:solidFill>
              </a:rPr>
              <a:t>1.企业根本情况 </a:t>
            </a:r>
            <a:endParaRPr sz="3935" b="0"/>
          </a:p>
        </p:txBody>
      </p:sp>
      <p:sp>
        <p:nvSpPr>
          <p:cNvPr id="209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01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第九页，共六十六页。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1" name=""/>
          <p:cNvSpPr/>
          <p:nvPr>
            <p:ph type="body" idx="4294967295"/>
          </p:nvPr>
        </p:nvSpPr>
        <p:spPr>
          <a:xfrm>
            <a:off x="511866" y="2332025"/>
            <a:ext cx="8994953" cy="428058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681910" lvl="0" indent="-681910">
              <a:buNone/>
            </a:pPr>
            <a:r>
              <a:rPr sz="2960">
                <a:solidFill>
                  <a:srgbClr val="0000A9"/>
                </a:solidFill>
              </a:rPr>
              <a:t>1.4 ★企业应有独立农药生产管理机构，独立的农药生产界区和成品仓库，生产和生活区域应严格分开。</a:t>
            </a:r>
            <a:endParaRPr sz="3060"/>
          </a:p>
          <a:p>
            <a:pPr marL="681910" lvl="0" indent="-681910">
              <a:buNone/>
            </a:pPr>
            <a:r>
              <a:rPr sz="2760">
                <a:solidFill>
                  <a:srgbClr val="0000A9"/>
                </a:solidFill>
              </a:rPr>
              <a:t>   </a:t>
            </a:r>
            <a:endParaRPr sz="3060"/>
          </a:p>
          <a:p>
            <a:pPr marL="681910" lvl="0" indent="-681910">
              <a:buNone/>
            </a:pPr>
            <a:r>
              <a:rPr sz="2660">
                <a:solidFill>
                  <a:srgbClr val="0000A9"/>
                </a:solidFill>
              </a:rPr>
              <a:t>      现场勘察〔或目测〕，并与企业生产批准文证书申请表对照。占地、建筑面积等与申请表根本相符，车间面积不少于300平方米，仓库面积不少于200平方米。符合要求为Ａ，否那么为Ｃ。</a:t>
            </a:r>
            <a:endParaRPr sz="3060"/>
          </a:p>
        </p:txBody>
      </p:sp>
      <p:sp>
        <p:nvSpPr>
          <p:cNvPr id="2102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lIns="91440" tIns="45720" rIns="91440" bIns="45720" anchor="ctr" anchorCtr="0">
            <a:noAutofit/>
          </a:bodyPr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835" b="0">
                <a:solidFill>
                  <a:srgbClr val="0000A9"/>
                </a:solidFill>
              </a:rPr>
              <a:t>1.企业根本情况 </a:t>
            </a:r>
            <a:endParaRPr sz="3935" b="0"/>
          </a:p>
        </p:txBody>
      </p:sp>
      <p:sp>
        <p:nvSpPr>
          <p:cNvPr id="210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05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第十页，共六十六页。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5" name=""/>
          <p:cNvSpPr/>
          <p:nvPr>
            <p:ph type="title" idx="4294967295"/>
          </p:nvPr>
        </p:nvSpPr>
        <p:spPr>
          <a:xfrm>
            <a:off x="589947" y="1150397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835">
                <a:solidFill>
                  <a:srgbClr val="0000A9"/>
                </a:solidFill>
              </a:rPr>
              <a:t>2.生产工艺及技术管理</a:t>
            </a:r>
            <a:endParaRPr sz="3935"/>
          </a:p>
        </p:txBody>
      </p:sp>
      <p:sp>
        <p:nvSpPr>
          <p:cNvPr id="2106" name=""/>
          <p:cNvSpPr/>
          <p:nvPr>
            <p:ph type="body" idx="4294967295"/>
          </p:nvPr>
        </p:nvSpPr>
        <p:spPr>
          <a:xfrm>
            <a:off x="353969" y="2488187"/>
            <a:ext cx="8994953" cy="38745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976882" lvl="0" indent="-976882">
              <a:lnSpc>
                <a:spcPct val="90000"/>
              </a:lnSpc>
              <a:buNone/>
            </a:pPr>
            <a:r>
              <a:rPr>
                <a:solidFill>
                  <a:srgbClr val="0000A9"/>
                </a:solidFill>
              </a:rPr>
              <a:t>  2.1  技术来源合法,无知识产权纠纷。向企业技术负责人了解技术来源。</a:t>
            </a:r>
          </a:p>
          <a:p>
            <a:pPr marL="976882" lvl="0" indent="-976882">
              <a:lnSpc>
                <a:spcPct val="90000"/>
              </a:lnSpc>
              <a:buNone/>
            </a:pPr>
            <a:r>
              <a:rPr>
                <a:solidFill>
                  <a:srgbClr val="0000A9"/>
                </a:solidFill>
              </a:rPr>
              <a:t>       </a:t>
            </a:r>
          </a:p>
          <a:p>
            <a:pPr marL="976882" lvl="0" indent="-976882">
              <a:lnSpc>
                <a:spcPct val="90000"/>
              </a:lnSpc>
              <a:buNone/>
            </a:pPr>
            <a:r>
              <a:rPr>
                <a:solidFill>
                  <a:srgbClr val="0000A9"/>
                </a:solidFill>
              </a:rPr>
              <a:t>        来源清楚、合法为Ａ，对其知识产权状况有疑问的可打Ｂ。应在事实记录栏写明：自主开发或合作开发、技术转让单位名称。</a:t>
            </a:r>
          </a:p>
        </p:txBody>
      </p:sp>
      <p:sp>
        <p:nvSpPr>
          <p:cNvPr id="210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09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第十一页，共六十六页。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9" name=""/>
          <p:cNvSpPr/>
          <p:nvPr>
            <p:ph type="body" idx="4294967295"/>
          </p:nvPr>
        </p:nvSpPr>
        <p:spPr>
          <a:xfrm>
            <a:off x="511866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589947" lvl="0" indent="-589947">
              <a:buNone/>
            </a:pPr>
            <a:r>
              <a:rPr>
                <a:solidFill>
                  <a:srgbClr val="0000A9"/>
                </a:solidFill>
              </a:rPr>
              <a:t>2.2 有与申报产品相关的工艺文件明细表，并   与实际工艺文件相符。 </a:t>
            </a:r>
          </a:p>
          <a:p>
            <a:pPr marL="589947" lvl="0" indent="-589947">
              <a:buNone/>
            </a:pPr>
            <a:r>
              <a:rPr>
                <a:solidFill>
                  <a:srgbClr val="0000A9"/>
                </a:solidFill>
              </a:rPr>
              <a:t>    </a:t>
            </a:r>
          </a:p>
          <a:p>
            <a:pPr marL="589947" lvl="0" indent="-589947">
              <a:buNone/>
            </a:pPr>
            <a:r>
              <a:rPr>
                <a:solidFill>
                  <a:srgbClr val="0000A9"/>
                </a:solidFill>
              </a:rPr>
              <a:t>    查看工艺文件与明细表对照，完整、相符为Ａ，否那么为Ｂ。</a:t>
            </a:r>
          </a:p>
        </p:txBody>
      </p:sp>
      <p:sp>
        <p:nvSpPr>
          <p:cNvPr id="2110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835">
                <a:solidFill>
                  <a:srgbClr val="0000A9"/>
                </a:solidFill>
              </a:rPr>
              <a:t>2.生产工艺及技术管理</a:t>
            </a:r>
            <a:endParaRPr sz="3935"/>
          </a:p>
        </p:txBody>
      </p:sp>
      <p:sp>
        <p:nvSpPr>
          <p:cNvPr id="211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13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第十二页，共六十六页。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3" name=""/>
          <p:cNvSpPr/>
          <p:nvPr>
            <p:ph type="body" idx="4294967295"/>
          </p:nvPr>
        </p:nvSpPr>
        <p:spPr>
          <a:xfrm>
            <a:off x="432050" y="2252208"/>
            <a:ext cx="9562341" cy="259750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2.3有带工艺控制点的流程图。</a:t>
            </a:r>
          </a:p>
          <a:p>
            <a:pPr lvl="0">
              <a:buNone/>
            </a:pPr>
            <a:endParaRPr>
              <a:solidFill>
                <a:srgbClr val="0000A9"/>
              </a:solidFill>
            </a:endParaRPr>
          </a:p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    查看流程图，有且正确的为Ａ，否那么为Ｂ。</a:t>
            </a:r>
          </a:p>
        </p:txBody>
      </p:sp>
      <p:sp>
        <p:nvSpPr>
          <p:cNvPr id="2114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735">
                <a:solidFill>
                  <a:srgbClr val="0000A9"/>
                </a:solidFill>
              </a:rPr>
              <a:t>2.生产工艺及技术管理</a:t>
            </a:r>
            <a:endParaRPr sz="3935"/>
          </a:p>
        </p:txBody>
      </p:sp>
      <p:sp>
        <p:nvSpPr>
          <p:cNvPr id="211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17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第十三页，共六十六页。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7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794693" lvl="0" indent="-794693">
              <a:buNone/>
            </a:pPr>
            <a:r>
              <a:rPr>
                <a:solidFill>
                  <a:srgbClr val="0000A9"/>
                </a:solidFill>
              </a:rPr>
              <a:t>2.4  有完善可行的工艺管理制度及考核方法并严格执行。</a:t>
            </a:r>
          </a:p>
          <a:p>
            <a:pPr marL="794693" lvl="0" indent="-794693">
              <a:buNone/>
            </a:pPr>
            <a:endParaRPr>
              <a:solidFill>
                <a:srgbClr val="0000A9"/>
              </a:solidFill>
            </a:endParaRPr>
          </a:p>
          <a:p>
            <a:pPr marL="794693" lvl="0" indent="-794693">
              <a:buNone/>
            </a:pPr>
            <a:r>
              <a:rPr>
                <a:solidFill>
                  <a:srgbClr val="0000A9"/>
                </a:solidFill>
              </a:rPr>
              <a:t>       查看有关制度和考核方法，查考核记录。有完善可行的工艺管理制度，并有考核记录的为Ａ，否那么为Ｂ。</a:t>
            </a:r>
          </a:p>
        </p:txBody>
      </p:sp>
      <p:sp>
        <p:nvSpPr>
          <p:cNvPr id="2118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635">
                <a:solidFill>
                  <a:srgbClr val="0000A9"/>
                </a:solidFill>
              </a:rPr>
              <a:t>2.生产工艺及技术管理</a:t>
            </a:r>
            <a:endParaRPr sz="3935"/>
          </a:p>
        </p:txBody>
      </p:sp>
      <p:sp>
        <p:nvSpPr>
          <p:cNvPr id="211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21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第十四页，共六十六页。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1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294973" lvl="0" indent="-294973">
              <a:buNone/>
            </a:pPr>
            <a:r>
              <a:rPr>
                <a:solidFill>
                  <a:srgbClr val="0000A9"/>
                </a:solidFill>
              </a:rPr>
              <a:t>   定义：工艺管理是企业技术管理的重要组成局部，是保证产品试制、投产以及不断改进，使之能到达设计要求并具有竞争力的一项重要工作，工艺管理就是对企业工艺工作进行组织方案、监督和控制的总称。 </a:t>
            </a:r>
          </a:p>
        </p:txBody>
      </p:sp>
      <p:sp>
        <p:nvSpPr>
          <p:cNvPr id="2122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535">
                <a:solidFill>
                  <a:srgbClr val="0000A9"/>
                </a:solidFill>
              </a:rPr>
              <a:t>工艺管理制度</a:t>
            </a:r>
            <a:endParaRPr sz="3935"/>
          </a:p>
        </p:txBody>
      </p:sp>
      <p:sp>
        <p:nvSpPr>
          <p:cNvPr id="212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25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第十五页，共六十六页。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5" name=""/>
          <p:cNvSpPr/>
          <p:nvPr>
            <p:ph type="body" idx="4294967295"/>
          </p:nvPr>
        </p:nvSpPr>
        <p:spPr>
          <a:xfrm>
            <a:off x="432050" y="2252208"/>
            <a:ext cx="8658336" cy="306945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1067109" lvl="0" indent="-1067109">
              <a:buNone/>
            </a:pPr>
            <a:r>
              <a:rPr>
                <a:solidFill>
                  <a:srgbClr val="0000A9"/>
                </a:solidFill>
              </a:rPr>
              <a:t>    1、各产品的生产必须贯彻执行工艺操作规程、平安操作规程，通过贯彻执行工艺操作规程、平安操作规程，使生产到达平安、高产、优质、低耗、高效益的要求。</a:t>
            </a:r>
          </a:p>
        </p:txBody>
      </p:sp>
      <p:sp>
        <p:nvSpPr>
          <p:cNvPr id="2126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535">
                <a:solidFill>
                  <a:srgbClr val="0000A9"/>
                </a:solidFill>
              </a:rPr>
              <a:t>工艺管理制度</a:t>
            </a:r>
            <a:endParaRPr sz="3935"/>
          </a:p>
        </p:txBody>
      </p:sp>
      <p:sp>
        <p:nvSpPr>
          <p:cNvPr id="212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29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第十六页，共六十六页。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9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294973" lvl="0" indent="-294973">
              <a:buNone/>
            </a:pPr>
            <a:r>
              <a:rPr>
                <a:solidFill>
                  <a:srgbClr val="0000A9"/>
                </a:solidFill>
              </a:rPr>
              <a:t>   </a:t>
            </a:r>
          </a:p>
        </p:txBody>
      </p:sp>
      <p:sp>
        <p:nvSpPr>
          <p:cNvPr id="2130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835">
                <a:solidFill>
                  <a:srgbClr val="0000A9"/>
                </a:solidFill>
              </a:rPr>
              <a:t>工艺管理制度</a:t>
            </a:r>
            <a:endParaRPr sz="3935"/>
          </a:p>
        </p:txBody>
      </p:sp>
      <p:sp>
        <p:nvSpPr>
          <p:cNvPr id="2131" name=""/>
          <p:cNvSpPr/>
          <p:nvPr/>
        </p:nvSpPr>
        <p:spPr>
          <a:xfrm>
            <a:off x="668029" y="1938149"/>
            <a:ext cx="8994953" cy="49468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374790" indent="-37479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1pPr>
            <a:lvl2pPr marL="812044" indent="-312325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2pPr>
            <a:lvl3pPr marL="1249299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3pPr>
            <a:lvl4pPr marL="1749018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4pPr>
            <a:lvl5pPr marL="2248738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4973" lvl="0" indent="-294973">
              <a:buNone/>
            </a:pPr>
            <a:r>
              <a:rPr sz="3298">
                <a:solidFill>
                  <a:srgbClr val="0000A9"/>
                </a:solidFill>
              </a:rPr>
              <a:t> 2、工艺装置考核验收</a:t>
            </a:r>
          </a:p>
          <a:p>
            <a:pPr marL="294973" lvl="0" indent="-294973">
              <a:buNone/>
            </a:pPr>
            <a:r>
              <a:rPr sz="3198">
                <a:solidFill>
                  <a:srgbClr val="0000A9"/>
                </a:solidFill>
              </a:rPr>
              <a:t>    工艺经过改造或新工艺经一段时间生产运转后，由技术副总牵头，技术和生产部门共同组织检查验收，目的是将生产过程中暴露的问题，得到解决，到达装置设计能力。</a:t>
            </a:r>
          </a:p>
        </p:txBody>
      </p:sp>
      <p:sp>
        <p:nvSpPr>
          <p:cNvPr id="213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34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第十七页，共六十六页。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4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294973" lvl="0" indent="-294973">
              <a:buNone/>
            </a:pPr>
            <a:r>
              <a:rPr>
                <a:solidFill>
                  <a:srgbClr val="0000A9"/>
                </a:solidFill>
              </a:rPr>
              <a:t>   </a:t>
            </a:r>
          </a:p>
        </p:txBody>
      </p:sp>
      <p:sp>
        <p:nvSpPr>
          <p:cNvPr id="2135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635">
                <a:solidFill>
                  <a:srgbClr val="0000A9"/>
                </a:solidFill>
              </a:rPr>
              <a:t>工艺管理制度</a:t>
            </a:r>
            <a:endParaRPr sz="3935"/>
          </a:p>
        </p:txBody>
      </p:sp>
      <p:sp>
        <p:nvSpPr>
          <p:cNvPr id="2136" name=""/>
          <p:cNvSpPr/>
          <p:nvPr/>
        </p:nvSpPr>
        <p:spPr>
          <a:xfrm>
            <a:off x="668029" y="1938149"/>
            <a:ext cx="8994953" cy="49468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374790" indent="-37479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1pPr>
            <a:lvl2pPr marL="812044" indent="-312325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2pPr>
            <a:lvl3pPr marL="1249299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3pPr>
            <a:lvl4pPr marL="1749018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4pPr>
            <a:lvl5pPr marL="2248738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4973" lvl="0" indent="-294973">
              <a:buNone/>
            </a:pPr>
            <a:r>
              <a:rPr sz="3198">
                <a:solidFill>
                  <a:srgbClr val="0000A9"/>
                </a:solidFill>
              </a:rPr>
              <a:t> 3、建立工序管理体制</a:t>
            </a:r>
          </a:p>
          <a:p>
            <a:pPr marL="294973" lvl="0" indent="-294973">
              <a:buNone/>
            </a:pPr>
            <a:r>
              <a:rPr sz="3098">
                <a:solidFill>
                  <a:srgbClr val="0000A9"/>
                </a:solidFill>
              </a:rPr>
              <a:t>    建立工序管理体制，设立“管理图〞，按时总结、分析，到达提高管理水平的目标，并帮助分析失控的发生，质量变化趋势，提出解决方法。</a:t>
            </a:r>
          </a:p>
          <a:p>
            <a:pPr marL="294973" lvl="0" indent="-294973">
              <a:buNone/>
            </a:pPr>
            <a:r>
              <a:rPr sz="3298">
                <a:solidFill>
                  <a:srgbClr val="0000A9"/>
                </a:solidFill>
              </a:rPr>
              <a:t> 4、定期召开降低物耗，提高效益的生产分析会，并开展工艺纪律检查活动。</a:t>
            </a:r>
          </a:p>
        </p:txBody>
      </p:sp>
      <p:sp>
        <p:nvSpPr>
          <p:cNvPr id="213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39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第十八页，共六十六页。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9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294973" lvl="0" indent="-294973">
              <a:buNone/>
            </a:pPr>
            <a:r>
              <a:rPr>
                <a:solidFill>
                  <a:srgbClr val="0000A9"/>
                </a:solidFill>
              </a:rPr>
              <a:t>   </a:t>
            </a:r>
          </a:p>
        </p:txBody>
      </p:sp>
      <p:sp>
        <p:nvSpPr>
          <p:cNvPr id="2140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835">
                <a:solidFill>
                  <a:srgbClr val="0000A9"/>
                </a:solidFill>
              </a:rPr>
              <a:t>工艺管理制度</a:t>
            </a:r>
            <a:endParaRPr sz="3935"/>
          </a:p>
        </p:txBody>
      </p:sp>
      <p:sp>
        <p:nvSpPr>
          <p:cNvPr id="2141" name=""/>
          <p:cNvSpPr/>
          <p:nvPr/>
        </p:nvSpPr>
        <p:spPr>
          <a:xfrm>
            <a:off x="668029" y="1938149"/>
            <a:ext cx="8994953" cy="49468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374790" indent="-37479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1pPr>
            <a:lvl2pPr marL="812044" indent="-312325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2pPr>
            <a:lvl3pPr marL="1249299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3pPr>
            <a:lvl4pPr marL="1749018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4pPr>
            <a:lvl5pPr marL="2248738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4973" lvl="0" indent="-294973">
              <a:buNone/>
            </a:pPr>
            <a:r>
              <a:rPr sz="3298" b="1">
                <a:solidFill>
                  <a:srgbClr val="0000A9"/>
                </a:solidFill>
              </a:rPr>
              <a:t>   工艺管理的重点是管好生产工艺技术规程，各种产品生产工艺技术规程，都是以文字、表格和图纸将产品、原料、工艺过程、工艺设备、工艺指标、平安技术等主要内容，给以具体规定和说明，它是一项综合性的技术文件，具有技术法规的作用。 </a:t>
            </a:r>
            <a:endParaRPr b="1"/>
          </a:p>
        </p:txBody>
      </p:sp>
      <p:sp>
        <p:nvSpPr>
          <p:cNvPr id="214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44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第十九页，共六十六页。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4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294973" lvl="0" indent="-294973">
              <a:buNone/>
            </a:pPr>
            <a:r>
              <a:rPr>
                <a:solidFill>
                  <a:srgbClr val="0000A9"/>
                </a:solidFill>
              </a:rPr>
              <a:t>   </a:t>
            </a:r>
          </a:p>
        </p:txBody>
      </p:sp>
      <p:sp>
        <p:nvSpPr>
          <p:cNvPr id="2145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535">
                <a:solidFill>
                  <a:srgbClr val="0000A9"/>
                </a:solidFill>
              </a:rPr>
              <a:t>工艺管理制度</a:t>
            </a:r>
            <a:endParaRPr sz="3935"/>
          </a:p>
        </p:txBody>
      </p:sp>
      <p:sp>
        <p:nvSpPr>
          <p:cNvPr id="2146" name=""/>
          <p:cNvSpPr/>
          <p:nvPr/>
        </p:nvSpPr>
        <p:spPr>
          <a:xfrm>
            <a:off x="668029" y="1938149"/>
            <a:ext cx="8901255" cy="405091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1856" lvl="0" indent="-1271856"/>
            <a:r>
              <a:rPr sz="3298">
                <a:solidFill>
                  <a:srgbClr val="0000A9"/>
                </a:solidFill>
                <a:latin typeface="Garamond" charset="0"/>
              </a:rPr>
              <a:t>工艺规程应包括：</a:t>
            </a:r>
            <a:endParaRPr sz="3498">
              <a:latin typeface="Garamond" charset="0"/>
            </a:endParaRPr>
          </a:p>
          <a:p>
            <a:pPr marL="1271856" lvl="0" indent="-1271856"/>
            <a:r>
              <a:rPr sz="3098">
                <a:solidFill>
                  <a:srgbClr val="0000A9"/>
                </a:solidFill>
                <a:latin typeface="Garamond" charset="0"/>
              </a:rPr>
              <a:t>    〔1〕产品的名称用途及质量标准；</a:t>
            </a:r>
            <a:endParaRPr sz="3498">
              <a:latin typeface="Garamond" charset="0"/>
            </a:endParaRPr>
          </a:p>
          <a:p>
            <a:pPr marL="1271856" lvl="0" indent="-1271856"/>
            <a:r>
              <a:rPr sz="3398">
                <a:solidFill>
                  <a:srgbClr val="0000A9"/>
                </a:solidFill>
                <a:latin typeface="Garamond" charset="0"/>
              </a:rPr>
              <a:t>    〔2〕原材料名称及质量标准或技术规程；</a:t>
            </a:r>
            <a:endParaRPr sz="3498">
              <a:latin typeface="Garamond" charset="0"/>
            </a:endParaRPr>
          </a:p>
          <a:p>
            <a:pPr marL="1271856" lvl="0" indent="-1271856"/>
            <a:r>
              <a:rPr sz="3298">
                <a:solidFill>
                  <a:srgbClr val="0000A9"/>
                </a:solidFill>
                <a:latin typeface="Garamond" charset="0"/>
              </a:rPr>
              <a:t>    〔3〕生产工艺流程的表达；    </a:t>
            </a:r>
            <a:endParaRPr sz="3498">
              <a:latin typeface="Garamond" charset="0"/>
            </a:endParaRPr>
          </a:p>
          <a:p>
            <a:pPr marL="1271856" lvl="0" indent="-1271856"/>
            <a:r>
              <a:rPr sz="3198">
                <a:solidFill>
                  <a:srgbClr val="0000A9"/>
                </a:solidFill>
                <a:latin typeface="Garamond" charset="0"/>
              </a:rPr>
              <a:t>    〔4〕生产控制和分析检验工程、工艺指标及检测次数；    </a:t>
            </a:r>
            <a:endParaRPr sz="3498">
              <a:latin typeface="Garamond" charset="0"/>
            </a:endParaRPr>
          </a:p>
          <a:p>
            <a:pPr marL="1271856" lvl="0" indent="-1271856"/>
            <a:r>
              <a:rPr sz="3298">
                <a:solidFill>
                  <a:srgbClr val="0000A9"/>
                </a:solidFill>
                <a:latin typeface="Garamond" charset="0"/>
              </a:rPr>
              <a:t>    〔5〕平安技术要点和保证平安措施要点；</a:t>
            </a:r>
            <a:endParaRPr sz="3498">
              <a:latin typeface="Garamond" charset="0"/>
            </a:endParaRPr>
          </a:p>
          <a:p>
            <a:pPr marL="1271856" lvl="0" indent="-1271856"/>
            <a:r>
              <a:rPr sz="3198">
                <a:solidFill>
                  <a:srgbClr val="0000A9"/>
                </a:solidFill>
                <a:latin typeface="Garamond" charset="0"/>
              </a:rPr>
              <a:t>    </a:t>
            </a:r>
            <a:endParaRPr sz="3498">
              <a:latin typeface="Garamond" charset="0"/>
            </a:endParaRPr>
          </a:p>
        </p:txBody>
      </p:sp>
      <p:sp>
        <p:nvSpPr>
          <p:cNvPr id="214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49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第二十页，共六十六页。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9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294973" lvl="0" indent="-294973">
              <a:buNone/>
            </a:pPr>
            <a:r>
              <a:rPr>
                <a:solidFill>
                  <a:srgbClr val="0000A9"/>
                </a:solidFill>
              </a:rPr>
              <a:t>   </a:t>
            </a:r>
          </a:p>
        </p:txBody>
      </p:sp>
      <p:sp>
        <p:nvSpPr>
          <p:cNvPr id="2150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635">
                <a:solidFill>
                  <a:srgbClr val="0000A9"/>
                </a:solidFill>
              </a:rPr>
              <a:t>工艺管理制度</a:t>
            </a:r>
            <a:endParaRPr sz="3935"/>
          </a:p>
        </p:txBody>
      </p:sp>
      <p:sp>
        <p:nvSpPr>
          <p:cNvPr id="2151" name=""/>
          <p:cNvSpPr/>
          <p:nvPr/>
        </p:nvSpPr>
        <p:spPr>
          <a:xfrm>
            <a:off x="668029" y="1938149"/>
            <a:ext cx="8994953" cy="49468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374790" indent="-37479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1pPr>
            <a:lvl2pPr marL="812044" indent="-312325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2pPr>
            <a:lvl3pPr marL="1249299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3pPr>
            <a:lvl4pPr marL="1749018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4pPr>
            <a:lvl5pPr marL="2248738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4973" lvl="0" indent="-294973">
              <a:buNone/>
            </a:pPr>
            <a:r>
              <a:rPr sz="3098">
                <a:solidFill>
                  <a:srgbClr val="0000A9"/>
                </a:solidFill>
              </a:rPr>
              <a:t>    </a:t>
            </a:r>
          </a:p>
        </p:txBody>
      </p:sp>
      <p:sp>
        <p:nvSpPr>
          <p:cNvPr id="2152" name=""/>
          <p:cNvSpPr/>
          <p:nvPr/>
        </p:nvSpPr>
        <p:spPr>
          <a:xfrm>
            <a:off x="747845" y="2174128"/>
            <a:ext cx="7957340" cy="353312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66829" lvl="0" indent="-1566829"/>
            <a:r>
              <a:rPr sz="3298">
                <a:solidFill>
                  <a:srgbClr val="0000A9"/>
                </a:solidFill>
                <a:latin typeface="Garamond" charset="0"/>
              </a:rPr>
              <a:t>   〔6〕某些不正常现象及排除方法；</a:t>
            </a:r>
            <a:endParaRPr sz="3498">
              <a:latin typeface="Garamond" charset="0"/>
            </a:endParaRPr>
          </a:p>
          <a:p>
            <a:pPr marL="1566829" lvl="0" indent="-1566829"/>
            <a:r>
              <a:rPr sz="3198">
                <a:solidFill>
                  <a:srgbClr val="0000A9"/>
                </a:solidFill>
                <a:latin typeface="Garamond" charset="0"/>
              </a:rPr>
              <a:t>    〔7〕主要原材料、动力消耗定额；</a:t>
            </a:r>
            <a:endParaRPr sz="3498">
              <a:latin typeface="Garamond" charset="0"/>
            </a:endParaRPr>
          </a:p>
          <a:p>
            <a:pPr marL="1566829" lvl="0" indent="-1566829"/>
            <a:r>
              <a:rPr sz="3298">
                <a:solidFill>
                  <a:srgbClr val="0000A9"/>
                </a:solidFill>
                <a:latin typeface="Garamond" charset="0"/>
              </a:rPr>
              <a:t>    〔8〕排出物料名称，控制指标及检 测次数；</a:t>
            </a:r>
            <a:endParaRPr sz="3498">
              <a:latin typeface="Garamond" charset="0"/>
            </a:endParaRPr>
          </a:p>
          <a:p>
            <a:pPr marL="1566829" lvl="0" indent="-1566829"/>
            <a:r>
              <a:rPr sz="3098">
                <a:solidFill>
                  <a:srgbClr val="0000A9"/>
                </a:solidFill>
                <a:latin typeface="Garamond" charset="0"/>
              </a:rPr>
              <a:t>    〔9〕设备明细表；</a:t>
            </a:r>
            <a:endParaRPr sz="3498">
              <a:latin typeface="Garamond" charset="0"/>
            </a:endParaRPr>
          </a:p>
          <a:p>
            <a:pPr marL="1566829" lvl="0" indent="-1566829"/>
            <a:r>
              <a:rPr sz="3298">
                <a:solidFill>
                  <a:srgbClr val="0000A9"/>
                </a:solidFill>
                <a:latin typeface="Garamond" charset="0"/>
              </a:rPr>
              <a:t>    〔10〕带控制点工艺流程图；</a:t>
            </a:r>
            <a:endParaRPr sz="3498">
              <a:latin typeface="Garamond" charset="0"/>
            </a:endParaRPr>
          </a:p>
          <a:p>
            <a:pPr marL="1566829" lvl="0" indent="-1566829"/>
            <a:r>
              <a:rPr sz="3098">
                <a:solidFill>
                  <a:srgbClr val="0000A9"/>
                </a:solidFill>
                <a:latin typeface="Garamond" charset="0"/>
              </a:rPr>
              <a:t>    〔11〕关键性设备的结构图。</a:t>
            </a:r>
            <a:endParaRPr sz="3498">
              <a:latin typeface="Garamond" charset="0"/>
            </a:endParaRPr>
          </a:p>
        </p:txBody>
      </p:sp>
      <p:sp>
        <p:nvSpPr>
          <p:cNvPr id="215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55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第二十一页，共六十六页。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5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294973" lvl="0" indent="-294973">
              <a:buNone/>
            </a:pPr>
            <a:r>
              <a:rPr>
                <a:solidFill>
                  <a:srgbClr val="0000A9"/>
                </a:solidFill>
              </a:rPr>
              <a:t>   </a:t>
            </a:r>
          </a:p>
        </p:txBody>
      </p:sp>
      <p:sp>
        <p:nvSpPr>
          <p:cNvPr id="2156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835">
                <a:solidFill>
                  <a:srgbClr val="0000A9"/>
                </a:solidFill>
              </a:rPr>
              <a:t>工艺管理制度</a:t>
            </a:r>
            <a:endParaRPr sz="3935"/>
          </a:p>
        </p:txBody>
      </p:sp>
      <p:sp>
        <p:nvSpPr>
          <p:cNvPr id="2157" name=""/>
          <p:cNvSpPr/>
          <p:nvPr/>
        </p:nvSpPr>
        <p:spPr>
          <a:xfrm>
            <a:off x="668029" y="1938149"/>
            <a:ext cx="8994953" cy="49468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374790" indent="-37479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1pPr>
            <a:lvl2pPr marL="812044" indent="-312325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2pPr>
            <a:lvl3pPr marL="1249299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3pPr>
            <a:lvl4pPr marL="1749018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4pPr>
            <a:lvl5pPr marL="2248738" indent="-249860" algn="l" defTabSz="99943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4973" lvl="0" indent="-294973">
              <a:buNone/>
            </a:pPr>
            <a:r>
              <a:rPr sz="3098">
                <a:solidFill>
                  <a:srgbClr val="0000A9"/>
                </a:solidFill>
              </a:rPr>
              <a:t>    </a:t>
            </a:r>
          </a:p>
        </p:txBody>
      </p:sp>
      <p:sp>
        <p:nvSpPr>
          <p:cNvPr id="2158" name=""/>
          <p:cNvSpPr/>
          <p:nvPr/>
        </p:nvSpPr>
        <p:spPr>
          <a:xfrm>
            <a:off x="511866" y="1938149"/>
            <a:ext cx="7948664" cy="56351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66829" lvl="0" indent="-1566829"/>
            <a:r>
              <a:rPr sz="3098">
                <a:solidFill>
                  <a:srgbClr val="0000A9"/>
                </a:solidFill>
                <a:latin typeface="Garamond" charset="0"/>
              </a:rPr>
              <a:t>   </a:t>
            </a:r>
            <a:endParaRPr sz="3498">
              <a:latin typeface="Garamond" charset="0"/>
            </a:endParaRPr>
          </a:p>
        </p:txBody>
      </p:sp>
      <p:sp>
        <p:nvSpPr>
          <p:cNvPr id="2159" name=""/>
          <p:cNvSpPr/>
          <p:nvPr/>
        </p:nvSpPr>
        <p:spPr>
          <a:xfrm>
            <a:off x="1219803" y="2488186"/>
            <a:ext cx="8035420" cy="164482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sz="3398">
                <a:solidFill>
                  <a:srgbClr val="0000A9"/>
                </a:solidFill>
                <a:latin typeface="Garamond" charset="0"/>
              </a:rPr>
              <a:t>        工艺规程工程的细致程度，还根据生产产品的性质和工艺特点的需要而定，并非每一化工产品都具有完全相同的工程。 </a:t>
            </a:r>
            <a:endParaRPr sz="3498">
              <a:latin typeface="Garamond" charset="0"/>
            </a:endParaRPr>
          </a:p>
        </p:txBody>
      </p:sp>
      <p:sp>
        <p:nvSpPr>
          <p:cNvPr id="216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62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第二十二页，共六十六页。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2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294973" lvl="0" indent="-294973">
              <a:buNone/>
            </a:pPr>
            <a:r>
              <a:rPr>
                <a:solidFill>
                  <a:srgbClr val="0000A9"/>
                </a:solidFill>
              </a:rPr>
              <a:t>   </a:t>
            </a:r>
          </a:p>
        </p:txBody>
      </p:sp>
      <p:sp>
        <p:nvSpPr>
          <p:cNvPr id="2163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635">
                <a:solidFill>
                  <a:srgbClr val="0000A9"/>
                </a:solidFill>
              </a:rPr>
              <a:t>工艺管理制度</a:t>
            </a:r>
            <a:endParaRPr sz="3935"/>
          </a:p>
        </p:txBody>
      </p:sp>
      <p:sp>
        <p:nvSpPr>
          <p:cNvPr id="2164" name=""/>
          <p:cNvSpPr/>
          <p:nvPr/>
        </p:nvSpPr>
        <p:spPr>
          <a:xfrm>
            <a:off x="747845" y="2094312"/>
            <a:ext cx="8665277" cy="304580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r>
              <a:rPr sz="3198">
                <a:solidFill>
                  <a:srgbClr val="0000A9"/>
                </a:solidFill>
                <a:latin typeface="Garamond" charset="0"/>
              </a:rPr>
              <a:t>考核时一般实施如下“六查〞：</a:t>
            </a:r>
            <a:endParaRPr sz="3498">
              <a:latin typeface="Garamond" charset="0"/>
            </a:endParaRPr>
          </a:p>
          <a:p>
            <a:pPr marL="0" lvl="0" indent="0"/>
            <a:r>
              <a:rPr sz="3298">
                <a:solidFill>
                  <a:srgbClr val="0000A9"/>
                </a:solidFill>
                <a:latin typeface="Garamond" charset="0"/>
              </a:rPr>
              <a:t>1.查工艺管理机构，管理制度的建立与执行情况；</a:t>
            </a:r>
            <a:endParaRPr sz="3498">
              <a:latin typeface="Garamond" charset="0"/>
            </a:endParaRPr>
          </a:p>
          <a:p>
            <a:pPr marL="0" lvl="0" indent="0"/>
            <a:r>
              <a:rPr sz="3398">
                <a:solidFill>
                  <a:srgbClr val="0000A9"/>
                </a:solidFill>
                <a:latin typeface="Garamond" charset="0"/>
              </a:rPr>
              <a:t>2.查各级工艺管理人员是否尽职负责；</a:t>
            </a:r>
            <a:endParaRPr sz="3498">
              <a:latin typeface="Garamond" charset="0"/>
            </a:endParaRPr>
          </a:p>
          <a:p>
            <a:pPr marL="0" lvl="0" indent="0"/>
            <a:r>
              <a:rPr sz="3098">
                <a:solidFill>
                  <a:srgbClr val="0000A9"/>
                </a:solidFill>
                <a:latin typeface="Garamond" charset="0"/>
              </a:rPr>
              <a:t>3.查产品工艺文件的齐全、正确、统一与落实情况；</a:t>
            </a:r>
            <a:endParaRPr sz="3498">
              <a:latin typeface="Garamond" charset="0"/>
            </a:endParaRPr>
          </a:p>
        </p:txBody>
      </p:sp>
      <p:sp>
        <p:nvSpPr>
          <p:cNvPr id="216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67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第二十三页，共六十六页。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7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294973" lvl="0" indent="-294973">
              <a:buNone/>
            </a:pPr>
            <a:r>
              <a:rPr>
                <a:solidFill>
                  <a:srgbClr val="0000A9"/>
                </a:solidFill>
              </a:rPr>
              <a:t>   </a:t>
            </a:r>
          </a:p>
        </p:txBody>
      </p:sp>
      <p:sp>
        <p:nvSpPr>
          <p:cNvPr id="2168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535">
                <a:solidFill>
                  <a:srgbClr val="0000A9"/>
                </a:solidFill>
              </a:rPr>
              <a:t>工艺管理制度</a:t>
            </a:r>
            <a:endParaRPr sz="3935"/>
          </a:p>
        </p:txBody>
      </p:sp>
      <p:sp>
        <p:nvSpPr>
          <p:cNvPr id="2169" name=""/>
          <p:cNvSpPr/>
          <p:nvPr/>
        </p:nvSpPr>
        <p:spPr>
          <a:xfrm>
            <a:off x="747845" y="2094312"/>
            <a:ext cx="8665277" cy="359408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9720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9943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99159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98878" indent="0" algn="l" defTabSz="99943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967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r>
              <a:rPr sz="3398">
                <a:solidFill>
                  <a:srgbClr val="0000A9"/>
                </a:solidFill>
                <a:latin typeface="Garamond" charset="0"/>
              </a:rPr>
              <a:t>4.查工人是否做到“三按〞 生产，即按工艺规程、按平安规程、按岗位操作法进行生产。查新工人上岗前是否进行平安和工艺纪律教育；</a:t>
            </a:r>
            <a:endParaRPr sz="3498">
              <a:latin typeface="Garamond" charset="0"/>
            </a:endParaRPr>
          </a:p>
          <a:p>
            <a:pPr marL="0" lvl="0" indent="0"/>
            <a:r>
              <a:rPr sz="3098">
                <a:solidFill>
                  <a:srgbClr val="0000A9"/>
                </a:solidFill>
                <a:latin typeface="Garamond" charset="0"/>
              </a:rPr>
              <a:t>5.查设备，工具的完整情况及计量器具是否的周期检定的有效期内；</a:t>
            </a:r>
            <a:endParaRPr sz="3498">
              <a:latin typeface="Garamond" charset="0"/>
            </a:endParaRPr>
          </a:p>
          <a:p>
            <a:pPr marL="0" lvl="0" indent="0"/>
            <a:r>
              <a:rPr sz="3198">
                <a:solidFill>
                  <a:srgbClr val="0000A9"/>
                </a:solidFill>
                <a:latin typeface="Garamond" charset="0"/>
              </a:rPr>
              <a:t>6.查文明生产秩序是否良好。</a:t>
            </a:r>
            <a:endParaRPr sz="3498">
              <a:latin typeface="Garamond" charset="0"/>
            </a:endParaRPr>
          </a:p>
        </p:txBody>
      </p:sp>
      <p:sp>
        <p:nvSpPr>
          <p:cNvPr id="217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72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第二十四页，共六十六页。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2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2.5主要工序应有工艺指标台帐。</a:t>
            </a:r>
          </a:p>
          <a:p>
            <a:pPr lvl="0">
              <a:buNone/>
            </a:pPr>
            <a:endParaRPr>
              <a:solidFill>
                <a:srgbClr val="0000A9"/>
              </a:solidFill>
            </a:endParaRPr>
          </a:p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    随机抽查台帐记录，清晰、完整、准确的为Ａ，否那么为Ｂ。</a:t>
            </a:r>
          </a:p>
        </p:txBody>
      </p:sp>
      <p:sp>
        <p:nvSpPr>
          <p:cNvPr id="2173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635">
                <a:solidFill>
                  <a:srgbClr val="0000A9"/>
                </a:solidFill>
              </a:rPr>
              <a:t>2.生产工艺及技术管理</a:t>
            </a:r>
            <a:endParaRPr sz="3935"/>
          </a:p>
        </p:txBody>
      </p:sp>
      <p:sp>
        <p:nvSpPr>
          <p:cNvPr id="217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76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第二十五页，共六十六页。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6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2.6各工序有操作规程，并能正确执行。</a:t>
            </a:r>
          </a:p>
          <a:p>
            <a:pPr lvl="0">
              <a:buNone/>
            </a:pPr>
            <a:endParaRPr>
              <a:solidFill>
                <a:srgbClr val="0000A9"/>
              </a:solidFill>
            </a:endParaRPr>
          </a:p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    现场查看，随机抽查岗位人员，看其是否掌握相关的操作规程并执行。符合要求为Ａ,否那么为Ｂ。</a:t>
            </a:r>
          </a:p>
        </p:txBody>
      </p:sp>
      <p:sp>
        <p:nvSpPr>
          <p:cNvPr id="2177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835">
                <a:solidFill>
                  <a:srgbClr val="0000A9"/>
                </a:solidFill>
              </a:rPr>
              <a:t>2.生产工艺及技术管理</a:t>
            </a:r>
            <a:endParaRPr sz="3935"/>
          </a:p>
        </p:txBody>
      </p:sp>
      <p:sp>
        <p:nvSpPr>
          <p:cNvPr id="217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80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第二十六页，共六十六页。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0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marL="589947" lvl="0" indent="-589947">
              <a:buNone/>
            </a:pPr>
            <a:r>
              <a:rPr>
                <a:solidFill>
                  <a:srgbClr val="0000A9"/>
                </a:solidFill>
              </a:rPr>
              <a:t>2.7 企业应对操作工人进行培训并持证上岗。 查人员档案、培训教材、培训记录及现场工人的证件情况。</a:t>
            </a:r>
          </a:p>
          <a:p>
            <a:pPr marL="589947" lvl="0" indent="-589947">
              <a:buNone/>
            </a:pPr>
            <a:endParaRPr>
              <a:solidFill>
                <a:srgbClr val="0000A9"/>
              </a:solidFill>
            </a:endParaRPr>
          </a:p>
          <a:p>
            <a:pPr marL="589947" lvl="0" indent="-589947">
              <a:buNone/>
            </a:pPr>
            <a:r>
              <a:rPr>
                <a:solidFill>
                  <a:srgbClr val="0000A9"/>
                </a:solidFill>
              </a:rPr>
              <a:t>     符合要求为Ａ，否那么为Ｂ。</a:t>
            </a:r>
          </a:p>
        </p:txBody>
      </p:sp>
      <p:sp>
        <p:nvSpPr>
          <p:cNvPr id="2181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835">
                <a:solidFill>
                  <a:srgbClr val="0000A9"/>
                </a:solidFill>
              </a:rPr>
              <a:t>2.生产工艺及技术管理</a:t>
            </a:r>
            <a:endParaRPr sz="3935"/>
          </a:p>
        </p:txBody>
      </p:sp>
      <p:sp>
        <p:nvSpPr>
          <p:cNvPr id="218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84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第二十七页，共六十六页。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4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2.8有主要生产工艺中控指标及控制、考核方法，并严格执行。</a:t>
            </a:r>
          </a:p>
          <a:p>
            <a:pPr lvl="0">
              <a:buNone/>
            </a:pPr>
            <a:endParaRPr>
              <a:solidFill>
                <a:srgbClr val="0000A9"/>
              </a:solidFill>
            </a:endParaRPr>
          </a:p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    查看有关指标及控制、考核方法，查考核记录。有指标、控制、考核方法，并有考核记录的为Ａ，否那么为Ｂ。</a:t>
            </a:r>
          </a:p>
        </p:txBody>
      </p:sp>
      <p:sp>
        <p:nvSpPr>
          <p:cNvPr id="2185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535">
                <a:solidFill>
                  <a:srgbClr val="0000A9"/>
                </a:solidFill>
              </a:rPr>
              <a:t>2.生产工艺及技术管理</a:t>
            </a:r>
            <a:endParaRPr sz="3935"/>
          </a:p>
        </p:txBody>
      </p:sp>
      <p:sp>
        <p:nvSpPr>
          <p:cNvPr id="218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88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第二十八页，共六十六页。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8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3.1★生产设备应到达工业化批量生产的要求(具体要求见附表1)。不得有手工包(罐)装设备。</a:t>
            </a:r>
          </a:p>
          <a:p>
            <a:pPr lvl="0">
              <a:buNone/>
            </a:pPr>
            <a:endParaRPr>
              <a:solidFill>
                <a:srgbClr val="0000A9"/>
              </a:solidFill>
            </a:endParaRPr>
          </a:p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   现场查看主要设备，符合要求为Ａ，否那么为Ｃ。</a:t>
            </a:r>
          </a:p>
        </p:txBody>
      </p:sp>
      <p:sp>
        <p:nvSpPr>
          <p:cNvPr id="2189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835">
                <a:solidFill>
                  <a:srgbClr val="0000A9"/>
                </a:solidFill>
              </a:rPr>
              <a:t>3 (生产、计量、检测) 设备管理</a:t>
            </a:r>
            <a:endParaRPr sz="3935"/>
          </a:p>
        </p:txBody>
      </p:sp>
      <p:sp>
        <p:nvSpPr>
          <p:cNvPr id="219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92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第二十九页，共六十六页。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2" name=""/>
          <p:cNvSpPr/>
          <p:nvPr>
            <p:ph type="title" idx="4294967295"/>
          </p:nvPr>
        </p:nvSpPr>
        <p:spPr>
          <a:xfrm>
            <a:off x="499720" y="300179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535">
                <a:solidFill>
                  <a:srgbClr val="0000A9"/>
                </a:solidFill>
              </a:rPr>
              <a:t>3 (生产、计量、检测) 设备管理</a:t>
            </a:r>
            <a:endParaRPr sz="3935"/>
          </a:p>
        </p:txBody>
      </p:sp>
      <p:graphicFrame>
        <p:nvGraphicFramePr>
          <p:cNvPr id="2193" name=""/>
          <p:cNvGraphicFramePr>
            <a:graphicFrameLocks noGrp="1"/>
          </p:cNvGraphicFramePr>
          <p:nvPr/>
        </p:nvGraphicFramePr>
        <p:xfrm>
          <a:off x="499720" y="1749019"/>
          <a:ext cx="8826643" cy="5337979"/>
        </p:xfrm>
        <a:graphic>
          <a:graphicData uri="http://schemas.openxmlformats.org/drawingml/2006/table">
            <a:tbl>
              <a:tblPr/>
              <a:tblGrid>
                <a:gridCol w="1192039"/>
                <a:gridCol w="2281705"/>
                <a:gridCol w="5352899"/>
              </a:tblGrid>
              <a:tr h="661088"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060" b="1"/>
                        <a:t>序号</a:t>
                      </a:r>
                    </a:p>
                  </a:txBody>
                  <a:tcPr marL="99944" marR="99944" marT="49972" marB="49972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060" b="1"/>
                        <a:t>剂型</a:t>
                      </a:r>
                      <a:endParaRPr b="1"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060" b="1"/>
                        <a:t>生产设备</a:t>
                      </a:r>
                      <a:endParaRPr b="1"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731667"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060"/>
                        <a:t>1</a:t>
                      </a:r>
                      <a:endParaRPr/>
                    </a:p>
                  </a:txBody>
                  <a:tcPr marL="99944" marR="99944" marT="49972" marB="49972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060"/>
                        <a:t>可湿性粉剂</a:t>
                      </a:r>
                      <a:endParaRPr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060"/>
                        <a:t>混合设备、粉碎设备、</a:t>
                      </a:r>
                    </a:p>
                    <a:p>
                      <a:pPr marL="0" lvl="0" indent="0">
                        <a:buNone/>
                      </a:pPr>
                      <a:r>
                        <a:rPr sz="3060"/>
                        <a:t>除尘设备、 计量设备、</a:t>
                      </a:r>
                    </a:p>
                    <a:p>
                      <a:pPr marL="0" lvl="0" indent="0">
                        <a:buNone/>
                      </a:pPr>
                      <a:r>
                        <a:rPr sz="3060"/>
                        <a:t>包装设备</a:t>
                      </a:r>
                      <a:endParaRPr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70300"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060"/>
                        <a:t>2</a:t>
                      </a:r>
                      <a:endParaRPr/>
                    </a:p>
                  </a:txBody>
                  <a:tcPr marL="99944" marR="99944" marT="49972" marB="49972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060"/>
                        <a:t>乳油、</a:t>
                      </a:r>
                    </a:p>
                    <a:p>
                      <a:pPr marL="0" lvl="0" indent="0">
                        <a:buNone/>
                      </a:pPr>
                      <a:r>
                        <a:rPr sz="3060"/>
                        <a:t>水剂</a:t>
                      </a:r>
                      <a:endParaRPr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060"/>
                        <a:t>1000升以上带搅拌的反应釜、</a:t>
                      </a:r>
                    </a:p>
                    <a:p>
                      <a:pPr marL="0" lvl="0" indent="0">
                        <a:buNone/>
                      </a:pPr>
                      <a:r>
                        <a:rPr sz="3060"/>
                        <a:t>不小于300升的计量罐、</a:t>
                      </a:r>
                    </a:p>
                    <a:p>
                      <a:pPr marL="0" lvl="0" indent="0">
                        <a:buNone/>
                      </a:pPr>
                      <a:r>
                        <a:rPr sz="3060"/>
                        <a:t>液体机械灌装设备、储存设备</a:t>
                      </a:r>
                      <a:endParaRPr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59710"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060"/>
                        <a:t>3</a:t>
                      </a:r>
                      <a:endParaRPr/>
                    </a:p>
                  </a:txBody>
                  <a:tcPr marL="99944" marR="99944" marT="49972" marB="49972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060"/>
                        <a:t>水分散粒剂</a:t>
                      </a:r>
                      <a:endParaRPr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060"/>
                        <a:t>可湿性粉剂设备、造粒设备、烘干设备、筛分设备</a:t>
                      </a:r>
                      <a:endParaRPr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19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196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第三十页，共六十六页。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7" name=""/>
          <p:cNvSpPr/>
          <p:nvPr>
            <p:ph type="title" idx="4294967295"/>
          </p:nvPr>
        </p:nvSpPr>
        <p:spPr>
          <a:xfrm>
            <a:off x="499720" y="300179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635">
                <a:solidFill>
                  <a:srgbClr val="0000A9"/>
                </a:solidFill>
              </a:rPr>
              <a:t>3 (生产、计量、检测) 设备管理</a:t>
            </a:r>
            <a:endParaRPr sz="3935"/>
          </a:p>
        </p:txBody>
      </p:sp>
      <p:graphicFrame>
        <p:nvGraphicFramePr>
          <p:cNvPr id="2218" name=""/>
          <p:cNvGraphicFramePr>
            <a:graphicFrameLocks noGrp="1"/>
          </p:cNvGraphicFramePr>
          <p:nvPr/>
        </p:nvGraphicFramePr>
        <p:xfrm>
          <a:off x="499720" y="1749018"/>
          <a:ext cx="8826643" cy="5146418"/>
        </p:xfrm>
        <a:graphic>
          <a:graphicData uri="http://schemas.openxmlformats.org/drawingml/2006/table">
            <a:tbl>
              <a:tblPr/>
              <a:tblGrid>
                <a:gridCol w="1192039"/>
                <a:gridCol w="2281705"/>
                <a:gridCol w="5352899"/>
              </a:tblGrid>
              <a:tr h="661088"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060" b="1"/>
                        <a:t>序号</a:t>
                      </a:r>
                    </a:p>
                  </a:txBody>
                  <a:tcPr marL="99944" marR="99944" marT="49972" marB="49972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060" b="1"/>
                        <a:t>剂型</a:t>
                      </a:r>
                      <a:endParaRPr b="1"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060" b="1"/>
                        <a:t>生产设备</a:t>
                      </a:r>
                      <a:endParaRPr b="1"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179893"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060"/>
                        <a:t>4</a:t>
                      </a:r>
                      <a:endParaRPr/>
                    </a:p>
                  </a:txBody>
                  <a:tcPr marL="99944" marR="99944" marT="49972" marB="49972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060"/>
                        <a:t>悬浮剂</a:t>
                      </a:r>
                      <a:endParaRPr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060"/>
                        <a:t>调制釜、砂磨机、计量设备、包装设备</a:t>
                      </a:r>
                      <a:endParaRPr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305437"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3060"/>
                        <a:t>5</a:t>
                      </a:r>
                      <a:endParaRPr/>
                    </a:p>
                  </a:txBody>
                  <a:tcPr marL="99944" marR="99944" marT="49972" marB="49972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060"/>
                        <a:t>原药</a:t>
                      </a:r>
                      <a:endParaRPr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9944" tIns="49972" rIns="99944" bIns="49972"/>
                    <a:lstStyle>
                      <a:lvl1pPr marL="374790" indent="-37479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3060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1pPr>
                      <a:lvl2pPr marL="812044" indent="-312325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623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2pPr>
                      <a:lvl3pPr marL="1249299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2186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3pPr>
                      <a:lvl4pPr marL="174901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4pPr>
                      <a:lvl5pPr marL="2248738" indent="-249860" algn="l" defTabSz="99943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charset="2"/>
                        <a:buChar char="n"/>
                        <a:defRPr kumimoji="0" lang="zh-CN" altLang="en-US" sz="1967" b="0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Garamond" charset="0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3060"/>
                        <a:t>反应设备、分离设备、</a:t>
                      </a:r>
                    </a:p>
                    <a:p>
                      <a:pPr marL="0" lvl="0" indent="0">
                        <a:buNone/>
                      </a:pPr>
                      <a:r>
                        <a:rPr sz="3060"/>
                        <a:t>计量设备、储存设备、</a:t>
                      </a:r>
                    </a:p>
                    <a:p>
                      <a:pPr marL="0" lvl="0" indent="0">
                        <a:buNone/>
                      </a:pPr>
                      <a:r>
                        <a:rPr sz="3060"/>
                        <a:t>真空系统（根据产品具体情况必要时还需具备：干燥设备、冷却装置、加热系统）</a:t>
                      </a:r>
                      <a:endParaRPr/>
                    </a:p>
                  </a:txBody>
                  <a:tcPr marL="99944" marR="99944" marT="49972" marB="4997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1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221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第三十一页，共六十六页。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8" name=""/>
          <p:cNvSpPr/>
          <p:nvPr>
            <p:ph type="body" idx="4294967295"/>
          </p:nvPr>
        </p:nvSpPr>
        <p:spPr>
          <a:xfrm>
            <a:off x="432050" y="2252208"/>
            <a:ext cx="8994953" cy="49468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3.2应制订设备管理制度，并执行。</a:t>
            </a:r>
          </a:p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   </a:t>
            </a:r>
          </a:p>
          <a:p>
            <a:pPr lvl="0">
              <a:buNone/>
            </a:pPr>
            <a:r>
              <a:rPr>
                <a:solidFill>
                  <a:srgbClr val="0000A9"/>
                </a:solidFill>
              </a:rPr>
              <a:t>   查看文件、现场设施及执行记录。符合要求为Ａ，否那么为Ｂ。</a:t>
            </a:r>
          </a:p>
        </p:txBody>
      </p:sp>
      <p:sp>
        <p:nvSpPr>
          <p:cNvPr id="2239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835">
                <a:solidFill>
                  <a:srgbClr val="0000A9"/>
                </a:solidFill>
              </a:rPr>
              <a:t>3 (生产、计量、检测) 设备管理</a:t>
            </a:r>
            <a:endParaRPr sz="3935"/>
          </a:p>
        </p:txBody>
      </p:sp>
      <p:sp>
        <p:nvSpPr>
          <p:cNvPr id="224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242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第三十二页，共六十六页。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2" name=""/>
          <p:cNvSpPr/>
          <p:nvPr>
            <p:ph type="body" idx="4294967295"/>
          </p:nvPr>
        </p:nvSpPr>
        <p:spPr>
          <a:xfrm>
            <a:off x="999440" y="2174128"/>
            <a:ext cx="8994953" cy="35414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4790" indent="-37479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3498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  <a:lvl2pPr marL="812044" indent="-312325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3060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2pPr>
            <a:lvl3pPr marL="1249299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charset="2"/>
              <a:buChar char="n"/>
              <a:defRPr kumimoji="0" lang="zh-CN" altLang="en-US" sz="2623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3pPr>
            <a:lvl4pPr marL="174901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4pPr>
            <a:lvl5pPr marL="2248738" indent="-249860" algn="l" defTabSz="99943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charset="2"/>
              <a:buChar char="n"/>
              <a:defRPr kumimoji="0" lang="zh-CN" altLang="en-US" sz="2186" b="0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5pPr>
          </a:lstStyle>
          <a:p>
            <a:pPr lvl="0">
              <a:lnSpc>
                <a:spcPct val="95000"/>
              </a:lnSpc>
              <a:buNone/>
            </a:pPr>
            <a:r>
              <a:rPr sz="2760">
                <a:solidFill>
                  <a:srgbClr val="0000A9"/>
                </a:solidFill>
              </a:rPr>
              <a:t>化工设备应有以下管理制度：    </a:t>
            </a:r>
            <a:endParaRPr sz="3060"/>
          </a:p>
          <a:p>
            <a:pPr lvl="0">
              <a:lnSpc>
                <a:spcPct val="95000"/>
              </a:lnSpc>
              <a:buNone/>
            </a:pPr>
            <a:r>
              <a:rPr sz="2960">
                <a:solidFill>
                  <a:srgbClr val="0000A9"/>
                </a:solidFill>
              </a:rPr>
              <a:t>    一 、 设备管理制度</a:t>
            </a:r>
            <a:endParaRPr sz="3060"/>
          </a:p>
          <a:p>
            <a:pPr lvl="0">
              <a:lnSpc>
                <a:spcPct val="95000"/>
              </a:lnSpc>
              <a:buNone/>
            </a:pPr>
            <a:r>
              <a:rPr sz="2660">
                <a:solidFill>
                  <a:srgbClr val="0000A9"/>
                </a:solidFill>
              </a:rPr>
              <a:t>    二 、 设备使用制度</a:t>
            </a:r>
            <a:endParaRPr sz="3060"/>
          </a:p>
          <a:p>
            <a:pPr lvl="0">
              <a:lnSpc>
                <a:spcPct val="95000"/>
              </a:lnSpc>
              <a:buNone/>
            </a:pPr>
            <a:r>
              <a:rPr sz="2660">
                <a:solidFill>
                  <a:srgbClr val="0000A9"/>
                </a:solidFill>
              </a:rPr>
              <a:t>    三 、 设备保养制度</a:t>
            </a:r>
            <a:endParaRPr sz="3060"/>
          </a:p>
          <a:p>
            <a:pPr lvl="0">
              <a:lnSpc>
                <a:spcPct val="95000"/>
              </a:lnSpc>
              <a:buNone/>
            </a:pPr>
            <a:r>
              <a:rPr sz="2760">
                <a:solidFill>
                  <a:srgbClr val="0000A9"/>
                </a:solidFill>
              </a:rPr>
              <a:t>    四、  设备润滑制度</a:t>
            </a:r>
            <a:endParaRPr sz="3060"/>
          </a:p>
          <a:p>
            <a:pPr lvl="0">
              <a:lnSpc>
                <a:spcPct val="95000"/>
              </a:lnSpc>
              <a:buNone/>
            </a:pPr>
            <a:r>
              <a:rPr sz="2960">
                <a:solidFill>
                  <a:srgbClr val="0000A9"/>
                </a:solidFill>
              </a:rPr>
              <a:t>    五  、设备大修制度</a:t>
            </a:r>
            <a:endParaRPr sz="3060"/>
          </a:p>
          <a:p>
            <a:pPr lvl="0">
              <a:lnSpc>
                <a:spcPct val="95000"/>
              </a:lnSpc>
              <a:buNone/>
            </a:pPr>
            <a:r>
              <a:rPr sz="2860">
                <a:solidFill>
                  <a:srgbClr val="0000A9"/>
                </a:solidFill>
              </a:rPr>
              <a:t>    六 、设备事故制度</a:t>
            </a:r>
            <a:endParaRPr sz="3060"/>
          </a:p>
          <a:p>
            <a:pPr lvl="0">
              <a:lnSpc>
                <a:spcPct val="80000"/>
              </a:lnSpc>
              <a:buNone/>
            </a:pPr>
            <a:r>
              <a:rPr sz="2660">
                <a:solidFill>
                  <a:srgbClr val="0000A9"/>
                </a:solidFill>
              </a:rPr>
              <a:t>       </a:t>
            </a:r>
            <a:endParaRPr sz="3060"/>
          </a:p>
          <a:p>
            <a:pPr lvl="0">
              <a:lnSpc>
                <a:spcPct val="80000"/>
              </a:lnSpc>
              <a:buNone/>
            </a:pPr>
            <a:r>
              <a:rPr sz="2760">
                <a:solidFill>
                  <a:srgbClr val="0000A9"/>
                </a:solidFill>
              </a:rPr>
              <a:t>   </a:t>
            </a:r>
            <a:endParaRPr sz="3060"/>
          </a:p>
        </p:txBody>
      </p:sp>
      <p:sp>
        <p:nvSpPr>
          <p:cNvPr id="2243" name=""/>
          <p:cNvSpPr/>
          <p:nvPr>
            <p:ph type="title" idx="4294967295"/>
          </p:nvPr>
        </p:nvSpPr>
        <p:spPr>
          <a:xfrm>
            <a:off x="511866" y="756520"/>
            <a:ext cx="8994953" cy="12492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9943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9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charset="0"/>
                <a:ea typeface="宋体" charset="-122"/>
              </a:defRPr>
            </a:lvl1pPr>
          </a:lstStyle>
          <a:p>
            <a:pPr lvl="0" algn="l"/>
            <a:r>
              <a:rPr sz="3198">
                <a:solidFill>
                  <a:srgbClr val="0000A9"/>
                </a:solidFill>
              </a:rPr>
              <a:t>设备管理制度</a:t>
            </a:r>
            <a:endParaRPr sz="3498"/>
          </a:p>
        </p:txBody>
      </p:sp>
      <p:sp>
        <p:nvSpPr>
          <p:cNvPr id="224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312"/>
          </a:p>
        </p:txBody>
      </p:sp>
      <p:sp>
        <p:nvSpPr>
          <p:cNvPr id="2246" name="New shape"/>
          <p:cNvSpPr/>
          <p:nvPr/>
        </p:nvSpPr>
        <p:spPr>
          <a:xfrm>
            <a:off x="0" y="7241794"/>
            <a:ext cx="9994392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3399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第三十三页，共六十六页。</a:t>
            </a: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724392" cy="6225794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https://d.book118.com/478077034002006041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 overriden 1">
      <a:dk1>
        <a:srgbClr val="FFFFFF"/>
      </a:dk1>
      <a:lt1>
        <a:srgbClr val="003399"/>
      </a:lt1>
      <a:dk2>
        <a:srgbClr val="E5E5FF"/>
      </a:dk2>
      <a:lt2>
        <a:srgbClr val="000514"/>
      </a:lt2>
      <a:accent1>
        <a:srgbClr val="0099CC"/>
      </a:accent1>
      <a:accent2>
        <a:srgbClr val="A886E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C00"/>
      </a:hlink>
      <a:folHlink>
        <a:srgbClr val="FFFFCC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FFFFFF"/>
        </a:dk1>
        <a:lt1>
          <a:srgbClr val="003399"/>
        </a:lt1>
        <a:dk2>
          <a:srgbClr val="E5E5FF"/>
        </a:dk2>
        <a:lt2>
          <a:srgbClr val="000514"/>
        </a:lt2>
        <a:accent1>
          <a:srgbClr val="0099CC"/>
        </a:accent1>
        <a:accent2>
          <a:srgbClr val="A886E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34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baseType="lpstr" size="40">
      <vt:lpstr>Arial</vt:lpstr>
      <vt:lpstr>Calibri</vt:lpstr>
      <vt:lpstr>宋体</vt:lpstr>
      <vt:lpstr>Garamond</vt:lpstr>
      <vt:lpstr>Wingdings</vt:lpstr>
      <vt:lpstr>Office Theme</vt:lpstr>
      <vt:lpstr>农药批准证书现场考核要求</vt:lpstr>
      <vt:lpstr>考核目的</vt:lpstr>
      <vt:lpstr>审查依据 </vt:lpstr>
      <vt:lpstr>现场审查程序</vt:lpstr>
      <vt:lpstr>农药批准证书考核表 </vt:lpstr>
      <vt:lpstr>农药批准证书考核表 </vt:lpstr>
      <vt:lpstr>1. 企业根本情况 </vt:lpstr>
      <vt:lpstr>1.企业根本情况 </vt:lpstr>
      <vt:lpstr>1.企业根本情况 </vt:lpstr>
      <vt:lpstr>1.企业根本情况 </vt:lpstr>
      <vt:lpstr>2.生产工艺及技术管理</vt:lpstr>
      <vt:lpstr>2.生产工艺及技术管理</vt:lpstr>
      <vt:lpstr>2.生产工艺及技术管理</vt:lpstr>
      <vt:lpstr>2.生产工艺及技术管理</vt:lpstr>
      <vt:lpstr>工艺管理制度</vt:lpstr>
      <vt:lpstr>工艺管理制度</vt:lpstr>
      <vt:lpstr>工艺管理制度</vt:lpstr>
      <vt:lpstr>工艺管理制度</vt:lpstr>
      <vt:lpstr>工艺管理制度</vt:lpstr>
      <vt:lpstr>工艺管理制度</vt:lpstr>
      <vt:lpstr>工艺管理制度</vt:lpstr>
      <vt:lpstr>工艺管理制度</vt:lpstr>
      <vt:lpstr>工艺管理制度</vt:lpstr>
      <vt:lpstr>工艺管理制度</vt:lpstr>
      <vt:lpstr>2.生产工艺及技术管理</vt:lpstr>
      <vt:lpstr>2.生产工艺及技术管理</vt:lpstr>
      <vt:lpstr>2.生产工艺及技术管理</vt:lpstr>
      <vt:lpstr>2.生产工艺及技术管理</vt:lpstr>
      <vt:lpstr>3 (生产、计量、检测) 设备管理</vt:lpstr>
      <vt:lpstr>3 (生产、计量、检测) 设备管理</vt:lpstr>
      <vt:lpstr>3 (生产、计量、检测) 设备管理</vt:lpstr>
      <vt:lpstr>3 (生产、计量、检测) 设备管理</vt:lpstr>
      <vt:lpstr>设备管理制度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2024-09-19T15:14:22.882</cp:lastPrinted>
  <dcterms:created xsi:type="dcterms:W3CDTF">2024-09-19T07:14:22Z</dcterms:created>
  <dcterms:modified xsi:type="dcterms:W3CDTF">2024-09-19T07:14:24Z</dcterms:modified>
</cp:coreProperties>
</file>