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SARKEI+MS-UIGothic"/>
      <p:regular r:id="rId17"/>
    </p:embeddedFont>
    <p:embeddedFont>
      <p:font typeface="WEVRML+PLDTCN+ArialMT"/>
      <p:regular r:id="rId18"/>
    </p:embeddedFont>
    <p:embeddedFont>
      <p:font typeface="DTTMIN+LLJFDC+MicrosoftYaHei-Bold"/>
      <p:regular r:id="rId19"/>
    </p:embeddedFont>
    <p:embeddedFont>
      <p:font typeface="CVVMVJ+JIFBVV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7C635-85CE-46BA-B492-0EB3E734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1E54E-983D-4F63-AA41-75DD00233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E1414-72EB-4A1F-8130-27F4B07E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9EC99-5D92-4E78-9FF9-82C79A75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80D19-A694-4EF1-9948-A7348D18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25844-6982-42D5-88A9-D26B91A92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0B651-AC4C-4D09-9086-F361DE56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3ED64-D8C2-4778-8289-2A6D65D9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CC41D-E46C-48BE-9E3A-6E91BC9C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7AA7-9E80-41ED-97D1-8268D22C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5514B-6A71-442A-AB87-8C04C2F8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207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ARKEI+MS-UIGothic"/>
                <a:cs typeface="SARKEI+MS-UIGothic"/>
              </a:rPr>
              <a:t>新人教版八年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级</a:t>
            </a:r>
            <a:r>
              <a:rPr sz="5150" spc="25">
                <a:solidFill>
                  <a:srgbClr val="083502"/>
                </a:solidFill>
                <a:latin typeface="SARKEI+MS-UIGothic"/>
                <a:cs typeface="SARKEI+MS-UIGothic"/>
              </a:rPr>
              <a:t>上册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语</a:t>
            </a:r>
            <a:r>
              <a:rPr sz="5150" spc="23">
                <a:solidFill>
                  <a:srgbClr val="083502"/>
                </a:solidFill>
                <a:latin typeface="SARKEI+MS-UIGothic"/>
                <a:cs typeface="SARKEI+MS-UIGothic"/>
              </a:rPr>
              <a:t>文梦回繁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华课</a:t>
            </a:r>
            <a:r>
              <a:rPr sz="5150">
                <a:solidFill>
                  <a:srgbClr val="083502"/>
                </a:solidFill>
                <a:latin typeface="SARKEI+MS-UIGothic"/>
                <a:cs typeface="SARKE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2991"/>
            <a:ext cx="2706579" cy="18145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48"/>
              </a:lnSpc>
              <a:spcBef>
                <a:spcPct val="0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教学目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与内容</a:t>
            </a:r>
          </a:p>
          <a:p>
            <a:pPr marL="0" marR="0">
              <a:lnSpc>
                <a:spcPts val="2448"/>
              </a:lnSpc>
              <a:spcBef>
                <a:spcPts val="1786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入与背景介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448"/>
              </a:lnSpc>
              <a:spcBef>
                <a:spcPts val="1786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文本分析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987476"/>
            <a:ext cx="1821116" cy="7519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48"/>
              </a:lnSpc>
              <a:spcBef>
                <a:spcPct val="0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拓展延伸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45AE37"/>
                </a:solidFill>
                <a:latin typeface="SARKEI+MS-UIGothic"/>
                <a:cs typeface="SARKEI+MS-UIGothic"/>
              </a:rPr>
              <a:t>目</a:t>
            </a:r>
            <a:r>
              <a:rPr sz="9200">
                <a:solidFill>
                  <a:srgbClr val="45AE3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518971"/>
            <a:ext cx="2706341" cy="1282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48"/>
              </a:lnSpc>
              <a:spcBef>
                <a:spcPct val="0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2300" spc="23">
                <a:solidFill>
                  <a:srgbClr val="45AE37"/>
                </a:solidFill>
                <a:latin typeface="SARKEI+MS-UIGothic"/>
                <a:cs typeface="SARKEI+MS-UIGothic"/>
              </a:rPr>
              <a:t>堂活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与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讨论</a:t>
            </a:r>
          </a:p>
          <a:p>
            <a:pPr marL="0" marR="0">
              <a:lnSpc>
                <a:spcPts val="2448"/>
              </a:lnSpc>
              <a:spcBef>
                <a:spcPts val="1786"/>
              </a:spcBef>
              <a:spcAft>
                <a:spcPct val="0"/>
              </a:spcAft>
            </a:pPr>
            <a:r>
              <a:rPr sz="2350">
                <a:solidFill>
                  <a:srgbClr val="45AE37"/>
                </a:solidFill>
                <a:latin typeface="WEVRML+PLDTCN+ArialMT"/>
                <a:cs typeface="WEVRML+PLDTCN+ArialMT"/>
              </a:rPr>
              <a:t>•</a:t>
            </a:r>
            <a:r>
              <a:rPr sz="2350" spc="190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作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布置与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45AE37"/>
                </a:solidFill>
                <a:latin typeface="SARKEI+MS-UIGothic"/>
                <a:cs typeface="SARKEI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TTMIN+LLJFDC+MicrosoftYaHei-Bold"/>
                <a:cs typeface="DTTMIN+LLJFD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SARKEI+MS-UIGothic"/>
                <a:cs typeface="SARKEI+MS-UIGothic"/>
              </a:rPr>
              <a:t>教学目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标</a:t>
            </a:r>
            <a:r>
              <a:rPr sz="3800" spc="25">
                <a:solidFill>
                  <a:srgbClr val="083502"/>
                </a:solidFill>
                <a:latin typeface="SARKEI+MS-UIGothic"/>
                <a:cs typeface="SARKEI+MS-UIGothic"/>
              </a:rPr>
              <a:t>与内容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TTMIN+LLJFDC+MicrosoftYaHei-Bold"/>
                <a:cs typeface="DTTMIN+LLJFD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93104"/>
            <a:ext cx="214010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教学目</a:t>
            </a:r>
            <a:r>
              <a:rPr sz="3050">
                <a:solidFill>
                  <a:srgbClr val="45AE37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3639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0125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48369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63894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教学内容与重点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6630" y="164000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梦回繁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华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的背景介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33484" y="16400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生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词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与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法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讲</a:t>
            </a:r>
            <a:r>
              <a:rPr sz="2300">
                <a:solidFill>
                  <a:srgbClr val="45AE37"/>
                </a:solidFill>
                <a:latin typeface="SARKEI+MS-UIGothic"/>
                <a:cs typeface="SARKEI+MS-UIGothic"/>
              </a:rPr>
              <a:t>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6310" y="441178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文章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构与主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题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解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传统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文化拓展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TTMIN+LLJFDC+MicrosoftYaHei-Bold"/>
                <a:cs typeface="DTTMIN+LLJFD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导</a:t>
            </a:r>
            <a:r>
              <a:rPr sz="3800" spc="23">
                <a:solidFill>
                  <a:srgbClr val="083502"/>
                </a:solidFill>
                <a:latin typeface="SARKEI+MS-UIGothic"/>
                <a:cs typeface="SARKEI+MS-UIGothic"/>
              </a:rPr>
              <a:t>入与背景介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TTMIN+LLJFDC+MicrosoftYaHei-Bold"/>
                <a:cs typeface="DTTMIN+LLJFD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505829"/>
            <a:ext cx="214010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入方式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imSun"/>
                <a:cs typeface="SimSun"/>
              </a:rPr>
              <a:t>图</a:t>
            </a:r>
            <a:r>
              <a:rPr sz="2000" spc="15">
                <a:solidFill>
                  <a:srgbClr val="45AE37"/>
                </a:solidFill>
                <a:latin typeface="SARKEI+MS-UIGothic"/>
                <a:cs typeface="SARKEI+MS-UIGothic"/>
              </a:rPr>
              <a:t>片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45AE37"/>
                </a:solidFill>
                <a:latin typeface="SARKEI+MS-UIGothic"/>
                <a:cs typeface="SARKEI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ARKEI+MS-UIGothic"/>
                <a:cs typeface="SARKEI+MS-UIGothic"/>
              </a:rPr>
              <a:t>提</a:t>
            </a: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问导</a:t>
            </a:r>
            <a:r>
              <a:rPr sz="2000">
                <a:solidFill>
                  <a:srgbClr val="45AE37"/>
                </a:solidFill>
                <a:latin typeface="SARKEI+MS-UIGothic"/>
                <a:cs typeface="SARKEI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08405" y="298819"/>
            <a:ext cx="214010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背景介</a:t>
            </a:r>
            <a:r>
              <a:rPr sz="3050">
                <a:solidFill>
                  <a:srgbClr val="45AE37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作背景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作者介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艺术</a:t>
            </a: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DTTMIN+LLJFDC+MicrosoftYaHei-Bold"/>
                <a:cs typeface="DTTMIN+LLJFD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SARKEI+MS-UIGothic"/>
                <a:cs typeface="SARKEI+MS-UIGothic"/>
              </a:rPr>
              <a:t>文本分析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DTTMIN+LLJFDC+MicrosoftYaHei-Bold"/>
                <a:cs typeface="DTTMIN+LLJFD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214010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45AE37"/>
                </a:solidFill>
                <a:latin typeface="SARKEI+MS-UIGothic"/>
                <a:cs typeface="SARKEI+MS-UIGothic"/>
              </a:rPr>
              <a:t>文章</a:t>
            </a:r>
            <a:r>
              <a:rPr sz="3050" spc="27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3050">
                <a:solidFill>
                  <a:srgbClr val="45AE37"/>
                </a:solidFill>
                <a:latin typeface="SARKEI+MS-UIGothic"/>
                <a:cs typeface="SARKEI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文章采用了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构形式，开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了《梦回繁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》的背景和目的，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然后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描述了清明上河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所展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的繁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景象，最后再次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幅画的重要性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和意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文章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次分明，每个段落都有明确的主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，使得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者可以更好地理解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RKEI+MS-UIGothic"/>
                <a:cs typeface="SARKEI+MS-UIGothic"/>
              </a:rPr>
              <a:t>和掌握文章内容。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214010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段落大意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第一段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第二段至第四段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ARKEI+MS-UIGothic"/>
                <a:cs typeface="SARKEI+MS-UIGothic"/>
              </a:rPr>
              <a:t>第五段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TTMIN+LLJFDC+MicrosoftYaHei-Bold"/>
                <a:cs typeface="DTTMIN+LLJFDC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409274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5">
                <a:solidFill>
                  <a:srgbClr val="45AE37"/>
                </a:solidFill>
                <a:latin typeface="SARKEI+MS-UIGothic"/>
                <a:cs typeface="SARKEI+MS-UIGothic"/>
              </a:rPr>
              <a:t>修辞手法与表达效果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https://d.book118.com/478102070070006042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SARKEI+MS-UIGothic</vt:lpstr>
      <vt:lpstr>SimSun</vt:lpstr>
      <vt:lpstr>WEVRML+PLDTCN+ArialMT</vt:lpstr>
      <vt:lpstr>Times New Roman</vt:lpstr>
      <vt:lpstr>DTTMIN+LLJFDC+MicrosoftYaHei-Bold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2024-09-21T16:37:28.102</cp:lastPrinted>
  <dcterms:created xsi:type="dcterms:W3CDTF">2024-09-21T08:37:28Z</dcterms:created>
  <dcterms:modified xsi:type="dcterms:W3CDTF">2024-09-21T08:37:29Z</dcterms:modified>
</cp:coreProperties>
</file>