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6631C-EE1D-4CD3-B989-C8DE8E68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F4895-2378-4423-8741-89EE33FD1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20962-BB52-49AC-BD2C-3281233E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74B74-792A-4B68-BBDB-9293AFE7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534EE-8F6C-49DF-807F-387AC48C2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DC5B27-E8DD-4EE3-BF53-B095DDF81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8FA6D-C45B-4791-9D45-59FBFDDA7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7611A-3B4E-4E0D-966C-F060C1F43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6F3C3-51F8-454A-B8DD-8E0F5B735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9EE78-8C58-4010-B13B-6248B281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0B52B-D012-4BF2-89EF-B50B0E0A5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4540" y="778351"/>
            <a:ext cx="1397000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4540" y="1983575"/>
            <a:ext cx="7480300" cy="39268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150859" y="6294665"/>
            <a:ext cx="266700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03037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0212" y="1033462"/>
            <a:ext cx="5740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79065"/>
              </a:tabLst>
            </a:pPr>
            <a:r>
              <a:rPr sz="6000"/>
              <a:t>第一</a:t>
            </a:r>
            <a:r>
              <a:rPr sz="6000" spc="-50"/>
              <a:t>章</a:t>
            </a:r>
            <a:r>
              <a:rPr sz="6000"/>
              <a:t>	建安文</a:t>
            </a:r>
            <a:r>
              <a:rPr sz="6000" spc="-50"/>
              <a:t>学</a:t>
            </a:r>
            <a:endParaRPr sz="6000"/>
          </a:p>
        </p:txBody>
      </p:sp>
      <p:sp>
        <p:nvSpPr>
          <p:cNvPr id="3" name="object 3"/>
          <p:cNvSpPr txBox="1"/>
          <p:nvPr/>
        </p:nvSpPr>
        <p:spPr>
          <a:xfrm>
            <a:off x="762952" y="2735566"/>
            <a:ext cx="7480300" cy="203009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55600" marR="5080" indent="-342900">
              <a:lnSpc>
                <a:spcPct val="101800"/>
              </a:lnSpc>
              <a:spcBef>
                <a:spcPts val="240"/>
              </a:spcBef>
              <a:buSzPct val="101562"/>
              <a:buFont typeface="Times New Roman"/>
              <a:buChar char="•"/>
              <a:tabLst>
                <a:tab pos="862965"/>
                <a:tab pos="863600"/>
              </a:tabLst>
            </a:pPr>
            <a:r>
              <a:rPr/>
              <a:t>	</a:t>
            </a:r>
            <a:r>
              <a:rPr sz="3200">
                <a:latin typeface="宋体"/>
                <a:cs typeface="宋体"/>
              </a:rPr>
              <a:t>建安是东汉献帝刘协的年号</a:t>
            </a:r>
            <a:r>
              <a:rPr sz="3200" spc="-10">
                <a:latin typeface="宋体"/>
                <a:cs typeface="宋体"/>
              </a:rPr>
              <a:t>(196— </a:t>
            </a:r>
            <a:r>
              <a:rPr sz="3200">
                <a:latin typeface="宋体"/>
                <a:cs typeface="宋体"/>
              </a:rPr>
              <a:t>219)，</a:t>
            </a:r>
            <a:r>
              <a:rPr sz="3200" spc="-5">
                <a:latin typeface="宋体"/>
                <a:cs typeface="宋体"/>
              </a:rPr>
              <a:t>但文学上所说的建安通常是从黄</a:t>
            </a:r>
            <a:r>
              <a:rPr sz="3200">
                <a:latin typeface="宋体"/>
                <a:cs typeface="宋体"/>
              </a:rPr>
              <a:t>巾起义算起，即公元184</a:t>
            </a:r>
            <a:r>
              <a:rPr sz="3200" spc="-10">
                <a:latin typeface="宋体"/>
                <a:cs typeface="宋体"/>
              </a:rPr>
              <a:t>年前后到魏明帝</a:t>
            </a:r>
            <a:r>
              <a:rPr sz="3200">
                <a:latin typeface="宋体"/>
                <a:cs typeface="宋体"/>
              </a:rPr>
              <a:t>景初末年(公元239),</a:t>
            </a:r>
            <a:r>
              <a:rPr sz="3200" spc="-10">
                <a:latin typeface="宋体"/>
                <a:cs typeface="宋体"/>
              </a:rPr>
              <a:t>前后共计五十余年.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2651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1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68500" y="516890"/>
            <a:ext cx="5207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45665"/>
              </a:tabLst>
            </a:pPr>
            <a:r>
              <a:rPr sz="4800"/>
              <a:t>第一</a:t>
            </a:r>
            <a:r>
              <a:rPr sz="4800" spc="-50"/>
              <a:t>节</a:t>
            </a:r>
            <a:r>
              <a:rPr sz="4800"/>
              <a:t>	三曹（上</a:t>
            </a:r>
            <a:r>
              <a:rPr sz="4800" spc="-50"/>
              <a:t>）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777240" y="2493983"/>
            <a:ext cx="206375" cy="1771014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05"/>
              </a:spcBef>
            </a:pPr>
            <a:r>
              <a:rPr sz="3250">
                <a:latin typeface="宋体"/>
                <a:cs typeface="宋体"/>
              </a:rPr>
              <a:t>•</a:t>
            </a:r>
            <a:endParaRPr sz="325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710"/>
              </a:spcBef>
            </a:pPr>
            <a:r>
              <a:rPr sz="3250">
                <a:latin typeface="宋体"/>
                <a:cs typeface="宋体"/>
              </a:rPr>
              <a:t>•</a:t>
            </a:r>
            <a:endParaRPr sz="325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105"/>
              </a:spcBef>
            </a:pPr>
            <a:r>
              <a:rPr sz="2850">
                <a:latin typeface="Times New Roman"/>
                <a:cs typeface="Times New Roman"/>
              </a:rPr>
              <a:t>•</a:t>
            </a:r>
            <a:endParaRPr sz="285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77240" y="4834846"/>
            <a:ext cx="206375" cy="178117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05"/>
              </a:spcBef>
            </a:pPr>
            <a:r>
              <a:rPr sz="3250">
                <a:latin typeface="宋体"/>
                <a:cs typeface="宋体"/>
              </a:rPr>
              <a:t>•</a:t>
            </a:r>
            <a:endParaRPr sz="325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710"/>
              </a:spcBef>
            </a:pPr>
            <a:r>
              <a:rPr sz="3250">
                <a:latin typeface="宋体"/>
                <a:cs typeface="宋体"/>
              </a:rPr>
              <a:t>•</a:t>
            </a:r>
            <a:endParaRPr sz="325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r>
              <a:rPr sz="3250">
                <a:latin typeface="宋体"/>
                <a:cs typeface="宋体"/>
              </a:rPr>
              <a:t>•</a:t>
            </a:r>
            <a:endParaRPr sz="325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980222"/>
            <a:ext cx="7503159" cy="5634990"/>
          </a:xfrm>
          <a:prstGeom prst="rect">
            <a:avLst/>
          </a:prstGeom>
        </p:spPr>
        <p:txBody>
          <a:bodyPr vert="horz" wrap="square" lIns="0" tIns="250190" rIns="0" bIns="0" rtlCol="0">
            <a:spAutoFit/>
          </a:bodyPr>
          <a:lstStyle/>
          <a:p>
            <a:pPr marL="3933825">
              <a:lnSpc>
                <a:spcPct val="100000"/>
              </a:lnSpc>
              <a:spcBef>
                <a:spcPts val="1970"/>
              </a:spcBef>
            </a:pPr>
            <a:r>
              <a:rPr sz="4000" spc="-10">
                <a:latin typeface="宋体"/>
                <a:cs typeface="宋体"/>
              </a:rPr>
              <a:t>——曹操与曹丕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570"/>
              </a:spcBef>
              <a:buSzPct val="101562"/>
              <a:buChar char="•"/>
              <a:tabLst>
                <a:tab pos="355600"/>
                <a:tab pos="1777364"/>
              </a:tabLst>
            </a:pPr>
            <a:r>
              <a:rPr sz="3200">
                <a:latin typeface="宋体"/>
                <a:cs typeface="宋体"/>
              </a:rPr>
              <a:t>曹</a:t>
            </a:r>
            <a:r>
              <a:rPr sz="3200" spc="-50">
                <a:latin typeface="宋体"/>
                <a:cs typeface="宋体"/>
              </a:rPr>
              <a:t>操</a:t>
            </a:r>
            <a:r>
              <a:rPr sz="3200">
                <a:latin typeface="宋体"/>
                <a:cs typeface="宋体"/>
              </a:rPr>
              <a:t>	①</a:t>
            </a:r>
            <a:r>
              <a:rPr sz="32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生平与思想</a:t>
            </a:r>
            <a:r>
              <a:rPr sz="3200" spc="-50">
                <a:latin typeface="宋体"/>
                <a:cs typeface="宋体"/>
              </a:rPr>
              <a:t>；</a:t>
            </a:r>
            <a:endParaRPr sz="3200">
              <a:latin typeface="宋体"/>
              <a:cs typeface="宋体"/>
            </a:endParaRPr>
          </a:p>
          <a:p>
            <a:pPr marL="1778000">
              <a:lnSpc>
                <a:spcPct val="100000"/>
              </a:lnSpc>
              <a:spcBef>
                <a:spcPts val="595"/>
              </a:spcBef>
            </a:pPr>
            <a:r>
              <a:rPr sz="3200">
                <a:latin typeface="宋体"/>
                <a:cs typeface="宋体"/>
              </a:rPr>
              <a:t>②</a:t>
            </a:r>
            <a:r>
              <a:rPr sz="32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曹操的诗</a:t>
            </a:r>
            <a:r>
              <a:rPr sz="3200" spc="-50">
                <a:latin typeface="宋体"/>
                <a:cs typeface="宋体"/>
              </a:rPr>
              <a:t>；</a:t>
            </a:r>
            <a:endParaRPr sz="3200">
              <a:latin typeface="宋体"/>
              <a:cs typeface="宋体"/>
            </a:endParaRPr>
          </a:p>
          <a:p>
            <a:pPr marL="1778000">
              <a:lnSpc>
                <a:spcPct val="100000"/>
              </a:lnSpc>
              <a:spcBef>
                <a:spcPts val="770"/>
              </a:spcBef>
            </a:pPr>
            <a:r>
              <a:rPr sz="3200">
                <a:latin typeface="宋体"/>
                <a:cs typeface="宋体"/>
              </a:rPr>
              <a:t>③</a:t>
            </a:r>
            <a:r>
              <a:rPr sz="32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曹操的文</a:t>
            </a:r>
            <a:r>
              <a:rPr sz="3200" spc="-50">
                <a:latin typeface="宋体"/>
                <a:cs typeface="宋体"/>
              </a:rPr>
              <a:t>；</a:t>
            </a:r>
            <a:endParaRPr sz="3200">
              <a:latin typeface="宋体"/>
              <a:cs typeface="宋体"/>
            </a:endParaRPr>
          </a:p>
          <a:p>
            <a:pPr marL="1778000">
              <a:lnSpc>
                <a:spcPct val="100000"/>
              </a:lnSpc>
              <a:spcBef>
                <a:spcPts val="765"/>
              </a:spcBef>
            </a:pPr>
            <a:r>
              <a:rPr sz="3200">
                <a:latin typeface="宋体"/>
                <a:cs typeface="宋体"/>
              </a:rPr>
              <a:t>④</a:t>
            </a:r>
            <a:r>
              <a:rPr sz="32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曹操诗文的地位与贡献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40"/>
              </a:spcBef>
              <a:buSzPct val="101562"/>
              <a:buChar char="•"/>
              <a:tabLst>
                <a:tab pos="355600"/>
                <a:tab pos="1777364"/>
              </a:tabLst>
            </a:pPr>
            <a:r>
              <a:rPr sz="3200">
                <a:latin typeface="宋体"/>
                <a:cs typeface="宋体"/>
              </a:rPr>
              <a:t>曹</a:t>
            </a:r>
            <a:r>
              <a:rPr sz="3200" spc="-50">
                <a:latin typeface="宋体"/>
                <a:cs typeface="宋体"/>
              </a:rPr>
              <a:t>丕</a:t>
            </a:r>
            <a:r>
              <a:rPr sz="3200">
                <a:latin typeface="宋体"/>
                <a:cs typeface="宋体"/>
              </a:rPr>
              <a:t>	①</a:t>
            </a:r>
            <a:r>
              <a:rPr sz="32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曹丕诗的题材内容</a:t>
            </a:r>
            <a:r>
              <a:rPr sz="3200" spc="-50">
                <a:latin typeface="宋体"/>
                <a:cs typeface="宋体"/>
              </a:rPr>
              <a:t>；</a:t>
            </a:r>
            <a:endParaRPr sz="3200">
              <a:latin typeface="宋体"/>
              <a:cs typeface="宋体"/>
            </a:endParaRPr>
          </a:p>
          <a:p>
            <a:pPr marL="1778000">
              <a:lnSpc>
                <a:spcPct val="100000"/>
              </a:lnSpc>
              <a:spcBef>
                <a:spcPts val="600"/>
              </a:spcBef>
              <a:tabLst>
                <a:tab pos="4825365"/>
              </a:tabLst>
            </a:pPr>
            <a:r>
              <a:rPr sz="3200">
                <a:latin typeface="宋体"/>
                <a:cs typeface="宋体"/>
              </a:rPr>
              <a:t>②</a:t>
            </a:r>
            <a:r>
              <a:rPr sz="32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曹丕诗的风</a:t>
            </a:r>
            <a:r>
              <a:rPr sz="32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格</a:t>
            </a:r>
            <a:r>
              <a:rPr sz="3200">
                <a:solidFill>
                  <a:srgbClr val="CCCCFF"/>
                </a:solidFill>
                <a:latin typeface="宋体"/>
                <a:cs typeface="宋体"/>
              </a:rPr>
              <a:t>	</a:t>
            </a:r>
            <a:r>
              <a:rPr sz="3200" spc="-50">
                <a:latin typeface="宋体"/>
                <a:cs typeface="宋体"/>
              </a:rPr>
              <a:t>；</a:t>
            </a:r>
            <a:endParaRPr sz="3200">
              <a:latin typeface="宋体"/>
              <a:cs typeface="宋体"/>
            </a:endParaRPr>
          </a:p>
          <a:p>
            <a:pPr marL="1778000">
              <a:lnSpc>
                <a:spcPct val="100000"/>
              </a:lnSpc>
              <a:spcBef>
                <a:spcPts val="765"/>
              </a:spcBef>
              <a:tabLst>
                <a:tab pos="4825365"/>
              </a:tabLst>
            </a:pPr>
            <a:r>
              <a:rPr sz="3200">
                <a:latin typeface="宋体"/>
                <a:cs typeface="宋体"/>
              </a:rPr>
              <a:t>③</a:t>
            </a:r>
            <a:r>
              <a:rPr sz="32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曹丕的文与</a:t>
            </a:r>
            <a:r>
              <a:rPr sz="32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赋</a:t>
            </a:r>
            <a:r>
              <a:rPr sz="3200">
                <a:solidFill>
                  <a:srgbClr val="CCCCFF"/>
                </a:solidFill>
                <a:latin typeface="宋体"/>
                <a:cs typeface="宋体"/>
              </a:rPr>
              <a:t>	</a:t>
            </a:r>
            <a:r>
              <a:rPr sz="3200" spc="-50">
                <a:latin typeface="宋体"/>
                <a:cs typeface="宋体"/>
              </a:rPr>
              <a:t>；</a:t>
            </a:r>
            <a:endParaRPr sz="3200">
              <a:latin typeface="宋体"/>
              <a:cs typeface="宋体"/>
            </a:endParaRPr>
          </a:p>
          <a:p>
            <a:pPr marL="1778000">
              <a:lnSpc>
                <a:spcPct val="100000"/>
              </a:lnSpc>
              <a:spcBef>
                <a:spcPts val="770"/>
              </a:spcBef>
              <a:tabLst>
                <a:tab pos="6450965"/>
              </a:tabLst>
            </a:pPr>
            <a:r>
              <a:rPr sz="3200">
                <a:latin typeface="宋体"/>
                <a:cs typeface="宋体"/>
              </a:rPr>
              <a:t>④</a:t>
            </a:r>
            <a:r>
              <a:rPr sz="32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曹丕的文学地位与影</a:t>
            </a:r>
            <a:r>
              <a:rPr sz="32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响</a:t>
            </a:r>
            <a:r>
              <a:rPr sz="3200">
                <a:solidFill>
                  <a:srgbClr val="CCCCFF"/>
                </a:solidFill>
                <a:latin typeface="宋体"/>
                <a:cs typeface="宋体"/>
              </a:rPr>
              <a:t>	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651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2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793582"/>
            <a:ext cx="3479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MS Gothic"/>
                <a:cs typeface="MS Gothic"/>
              </a:rPr>
              <a:t>①</a:t>
            </a:r>
            <a:r>
              <a:rPr sz="4800" spc="-525"/>
              <a:t>曹 操 生 平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39" y="1859307"/>
            <a:ext cx="4940300" cy="335407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2900">
              <a:lnSpc>
                <a:spcPts val="2590"/>
              </a:lnSpc>
              <a:spcBef>
                <a:spcPts val="425"/>
              </a:spcBef>
              <a:buSzPct val="102083"/>
              <a:buChar char="•"/>
              <a:tabLst>
                <a:tab pos="355600"/>
              </a:tabLst>
            </a:pPr>
            <a:r>
              <a:rPr sz="2400">
                <a:latin typeface="宋体"/>
                <a:cs typeface="宋体"/>
              </a:rPr>
              <a:t>曹操（155~220）</a:t>
            </a:r>
            <a:r>
              <a:rPr sz="2400" spc="-10">
                <a:latin typeface="宋体"/>
                <a:cs typeface="宋体"/>
              </a:rPr>
              <a:t>字孟德，小字阿</a:t>
            </a:r>
            <a:r>
              <a:rPr sz="2400" spc="-5">
                <a:latin typeface="宋体"/>
                <a:cs typeface="宋体"/>
              </a:rPr>
              <a:t>瞒，沛国谯郡(安徽亳县)人，父亲曹嵩是得宠宦官曹腾的养子，官至太尉。曹操二十岁举孝廉为郎，后在汉末大乱中聚集兵马，建立了自己的军事武装。建安元年，受封为丞相，官渡一战击败北方最大的割据势力袁绍，逐步统一了北方。曹丕称帝建魏后，追尊他为武帝，史</a:t>
            </a:r>
            <a:r>
              <a:rPr sz="2400" spc="-10">
                <a:latin typeface="宋体"/>
                <a:cs typeface="宋体"/>
              </a:rPr>
              <a:t>称魏武帝。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59500" y="1993900"/>
            <a:ext cx="2466975" cy="295275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952" y="904239"/>
            <a:ext cx="3378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  <a:tab pos="1840864"/>
                <a:tab pos="2755265"/>
              </a:tabLst>
            </a:pPr>
            <a:r>
              <a:rPr sz="4800" spc="-50"/>
              <a:t>曹</a:t>
            </a:r>
            <a:r>
              <a:rPr sz="4800"/>
              <a:t>	</a:t>
            </a:r>
            <a:r>
              <a:rPr sz="4800" spc="-50"/>
              <a:t>操</a:t>
            </a:r>
            <a:r>
              <a:rPr sz="4800"/>
              <a:t>	</a:t>
            </a:r>
            <a:r>
              <a:rPr sz="4800" spc="-50"/>
              <a:t>思</a:t>
            </a:r>
            <a:r>
              <a:rPr sz="4800"/>
              <a:t>	</a:t>
            </a:r>
            <a:r>
              <a:rPr sz="4800" spc="-50"/>
              <a:t>想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978852" y="2313071"/>
            <a:ext cx="7683500" cy="16725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SzPct val="101388"/>
              <a:buChar char="•"/>
              <a:tabLst>
                <a:tab pos="355600"/>
              </a:tabLst>
            </a:pPr>
            <a:r>
              <a:rPr sz="3600" spc="-5">
                <a:latin typeface="宋体"/>
                <a:cs typeface="宋体"/>
              </a:rPr>
              <a:t>儒法兼取、礼刑互用；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SzPct val="101388"/>
              <a:buChar char="•"/>
              <a:tabLst>
                <a:tab pos="355600"/>
              </a:tabLst>
            </a:pPr>
            <a:r>
              <a:rPr sz="3600" spc="-5">
                <a:latin typeface="宋体"/>
                <a:cs typeface="宋体"/>
              </a:rPr>
              <a:t>王霸并用、思接庄玄；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SzPct val="101388"/>
              <a:buChar char="•"/>
              <a:tabLst>
                <a:tab pos="355600"/>
              </a:tabLst>
            </a:pPr>
            <a:r>
              <a:rPr sz="3600" spc="-5">
                <a:latin typeface="宋体"/>
                <a:cs typeface="宋体"/>
              </a:rPr>
              <a:t>深厚的经学造诣与多方面艺术才华。</a:t>
            </a:r>
            <a:endParaRPr sz="36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821689"/>
            <a:ext cx="3073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/>
              <a:t>②曹操的诗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764540" y="2028507"/>
            <a:ext cx="7912100" cy="3538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SzPct val="101388"/>
              <a:buChar char="•"/>
              <a:tabLst>
                <a:tab pos="355600"/>
              </a:tabLst>
            </a:pPr>
            <a:r>
              <a:rPr sz="3600">
                <a:latin typeface="宋体"/>
                <a:cs typeface="宋体"/>
              </a:rPr>
              <a:t>曹操乐府诗概述：曹操诗今存22</a:t>
            </a:r>
            <a:r>
              <a:rPr sz="3600" spc="-25">
                <a:latin typeface="宋体"/>
                <a:cs typeface="宋体"/>
              </a:rPr>
              <a:t>首，</a:t>
            </a:r>
            <a:r>
              <a:rPr sz="3600">
                <a:latin typeface="宋体"/>
                <a:cs typeface="宋体"/>
              </a:rPr>
              <a:t>包括作者存疑的3</a:t>
            </a:r>
            <a:r>
              <a:rPr sz="3600" spc="-10">
                <a:latin typeface="宋体"/>
                <a:cs typeface="宋体"/>
              </a:rPr>
              <a:t>首。全部是乐府诗。</a:t>
            </a:r>
            <a:r>
              <a:rPr sz="3600" spc="-5">
                <a:latin typeface="宋体"/>
                <a:cs typeface="宋体"/>
              </a:rPr>
              <a:t>乐府诗进入到文人乐府诗的阶段，</a:t>
            </a:r>
            <a:endParaRPr sz="36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3600" spc="-5">
                <a:latin typeface="宋体"/>
                <a:cs typeface="宋体"/>
              </a:rPr>
              <a:t>曹操是其中的典型代表。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101388"/>
              <a:buChar char="•"/>
              <a:tabLst>
                <a:tab pos="355600"/>
                <a:tab pos="4698365"/>
              </a:tabLst>
            </a:pPr>
            <a:r>
              <a:rPr sz="36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曹操诗歌的题材内</a:t>
            </a:r>
            <a:r>
              <a:rPr sz="36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容</a:t>
            </a:r>
            <a:r>
              <a:rPr sz="3600">
                <a:solidFill>
                  <a:srgbClr val="CCCCFF"/>
                </a:solidFill>
                <a:latin typeface="宋体"/>
                <a:cs typeface="宋体"/>
              </a:rPr>
              <a:t>	</a:t>
            </a:r>
            <a:r>
              <a:rPr sz="3600" spc="-50">
                <a:latin typeface="宋体"/>
                <a:cs typeface="宋体"/>
              </a:rPr>
              <a:t>。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60"/>
              </a:spcBef>
              <a:buClr>
                <a:srgbClr val="000000"/>
              </a:buClr>
              <a:buSzPct val="101388"/>
              <a:buChar char="•"/>
              <a:tabLst>
                <a:tab pos="355600"/>
              </a:tabLst>
            </a:pPr>
            <a:r>
              <a:rPr sz="36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曹操诗歌的风格特色</a:t>
            </a:r>
            <a:r>
              <a:rPr sz="3600" spc="-50">
                <a:latin typeface="宋体"/>
                <a:cs typeface="宋体"/>
              </a:rPr>
              <a:t>。</a:t>
            </a:r>
            <a:endParaRPr sz="36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16100" y="821689"/>
            <a:ext cx="551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/>
              <a:t>曹操诗歌的题材内容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764540" y="1989704"/>
            <a:ext cx="8089900" cy="3440429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marR="817880" indent="-342900">
              <a:lnSpc>
                <a:spcPts val="3460"/>
              </a:lnSpc>
              <a:spcBef>
                <a:spcPts val="530"/>
              </a:spcBef>
              <a:buSzPct val="101562"/>
              <a:buChar char="•"/>
              <a:tabLst>
                <a:tab pos="355600"/>
              </a:tabLst>
            </a:pPr>
            <a:r>
              <a:rPr sz="3200" spc="-5">
                <a:latin typeface="宋体"/>
                <a:cs typeface="宋体"/>
              </a:rPr>
              <a:t>纪事：《蒿里行》、《薤露行》、《苦</a:t>
            </a:r>
            <a:r>
              <a:rPr sz="3200" spc="-15">
                <a:latin typeface="宋体"/>
                <a:cs typeface="宋体"/>
              </a:rPr>
              <a:t>寒行》。</a:t>
            </a:r>
            <a:endParaRPr sz="3200">
              <a:latin typeface="宋体"/>
              <a:cs typeface="宋体"/>
            </a:endParaRPr>
          </a:p>
          <a:p>
            <a:pPr marL="355600" marR="817880" indent="-342900">
              <a:lnSpc>
                <a:spcPts val="3460"/>
              </a:lnSpc>
              <a:spcBef>
                <a:spcPts val="760"/>
              </a:spcBef>
              <a:buSzPct val="101562"/>
              <a:buChar char="•"/>
              <a:tabLst>
                <a:tab pos="355600"/>
              </a:tabLst>
            </a:pPr>
            <a:r>
              <a:rPr sz="3200" spc="-5">
                <a:latin typeface="宋体"/>
                <a:cs typeface="宋体"/>
              </a:rPr>
              <a:t>述志：《对酒》、《度关山》、《短歌</a:t>
            </a:r>
            <a:r>
              <a:rPr sz="3200" spc="-15">
                <a:latin typeface="宋体"/>
                <a:cs typeface="宋体"/>
              </a:rPr>
              <a:t>行》等。</a:t>
            </a:r>
            <a:endParaRPr sz="3200">
              <a:latin typeface="宋体"/>
              <a:cs typeface="宋体"/>
            </a:endParaRPr>
          </a:p>
          <a:p>
            <a:pPr marL="355600" marR="817880" indent="-342900">
              <a:lnSpc>
                <a:spcPts val="3300"/>
              </a:lnSpc>
              <a:spcBef>
                <a:spcPts val="890"/>
              </a:spcBef>
              <a:buSzPct val="101562"/>
              <a:buChar char="•"/>
              <a:tabLst>
                <a:tab pos="355600"/>
              </a:tabLst>
            </a:pPr>
            <a:r>
              <a:rPr sz="3200" spc="-5">
                <a:latin typeface="宋体"/>
                <a:cs typeface="宋体"/>
              </a:rPr>
              <a:t>游仙：《秋胡行》、《精列》、《气出</a:t>
            </a:r>
            <a:r>
              <a:rPr sz="3200" spc="-20">
                <a:latin typeface="宋体"/>
                <a:cs typeface="宋体"/>
              </a:rPr>
              <a:t>唱》。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520"/>
              </a:spcBef>
              <a:buSzPct val="101562"/>
              <a:buChar char="•"/>
              <a:tabLst>
                <a:tab pos="355600"/>
              </a:tabLst>
            </a:pPr>
            <a:r>
              <a:rPr sz="3200">
                <a:latin typeface="宋体"/>
                <a:cs typeface="宋体"/>
              </a:rPr>
              <a:t>咏史：《善哉行》、《短歌行》（之二）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16100" y="821689"/>
            <a:ext cx="551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/>
              <a:t>曹操诗歌的风格特色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764540" y="1956145"/>
            <a:ext cx="7429500" cy="360934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0"/>
              </a:spcBef>
              <a:buSzPct val="101388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600" spc="-5">
                <a:latin typeface="宋体"/>
                <a:cs typeface="宋体"/>
              </a:rPr>
              <a:t>主体风格：慷慨悲凉，气韵沉雄。</a:t>
            </a:r>
            <a:endParaRPr sz="36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625"/>
              </a:spcBef>
              <a:buSzPct val="101388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600">
                <a:latin typeface="宋体"/>
                <a:cs typeface="宋体"/>
              </a:rPr>
              <a:t>钟嵘《诗品》：</a:t>
            </a:r>
            <a:r>
              <a:rPr sz="3600">
                <a:latin typeface="Times New Roman"/>
                <a:cs typeface="Times New Roman"/>
              </a:rPr>
              <a:t>“</a:t>
            </a:r>
            <a:r>
              <a:rPr sz="3600" spc="-10">
                <a:latin typeface="宋体"/>
                <a:cs typeface="宋体"/>
              </a:rPr>
              <a:t>曹公古直，甚有悲</a:t>
            </a:r>
            <a:r>
              <a:rPr sz="3600">
                <a:latin typeface="宋体"/>
                <a:cs typeface="宋体"/>
              </a:rPr>
              <a:t>凉之句。</a:t>
            </a:r>
            <a:r>
              <a:rPr sz="3600">
                <a:latin typeface="Times New Roman"/>
                <a:cs typeface="Times New Roman"/>
              </a:rPr>
              <a:t>”</a:t>
            </a:r>
            <a:r>
              <a:rPr sz="3600">
                <a:latin typeface="宋体"/>
                <a:cs typeface="宋体"/>
              </a:rPr>
              <a:t>敖陶孙《诗评》：</a:t>
            </a:r>
            <a:r>
              <a:rPr sz="3600">
                <a:latin typeface="Times New Roman"/>
                <a:cs typeface="Times New Roman"/>
              </a:rPr>
              <a:t>“</a:t>
            </a:r>
            <a:r>
              <a:rPr sz="3600" spc="-25">
                <a:latin typeface="宋体"/>
                <a:cs typeface="宋体"/>
              </a:rPr>
              <a:t>魏武</a:t>
            </a:r>
            <a:r>
              <a:rPr sz="3600">
                <a:latin typeface="宋体"/>
                <a:cs typeface="宋体"/>
              </a:rPr>
              <a:t>帝如幽燕老将，气韵沉雄。</a:t>
            </a:r>
            <a:r>
              <a:rPr sz="3600" spc="-50">
                <a:latin typeface="Times New Roman"/>
                <a:cs typeface="Times New Roman"/>
              </a:rPr>
              <a:t>”</a:t>
            </a:r>
            <a:endParaRPr sz="36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1100"/>
              </a:spcBef>
              <a:buSzPct val="101388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600">
                <a:latin typeface="宋体"/>
                <a:cs typeface="宋体"/>
              </a:rPr>
              <a:t>开创了四言诗的新境界。</a:t>
            </a:r>
            <a:r>
              <a:rPr sz="3600" u="heavy" spc="-1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《短歌行</a:t>
            </a:r>
            <a:endParaRPr sz="36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36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》</a:t>
            </a:r>
            <a:r>
              <a:rPr sz="3600">
                <a:latin typeface="宋体"/>
                <a:cs typeface="宋体"/>
              </a:rPr>
              <a:t>、《观沧海》、</a:t>
            </a:r>
            <a:r>
              <a:rPr sz="36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《龟虽寿》</a:t>
            </a:r>
            <a:r>
              <a:rPr sz="3600" spc="-50">
                <a:latin typeface="宋体"/>
                <a:cs typeface="宋体"/>
              </a:rPr>
              <a:t>。</a:t>
            </a:r>
            <a:endParaRPr sz="36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89666" y="1384300"/>
            <a:ext cx="584200" cy="584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600"/>
              </a:lnSpc>
            </a:pPr>
            <a:r>
              <a:rPr sz="4400">
                <a:latin typeface="宋体"/>
                <a:cs typeface="宋体"/>
              </a:rPr>
              <a:t>短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489666" y="3060700"/>
            <a:ext cx="584200" cy="584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600"/>
              </a:lnSpc>
            </a:pPr>
            <a:r>
              <a:rPr sz="4400">
                <a:latin typeface="宋体"/>
                <a:cs typeface="宋体"/>
              </a:rPr>
              <a:t>歌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56344" y="4648199"/>
            <a:ext cx="1217930" cy="10414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01600">
              <a:lnSpc>
                <a:spcPts val="4760"/>
              </a:lnSpc>
            </a:pPr>
            <a:r>
              <a:rPr sz="4400">
                <a:latin typeface="宋体"/>
                <a:cs typeface="宋体"/>
              </a:rPr>
              <a:t>行</a:t>
            </a:r>
            <a:endParaRPr sz="4400">
              <a:latin typeface="宋体"/>
              <a:cs typeface="宋体"/>
            </a:endParaRPr>
          </a:p>
          <a:p>
            <a:pPr marL="12700">
              <a:lnSpc>
                <a:spcPts val="4660"/>
              </a:lnSpc>
              <a:spcBef>
                <a:spcPts val="160"/>
              </a:spcBef>
            </a:pPr>
            <a:r>
              <a:rPr sz="4000" spc="-25">
                <a:latin typeface="宋体"/>
                <a:cs typeface="宋体"/>
              </a:rPr>
              <a:t>曹操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846118" y="642620"/>
            <a:ext cx="426720" cy="1524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210"/>
              </a:lnSpc>
            </a:pPr>
            <a:r>
              <a:rPr sz="2850">
                <a:latin typeface="Times New Roman"/>
                <a:cs typeface="Times New Roman"/>
              </a:rPr>
              <a:t>•</a:t>
            </a:r>
            <a:endParaRPr sz="28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08630" y="642620"/>
            <a:ext cx="426720" cy="1524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210"/>
              </a:lnSpc>
            </a:pPr>
            <a:r>
              <a:rPr sz="2850">
                <a:latin typeface="Times New Roman"/>
                <a:cs typeface="Times New Roman"/>
              </a:rPr>
              <a:t>•</a:t>
            </a:r>
            <a:endParaRPr sz="28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18998" y="642620"/>
            <a:ext cx="426720" cy="1524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210"/>
              </a:lnSpc>
            </a:pPr>
            <a:r>
              <a:rPr sz="2850">
                <a:latin typeface="Times New Roman"/>
                <a:cs typeface="Times New Roman"/>
              </a:rPr>
              <a:t>•</a:t>
            </a:r>
            <a:endParaRPr sz="28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79188" y="985520"/>
            <a:ext cx="4776470" cy="5359400"/>
          </a:xfrm>
          <a:prstGeom prst="rect">
            <a:avLst/>
          </a:prstGeom>
        </p:spPr>
        <p:txBody>
          <a:bodyPr vert="vert" wrap="square" lIns="0" tIns="11430" rIns="0" bIns="0" rtlCol="0">
            <a:spAutoFit/>
          </a:bodyPr>
          <a:lstStyle/>
          <a:p>
            <a:pPr marL="12700" marR="5080" algn="just">
              <a:lnSpc>
                <a:spcPts val="3020"/>
              </a:lnSpc>
              <a:spcBef>
                <a:spcPts val="90"/>
              </a:spcBef>
            </a:pPr>
            <a:r>
              <a:rPr sz="2800" spc="-5">
                <a:latin typeface="宋体"/>
                <a:cs typeface="宋体"/>
              </a:rPr>
              <a:t>对酒当歌，人生几何！譬如朝露，去日苦多。慨当以慷，忧思难忘。何以解忧，惟有杜康。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ts val="3020"/>
              </a:lnSpc>
              <a:spcBef>
                <a:spcPts val="685"/>
              </a:spcBef>
            </a:pPr>
            <a:r>
              <a:rPr sz="2800" spc="-5">
                <a:latin typeface="宋体"/>
                <a:cs typeface="宋体"/>
              </a:rPr>
              <a:t>青青子衿，悠悠我心。但为君故，沉吟至今。呦呦鹿鸣，食野之萍，我有嘉宾，鼓瑟吹笙。明明如月，何时可辍？忧从中来，不可断绝。越陌度阡，枉用相存。契阔谈宴，</a:t>
            </a:r>
            <a:r>
              <a:rPr sz="2800" spc="-10">
                <a:latin typeface="宋体"/>
                <a:cs typeface="宋体"/>
              </a:rPr>
              <a:t>心念旧恩。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ts val="3020"/>
              </a:lnSpc>
              <a:spcBef>
                <a:spcPts val="590"/>
              </a:spcBef>
            </a:pPr>
            <a:r>
              <a:rPr sz="2800" spc="-5">
                <a:latin typeface="宋体"/>
                <a:cs typeface="宋体"/>
              </a:rPr>
              <a:t>月明星稀，乌鹊南飞。绕树三匝，何枝可依？山不厌高，海不厌深，周公吐哺，天下归心。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10" name="object 10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89666" y="1384300"/>
            <a:ext cx="584200" cy="584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600"/>
              </a:lnSpc>
            </a:pPr>
            <a:r>
              <a:rPr sz="4400">
                <a:latin typeface="宋体"/>
                <a:cs typeface="宋体"/>
              </a:rPr>
              <a:t>龟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489666" y="3060700"/>
            <a:ext cx="584200" cy="584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600"/>
              </a:lnSpc>
            </a:pPr>
            <a:r>
              <a:rPr sz="4400">
                <a:latin typeface="宋体"/>
                <a:cs typeface="宋体"/>
              </a:rPr>
              <a:t>虽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49200" y="4597399"/>
            <a:ext cx="1224915" cy="1143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52400">
              <a:lnSpc>
                <a:spcPts val="4645"/>
              </a:lnSpc>
            </a:pPr>
            <a:r>
              <a:rPr sz="4400">
                <a:latin typeface="宋体"/>
                <a:cs typeface="宋体"/>
              </a:rPr>
              <a:t>寿</a:t>
            </a:r>
            <a:endParaRPr sz="4400">
              <a:latin typeface="宋体"/>
              <a:cs typeface="宋体"/>
            </a:endParaRPr>
          </a:p>
          <a:p>
            <a:pPr marL="12700">
              <a:lnSpc>
                <a:spcPts val="5000"/>
              </a:lnSpc>
            </a:pPr>
            <a:r>
              <a:rPr sz="4400" spc="-25">
                <a:latin typeface="宋体"/>
                <a:cs typeface="宋体"/>
              </a:rPr>
              <a:t>曹操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86802" y="642620"/>
            <a:ext cx="539115" cy="18796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085"/>
              </a:lnSpc>
            </a:pPr>
            <a:r>
              <a:rPr sz="3650">
                <a:latin typeface="Times New Roman"/>
                <a:cs typeface="Times New Roman"/>
              </a:rPr>
              <a:t>•</a:t>
            </a:r>
            <a:endParaRPr sz="36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30938" y="985520"/>
            <a:ext cx="3774440" cy="50546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915"/>
              </a:lnSpc>
            </a:pPr>
            <a:r>
              <a:rPr sz="3600" spc="-5">
                <a:latin typeface="宋体"/>
                <a:cs typeface="宋体"/>
              </a:rPr>
              <a:t>神龟虽寿，犹有竟时；腾</a:t>
            </a:r>
            <a:endParaRPr sz="3600">
              <a:latin typeface="宋体"/>
              <a:cs typeface="宋体"/>
            </a:endParaRPr>
          </a:p>
          <a:p>
            <a:pPr marL="12700" marR="5080" algn="just">
              <a:lnSpc>
                <a:spcPct val="100000"/>
              </a:lnSpc>
            </a:pPr>
            <a:r>
              <a:rPr sz="3600" spc="-5">
                <a:latin typeface="宋体"/>
                <a:cs typeface="宋体"/>
              </a:rPr>
              <a:t>蛇乘雾，终为土灰。老骥伏枥，志在千里；烈士暮年，壮心不已。盈缩之期不但在天；养怡之福，可得永年。幸甚至哉，歌以</a:t>
            </a:r>
            <a:r>
              <a:rPr sz="3600" spc="-20">
                <a:latin typeface="宋体"/>
                <a:cs typeface="宋体"/>
              </a:rPr>
              <a:t>咏志。</a:t>
            </a:r>
            <a:endParaRPr sz="3600">
              <a:latin typeface="宋体"/>
              <a:cs typeface="宋体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8" name="object 8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781674"/>
            <a:ext cx="3073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MS Gothic"/>
                <a:cs typeface="MS Gothic"/>
              </a:rPr>
              <a:t>③</a:t>
            </a:r>
            <a:r>
              <a:rPr sz="4800" spc="-15"/>
              <a:t>曹操的文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0490" rIns="0" bIns="0" rtlCol="0">
            <a:spAutoFit/>
          </a:bodyPr>
          <a:lstStyle/>
          <a:p>
            <a:pPr marL="355600" marR="5080" indent="-342900">
              <a:lnSpc>
                <a:spcPct val="99100"/>
              </a:lnSpc>
              <a:spcBef>
                <a:spcPts val="135"/>
              </a:spcBef>
              <a:buSzPct val="101562"/>
              <a:buChar char="•"/>
              <a:tabLst>
                <a:tab pos="355600"/>
                <a:tab pos="2590165"/>
                <a:tab pos="5434965"/>
              </a:tabLst>
            </a:pPr>
            <a:r>
              <a:rPr sz="3200"/>
              <a:t>文章雅化、骈化过程中的异响。鲁迅</a:t>
            </a:r>
            <a:r>
              <a:rPr sz="3200" spc="-50"/>
              <a:t>评</a:t>
            </a:r>
            <a:r>
              <a:rPr sz="3200"/>
              <a:t>之为“改造文章的祖师”。《让县自</a:t>
            </a:r>
            <a:r>
              <a:rPr sz="3200" spc="-50"/>
              <a:t>明</a:t>
            </a:r>
            <a:r>
              <a:rPr sz="3200"/>
              <a:t>本志令》</a:t>
            </a:r>
            <a:r>
              <a:rPr sz="3200" spc="-50"/>
              <a:t>：</a:t>
            </a:r>
            <a:r>
              <a:rPr sz="3200"/>
              <a:t>	“设使国家无有孤，不知</a:t>
            </a:r>
            <a:r>
              <a:rPr sz="3200" spc="-50"/>
              <a:t>当</a:t>
            </a:r>
            <a:r>
              <a:rPr sz="3200"/>
              <a:t>有几人称帝，几人称王</a:t>
            </a:r>
            <a:r>
              <a:rPr sz="3200" spc="-25"/>
              <a:t>？”</a:t>
            </a:r>
            <a:r>
              <a:rPr sz="3200"/>
              <a:t>	《祭故太</a:t>
            </a:r>
            <a:r>
              <a:rPr sz="3200" spc="-50"/>
              <a:t>尉</a:t>
            </a:r>
            <a:r>
              <a:rPr sz="3200"/>
              <a:t>桥玄文》、《举贤勿拘品行令》、《</a:t>
            </a:r>
            <a:r>
              <a:rPr sz="3200" spc="-50"/>
              <a:t>遗</a:t>
            </a:r>
            <a:r>
              <a:rPr sz="3200"/>
              <a:t>令》</a:t>
            </a:r>
            <a:r>
              <a:rPr sz="3200" spc="-50"/>
              <a:t>。</a:t>
            </a:r>
            <a:endParaRPr sz="3200"/>
          </a:p>
          <a:p>
            <a:pPr marL="355600" indent="-342900">
              <a:lnSpc>
                <a:spcPct val="100000"/>
              </a:lnSpc>
              <a:spcBef>
                <a:spcPts val="940"/>
              </a:spcBef>
              <a:buSzPct val="101562"/>
              <a:buChar char="•"/>
              <a:tabLst>
                <a:tab pos="355600"/>
              </a:tabLst>
            </a:pPr>
            <a:r>
              <a:rPr sz="3200" spc="-10"/>
              <a:t>清峻、通脱的风格。</a:t>
            </a:r>
            <a:endParaRPr sz="3200"/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952" y="792786"/>
            <a:ext cx="6731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MS Gothic"/>
                <a:cs typeface="MS Gothic"/>
              </a:rPr>
              <a:t>④</a:t>
            </a:r>
            <a:r>
              <a:rPr sz="4800" spc="-5"/>
              <a:t>曹操诗文的地位与贡献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1915951"/>
            <a:ext cx="7480300" cy="2813685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94"/>
              </a:spcBef>
              <a:buSzPct val="101250"/>
              <a:buChar char="•"/>
              <a:tabLst>
                <a:tab pos="355600"/>
              </a:tabLst>
            </a:pPr>
            <a:r>
              <a:rPr sz="4000" spc="-5">
                <a:latin typeface="宋体"/>
                <a:cs typeface="宋体"/>
              </a:rPr>
              <a:t>汉魏之际，承上启下。</a:t>
            </a:r>
            <a:endParaRPr sz="40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960"/>
              </a:spcBef>
              <a:buSzPct val="101250"/>
              <a:buChar char="•"/>
              <a:tabLst>
                <a:tab pos="355600"/>
              </a:tabLst>
            </a:pPr>
            <a:r>
              <a:rPr sz="4000" spc="-5">
                <a:latin typeface="宋体"/>
                <a:cs typeface="宋体"/>
              </a:rPr>
              <a:t>乐府文学的新阶段——文人乐府</a:t>
            </a:r>
            <a:r>
              <a:rPr sz="4000" spc="-15">
                <a:latin typeface="宋体"/>
                <a:cs typeface="宋体"/>
              </a:rPr>
              <a:t>诗阶段。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85"/>
              </a:spcBef>
              <a:buSzPct val="101250"/>
              <a:buChar char="•"/>
              <a:tabLst>
                <a:tab pos="355600"/>
              </a:tabLst>
            </a:pPr>
            <a:r>
              <a:rPr sz="4000" spc="-5">
                <a:latin typeface="宋体"/>
                <a:cs typeface="宋体"/>
              </a:rPr>
              <a:t>开创“建安文学”的繁荣局面。</a:t>
            </a:r>
            <a:endParaRPr sz="40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781674"/>
            <a:ext cx="551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MS Gothic"/>
                <a:cs typeface="MS Gothic"/>
              </a:rPr>
              <a:t>①</a:t>
            </a:r>
            <a:r>
              <a:rPr sz="4800" spc="-10"/>
              <a:t>曹丕诗的题材内容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1989704"/>
            <a:ext cx="7277100" cy="324421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marR="5080" indent="-342900" algn="just">
              <a:lnSpc>
                <a:spcPts val="3460"/>
              </a:lnSpc>
              <a:spcBef>
                <a:spcPts val="530"/>
              </a:spcBef>
              <a:buSzPct val="101562"/>
              <a:buChar char="•"/>
              <a:tabLst>
                <a:tab pos="355600"/>
              </a:tabLst>
            </a:pPr>
            <a:r>
              <a:rPr sz="3200">
                <a:latin typeface="宋体"/>
                <a:cs typeface="宋体"/>
              </a:rPr>
              <a:t>曹丕诗现存约40</a:t>
            </a:r>
            <a:r>
              <a:rPr sz="3200" spc="-5">
                <a:latin typeface="宋体"/>
                <a:cs typeface="宋体"/>
              </a:rPr>
              <a:t>首，可分三类：纪事抒情、游宴、游子行役与思妇别愁。</a:t>
            </a:r>
            <a:endParaRPr sz="3200">
              <a:latin typeface="宋体"/>
              <a:cs typeface="宋体"/>
            </a:endParaRPr>
          </a:p>
          <a:p>
            <a:pPr marL="355600" marR="5080" indent="-342900" algn="just">
              <a:lnSpc>
                <a:spcPts val="3460"/>
              </a:lnSpc>
              <a:spcBef>
                <a:spcPts val="760"/>
              </a:spcBef>
              <a:buSzPct val="101562"/>
              <a:buChar char="•"/>
              <a:tabLst>
                <a:tab pos="355600"/>
              </a:tabLst>
            </a:pPr>
            <a:r>
              <a:rPr sz="3200" spc="-5">
                <a:latin typeface="宋体"/>
                <a:cs typeface="宋体"/>
              </a:rPr>
              <a:t>其中，游子行役与思妇别愁一类成就最</a:t>
            </a:r>
            <a:r>
              <a:rPr sz="3200">
                <a:latin typeface="宋体"/>
                <a:cs typeface="宋体"/>
              </a:rPr>
              <a:t>大，属代人立言的拟作体。</a:t>
            </a:r>
            <a:r>
              <a:rPr sz="3200" u="heavy" spc="-1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《燕歌行》</a:t>
            </a:r>
            <a:r>
              <a:rPr sz="3200" spc="-5">
                <a:latin typeface="宋体"/>
                <a:cs typeface="宋体"/>
              </a:rPr>
              <a:t>抒写思妇之情，音节和婉，修辞精美，是曹丕的代表作。《于清河见挽船士新婚与妻别》言离别之苦，凄婉动人。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91094" y="1816100"/>
            <a:ext cx="6350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5000"/>
              </a:lnSpc>
            </a:pPr>
            <a:r>
              <a:rPr sz="4800">
                <a:latin typeface="宋体"/>
                <a:cs typeface="宋体"/>
              </a:rPr>
              <a:t>燕</a:t>
            </a:r>
            <a:endParaRPr sz="4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491094" y="3035300"/>
            <a:ext cx="6350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5000"/>
              </a:lnSpc>
            </a:pPr>
            <a:r>
              <a:rPr sz="4800">
                <a:latin typeface="宋体"/>
                <a:cs typeface="宋体"/>
              </a:rPr>
              <a:t>歌</a:t>
            </a:r>
            <a:endParaRPr sz="4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13877" y="4203700"/>
            <a:ext cx="1312545" cy="10414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63500">
              <a:lnSpc>
                <a:spcPts val="5185"/>
              </a:lnSpc>
            </a:pPr>
            <a:r>
              <a:rPr sz="4800">
                <a:latin typeface="宋体"/>
                <a:cs typeface="宋体"/>
              </a:rPr>
              <a:t>行</a:t>
            </a:r>
            <a:endParaRPr sz="4800">
              <a:latin typeface="宋体"/>
              <a:cs typeface="宋体"/>
            </a:endParaRPr>
          </a:p>
          <a:p>
            <a:pPr marL="12700">
              <a:lnSpc>
                <a:spcPts val="4660"/>
              </a:lnSpc>
              <a:spcBef>
                <a:spcPts val="484"/>
              </a:spcBef>
            </a:pPr>
            <a:r>
              <a:rPr sz="4000" spc="-25">
                <a:latin typeface="宋体"/>
                <a:cs typeface="宋体"/>
              </a:rPr>
              <a:t>曹丕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50178" y="642620"/>
            <a:ext cx="482600" cy="17018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645"/>
              </a:lnSpc>
            </a:pPr>
            <a:r>
              <a:rPr sz="3250">
                <a:latin typeface="Times New Roman"/>
                <a:cs typeface="Times New Roman"/>
              </a:rPr>
              <a:t>•</a:t>
            </a:r>
            <a:endParaRPr sz="32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93190" y="985520"/>
            <a:ext cx="4820920" cy="4902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490"/>
              </a:lnSpc>
            </a:pPr>
            <a:r>
              <a:rPr sz="3200" spc="-5">
                <a:latin typeface="宋体"/>
                <a:cs typeface="宋体"/>
              </a:rPr>
              <a:t>秋风萧瑟天气凉，草木摇落</a:t>
            </a:r>
            <a:endParaRPr sz="3200">
              <a:latin typeface="宋体"/>
              <a:cs typeface="宋体"/>
            </a:endParaRPr>
          </a:p>
          <a:p>
            <a:pPr marL="12700" marR="5080" algn="just">
              <a:lnSpc>
                <a:spcPct val="100000"/>
              </a:lnSpc>
            </a:pPr>
            <a:r>
              <a:rPr sz="3200" spc="-5">
                <a:latin typeface="宋体"/>
                <a:cs typeface="宋体"/>
              </a:rPr>
              <a:t>露为霜，群燕辞归雁南翔。念君客游思断肠，慊慊思归恋故乡，何为淹留寄他方？贱妾茕茕守空房，忧来思君不敢忘，不觉泪下沾衣裳。援琴鸣弦发清商，短歌微吟不能长。明月皎皎照我床，星汉西流夜未央。牵牛织女遥相望，尔独何辜限河梁。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8" name="object 8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781674"/>
            <a:ext cx="4292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MS Gothic"/>
                <a:cs typeface="MS Gothic"/>
              </a:rPr>
              <a:t>②</a:t>
            </a:r>
            <a:r>
              <a:rPr sz="4800" spc="-10"/>
              <a:t>曹丕诗的风格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2028507"/>
            <a:ext cx="7683500" cy="3397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101388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600" spc="-5">
                <a:latin typeface="宋体"/>
                <a:cs typeface="宋体"/>
              </a:rPr>
              <a:t>曹丕诗有文士气，以文人深婉细腻</a:t>
            </a:r>
            <a:r>
              <a:rPr sz="3600" spc="-50">
                <a:latin typeface="宋体"/>
                <a:cs typeface="宋体"/>
              </a:rPr>
              <a:t> </a:t>
            </a:r>
            <a:r>
              <a:rPr sz="3600" spc="-5">
                <a:latin typeface="宋体"/>
                <a:cs typeface="宋体"/>
              </a:rPr>
              <a:t>的笔触，写出乱世中人的内心世界，颇得《古诗十九首》之风致。</a:t>
            </a:r>
            <a:endParaRPr sz="36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625"/>
              </a:spcBef>
              <a:buSzPct val="101388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600">
                <a:latin typeface="宋体"/>
                <a:cs typeface="宋体"/>
              </a:rPr>
              <a:t>《古诗源》：</a:t>
            </a:r>
            <a:r>
              <a:rPr sz="3600">
                <a:latin typeface="Times New Roman"/>
                <a:cs typeface="Times New Roman"/>
              </a:rPr>
              <a:t>“</a:t>
            </a:r>
            <a:r>
              <a:rPr sz="3600" spc="-10">
                <a:latin typeface="宋体"/>
                <a:cs typeface="宋体"/>
              </a:rPr>
              <a:t>子桓诗有文士气，一</a:t>
            </a:r>
            <a:r>
              <a:rPr sz="3600" spc="-5">
                <a:latin typeface="宋体"/>
                <a:cs typeface="宋体"/>
              </a:rPr>
              <a:t>变乃父悲壮之习矣。要其便娟婉约，</a:t>
            </a:r>
            <a:r>
              <a:rPr sz="3600">
                <a:latin typeface="宋体"/>
                <a:cs typeface="宋体"/>
              </a:rPr>
              <a:t>能移人情。</a:t>
            </a:r>
            <a:r>
              <a:rPr sz="3600" spc="-50">
                <a:latin typeface="Times New Roman"/>
                <a:cs typeface="Times New Roman"/>
              </a:rPr>
              <a:t>”</a:t>
            </a:r>
            <a:endParaRPr sz="36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781674"/>
            <a:ext cx="4292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MS Gothic"/>
                <a:cs typeface="MS Gothic"/>
              </a:rPr>
              <a:t>③</a:t>
            </a:r>
            <a:r>
              <a:rPr sz="4800" spc="-10"/>
              <a:t>曹丕的文与赋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2028507"/>
            <a:ext cx="7226300" cy="3427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101388"/>
              <a:buChar char="•"/>
              <a:tabLst>
                <a:tab pos="355600"/>
              </a:tabLst>
            </a:pPr>
            <a:r>
              <a:rPr sz="3600">
                <a:latin typeface="宋体"/>
                <a:cs typeface="宋体"/>
              </a:rPr>
              <a:t>辞赋现存26</a:t>
            </a:r>
            <a:r>
              <a:rPr sz="3600" spc="-5">
                <a:latin typeface="宋体"/>
                <a:cs typeface="宋体"/>
              </a:rPr>
              <a:t>篇，建安文人中仅次于曹植。可分两类：述军国大事；记</a:t>
            </a:r>
            <a:r>
              <a:rPr sz="3600" spc="-10">
                <a:latin typeface="宋体"/>
                <a:cs typeface="宋体"/>
              </a:rPr>
              <a:t>个人情怀。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SzPct val="101388"/>
              <a:buChar char="•"/>
              <a:tabLst>
                <a:tab pos="355600"/>
              </a:tabLst>
            </a:pPr>
            <a:r>
              <a:rPr sz="3600" spc="-5">
                <a:latin typeface="宋体"/>
                <a:cs typeface="宋体"/>
              </a:rPr>
              <a:t>文章的成就不在诗赋之下，代表作</a:t>
            </a:r>
            <a:endParaRPr sz="3600">
              <a:latin typeface="宋体"/>
              <a:cs typeface="宋体"/>
            </a:endParaRPr>
          </a:p>
          <a:p>
            <a:pPr marL="355600" marR="5080">
              <a:lnSpc>
                <a:spcPct val="100000"/>
              </a:lnSpc>
            </a:pPr>
            <a:r>
              <a:rPr sz="3600" spc="-5">
                <a:latin typeface="宋体"/>
                <a:cs typeface="宋体"/>
              </a:rPr>
              <a:t>《典论》、《与吴质书》、《答繁</a:t>
            </a:r>
            <a:r>
              <a:rPr sz="3600" spc="-10">
                <a:latin typeface="宋体"/>
                <a:cs typeface="宋体"/>
              </a:rPr>
              <a:t>钦书》等。</a:t>
            </a:r>
            <a:endParaRPr sz="36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781674"/>
            <a:ext cx="6731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MS Gothic"/>
                <a:cs typeface="MS Gothic"/>
              </a:rPr>
              <a:t>④</a:t>
            </a:r>
            <a:r>
              <a:rPr sz="4800" spc="-5"/>
              <a:t>曹丕的文学地位与影响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2026920"/>
            <a:ext cx="7412990" cy="3634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140335" indent="-342265">
              <a:lnSpc>
                <a:spcPct val="100000"/>
              </a:lnSpc>
              <a:spcBef>
                <a:spcPts val="10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诗体方面，曹丕《燕歌行》首创七言歌行体，对中国诗歌发展影响极为深远。</a:t>
            </a:r>
            <a:endParaRPr sz="3200">
              <a:latin typeface="宋体"/>
              <a:cs typeface="宋体"/>
            </a:endParaRPr>
          </a:p>
          <a:p>
            <a:pPr marL="354965" marR="140335" indent="-342265">
              <a:lnSpc>
                <a:spcPct val="100000"/>
              </a:lnSpc>
              <a:spcBef>
                <a:spcPts val="76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诗韵方面，认识到诗歌当有音韵之美，且进行了有益的尝试。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ts val="3735"/>
              </a:lnSpc>
              <a:spcBef>
                <a:spcPts val="77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《燕歌行》为现存最早的文人七言诗。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ts val="3735"/>
              </a:lnSpc>
            </a:pPr>
            <a:r>
              <a:rPr sz="3200">
                <a:latin typeface="宋体"/>
                <a:cs typeface="宋体"/>
              </a:rPr>
              <a:t>《典论</a:t>
            </a:r>
            <a:r>
              <a:rPr sz="3200">
                <a:latin typeface="Times New Roman"/>
                <a:cs typeface="Times New Roman"/>
              </a:rPr>
              <a:t>·</a:t>
            </a:r>
            <a:r>
              <a:rPr sz="3200" spc="-5">
                <a:latin typeface="宋体"/>
                <a:cs typeface="宋体"/>
              </a:rPr>
              <a:t>论文》为中国古代最早的文学批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  <a:spcBef>
                <a:spcPts val="210"/>
              </a:spcBef>
            </a:pPr>
            <a:r>
              <a:rPr sz="3200" spc="-15">
                <a:latin typeface="宋体"/>
                <a:cs typeface="宋体"/>
              </a:rPr>
              <a:t>评著作。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68500" y="516890"/>
            <a:ext cx="5207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45665"/>
              </a:tabLst>
            </a:pPr>
            <a:r>
              <a:rPr sz="4800"/>
              <a:t>第二</a:t>
            </a:r>
            <a:r>
              <a:rPr sz="4800" spc="-50"/>
              <a:t>节</a:t>
            </a:r>
            <a:r>
              <a:rPr sz="4800"/>
              <a:t>	三曹（下</a:t>
            </a:r>
            <a:r>
              <a:rPr sz="4800" spc="-50"/>
              <a:t>）</a:t>
            </a:r>
            <a:endParaRPr sz="48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4540" y="1024030"/>
            <a:ext cx="7503159" cy="4445635"/>
          </a:xfrm>
          <a:prstGeom prst="rect">
            <a:avLst/>
          </a:prstGeom>
        </p:spPr>
        <p:txBody>
          <a:bodyPr vert="horz" wrap="square" lIns="0" tIns="206375" rIns="0" bIns="0" rtlCol="0">
            <a:spAutoFit/>
          </a:bodyPr>
          <a:lstStyle/>
          <a:p>
            <a:pPr marL="5457825">
              <a:lnSpc>
                <a:spcPct val="100000"/>
              </a:lnSpc>
              <a:spcBef>
                <a:spcPts val="1625"/>
              </a:spcBef>
            </a:pPr>
            <a:r>
              <a:rPr sz="4000" spc="-15">
                <a:latin typeface="宋体"/>
                <a:cs typeface="宋体"/>
              </a:rPr>
              <a:t>——曹植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595"/>
              </a:spcBef>
              <a:buSzPct val="101250"/>
              <a:buChar char="•"/>
              <a:tabLst>
                <a:tab pos="355600"/>
                <a:tab pos="6196965"/>
              </a:tabLst>
            </a:pPr>
            <a:r>
              <a:rPr sz="4000">
                <a:latin typeface="宋体"/>
                <a:cs typeface="宋体"/>
              </a:rPr>
              <a:t>①</a:t>
            </a:r>
            <a:r>
              <a:rPr sz="40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曹植的生平与文学观</a:t>
            </a:r>
            <a:r>
              <a:rPr sz="40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念</a:t>
            </a:r>
            <a:r>
              <a:rPr sz="4000">
                <a:solidFill>
                  <a:srgbClr val="CCCCFF"/>
                </a:solidFill>
                <a:latin typeface="宋体"/>
                <a:cs typeface="宋体"/>
              </a:rPr>
              <a:t>	</a:t>
            </a:r>
            <a:r>
              <a:rPr sz="4000" spc="-50">
                <a:latin typeface="宋体"/>
                <a:cs typeface="宋体"/>
              </a:rPr>
              <a:t>；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SzPct val="101250"/>
              <a:buChar char="•"/>
              <a:tabLst>
                <a:tab pos="355600"/>
                <a:tab pos="4672965"/>
              </a:tabLst>
            </a:pPr>
            <a:r>
              <a:rPr sz="4000">
                <a:latin typeface="宋体"/>
                <a:cs typeface="宋体"/>
              </a:rPr>
              <a:t>②</a:t>
            </a:r>
            <a:r>
              <a:rPr sz="40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曹植的诗文创</a:t>
            </a:r>
            <a:r>
              <a:rPr sz="40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作</a:t>
            </a:r>
            <a:r>
              <a:rPr sz="4000">
                <a:solidFill>
                  <a:srgbClr val="CCCCFF"/>
                </a:solidFill>
                <a:latin typeface="宋体"/>
                <a:cs typeface="宋体"/>
              </a:rPr>
              <a:t>	</a:t>
            </a:r>
            <a:r>
              <a:rPr sz="4000" spc="-50">
                <a:latin typeface="宋体"/>
                <a:cs typeface="宋体"/>
              </a:rPr>
              <a:t>；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SzPct val="101250"/>
              <a:buChar char="•"/>
              <a:tabLst>
                <a:tab pos="355600"/>
                <a:tab pos="4672965"/>
              </a:tabLst>
            </a:pPr>
            <a:r>
              <a:rPr sz="4000">
                <a:latin typeface="宋体"/>
                <a:cs typeface="宋体"/>
              </a:rPr>
              <a:t>③</a:t>
            </a:r>
            <a:r>
              <a:rPr sz="40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曹植的文学成</a:t>
            </a:r>
            <a:r>
              <a:rPr sz="40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就</a:t>
            </a:r>
            <a:r>
              <a:rPr sz="4000">
                <a:solidFill>
                  <a:srgbClr val="CCCCFF"/>
                </a:solidFill>
                <a:latin typeface="宋体"/>
                <a:cs typeface="宋体"/>
              </a:rPr>
              <a:t>	</a:t>
            </a:r>
            <a:r>
              <a:rPr sz="4000" spc="-50">
                <a:latin typeface="宋体"/>
                <a:cs typeface="宋体"/>
              </a:rPr>
              <a:t>；</a:t>
            </a:r>
            <a:endParaRPr sz="4000">
              <a:latin typeface="宋体"/>
              <a:cs typeface="宋体"/>
            </a:endParaRPr>
          </a:p>
          <a:p>
            <a:pPr marL="355600" marR="28575" indent="-342900">
              <a:lnSpc>
                <a:spcPct val="100000"/>
              </a:lnSpc>
              <a:spcBef>
                <a:spcPts val="960"/>
              </a:spcBef>
              <a:buSzPct val="101250"/>
              <a:buChar char="•"/>
              <a:tabLst>
                <a:tab pos="355600"/>
              </a:tabLst>
            </a:pPr>
            <a:r>
              <a:rPr sz="4000">
                <a:latin typeface="宋体"/>
                <a:cs typeface="宋体"/>
              </a:rPr>
              <a:t>④</a:t>
            </a:r>
            <a:r>
              <a:rPr sz="4000" u="heavy" spc="-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三曹风格比较——“汉音魏响</a:t>
            </a:r>
            <a:r>
              <a:rPr sz="4000" spc="-50">
                <a:solidFill>
                  <a:srgbClr val="CCCCFF"/>
                </a:solidFill>
                <a:latin typeface="宋体"/>
                <a:cs typeface="宋体"/>
              </a:rPr>
              <a:t> </a:t>
            </a:r>
            <a:r>
              <a:rPr sz="40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”。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781674"/>
            <a:ext cx="3073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MS Gothic"/>
                <a:cs typeface="MS Gothic"/>
              </a:rPr>
              <a:t>①</a:t>
            </a:r>
            <a:r>
              <a:rPr sz="4800" spc="-15"/>
              <a:t>曹植生平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4540" y="1992768"/>
            <a:ext cx="7835900" cy="390906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marR="360680" indent="-342900">
              <a:lnSpc>
                <a:spcPts val="3020"/>
              </a:lnSpc>
              <a:spcBef>
                <a:spcPts val="480"/>
              </a:spcBef>
              <a:buSzPct val="101785"/>
              <a:buChar char="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曹植（192~232）</a:t>
            </a:r>
            <a:r>
              <a:rPr sz="2800" spc="-5">
                <a:latin typeface="宋体"/>
                <a:cs typeface="宋体"/>
              </a:rPr>
              <a:t>字子建，曹丕之弟。曾封为陈王，死后谥“思”，故世称陈思王。曹植天资聪颖，才思敏捷，早年即有“绣虎”雅号。一度受到曹操的信任，几被立为太子。最后终于失败。曹操立曹丕为嗣，诛杨修，曹植荣宠日衰，曹丕即位，曹植受到迫害，屡改封地，名为王侯，实同囚徒。黄初之世，始终处在生命恐惧之中。曹丕死，明帝曹睿即位之后，曹植的处境有所改变，他一度焕发希望，上表请</a:t>
            </a:r>
            <a:endParaRPr sz="2800">
              <a:latin typeface="宋体"/>
              <a:cs typeface="宋体"/>
            </a:endParaRPr>
          </a:p>
          <a:p>
            <a:pPr marL="355600">
              <a:lnSpc>
                <a:spcPts val="3010"/>
              </a:lnSpc>
            </a:pPr>
            <a:r>
              <a:rPr sz="2800" spc="-5">
                <a:latin typeface="宋体"/>
                <a:cs typeface="宋体"/>
              </a:rPr>
              <a:t>求自试，终不为所用，于太和六年，抑郁而终。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821689"/>
            <a:ext cx="3683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/>
              <a:t>曹植文学观念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764540" y="1965396"/>
            <a:ext cx="7683500" cy="4024629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4965" marR="5080" indent="-342265">
              <a:lnSpc>
                <a:spcPct val="90000"/>
              </a:lnSpc>
              <a:spcBef>
                <a:spcPts val="48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《与杨德祖书》。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 spc="-10">
                <a:latin typeface="宋体"/>
                <a:cs typeface="宋体"/>
              </a:rPr>
              <a:t>辞赋小道，固未足以</a:t>
            </a:r>
            <a:r>
              <a:rPr sz="3200">
                <a:latin typeface="宋体"/>
                <a:cs typeface="宋体"/>
              </a:rPr>
              <a:t>揄扬大义，彰示来世也</a:t>
            </a:r>
            <a:r>
              <a:rPr sz="3200">
                <a:latin typeface="Times New Roman"/>
                <a:cs typeface="Times New Roman"/>
              </a:rPr>
              <a:t>……</a:t>
            </a:r>
            <a:r>
              <a:rPr sz="3200" spc="-10">
                <a:latin typeface="宋体"/>
                <a:cs typeface="宋体"/>
              </a:rPr>
              <a:t>吾虽德薄，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位为藩侯，犹庶几戮力上国，流惠下民，建永世之业，流金石之功，岂徒以翰墨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为勋绩，辞颂为君子哉？若吾志不果，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吾道不行，已将采史官之实录，辨世俗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之得失，定仁义之衷，成一家之言，虽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未能藏之名山，将以传之同好，此要之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白首，岂可以今日定乎！</a:t>
            </a:r>
            <a:r>
              <a:rPr sz="3200" spc="-25"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5" name="object 5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4390" y="576886"/>
            <a:ext cx="4902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MS Gothic"/>
                <a:cs typeface="MS Gothic"/>
              </a:rPr>
              <a:t>②</a:t>
            </a:r>
            <a:r>
              <a:rPr sz="4800" spc="-10"/>
              <a:t>曹植的诗文创作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4390" y="1544058"/>
            <a:ext cx="7835900" cy="456120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5600" marR="462915" indent="-342900">
              <a:lnSpc>
                <a:spcPts val="2300"/>
              </a:lnSpc>
              <a:spcBef>
                <a:spcPts val="660"/>
              </a:spcBef>
              <a:buSzPct val="102083"/>
              <a:buChar char="•"/>
              <a:tabLst>
                <a:tab pos="355600"/>
              </a:tabLst>
            </a:pPr>
            <a:r>
              <a:rPr sz="2400">
                <a:latin typeface="宋体"/>
                <a:cs typeface="宋体"/>
              </a:rPr>
              <a:t>今存诗歌约90</a:t>
            </a:r>
            <a:r>
              <a:rPr sz="2400" spc="-5">
                <a:latin typeface="宋体"/>
                <a:cs typeface="宋体"/>
              </a:rPr>
              <a:t>首。以建安二十五年曹操病故、曹丕继任魏王为界，可分为前后两期。</a:t>
            </a:r>
            <a:endParaRPr sz="2400">
              <a:latin typeface="宋体"/>
              <a:cs typeface="宋体"/>
            </a:endParaRPr>
          </a:p>
          <a:p>
            <a:pPr marL="355600" indent="-342900">
              <a:lnSpc>
                <a:spcPts val="2590"/>
              </a:lnSpc>
              <a:spcBef>
                <a:spcPts val="20"/>
              </a:spcBef>
              <a:buSzPct val="102083"/>
              <a:buChar char="•"/>
              <a:tabLst>
                <a:tab pos="355600"/>
                <a:tab pos="3860165"/>
              </a:tabLst>
            </a:pPr>
            <a:r>
              <a:rPr sz="2400">
                <a:latin typeface="宋体"/>
                <a:cs typeface="宋体"/>
              </a:rPr>
              <a:t>前期创作（乐观、浪漫</a:t>
            </a:r>
            <a:r>
              <a:rPr sz="2400" spc="-50">
                <a:latin typeface="宋体"/>
                <a:cs typeface="宋体"/>
              </a:rPr>
              <a:t>）</a:t>
            </a:r>
            <a:r>
              <a:rPr sz="2400">
                <a:latin typeface="宋体"/>
                <a:cs typeface="宋体"/>
              </a:rPr>
              <a:t>	：功业精神与报国信念—</a:t>
            </a:r>
            <a:r>
              <a:rPr sz="2400" spc="-50">
                <a:latin typeface="宋体"/>
                <a:cs typeface="宋体"/>
              </a:rPr>
              <a:t>—</a:t>
            </a:r>
            <a:endParaRPr sz="2400">
              <a:latin typeface="宋体"/>
              <a:cs typeface="宋体"/>
            </a:endParaRPr>
          </a:p>
          <a:p>
            <a:pPr marL="355600" marR="462280">
              <a:lnSpc>
                <a:spcPts val="2300"/>
              </a:lnSpc>
              <a:spcBef>
                <a:spcPts val="275"/>
              </a:spcBef>
            </a:pPr>
            <a:r>
              <a:rPr sz="24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《白马篇》</a:t>
            </a:r>
            <a:r>
              <a:rPr sz="2400" spc="-5">
                <a:latin typeface="宋体"/>
                <a:cs typeface="宋体"/>
              </a:rPr>
              <a:t>；游宴、唱和之作——《名都篇》、《公宴》；抒写友情之作——《赠丁仪》、《赠王粲》、</a:t>
            </a:r>
            <a:endParaRPr sz="2400">
              <a:latin typeface="宋体"/>
              <a:cs typeface="宋体"/>
            </a:endParaRPr>
          </a:p>
          <a:p>
            <a:pPr marL="355600">
              <a:lnSpc>
                <a:spcPts val="2330"/>
              </a:lnSpc>
            </a:pPr>
            <a:r>
              <a:rPr sz="2400" spc="-10">
                <a:latin typeface="宋体"/>
                <a:cs typeface="宋体"/>
              </a:rPr>
              <a:t>《送应氏》。</a:t>
            </a:r>
            <a:endParaRPr sz="24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SzPct val="102083"/>
              <a:buChar char="•"/>
              <a:tabLst>
                <a:tab pos="355600"/>
              </a:tabLst>
            </a:pPr>
            <a:r>
              <a:rPr sz="2400">
                <a:latin typeface="宋体"/>
                <a:cs typeface="宋体"/>
              </a:rPr>
              <a:t>后期创作（悲愤哀怨</a:t>
            </a:r>
            <a:r>
              <a:rPr sz="2400" spc="-25">
                <a:latin typeface="宋体"/>
                <a:cs typeface="宋体"/>
              </a:rPr>
              <a:t>）：</a:t>
            </a:r>
            <a:endParaRPr sz="2400">
              <a:latin typeface="宋体"/>
              <a:cs typeface="宋体"/>
            </a:endParaRPr>
          </a:p>
          <a:p>
            <a:pPr marL="355600" marR="310515" indent="-342900">
              <a:lnSpc>
                <a:spcPts val="2300"/>
              </a:lnSpc>
              <a:spcBef>
                <a:spcPts val="560"/>
              </a:spcBef>
              <a:buSzPct val="102083"/>
              <a:buChar char="•"/>
              <a:tabLst>
                <a:tab pos="355600"/>
              </a:tabLst>
            </a:pPr>
            <a:r>
              <a:rPr sz="2400">
                <a:latin typeface="宋体"/>
                <a:cs typeface="宋体"/>
              </a:rPr>
              <a:t>（1）</a:t>
            </a:r>
            <a:r>
              <a:rPr sz="2400" spc="-5">
                <a:latin typeface="宋体"/>
                <a:cs typeface="宋体"/>
              </a:rPr>
              <a:t>离别之悲、忧生之嗟、悼亡之恨——《赠白马王</a:t>
            </a:r>
            <a:r>
              <a:rPr sz="2400">
                <a:latin typeface="宋体"/>
                <a:cs typeface="宋体"/>
              </a:rPr>
              <a:t>彪》、《三良诗》、《远游篇》、《朔风歌》、</a:t>
            </a:r>
            <a:r>
              <a:rPr sz="24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《野</a:t>
            </a:r>
            <a:r>
              <a:rPr sz="24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田黄雀行》</a:t>
            </a:r>
            <a:r>
              <a:rPr sz="2400" spc="-50">
                <a:latin typeface="宋体"/>
                <a:cs typeface="宋体"/>
              </a:rPr>
              <a:t>；</a:t>
            </a:r>
            <a:endParaRPr sz="2400">
              <a:latin typeface="宋体"/>
              <a:cs typeface="宋体"/>
            </a:endParaRPr>
          </a:p>
          <a:p>
            <a:pPr marL="355600" indent="-342900">
              <a:lnSpc>
                <a:spcPts val="2590"/>
              </a:lnSpc>
              <a:spcBef>
                <a:spcPts val="30"/>
              </a:spcBef>
              <a:buSzPct val="102083"/>
              <a:buChar char="•"/>
              <a:tabLst>
                <a:tab pos="355600"/>
              </a:tabLst>
            </a:pPr>
            <a:r>
              <a:rPr sz="2400">
                <a:latin typeface="宋体"/>
                <a:cs typeface="宋体"/>
              </a:rPr>
              <a:t>（2）</a:t>
            </a:r>
            <a:r>
              <a:rPr sz="2400" spc="-5">
                <a:latin typeface="宋体"/>
                <a:cs typeface="宋体"/>
              </a:rPr>
              <a:t>闺怨诗隐寓自己遭忌被弃的感慨——《浮萍篇》、</a:t>
            </a:r>
            <a:endParaRPr sz="2400">
              <a:latin typeface="宋体"/>
              <a:cs typeface="宋体"/>
            </a:endParaRPr>
          </a:p>
          <a:p>
            <a:pPr marL="355600">
              <a:lnSpc>
                <a:spcPts val="2590"/>
              </a:lnSpc>
            </a:pPr>
            <a:r>
              <a:rPr sz="2400" spc="-5">
                <a:latin typeface="宋体"/>
                <a:cs typeface="宋体"/>
              </a:rPr>
              <a:t>《美女篇》、《七哀诗》、《怨诗行》；</a:t>
            </a:r>
            <a:endParaRPr sz="2400">
              <a:latin typeface="宋体"/>
              <a:cs typeface="宋体"/>
            </a:endParaRPr>
          </a:p>
          <a:p>
            <a:pPr marL="355600" indent="-342900">
              <a:lnSpc>
                <a:spcPts val="2590"/>
              </a:lnSpc>
              <a:buSzPct val="102083"/>
              <a:buChar char="•"/>
              <a:tabLst>
                <a:tab pos="355600"/>
              </a:tabLst>
            </a:pPr>
            <a:r>
              <a:rPr sz="2400">
                <a:latin typeface="宋体"/>
                <a:cs typeface="宋体"/>
              </a:rPr>
              <a:t>（3）</a:t>
            </a:r>
            <a:r>
              <a:rPr sz="2400" spc="-5">
                <a:latin typeface="宋体"/>
                <a:cs typeface="宋体"/>
              </a:rPr>
              <a:t>游仙诗——《五游》、《升天》、《仙人篇》、</a:t>
            </a:r>
            <a:endParaRPr sz="2400">
              <a:latin typeface="宋体"/>
              <a:cs typeface="宋体"/>
            </a:endParaRPr>
          </a:p>
          <a:p>
            <a:pPr marL="355600">
              <a:lnSpc>
                <a:spcPts val="2590"/>
              </a:lnSpc>
            </a:pPr>
            <a:r>
              <a:rPr sz="2400" spc="-10">
                <a:latin typeface="宋体"/>
                <a:cs typeface="宋体"/>
              </a:rPr>
              <a:t>《苦思行》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4390" y="6079483"/>
            <a:ext cx="4483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SzPct val="102083"/>
              <a:buChar char="•"/>
              <a:tabLst>
                <a:tab pos="355600"/>
              </a:tabLst>
            </a:pPr>
            <a:r>
              <a:rPr sz="2400">
                <a:latin typeface="宋体"/>
                <a:cs typeface="宋体"/>
              </a:rPr>
              <a:t>（4）</a:t>
            </a:r>
            <a:r>
              <a:rPr sz="2400" spc="-5">
                <a:latin typeface="宋体"/>
                <a:cs typeface="宋体"/>
              </a:rPr>
              <a:t>辞赋创作——《洛神赋》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8604250" y="6308725"/>
            <a:ext cx="539750" cy="549275"/>
            <a:chOff x="8604250" y="6308725"/>
            <a:chExt cx="539750" cy="549275"/>
          </a:xfrm>
        </p:grpSpPr>
        <p:sp>
          <p:nvSpPr>
            <p:cNvPr id="6" name="object 6"/>
            <p:cNvSpPr/>
            <p:nvPr/>
          </p:nvSpPr>
          <p:spPr>
            <a:xfrm>
              <a:off x="8604250" y="6308725"/>
              <a:ext cx="539750" cy="549275"/>
            </a:xfrm>
            <a:custGeom>
              <a:rect l="l" t="t" r="r" b="b"/>
              <a:pathLst>
                <a:path w="539750" h="549275">
                  <a:moveTo>
                    <a:pt x="539750" y="549275"/>
                  </a:moveTo>
                  <a:lnTo>
                    <a:pt x="0" y="549275"/>
                  </a:lnTo>
                  <a:lnTo>
                    <a:pt x="0" y="0"/>
                  </a:lnTo>
                  <a:lnTo>
                    <a:pt x="539750" y="0"/>
                  </a:lnTo>
                  <a:lnTo>
                    <a:pt x="539750" y="72231"/>
                  </a:lnTo>
                  <a:lnTo>
                    <a:pt x="472281" y="72231"/>
                  </a:lnTo>
                  <a:lnTo>
                    <a:pt x="67468" y="274637"/>
                  </a:lnTo>
                  <a:lnTo>
                    <a:pt x="472281" y="477043"/>
                  </a:lnTo>
                  <a:lnTo>
                    <a:pt x="539750" y="477043"/>
                  </a:lnTo>
                  <a:lnTo>
                    <a:pt x="539750" y="549275"/>
                  </a:lnTo>
                  <a:close/>
                </a:path>
                <a:path w="539750" h="549275">
                  <a:moveTo>
                    <a:pt x="539750" y="477043"/>
                  </a:moveTo>
                  <a:lnTo>
                    <a:pt x="472281" y="477043"/>
                  </a:lnTo>
                  <a:lnTo>
                    <a:pt x="472281" y="72231"/>
                  </a:lnTo>
                  <a:lnTo>
                    <a:pt x="539750" y="72231"/>
                  </a:lnTo>
                  <a:lnTo>
                    <a:pt x="539750" y="477043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8671718" y="6380956"/>
              <a:ext cx="405130" cy="405130"/>
            </a:xfrm>
            <a:custGeom>
              <a:rect l="l" t="t" r="r" b="b"/>
              <a:pathLst>
                <a:path w="405129" h="405129">
                  <a:moveTo>
                    <a:pt x="404812" y="404812"/>
                  </a:moveTo>
                  <a:lnTo>
                    <a:pt x="0" y="202406"/>
                  </a:lnTo>
                  <a:lnTo>
                    <a:pt x="404812" y="0"/>
                  </a:lnTo>
                  <a:lnTo>
                    <a:pt x="404812" y="404812"/>
                  </a:lnTo>
                  <a:close/>
                </a:path>
              </a:pathLst>
            </a:custGeom>
            <a:solidFill>
              <a:srgbClr val="00795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81762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20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https://d.book118.com/478103037026006037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宋体</vt:lpstr>
      <vt:lpstr>Times New Roman</vt:lpstr>
      <vt:lpstr>MS Gothic</vt:lpstr>
      <vt:lpstr>Office Theme</vt:lpstr>
      <vt:lpstr>第一章	建安文学</vt:lpstr>
      <vt:lpstr>第一节	三曹（上）</vt:lpstr>
      <vt:lpstr>①曹 操 生 平</vt:lpstr>
      <vt:lpstr>曹	操	思	想</vt:lpstr>
      <vt:lpstr>②曹操的诗</vt:lpstr>
      <vt:lpstr>曹操诗歌的题材内容</vt:lpstr>
      <vt:lpstr>曹操诗歌的风格特色</vt:lpstr>
      <vt:lpstr>PowerPoint Presentation</vt:lpstr>
      <vt:lpstr>PowerPoint Presentation</vt:lpstr>
      <vt:lpstr>③曹操的文</vt:lpstr>
      <vt:lpstr>④曹操诗文的地位与贡献</vt:lpstr>
      <vt:lpstr>①曹丕诗的题材内容</vt:lpstr>
      <vt:lpstr>PowerPoint Presentation</vt:lpstr>
      <vt:lpstr>②曹丕诗的风格</vt:lpstr>
      <vt:lpstr>③曹丕的文与赋</vt:lpstr>
      <vt:lpstr>④曹丕的文学地位与影响</vt:lpstr>
      <vt:lpstr>第二节	三曹（下）</vt:lpstr>
      <vt:lpstr>①曹植生平</vt:lpstr>
      <vt:lpstr>曹植文学观念</vt:lpstr>
      <vt:lpstr>②曹植的诗文创作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2024-09-16T22:11:55.274</cp:lastPrinted>
  <dcterms:created xsi:type="dcterms:W3CDTF">2024-09-16T14:11:55Z</dcterms:created>
  <dcterms:modified xsi:type="dcterms:W3CDTF">2024-09-16T14:11:56Z</dcterms:modified>
</cp:coreProperties>
</file>