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1A0252-CF7D-4A5B-AA74-9395B6E73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3CF72D-0909-4811-A2F4-F6EFB3ADD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7C87CE-38C5-40AB-97CD-F61F4F841C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F5CB9E-F247-4DFD-9D8F-0CFA0757F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B1811E-ADCE-48B7-9AF4-AB1198F46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8F0D9B-F736-441C-AD53-23F99643A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9A7260-8C4C-417E-9087-35DE74565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5CB86D-3BAF-45E0-9721-8EB76F3540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CAC527-4E2A-4E4E-8071-D68110F5A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FE4119-617C-4169-B4CB-6847C059BD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206C8D-6E57-49A0-B652-F59A442650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10703205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育婴疾病的预防和护理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育婴疾病预防的重要性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常见育婴疾病的预防措施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育婴疾病的护理方法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如何提高育婴疾病预防和护理的效果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育婴疾病预防的重要性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891367" y="2905696"/>
            <a:ext cx="1971294" cy="1875187"/>
            <a:chOff x="7891367" y="2905696"/>
            <a:chExt cx="1971294" cy="1875187"/>
          </a:xfrm>
        </p:grpSpPr>
        <p:sp>
          <p:nvSpPr>
            <p:cNvPr id="3" name="Freeform 3"/>
            <p:cNvSpPr/>
            <p:nvPr/>
          </p:nvSpPr>
          <p:spPr>
            <a:xfrm>
              <a:off x="8358854" y="2914174"/>
              <a:ext cx="420243" cy="199168"/>
            </a:xfrm>
            <a:custGeom>
              <a:rect l="l" t="t" r="r" b="b"/>
              <a:pathLst>
                <a:path w="105" h="50">
                  <a:moveTo>
                    <a:pt x="0" y="40"/>
                  </a:moveTo>
                  <a:cubicBezTo>
                    <a:pt x="32" y="20"/>
                    <a:pt x="67" y="5"/>
                    <a:pt x="105" y="0"/>
                  </a:cubicBezTo>
                  <a:cubicBezTo>
                    <a:pt x="101" y="13"/>
                    <a:pt x="98" y="27"/>
                    <a:pt x="95" y="40"/>
                  </a:cubicBezTo>
                  <a:cubicBezTo>
                    <a:pt x="88" y="41"/>
                    <a:pt x="81" y="45"/>
                    <a:pt x="75" y="50"/>
                  </a:cubicBezTo>
                  <a:cubicBezTo>
                    <a:pt x="50" y="46"/>
                    <a:pt x="25" y="43"/>
                    <a:pt x="0" y="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8799386" y="2905696"/>
              <a:ext cx="307181" cy="187357"/>
            </a:xfrm>
            <a:custGeom>
              <a:rect l="l" t="t" r="r" b="b"/>
              <a:pathLst>
                <a:path w="77" h="47">
                  <a:moveTo>
                    <a:pt x="11" y="2"/>
                  </a:moveTo>
                  <a:cubicBezTo>
                    <a:pt x="33" y="0"/>
                    <a:pt x="56" y="2"/>
                    <a:pt x="77" y="8"/>
                  </a:cubicBezTo>
                  <a:cubicBezTo>
                    <a:pt x="50" y="18"/>
                    <a:pt x="24" y="30"/>
                    <a:pt x="0" y="47"/>
                  </a:cubicBezTo>
                  <a:cubicBezTo>
                    <a:pt x="3" y="31"/>
                    <a:pt x="7" y="16"/>
                    <a:pt x="11" y="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8819579" y="2969895"/>
              <a:ext cx="703802" cy="543497"/>
            </a:xfrm>
            <a:custGeom>
              <a:rect l="l" t="t" r="r" b="b"/>
              <a:pathLst>
                <a:path w="176" h="136">
                  <a:moveTo>
                    <a:pt x="0" y="45"/>
                  </a:moveTo>
                  <a:cubicBezTo>
                    <a:pt x="30" y="24"/>
                    <a:pt x="64" y="9"/>
                    <a:pt x="100" y="0"/>
                  </a:cubicBezTo>
                  <a:cubicBezTo>
                    <a:pt x="127" y="9"/>
                    <a:pt x="151" y="25"/>
                    <a:pt x="172" y="44"/>
                  </a:cubicBezTo>
                  <a:cubicBezTo>
                    <a:pt x="172" y="75"/>
                    <a:pt x="176" y="106"/>
                    <a:pt x="170" y="136"/>
                  </a:cubicBezTo>
                  <a:cubicBezTo>
                    <a:pt x="161" y="131"/>
                    <a:pt x="155" y="123"/>
                    <a:pt x="147" y="117"/>
                  </a:cubicBezTo>
                  <a:cubicBezTo>
                    <a:pt x="105" y="82"/>
                    <a:pt x="53" y="60"/>
                    <a:pt x="0" y="4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8087106" y="3133535"/>
              <a:ext cx="575500" cy="832104"/>
            </a:xfrm>
            <a:custGeom>
              <a:rect l="l" t="t" r="r" b="b"/>
              <a:pathLst>
                <a:path w="144" h="208">
                  <a:moveTo>
                    <a:pt x="0" y="62"/>
                  </a:moveTo>
                  <a:cubicBezTo>
                    <a:pt x="12" y="39"/>
                    <a:pt x="29" y="19"/>
                    <a:pt x="48" y="2"/>
                  </a:cubicBezTo>
                  <a:cubicBezTo>
                    <a:pt x="79" y="0"/>
                    <a:pt x="110" y="5"/>
                    <a:pt x="140" y="10"/>
                  </a:cubicBezTo>
                  <a:cubicBezTo>
                    <a:pt x="144" y="21"/>
                    <a:pt x="134" y="27"/>
                    <a:pt x="128" y="34"/>
                  </a:cubicBezTo>
                  <a:cubicBezTo>
                    <a:pt x="84" y="82"/>
                    <a:pt x="60" y="145"/>
                    <a:pt x="46" y="208"/>
                  </a:cubicBezTo>
                  <a:cubicBezTo>
                    <a:pt x="16" y="166"/>
                    <a:pt x="2" y="113"/>
                    <a:pt x="0" y="6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8763952" y="3214592"/>
              <a:ext cx="715613" cy="982313"/>
            </a:xfrm>
            <a:custGeom>
              <a:rect l="l" t="t" r="r" b="b"/>
              <a:pathLst>
                <a:path w="179" h="246">
                  <a:moveTo>
                    <a:pt x="6" y="42"/>
                  </a:moveTo>
                  <a:cubicBezTo>
                    <a:pt x="6" y="28"/>
                    <a:pt x="0" y="10"/>
                    <a:pt x="14" y="0"/>
                  </a:cubicBezTo>
                  <a:cubicBezTo>
                    <a:pt x="71" y="16"/>
                    <a:pt x="127" y="42"/>
                    <a:pt x="170" y="84"/>
                  </a:cubicBezTo>
                  <a:cubicBezTo>
                    <a:pt x="168" y="96"/>
                    <a:pt x="170" y="108"/>
                    <a:pt x="179" y="116"/>
                  </a:cubicBezTo>
                  <a:cubicBezTo>
                    <a:pt x="171" y="161"/>
                    <a:pt x="156" y="206"/>
                    <a:pt x="132" y="246"/>
                  </a:cubicBezTo>
                  <a:cubicBezTo>
                    <a:pt x="126" y="246"/>
                    <a:pt x="120" y="246"/>
                    <a:pt x="114" y="246"/>
                  </a:cubicBezTo>
                  <a:cubicBezTo>
                    <a:pt x="57" y="192"/>
                    <a:pt x="13" y="121"/>
                    <a:pt x="6" y="4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9567291" y="3209544"/>
              <a:ext cx="295370" cy="815245"/>
            </a:xfrm>
            <a:custGeom>
              <a:rect l="l" t="t" r="r" b="b"/>
              <a:pathLst>
                <a:path w="74" h="204">
                  <a:moveTo>
                    <a:pt x="2" y="0"/>
                  </a:moveTo>
                  <a:cubicBezTo>
                    <a:pt x="51" y="54"/>
                    <a:pt x="74" y="132"/>
                    <a:pt x="57" y="204"/>
                  </a:cubicBezTo>
                  <a:cubicBezTo>
                    <a:pt x="47" y="170"/>
                    <a:pt x="31" y="138"/>
                    <a:pt x="11" y="110"/>
                  </a:cubicBezTo>
                  <a:cubicBezTo>
                    <a:pt x="18" y="97"/>
                    <a:pt x="12" y="81"/>
                    <a:pt x="0" y="74"/>
                  </a:cubicBezTo>
                  <a:cubicBezTo>
                    <a:pt x="2" y="49"/>
                    <a:pt x="2" y="25"/>
                    <a:pt x="2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40280" y="3250025"/>
              <a:ext cx="847249" cy="1230439"/>
            </a:xfrm>
            <a:custGeom>
              <a:rect l="l" t="t" r="r" b="b"/>
              <a:pathLst>
                <a:path w="211" h="308">
                  <a:moveTo>
                    <a:pt x="83" y="7"/>
                  </a:moveTo>
                  <a:cubicBezTo>
                    <a:pt x="86" y="3"/>
                    <a:pt x="91" y="1"/>
                    <a:pt x="96" y="0"/>
                  </a:cubicBezTo>
                  <a:cubicBezTo>
                    <a:pt x="95" y="68"/>
                    <a:pt x="118" y="135"/>
                    <a:pt x="158" y="189"/>
                  </a:cubicBezTo>
                  <a:cubicBezTo>
                    <a:pt x="172" y="210"/>
                    <a:pt x="190" y="229"/>
                    <a:pt x="208" y="247"/>
                  </a:cubicBezTo>
                  <a:cubicBezTo>
                    <a:pt x="210" y="256"/>
                    <a:pt x="209" y="264"/>
                    <a:pt x="212" y="273"/>
                  </a:cubicBezTo>
                  <a:cubicBezTo>
                    <a:pt x="202" y="284"/>
                    <a:pt x="192" y="295"/>
                    <a:pt x="180" y="304"/>
                  </a:cubicBezTo>
                  <a:cubicBezTo>
                    <a:pt x="170" y="301"/>
                    <a:pt x="160" y="302"/>
                    <a:pt x="151" y="308"/>
                  </a:cubicBezTo>
                  <a:cubicBezTo>
                    <a:pt x="97" y="286"/>
                    <a:pt x="46" y="255"/>
                    <a:pt x="8" y="211"/>
                  </a:cubicBezTo>
                  <a:cubicBezTo>
                    <a:pt x="12" y="199"/>
                    <a:pt x="9" y="187"/>
                    <a:pt x="0" y="178"/>
                  </a:cubicBezTo>
                  <a:cubicBezTo>
                    <a:pt x="12" y="115"/>
                    <a:pt x="38" y="53"/>
                    <a:pt x="83" y="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7891367" y="3486340"/>
              <a:ext cx="356140" cy="1002506"/>
            </a:xfrm>
            <a:custGeom>
              <a:rect l="l" t="t" r="r" b="b"/>
              <a:pathLst>
                <a:path w="89" h="251">
                  <a:moveTo>
                    <a:pt x="88" y="251"/>
                  </a:moveTo>
                  <a:cubicBezTo>
                    <a:pt x="21" y="188"/>
                    <a:pt x="0" y="84"/>
                    <a:pt x="36" y="0"/>
                  </a:cubicBezTo>
                  <a:cubicBezTo>
                    <a:pt x="41" y="44"/>
                    <a:pt x="56" y="86"/>
                    <a:pt x="79" y="124"/>
                  </a:cubicBezTo>
                  <a:cubicBezTo>
                    <a:pt x="74" y="138"/>
                    <a:pt x="75" y="154"/>
                    <a:pt x="89" y="162"/>
                  </a:cubicBezTo>
                  <a:cubicBezTo>
                    <a:pt x="88" y="192"/>
                    <a:pt x="85" y="221"/>
                    <a:pt x="88" y="25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9342787" y="3665220"/>
              <a:ext cx="415195" cy="803434"/>
            </a:xfrm>
            <a:custGeom>
              <a:rect l="l" t="t" r="r" b="b"/>
              <a:pathLst>
                <a:path w="104" h="201">
                  <a:moveTo>
                    <a:pt x="48" y="13"/>
                  </a:moveTo>
                  <a:cubicBezTo>
                    <a:pt x="48" y="8"/>
                    <a:pt x="51" y="0"/>
                    <a:pt x="56" y="7"/>
                  </a:cubicBezTo>
                  <a:cubicBezTo>
                    <a:pt x="80" y="41"/>
                    <a:pt x="97" y="80"/>
                    <a:pt x="104" y="120"/>
                  </a:cubicBezTo>
                  <a:cubicBezTo>
                    <a:pt x="95" y="150"/>
                    <a:pt x="76" y="177"/>
                    <a:pt x="56" y="201"/>
                  </a:cubicBezTo>
                  <a:cubicBezTo>
                    <a:pt x="37" y="190"/>
                    <a:pt x="20" y="177"/>
                    <a:pt x="3" y="164"/>
                  </a:cubicBezTo>
                  <a:cubicBezTo>
                    <a:pt x="3" y="156"/>
                    <a:pt x="2" y="148"/>
                    <a:pt x="0" y="140"/>
                  </a:cubicBezTo>
                  <a:cubicBezTo>
                    <a:pt x="23" y="101"/>
                    <a:pt x="39" y="58"/>
                    <a:pt x="48" y="1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8294751" y="4124325"/>
              <a:ext cx="624459" cy="580644"/>
            </a:xfrm>
            <a:custGeom>
              <a:rect l="l" t="t" r="r" b="b"/>
              <a:pathLst>
                <a:path w="156" h="145">
                  <a:moveTo>
                    <a:pt x="4" y="0"/>
                  </a:moveTo>
                  <a:cubicBezTo>
                    <a:pt x="46" y="46"/>
                    <a:pt x="99" y="79"/>
                    <a:pt x="155" y="103"/>
                  </a:cubicBezTo>
                  <a:cubicBezTo>
                    <a:pt x="155" y="105"/>
                    <a:pt x="156" y="108"/>
                    <a:pt x="156" y="110"/>
                  </a:cubicBezTo>
                  <a:cubicBezTo>
                    <a:pt x="130" y="126"/>
                    <a:pt x="101" y="137"/>
                    <a:pt x="71" y="145"/>
                  </a:cubicBezTo>
                  <a:cubicBezTo>
                    <a:pt x="47" y="135"/>
                    <a:pt x="23" y="124"/>
                    <a:pt x="4" y="106"/>
                  </a:cubicBezTo>
                  <a:cubicBezTo>
                    <a:pt x="0" y="90"/>
                    <a:pt x="3" y="17"/>
                    <a:pt x="4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9086279" y="4365688"/>
              <a:ext cx="432054" cy="266700"/>
            </a:xfrm>
            <a:custGeom>
              <a:rect l="l" t="t" r="r" b="b"/>
              <a:pathLst>
                <a:path w="108" h="67">
                  <a:moveTo>
                    <a:pt x="36" y="4"/>
                  </a:moveTo>
                  <a:cubicBezTo>
                    <a:pt x="43" y="2"/>
                    <a:pt x="50" y="2"/>
                    <a:pt x="57" y="0"/>
                  </a:cubicBezTo>
                  <a:cubicBezTo>
                    <a:pt x="74" y="13"/>
                    <a:pt x="90" y="25"/>
                    <a:pt x="108" y="36"/>
                  </a:cubicBezTo>
                  <a:cubicBezTo>
                    <a:pt x="94" y="47"/>
                    <a:pt x="81" y="67"/>
                    <a:pt x="62" y="59"/>
                  </a:cubicBezTo>
                  <a:cubicBezTo>
                    <a:pt x="41" y="53"/>
                    <a:pt x="18" y="52"/>
                    <a:pt x="0" y="39"/>
                  </a:cubicBezTo>
                  <a:cubicBezTo>
                    <a:pt x="13" y="28"/>
                    <a:pt x="24" y="16"/>
                    <a:pt x="36" y="4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8691372" y="4600289"/>
              <a:ext cx="610933" cy="180594"/>
            </a:xfrm>
            <a:custGeom>
              <a:rect l="l" t="t" r="r" b="b"/>
              <a:pathLst>
                <a:path w="153" h="45">
                  <a:moveTo>
                    <a:pt x="100" y="0"/>
                  </a:moveTo>
                  <a:cubicBezTo>
                    <a:pt x="117" y="5"/>
                    <a:pt x="135" y="10"/>
                    <a:pt x="153" y="14"/>
                  </a:cubicBezTo>
                  <a:cubicBezTo>
                    <a:pt x="107" y="38"/>
                    <a:pt x="51" y="45"/>
                    <a:pt x="0" y="33"/>
                  </a:cubicBezTo>
                  <a:cubicBezTo>
                    <a:pt x="22" y="26"/>
                    <a:pt x="43" y="17"/>
                    <a:pt x="63" y="5"/>
                  </a:cubicBezTo>
                  <a:cubicBezTo>
                    <a:pt x="75" y="13"/>
                    <a:pt x="91" y="12"/>
                    <a:pt x="100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5" name="Connector 15"/>
          <p:cNvCxnSpPr/>
          <p:nvPr/>
        </p:nvCxnSpPr>
        <p:spPr>
          <a:xfrm flipH="1" flipV="1">
            <a:off x="6812761" y="3513334"/>
            <a:ext cx="1174631" cy="179643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Connector 16"/>
          <p:cNvCxnSpPr/>
          <p:nvPr/>
        </p:nvCxnSpPr>
        <p:spPr>
          <a:xfrm flipV="1">
            <a:off x="8886535" y="1736585"/>
            <a:ext cx="14158" cy="1167050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17" name="Connector 17"/>
          <p:cNvCxnSpPr/>
          <p:nvPr/>
        </p:nvCxnSpPr>
        <p:spPr>
          <a:xfrm flipH="1">
            <a:off x="7765009" y="4603292"/>
            <a:ext cx="653072" cy="1011082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18" name="Connector 18"/>
          <p:cNvCxnSpPr/>
          <p:nvPr/>
        </p:nvCxnSpPr>
        <p:spPr>
          <a:xfrm>
            <a:off x="9655463" y="4347498"/>
            <a:ext cx="958019" cy="684969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grpSp>
        <p:nvGrpSpPr>
          <p:cNvPr id="19" name="Group 19"/>
          <p:cNvGrpSpPr/>
          <p:nvPr/>
        </p:nvGrpSpPr>
        <p:grpSpPr>
          <a:xfrm>
            <a:off x="6323362" y="3226403"/>
            <a:ext cx="453771" cy="453771"/>
            <a:chOff x="6323362" y="3226403"/>
            <a:chExt cx="453771" cy="453771"/>
          </a:xfrm>
        </p:grpSpPr>
        <p:sp>
          <p:nvSpPr>
            <p:cNvPr id="20" name="AutoShape 20"/>
            <p:cNvSpPr/>
            <p:nvPr/>
          </p:nvSpPr>
          <p:spPr>
            <a:xfrm>
              <a:off x="6323362" y="3226403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386989" y="3293554"/>
            <a:ext cx="326517" cy="368619"/>
            <a:chOff x="6386989" y="3293554"/>
            <a:chExt cx="326517" cy="368619"/>
          </a:xfrm>
        </p:grpSpPr>
        <p:sp>
          <p:nvSpPr>
            <p:cNvPr id="22" name="Freeform 22"/>
            <p:cNvSpPr/>
            <p:nvPr/>
          </p:nvSpPr>
          <p:spPr>
            <a:xfrm>
              <a:off x="6475762" y="3293554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386989" y="3473768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6531769" y="3505010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397466" y="3619976"/>
            <a:ext cx="305467" cy="60103"/>
            <a:chOff x="6397466" y="3619976"/>
            <a:chExt cx="305467" cy="60103"/>
          </a:xfrm>
        </p:grpSpPr>
        <p:sp>
          <p:nvSpPr>
            <p:cNvPr id="26" name="Freeform 26"/>
            <p:cNvSpPr/>
            <p:nvPr/>
          </p:nvSpPr>
          <p:spPr>
            <a:xfrm>
              <a:off x="6397466" y="3619976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8675084" y="1230154"/>
            <a:ext cx="453771" cy="453771"/>
            <a:chOff x="8675084" y="1230154"/>
            <a:chExt cx="453771" cy="453771"/>
          </a:xfrm>
        </p:grpSpPr>
        <p:sp>
          <p:nvSpPr>
            <p:cNvPr id="28" name="AutoShape 28"/>
            <p:cNvSpPr/>
            <p:nvPr/>
          </p:nvSpPr>
          <p:spPr>
            <a:xfrm>
              <a:off x="8675084" y="1230154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8738711" y="1297305"/>
            <a:ext cx="326517" cy="368618"/>
            <a:chOff x="8738711" y="1297305"/>
            <a:chExt cx="326517" cy="368618"/>
          </a:xfrm>
        </p:grpSpPr>
        <p:sp>
          <p:nvSpPr>
            <p:cNvPr id="30" name="Freeform 30"/>
            <p:cNvSpPr/>
            <p:nvPr/>
          </p:nvSpPr>
          <p:spPr>
            <a:xfrm>
              <a:off x="8827484" y="1297305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8738711" y="1477518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8883491" y="1508760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8749189" y="1623727"/>
            <a:ext cx="305467" cy="60103"/>
            <a:chOff x="8749189" y="1623727"/>
            <a:chExt cx="305467" cy="60103"/>
          </a:xfrm>
        </p:grpSpPr>
        <p:sp>
          <p:nvSpPr>
            <p:cNvPr id="34" name="Freeform 34"/>
            <p:cNvSpPr/>
            <p:nvPr/>
          </p:nvSpPr>
          <p:spPr>
            <a:xfrm>
              <a:off x="8749189" y="1623727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7375589" y="5602795"/>
            <a:ext cx="453771" cy="453771"/>
            <a:chOff x="7375589" y="5602795"/>
            <a:chExt cx="453771" cy="453771"/>
          </a:xfrm>
        </p:grpSpPr>
        <p:sp>
          <p:nvSpPr>
            <p:cNvPr id="36" name="AutoShape 36"/>
            <p:cNvSpPr/>
            <p:nvPr/>
          </p:nvSpPr>
          <p:spPr>
            <a:xfrm>
              <a:off x="7375589" y="5602795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" name="Group 37"/>
          <p:cNvGrpSpPr/>
          <p:nvPr/>
        </p:nvGrpSpPr>
        <p:grpSpPr>
          <a:xfrm>
            <a:off x="7439216" y="5669947"/>
            <a:ext cx="326517" cy="368618"/>
            <a:chOff x="7439216" y="5669947"/>
            <a:chExt cx="326517" cy="368618"/>
          </a:xfrm>
        </p:grpSpPr>
        <p:sp>
          <p:nvSpPr>
            <p:cNvPr id="38" name="Freeform 38"/>
            <p:cNvSpPr/>
            <p:nvPr/>
          </p:nvSpPr>
          <p:spPr>
            <a:xfrm>
              <a:off x="7527989" y="5669947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439216" y="5850160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7583995" y="5881497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7449693" y="5996464"/>
            <a:ext cx="305467" cy="60103"/>
            <a:chOff x="7449693" y="5996464"/>
            <a:chExt cx="305467" cy="60103"/>
          </a:xfrm>
        </p:grpSpPr>
        <p:sp>
          <p:nvSpPr>
            <p:cNvPr id="42" name="Freeform 42"/>
            <p:cNvSpPr/>
            <p:nvPr/>
          </p:nvSpPr>
          <p:spPr>
            <a:xfrm>
              <a:off x="7449693" y="5996464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10633901" y="4955286"/>
            <a:ext cx="453771" cy="453771"/>
            <a:chOff x="10633901" y="4955286"/>
            <a:chExt cx="453771" cy="453771"/>
          </a:xfrm>
        </p:grpSpPr>
        <p:sp>
          <p:nvSpPr>
            <p:cNvPr id="44" name="AutoShape 44"/>
            <p:cNvSpPr/>
            <p:nvPr/>
          </p:nvSpPr>
          <p:spPr>
            <a:xfrm>
              <a:off x="10633901" y="4955286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5" name="Group 45"/>
          <p:cNvGrpSpPr/>
          <p:nvPr/>
        </p:nvGrpSpPr>
        <p:grpSpPr>
          <a:xfrm>
            <a:off x="10697432" y="5022437"/>
            <a:ext cx="326517" cy="368618"/>
            <a:chOff x="10697432" y="5022437"/>
            <a:chExt cx="326517" cy="368618"/>
          </a:xfrm>
        </p:grpSpPr>
        <p:sp>
          <p:nvSpPr>
            <p:cNvPr id="46" name="Freeform 46"/>
            <p:cNvSpPr/>
            <p:nvPr/>
          </p:nvSpPr>
          <p:spPr>
            <a:xfrm>
              <a:off x="10786301" y="5022437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10697432" y="5202650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10842308" y="5233988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9" name="Group 49"/>
          <p:cNvGrpSpPr/>
          <p:nvPr/>
        </p:nvGrpSpPr>
        <p:grpSpPr>
          <a:xfrm>
            <a:off x="10708005" y="5348859"/>
            <a:ext cx="305467" cy="60103"/>
            <a:chOff x="10708005" y="5348859"/>
            <a:chExt cx="305467" cy="60103"/>
          </a:xfrm>
        </p:grpSpPr>
        <p:sp>
          <p:nvSpPr>
            <p:cNvPr id="50" name="Freeform 50"/>
            <p:cNvSpPr/>
            <p:nvPr/>
          </p:nvSpPr>
          <p:spPr>
            <a:xfrm>
              <a:off x="10708005" y="5348859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51" name="Connector 51"/>
          <p:cNvCxnSpPr/>
          <p:nvPr/>
        </p:nvCxnSpPr>
        <p:spPr>
          <a:xfrm flipH="1" flipV="1">
            <a:off x="7341061" y="2906737"/>
            <a:ext cx="120071" cy="761512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52" name="Connector 52"/>
          <p:cNvCxnSpPr/>
          <p:nvPr/>
        </p:nvCxnSpPr>
        <p:spPr>
          <a:xfrm flipH="1">
            <a:off x="7456449" y="5032468"/>
            <a:ext cx="513627" cy="24285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53" name="Connector 53"/>
          <p:cNvCxnSpPr/>
          <p:nvPr/>
        </p:nvCxnSpPr>
        <p:spPr>
          <a:xfrm flipH="1">
            <a:off x="7013652" y="3631601"/>
            <a:ext cx="433980" cy="537831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grpSp>
        <p:nvGrpSpPr>
          <p:cNvPr id="54" name="Group 54"/>
          <p:cNvGrpSpPr/>
          <p:nvPr/>
        </p:nvGrpSpPr>
        <p:grpSpPr>
          <a:xfrm>
            <a:off x="7100411" y="3269266"/>
            <a:ext cx="664369" cy="664369"/>
            <a:chOff x="7100411" y="3269266"/>
            <a:chExt cx="664369" cy="664369"/>
          </a:xfrm>
        </p:grpSpPr>
        <p:sp>
          <p:nvSpPr>
            <p:cNvPr id="55" name="AutoShape 55"/>
            <p:cNvSpPr/>
            <p:nvPr/>
          </p:nvSpPr>
          <p:spPr>
            <a:xfrm>
              <a:off x="7100411" y="3269266"/>
              <a:ext cx="664369" cy="664369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7193566" y="3367564"/>
            <a:ext cx="478060" cy="539686"/>
            <a:chOff x="7193566" y="3367564"/>
            <a:chExt cx="478060" cy="539686"/>
          </a:xfrm>
        </p:grpSpPr>
        <p:sp>
          <p:nvSpPr>
            <p:cNvPr id="57" name="Freeform 57"/>
            <p:cNvSpPr/>
            <p:nvPr/>
          </p:nvSpPr>
          <p:spPr>
            <a:xfrm>
              <a:off x="7323582" y="3367564"/>
              <a:ext cx="218027" cy="283369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7193566" y="3631406"/>
              <a:ext cx="478060" cy="27584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7405497" y="3677317"/>
              <a:ext cx="55626" cy="41339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7208901" y="3845623"/>
            <a:ext cx="447294" cy="88011"/>
            <a:chOff x="7208901" y="3845623"/>
            <a:chExt cx="447294" cy="88011"/>
          </a:xfrm>
        </p:grpSpPr>
        <p:sp>
          <p:nvSpPr>
            <p:cNvPr id="61" name="Freeform 61"/>
            <p:cNvSpPr/>
            <p:nvPr/>
          </p:nvSpPr>
          <p:spPr>
            <a:xfrm>
              <a:off x="7208901" y="3845623"/>
              <a:ext cx="447294" cy="88011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7074218" y="2382488"/>
            <a:ext cx="453771" cy="453771"/>
            <a:chOff x="7074218" y="2382488"/>
            <a:chExt cx="453771" cy="453771"/>
          </a:xfrm>
        </p:grpSpPr>
        <p:sp>
          <p:nvSpPr>
            <p:cNvPr id="63" name="AutoShape 63"/>
            <p:cNvSpPr/>
            <p:nvPr/>
          </p:nvSpPr>
          <p:spPr>
            <a:xfrm>
              <a:off x="7074218" y="2382488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7137845" y="2449639"/>
            <a:ext cx="326517" cy="368619"/>
            <a:chOff x="7137845" y="2449639"/>
            <a:chExt cx="326517" cy="368619"/>
          </a:xfrm>
        </p:grpSpPr>
        <p:sp>
          <p:nvSpPr>
            <p:cNvPr id="65" name="Freeform 65"/>
            <p:cNvSpPr/>
            <p:nvPr/>
          </p:nvSpPr>
          <p:spPr>
            <a:xfrm>
              <a:off x="7226713" y="2449639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7137845" y="2629853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Freeform 67"/>
            <p:cNvSpPr/>
            <p:nvPr/>
          </p:nvSpPr>
          <p:spPr>
            <a:xfrm>
              <a:off x="7282625" y="2661190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7148322" y="2776156"/>
            <a:ext cx="305467" cy="60103"/>
            <a:chOff x="7148322" y="2776156"/>
            <a:chExt cx="305467" cy="60103"/>
          </a:xfrm>
        </p:grpSpPr>
        <p:sp>
          <p:nvSpPr>
            <p:cNvPr id="69" name="Freeform 69"/>
            <p:cNvSpPr/>
            <p:nvPr/>
          </p:nvSpPr>
          <p:spPr>
            <a:xfrm>
              <a:off x="7148322" y="2776156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614922" y="4176522"/>
            <a:ext cx="453771" cy="453771"/>
            <a:chOff x="6614922" y="4176522"/>
            <a:chExt cx="453771" cy="453771"/>
          </a:xfrm>
        </p:grpSpPr>
        <p:sp>
          <p:nvSpPr>
            <p:cNvPr id="71" name="AutoShape 71"/>
            <p:cNvSpPr/>
            <p:nvPr/>
          </p:nvSpPr>
          <p:spPr>
            <a:xfrm>
              <a:off x="6614922" y="4176522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6678454" y="4243673"/>
            <a:ext cx="326517" cy="368618"/>
            <a:chOff x="6678454" y="4243673"/>
            <a:chExt cx="326517" cy="368618"/>
          </a:xfrm>
        </p:grpSpPr>
        <p:sp>
          <p:nvSpPr>
            <p:cNvPr id="73" name="Freeform 73"/>
            <p:cNvSpPr/>
            <p:nvPr/>
          </p:nvSpPr>
          <p:spPr>
            <a:xfrm>
              <a:off x="6767322" y="4243673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678454" y="4423886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6823234" y="4455223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6689027" y="4570190"/>
            <a:ext cx="305467" cy="60103"/>
            <a:chOff x="6689027" y="4570190"/>
            <a:chExt cx="305467" cy="60103"/>
          </a:xfrm>
        </p:grpSpPr>
        <p:sp>
          <p:nvSpPr>
            <p:cNvPr id="77" name="Freeform 77"/>
            <p:cNvSpPr/>
            <p:nvPr/>
          </p:nvSpPr>
          <p:spPr>
            <a:xfrm>
              <a:off x="6689027" y="4570190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78" name="Connector 78"/>
          <p:cNvCxnSpPr/>
          <p:nvPr/>
        </p:nvCxnSpPr>
        <p:spPr>
          <a:xfrm>
            <a:off x="8274310" y="5180255"/>
            <a:ext cx="306629" cy="518075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grpSp>
        <p:nvGrpSpPr>
          <p:cNvPr id="79" name="Group 79"/>
          <p:cNvGrpSpPr/>
          <p:nvPr/>
        </p:nvGrpSpPr>
        <p:grpSpPr>
          <a:xfrm>
            <a:off x="7787354" y="4746498"/>
            <a:ext cx="664369" cy="664369"/>
            <a:chOff x="7787354" y="4746498"/>
            <a:chExt cx="664369" cy="664369"/>
          </a:xfrm>
        </p:grpSpPr>
        <p:sp>
          <p:nvSpPr>
            <p:cNvPr id="80" name="AutoShape 80"/>
            <p:cNvSpPr/>
            <p:nvPr/>
          </p:nvSpPr>
          <p:spPr>
            <a:xfrm>
              <a:off x="7787354" y="4746498"/>
              <a:ext cx="664369" cy="664369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1" name="Group 81"/>
          <p:cNvGrpSpPr/>
          <p:nvPr/>
        </p:nvGrpSpPr>
        <p:grpSpPr>
          <a:xfrm>
            <a:off x="7880414" y="4844796"/>
            <a:ext cx="478060" cy="539782"/>
            <a:chOff x="7880414" y="4844796"/>
            <a:chExt cx="478060" cy="539782"/>
          </a:xfrm>
        </p:grpSpPr>
        <p:sp>
          <p:nvSpPr>
            <p:cNvPr id="82" name="Freeform 82"/>
            <p:cNvSpPr/>
            <p:nvPr/>
          </p:nvSpPr>
          <p:spPr>
            <a:xfrm>
              <a:off x="8010525" y="4844796"/>
              <a:ext cx="218027" cy="283369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7880414" y="5108734"/>
              <a:ext cx="478060" cy="27584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8092440" y="5154549"/>
              <a:ext cx="55626" cy="41339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5" name="Group 85"/>
          <p:cNvGrpSpPr/>
          <p:nvPr/>
        </p:nvGrpSpPr>
        <p:grpSpPr>
          <a:xfrm>
            <a:off x="7895844" y="5322856"/>
            <a:ext cx="447294" cy="88011"/>
            <a:chOff x="7895844" y="5322856"/>
            <a:chExt cx="447294" cy="88011"/>
          </a:xfrm>
        </p:grpSpPr>
        <p:sp>
          <p:nvSpPr>
            <p:cNvPr id="86" name="Freeform 86"/>
            <p:cNvSpPr/>
            <p:nvPr/>
          </p:nvSpPr>
          <p:spPr>
            <a:xfrm>
              <a:off x="7895844" y="5322856"/>
              <a:ext cx="447294" cy="88011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7" name="Group 87"/>
          <p:cNvGrpSpPr/>
          <p:nvPr/>
        </p:nvGrpSpPr>
        <p:grpSpPr>
          <a:xfrm>
            <a:off x="6936200" y="4830032"/>
            <a:ext cx="453771" cy="453771"/>
            <a:chOff x="6936200" y="4830032"/>
            <a:chExt cx="453771" cy="453771"/>
          </a:xfrm>
        </p:grpSpPr>
        <p:sp>
          <p:nvSpPr>
            <p:cNvPr id="88" name="AutoShape 88"/>
            <p:cNvSpPr/>
            <p:nvPr/>
          </p:nvSpPr>
          <p:spPr>
            <a:xfrm>
              <a:off x="6936200" y="4830032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9" name="Group 89"/>
          <p:cNvGrpSpPr/>
          <p:nvPr/>
        </p:nvGrpSpPr>
        <p:grpSpPr>
          <a:xfrm>
            <a:off x="6999827" y="4897184"/>
            <a:ext cx="326517" cy="368617"/>
            <a:chOff x="6999827" y="4897184"/>
            <a:chExt cx="326517" cy="368617"/>
          </a:xfrm>
        </p:grpSpPr>
        <p:sp>
          <p:nvSpPr>
            <p:cNvPr id="90" name="Freeform 90"/>
            <p:cNvSpPr/>
            <p:nvPr/>
          </p:nvSpPr>
          <p:spPr>
            <a:xfrm>
              <a:off x="7088600" y="4897184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99827" y="5077396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7144608" y="5108734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3" name="Group 93"/>
          <p:cNvGrpSpPr/>
          <p:nvPr/>
        </p:nvGrpSpPr>
        <p:grpSpPr>
          <a:xfrm>
            <a:off x="7010305" y="5223700"/>
            <a:ext cx="305467" cy="60103"/>
            <a:chOff x="7010305" y="5223700"/>
            <a:chExt cx="305467" cy="60103"/>
          </a:xfrm>
        </p:grpSpPr>
        <p:sp>
          <p:nvSpPr>
            <p:cNvPr id="94" name="Freeform 94"/>
            <p:cNvSpPr/>
            <p:nvPr/>
          </p:nvSpPr>
          <p:spPr>
            <a:xfrm>
              <a:off x="7010305" y="5223700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5" name="Group 95"/>
          <p:cNvGrpSpPr/>
          <p:nvPr/>
        </p:nvGrpSpPr>
        <p:grpSpPr>
          <a:xfrm>
            <a:off x="8511826" y="5729097"/>
            <a:ext cx="453771" cy="453771"/>
            <a:chOff x="8511826" y="5729097"/>
            <a:chExt cx="453771" cy="453771"/>
          </a:xfrm>
        </p:grpSpPr>
        <p:sp>
          <p:nvSpPr>
            <p:cNvPr id="96" name="AutoShape 96"/>
            <p:cNvSpPr/>
            <p:nvPr/>
          </p:nvSpPr>
          <p:spPr>
            <a:xfrm>
              <a:off x="8511826" y="5729097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7" name="Group 97"/>
          <p:cNvGrpSpPr/>
          <p:nvPr/>
        </p:nvGrpSpPr>
        <p:grpSpPr>
          <a:xfrm>
            <a:off x="8575453" y="5796249"/>
            <a:ext cx="326517" cy="368617"/>
            <a:chOff x="8575453" y="5796249"/>
            <a:chExt cx="326517" cy="368617"/>
          </a:xfrm>
        </p:grpSpPr>
        <p:sp>
          <p:nvSpPr>
            <p:cNvPr id="98" name="Freeform 98"/>
            <p:cNvSpPr/>
            <p:nvPr/>
          </p:nvSpPr>
          <p:spPr>
            <a:xfrm>
              <a:off x="8664226" y="5796249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8575453" y="5976461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8720233" y="6007798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1" name="Group 101"/>
          <p:cNvGrpSpPr/>
          <p:nvPr/>
        </p:nvGrpSpPr>
        <p:grpSpPr>
          <a:xfrm>
            <a:off x="8585930" y="6122765"/>
            <a:ext cx="305467" cy="60103"/>
            <a:chOff x="8585930" y="6122765"/>
            <a:chExt cx="305467" cy="60103"/>
          </a:xfrm>
        </p:grpSpPr>
        <p:sp>
          <p:nvSpPr>
            <p:cNvPr id="102" name="Freeform 102"/>
            <p:cNvSpPr/>
            <p:nvPr/>
          </p:nvSpPr>
          <p:spPr>
            <a:xfrm>
              <a:off x="8585930" y="6122765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03" name="Connector 103"/>
          <p:cNvCxnSpPr/>
          <p:nvPr/>
        </p:nvCxnSpPr>
        <p:spPr>
          <a:xfrm flipH="1">
            <a:off x="9496936" y="4619186"/>
            <a:ext cx="545662" cy="443587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104" name="Connector 104"/>
          <p:cNvCxnSpPr/>
          <p:nvPr/>
        </p:nvCxnSpPr>
        <p:spPr>
          <a:xfrm>
            <a:off x="10076528" y="4716108"/>
            <a:ext cx="18578" cy="719008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grpSp>
        <p:nvGrpSpPr>
          <p:cNvPr id="105" name="Group 105"/>
          <p:cNvGrpSpPr/>
          <p:nvPr/>
        </p:nvGrpSpPr>
        <p:grpSpPr>
          <a:xfrm>
            <a:off x="9748075" y="4300156"/>
            <a:ext cx="664369" cy="664369"/>
            <a:chOff x="9748075" y="4300156"/>
            <a:chExt cx="664369" cy="664369"/>
          </a:xfrm>
        </p:grpSpPr>
        <p:sp>
          <p:nvSpPr>
            <p:cNvPr id="106" name="AutoShape 106"/>
            <p:cNvSpPr/>
            <p:nvPr/>
          </p:nvSpPr>
          <p:spPr>
            <a:xfrm>
              <a:off x="9748075" y="4300156"/>
              <a:ext cx="664369" cy="664369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7" name="Group 107"/>
          <p:cNvGrpSpPr/>
          <p:nvPr/>
        </p:nvGrpSpPr>
        <p:grpSpPr>
          <a:xfrm>
            <a:off x="9841230" y="4398454"/>
            <a:ext cx="478060" cy="539687"/>
            <a:chOff x="9841230" y="4398454"/>
            <a:chExt cx="478060" cy="539687"/>
          </a:xfrm>
        </p:grpSpPr>
        <p:sp>
          <p:nvSpPr>
            <p:cNvPr id="108" name="Freeform 108"/>
            <p:cNvSpPr/>
            <p:nvPr/>
          </p:nvSpPr>
          <p:spPr>
            <a:xfrm>
              <a:off x="9971246" y="4398454"/>
              <a:ext cx="218027" cy="283369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Freeform 109"/>
            <p:cNvSpPr/>
            <p:nvPr/>
          </p:nvSpPr>
          <p:spPr>
            <a:xfrm>
              <a:off x="9841230" y="4662297"/>
              <a:ext cx="478060" cy="27584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10053161" y="4708207"/>
              <a:ext cx="55626" cy="41339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1" name="Group 111"/>
          <p:cNvGrpSpPr/>
          <p:nvPr/>
        </p:nvGrpSpPr>
        <p:grpSpPr>
          <a:xfrm>
            <a:off x="9856566" y="4876514"/>
            <a:ext cx="447294" cy="88011"/>
            <a:chOff x="9856566" y="4876514"/>
            <a:chExt cx="447294" cy="88011"/>
          </a:xfrm>
        </p:grpSpPr>
        <p:sp>
          <p:nvSpPr>
            <p:cNvPr id="112" name="Freeform 112"/>
            <p:cNvSpPr/>
            <p:nvPr/>
          </p:nvSpPr>
          <p:spPr>
            <a:xfrm>
              <a:off x="9856566" y="4876514"/>
              <a:ext cx="447294" cy="88011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3" name="Group 113"/>
          <p:cNvGrpSpPr/>
          <p:nvPr/>
        </p:nvGrpSpPr>
        <p:grpSpPr>
          <a:xfrm>
            <a:off x="9030843" y="5023104"/>
            <a:ext cx="453771" cy="453771"/>
            <a:chOff x="9030843" y="5023104"/>
            <a:chExt cx="453771" cy="453771"/>
          </a:xfrm>
        </p:grpSpPr>
        <p:sp>
          <p:nvSpPr>
            <p:cNvPr id="114" name="AutoShape 114"/>
            <p:cNvSpPr/>
            <p:nvPr/>
          </p:nvSpPr>
          <p:spPr>
            <a:xfrm>
              <a:off x="9030843" y="5023104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5" name="Group 115"/>
          <p:cNvGrpSpPr/>
          <p:nvPr/>
        </p:nvGrpSpPr>
        <p:grpSpPr>
          <a:xfrm>
            <a:off x="9094470" y="5090255"/>
            <a:ext cx="326517" cy="368618"/>
            <a:chOff x="9094470" y="5090255"/>
            <a:chExt cx="326517" cy="368618"/>
          </a:xfrm>
        </p:grpSpPr>
        <p:sp>
          <p:nvSpPr>
            <p:cNvPr id="116" name="Freeform 116"/>
            <p:cNvSpPr/>
            <p:nvPr/>
          </p:nvSpPr>
          <p:spPr>
            <a:xfrm>
              <a:off x="9183243" y="5090255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9094470" y="5270468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Freeform 118"/>
            <p:cNvSpPr/>
            <p:nvPr/>
          </p:nvSpPr>
          <p:spPr>
            <a:xfrm>
              <a:off x="9239250" y="5301805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9" name="Group 119"/>
          <p:cNvGrpSpPr/>
          <p:nvPr/>
        </p:nvGrpSpPr>
        <p:grpSpPr>
          <a:xfrm>
            <a:off x="9104948" y="5416772"/>
            <a:ext cx="305467" cy="60103"/>
            <a:chOff x="9104948" y="5416772"/>
            <a:chExt cx="305467" cy="60103"/>
          </a:xfrm>
        </p:grpSpPr>
        <p:sp>
          <p:nvSpPr>
            <p:cNvPr id="120" name="Freeform 120"/>
            <p:cNvSpPr/>
            <p:nvPr/>
          </p:nvSpPr>
          <p:spPr>
            <a:xfrm>
              <a:off x="9104948" y="5416772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1" name="Group 121"/>
          <p:cNvGrpSpPr/>
          <p:nvPr/>
        </p:nvGrpSpPr>
        <p:grpSpPr>
          <a:xfrm>
            <a:off x="9872949" y="5502211"/>
            <a:ext cx="453771" cy="453771"/>
            <a:chOff x="9872949" y="5502211"/>
            <a:chExt cx="453771" cy="453771"/>
          </a:xfrm>
        </p:grpSpPr>
        <p:sp>
          <p:nvSpPr>
            <p:cNvPr id="122" name="AutoShape 122"/>
            <p:cNvSpPr/>
            <p:nvPr/>
          </p:nvSpPr>
          <p:spPr>
            <a:xfrm>
              <a:off x="9872949" y="5502211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3" name="Group 123"/>
          <p:cNvGrpSpPr/>
          <p:nvPr/>
        </p:nvGrpSpPr>
        <p:grpSpPr>
          <a:xfrm>
            <a:off x="9936480" y="5569363"/>
            <a:ext cx="326517" cy="368618"/>
            <a:chOff x="9936480" y="5569363"/>
            <a:chExt cx="326517" cy="368618"/>
          </a:xfrm>
        </p:grpSpPr>
        <p:sp>
          <p:nvSpPr>
            <p:cNvPr id="124" name="Freeform 124"/>
            <p:cNvSpPr/>
            <p:nvPr/>
          </p:nvSpPr>
          <p:spPr>
            <a:xfrm>
              <a:off x="10025349" y="5569363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9936480" y="5749576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10081260" y="5780913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7" name="Group 127"/>
          <p:cNvGrpSpPr/>
          <p:nvPr/>
        </p:nvGrpSpPr>
        <p:grpSpPr>
          <a:xfrm>
            <a:off x="9947053" y="5895880"/>
            <a:ext cx="305467" cy="60103"/>
            <a:chOff x="9947053" y="5895880"/>
            <a:chExt cx="305467" cy="60103"/>
          </a:xfrm>
        </p:grpSpPr>
        <p:sp>
          <p:nvSpPr>
            <p:cNvPr id="128" name="Freeform 128"/>
            <p:cNvSpPr/>
            <p:nvPr/>
          </p:nvSpPr>
          <p:spPr>
            <a:xfrm>
              <a:off x="9947053" y="5895880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29" name="Connector 129"/>
          <p:cNvCxnSpPr/>
          <p:nvPr/>
        </p:nvCxnSpPr>
        <p:spPr>
          <a:xfrm flipV="1">
            <a:off x="9025615" y="2235826"/>
            <a:ext cx="541689" cy="145917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cxnSp>
        <p:nvCxnSpPr>
          <p:cNvPr id="130" name="Connector 130"/>
          <p:cNvCxnSpPr/>
          <p:nvPr/>
        </p:nvCxnSpPr>
        <p:spPr>
          <a:xfrm flipH="1" flipV="1">
            <a:off x="8271850" y="2166219"/>
            <a:ext cx="452891" cy="204667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</a:ln>
        </p:spPr>
      </p:cxnSp>
      <p:grpSp>
        <p:nvGrpSpPr>
          <p:cNvPr id="131" name="Group 131"/>
          <p:cNvGrpSpPr/>
          <p:nvPr/>
        </p:nvGrpSpPr>
        <p:grpSpPr>
          <a:xfrm>
            <a:off x="8554402" y="2050351"/>
            <a:ext cx="664369" cy="664369"/>
            <a:chOff x="8554402" y="2050351"/>
            <a:chExt cx="664369" cy="664369"/>
          </a:xfrm>
        </p:grpSpPr>
        <p:sp>
          <p:nvSpPr>
            <p:cNvPr id="132" name="AutoShape 132"/>
            <p:cNvSpPr/>
            <p:nvPr/>
          </p:nvSpPr>
          <p:spPr>
            <a:xfrm>
              <a:off x="8554402" y="2050351"/>
              <a:ext cx="664369" cy="664369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3" name="Group 133"/>
          <p:cNvGrpSpPr/>
          <p:nvPr/>
        </p:nvGrpSpPr>
        <p:grpSpPr>
          <a:xfrm>
            <a:off x="8647462" y="2148650"/>
            <a:ext cx="478060" cy="539686"/>
            <a:chOff x="8647462" y="2148650"/>
            <a:chExt cx="478060" cy="539686"/>
          </a:xfrm>
        </p:grpSpPr>
        <p:sp>
          <p:nvSpPr>
            <p:cNvPr id="134" name="Freeform 134"/>
            <p:cNvSpPr/>
            <p:nvPr/>
          </p:nvSpPr>
          <p:spPr>
            <a:xfrm>
              <a:off x="8777574" y="2148650"/>
              <a:ext cx="218027" cy="283369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8647462" y="2412492"/>
              <a:ext cx="478060" cy="27584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Freeform 136"/>
            <p:cNvSpPr/>
            <p:nvPr/>
          </p:nvSpPr>
          <p:spPr>
            <a:xfrm>
              <a:off x="8859488" y="2458307"/>
              <a:ext cx="55626" cy="41339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7" name="Group 137"/>
          <p:cNvGrpSpPr/>
          <p:nvPr/>
        </p:nvGrpSpPr>
        <p:grpSpPr>
          <a:xfrm>
            <a:off x="8662892" y="2626614"/>
            <a:ext cx="447294" cy="88011"/>
            <a:chOff x="8662892" y="2626614"/>
            <a:chExt cx="447294" cy="88011"/>
          </a:xfrm>
        </p:grpSpPr>
        <p:sp>
          <p:nvSpPr>
            <p:cNvPr id="138" name="Freeform 138"/>
            <p:cNvSpPr/>
            <p:nvPr/>
          </p:nvSpPr>
          <p:spPr>
            <a:xfrm>
              <a:off x="8662892" y="2626614"/>
              <a:ext cx="447294" cy="88011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9" name="Group 139"/>
          <p:cNvGrpSpPr/>
          <p:nvPr/>
        </p:nvGrpSpPr>
        <p:grpSpPr>
          <a:xfrm>
            <a:off x="7753064" y="1854994"/>
            <a:ext cx="453771" cy="453771"/>
            <a:chOff x="7753064" y="1854994"/>
            <a:chExt cx="453771" cy="453771"/>
          </a:xfrm>
        </p:grpSpPr>
        <p:sp>
          <p:nvSpPr>
            <p:cNvPr id="140" name="AutoShape 140"/>
            <p:cNvSpPr/>
            <p:nvPr/>
          </p:nvSpPr>
          <p:spPr>
            <a:xfrm>
              <a:off x="7753064" y="1854994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1" name="Group 141"/>
          <p:cNvGrpSpPr/>
          <p:nvPr/>
        </p:nvGrpSpPr>
        <p:grpSpPr>
          <a:xfrm>
            <a:off x="7816691" y="1922145"/>
            <a:ext cx="326517" cy="368618"/>
            <a:chOff x="7816691" y="1922145"/>
            <a:chExt cx="326517" cy="368618"/>
          </a:xfrm>
        </p:grpSpPr>
        <p:sp>
          <p:nvSpPr>
            <p:cNvPr id="142" name="Freeform 142"/>
            <p:cNvSpPr/>
            <p:nvPr/>
          </p:nvSpPr>
          <p:spPr>
            <a:xfrm>
              <a:off x="7905464" y="1922145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Freeform 143"/>
            <p:cNvSpPr/>
            <p:nvPr/>
          </p:nvSpPr>
          <p:spPr>
            <a:xfrm>
              <a:off x="7816691" y="2102358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7961471" y="2133695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5" name="Group 145"/>
          <p:cNvGrpSpPr/>
          <p:nvPr/>
        </p:nvGrpSpPr>
        <p:grpSpPr>
          <a:xfrm>
            <a:off x="7827169" y="2248662"/>
            <a:ext cx="305467" cy="60103"/>
            <a:chOff x="7827169" y="2248662"/>
            <a:chExt cx="305467" cy="60103"/>
          </a:xfrm>
        </p:grpSpPr>
        <p:sp>
          <p:nvSpPr>
            <p:cNvPr id="146" name="Freeform 146"/>
            <p:cNvSpPr/>
            <p:nvPr/>
          </p:nvSpPr>
          <p:spPr>
            <a:xfrm>
              <a:off x="7827169" y="2248662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7" name="Group 147"/>
          <p:cNvGrpSpPr/>
          <p:nvPr/>
        </p:nvGrpSpPr>
        <p:grpSpPr>
          <a:xfrm>
            <a:off x="9632252" y="1967865"/>
            <a:ext cx="453771" cy="453771"/>
            <a:chOff x="9632252" y="1967865"/>
            <a:chExt cx="453771" cy="453771"/>
          </a:xfrm>
        </p:grpSpPr>
        <p:sp>
          <p:nvSpPr>
            <p:cNvPr id="148" name="AutoShape 148"/>
            <p:cNvSpPr/>
            <p:nvPr/>
          </p:nvSpPr>
          <p:spPr>
            <a:xfrm>
              <a:off x="9632252" y="1967865"/>
              <a:ext cx="453771" cy="45377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9" name="Group 149"/>
          <p:cNvGrpSpPr/>
          <p:nvPr/>
        </p:nvGrpSpPr>
        <p:grpSpPr>
          <a:xfrm>
            <a:off x="9695879" y="2035016"/>
            <a:ext cx="326517" cy="368618"/>
            <a:chOff x="9695879" y="2035016"/>
            <a:chExt cx="326517" cy="368618"/>
          </a:xfrm>
        </p:grpSpPr>
        <p:sp>
          <p:nvSpPr>
            <p:cNvPr id="150" name="Freeform 150"/>
            <p:cNvSpPr/>
            <p:nvPr/>
          </p:nvSpPr>
          <p:spPr>
            <a:xfrm>
              <a:off x="9784652" y="2035016"/>
              <a:ext cx="148876" cy="193548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9695879" y="2215229"/>
              <a:ext cx="326517" cy="188405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Freeform 152"/>
            <p:cNvSpPr/>
            <p:nvPr/>
          </p:nvSpPr>
          <p:spPr>
            <a:xfrm>
              <a:off x="9840659" y="2246471"/>
              <a:ext cx="38005" cy="28194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3" name="Group 153"/>
          <p:cNvGrpSpPr/>
          <p:nvPr/>
        </p:nvGrpSpPr>
        <p:grpSpPr>
          <a:xfrm>
            <a:off x="9706356" y="2361438"/>
            <a:ext cx="305467" cy="60103"/>
            <a:chOff x="9706356" y="2361438"/>
            <a:chExt cx="305467" cy="60103"/>
          </a:xfrm>
        </p:grpSpPr>
        <p:sp>
          <p:nvSpPr>
            <p:cNvPr id="154" name="Freeform 154"/>
            <p:cNvSpPr/>
            <p:nvPr/>
          </p:nvSpPr>
          <p:spPr>
            <a:xfrm>
              <a:off x="9706356" y="2361438"/>
              <a:ext cx="305467" cy="60103"/>
            </a:xfrm>
            <a:custGeom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5" name="AutoShape 155"/>
          <p:cNvSpPr/>
          <p:nvPr/>
        </p:nvSpPr>
        <p:spPr>
          <a:xfrm>
            <a:off x="1104329" y="3250025"/>
            <a:ext cx="4000405" cy="196596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  <a:endParaRPr lang="en-US" sz="1100"/>
          </a:p>
        </p:txBody>
      </p:sp>
      <p:sp>
        <p:nvSpPr>
          <p:cNvPr id="156" name="Freeform 156"/>
          <p:cNvSpPr/>
          <p:nvPr/>
        </p:nvSpPr>
        <p:spPr>
          <a:xfrm>
            <a:off x="1104329" y="2313518"/>
            <a:ext cx="600656" cy="600656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7" name="AutoShape 157"/>
          <p:cNvSpPr/>
          <p:nvPr/>
        </p:nvSpPr>
        <p:spPr>
          <a:xfrm>
            <a:off x="1788559" y="2360035"/>
            <a:ext cx="3308633" cy="4682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8" name="Group 15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9" name="AutoShape 15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2" name="AutoShape 16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3" name="AutoShape 16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AutoShape 16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AutoShape 16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6" name="AutoShape 16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7" name="AutoShape 16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2" name="AutoShape 17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3" name="AutoShape 17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AutoShape 17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AutoShape 17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6" name="AutoShape 17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7" name="AutoShape 17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TextBox 17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育婴疾病预防的重要性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常见育婴疾病的预防措施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经常开窗通风，避免长时间关闭门窗。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保持室内空气流通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合理饮食、适量运动，保证充足的睡眠，有助于提高宝宝的免疫力。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增强免疫力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尽量避免带宝宝去人群密集的场所，特别是流感高发期。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避免接触感染源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根据医生的建议，及时给宝宝接种流感疫苗。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接种疫苗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9144" r="19144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感冒的预防措施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6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确保食物新鲜、清洁，避免给宝宝食用过期或变质的食品。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318965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注意饮食卫生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避免宝宝腹部着凉，特别是在换季时。</a:t>
            </a:r>
            <a:endParaRPr lang="en-US" sz="1100"/>
          </a:p>
        </p:txBody>
      </p:sp>
      <p:sp>
        <p:nvSpPr>
          <p:cNvPr id="28" name="TextBox 28"/>
          <p:cNvSpPr txBox="1"/>
          <p:nvPr/>
        </p:nvSpPr>
        <p:spPr>
          <a:xfrm>
            <a:off x="1318965" y="2716014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注意腹部保暖</a:t>
            </a:r>
          </a:p>
        </p:txBody>
      </p:sp>
      <p:sp>
        <p:nvSpPr>
          <p:cNvPr id="29" name="AutoShape 29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建立规律的饮食习惯，避免暴饮暴食。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8016240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规律饮食</a:t>
            </a:r>
          </a:p>
        </p:txBody>
      </p:sp>
      <p:sp>
        <p:nvSpPr>
          <p:cNvPr id="31" name="AutoShape 31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一旦宝宝出现腹泻症状，应及时就医，遵医嘱治疗。</a:t>
            </a:r>
            <a:endParaRPr lang="en-US" sz="1100"/>
          </a:p>
        </p:txBody>
      </p:sp>
      <p:sp>
        <p:nvSpPr>
          <p:cNvPr id="32" name="TextBox 32"/>
          <p:cNvSpPr txBox="1"/>
          <p:nvPr/>
        </p:nvSpPr>
        <p:spPr>
          <a:xfrm>
            <a:off x="8016240" y="2727831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及时就医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腹泻的预防措施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保持皮肤清洁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经常给宝宝洗澡，保持皮肤清洁干燥。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选择合适的衣物和尿布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选择透气性好、柔软舒适的衣物和尿布，避免使用化纤材料。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避免刺激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避免给宝宝使用含有香料、酒精、色素等刺激性成分的护肤品和洗涤用品。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寻找过敏源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留意宝宝湿疹发生前是否有食物或环境中的过敏源接触史，尽量避免接触。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湿疹的预防措施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98971" y="1841134"/>
            <a:ext cx="2146861" cy="2146861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8971" y="2499066"/>
            <a:ext cx="2092425" cy="83099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4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614704" y="1841134"/>
            <a:ext cx="2146861" cy="2146861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614704" y="2499066"/>
            <a:ext cx="2146861" cy="83099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4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430437" y="1841134"/>
            <a:ext cx="2146861" cy="2146861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30437" y="2499066"/>
            <a:ext cx="2146861" cy="83099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246171" y="1841134"/>
            <a:ext cx="2146861" cy="2146861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246171" y="2499066"/>
            <a:ext cx="2146861" cy="83099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04340" y="4107297"/>
            <a:ext cx="2251017" cy="1932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保证宝宝充足的睡眠、均衡的饮食，以及适量的运动，以增强免疫力。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704340" y="3646674"/>
            <a:ext cx="2249805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加强免疫力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510548" y="4107297"/>
            <a:ext cx="2251017" cy="1932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根据天气情况及时给宝宝增减衣物，避免过度保暖或受凉。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3510548" y="3646674"/>
            <a:ext cx="2249805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及时增减衣物</a:t>
            </a:r>
          </a:p>
        </p:txBody>
      </p:sp>
      <p:sp>
        <p:nvSpPr>
          <p:cNvPr id="14" name="AutoShape 14"/>
          <p:cNvSpPr/>
          <p:nvPr/>
        </p:nvSpPr>
        <p:spPr>
          <a:xfrm>
            <a:off x="6430437" y="4107297"/>
            <a:ext cx="2251017" cy="1932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保持室内适宜的温度和湿度，避免宝宝体温过高或过低。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6430437" y="3646674"/>
            <a:ext cx="2249805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注意环境温度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246171" y="4107297"/>
            <a:ext cx="2251017" cy="1932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定期监测宝宝体温，一旦发现异常应及时采取措施。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9246171" y="3646674"/>
            <a:ext cx="2249805" cy="358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监测体温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发热的预防措施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注意室内空气质量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注意饮食调整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加强锻炼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及时就医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咳嗽的预防措施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98" r="1659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保持室内空气流通，避免烟尘等刺激性气体的刺激。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避免给宝宝食用过于油腻、辛辣等刺激性食物，多饮水有助于缓解咳嗽。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适当的运动有助于增强宝宝的身体素质，提高抵抗力。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如果宝宝咳嗽症状持续加重或伴有其他症状，应及时就医检查治疗。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育婴疾病的护理方法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https://d.book118.com/478107032053006026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2024-09-03T14:29:53.025</cp:lastPrinted>
  <dcterms:created xsi:type="dcterms:W3CDTF">2024-09-03T06:29:53Z</dcterms:created>
  <dcterms:modified xsi:type="dcterms:W3CDTF">2024-09-03T06:29:54Z</dcterms:modified>
</cp:coreProperties>
</file>