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86D48E0E-A168-4080-8E6C-8375E82C809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73FD649-E65B-4E04-92CF-337041F22D0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CF35215D-3D01-4F67-952B-EDA4E795423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3FF69850-DACD-4425-8CCA-EAED05F9B0B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59989A1D-68E3-439C-9ACB-E9E37F316694}"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B92F9168-E7B4-4ECD-9994-0CBAAF0107AC}"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94E6AA5D-BA35-4690-BE81-7F91195DEFF0}"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69E5451-F71D-40E1-9F12-43592691FFF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3014CFF-B3ED-44D4-9317-87F78486FF7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432EB18-C15A-45ED-B8BD-073DA591DEB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62B1836-EC16-4B74-97F7-58ED5427709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7811304601100604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81004" y="845344"/>
            <a:ext cx="11029991"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000000">
                    <a:alpha val="100000"/>
                  </a:srgbClr>
                </a:solidFill>
                <a:latin typeface="Microsoft Yahei"/>
                <a:ea typeface="Microsoft Yahei"/>
                <a:cs typeface="Microsoft Yahei"/>
              </a:rPr>
              <a:t>护理查房病程</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护理查房的分类</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护理查房的步骤</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护理查房的注意事项</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护理查房的案例分析</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headEnd type="none"/>
            <a:tailEnd type="none"/>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headEnd type="none"/>
            <a:tailEnd type="none"/>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870446" y="1714805"/>
            <a:ext cx="8551930" cy="140939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9225" b="1">
                <a:solidFill>
                  <a:schemeClr val="accent3">
                    <a:lumMod val="60000"/>
                    <a:lumOff val="40000"/>
                    <a:alpha val="100000"/>
                  </a:schemeClr>
                </a:solidFill>
                <a:latin typeface="Microsoft Yahei"/>
                <a:ea typeface="Microsoft Yahei"/>
                <a:cs typeface="Microsoft Yahei"/>
              </a:rPr>
              <a:t>01</a:t>
            </a:r>
          </a:p>
        </p:txBody>
      </p:sp>
      <p:cxnSp>
        <p:nvCxnSpPr>
          <p:cNvPr id="3" name="Connector 3"/>
          <p:cNvCxnSpPr/>
          <p:nvPr/>
        </p:nvCxnSpPr>
        <p:spPr>
          <a:xfrm>
            <a:off x="2473714" y="3043743"/>
            <a:ext cx="7337793" cy="0"/>
          </a:xfrm>
          <a:prstGeom prst="line">
            <a:avLst/>
          </a:prstGeom>
          <a:ln w="19050">
            <a:solidFill>
              <a:schemeClr val="accent3">
                <a:lumMod val="60000"/>
                <a:lumOff val="40000"/>
              </a:schemeClr>
            </a:solidFill>
            <a:prstDash val="solid"/>
            <a:headEnd type="none"/>
            <a:tailEnd type="none"/>
          </a:ln>
        </p:spPr>
        <p:style>
          <a:lnRef idx="0">
            <a:schemeClr val="accent3"/>
          </a:lnRef>
          <a:fillRef idx="1">
            <a:schemeClr val="accent3"/>
          </a:fillRef>
          <a:effectRef idx="0">
            <a:schemeClr val="accent3"/>
          </a:effectRef>
          <a:fontRef idx="minor">
            <a:schemeClr val="lt1"/>
          </a:fontRef>
        </p:style>
      </p:cxnSp>
      <p:sp>
        <p:nvSpPr>
          <p:cNvPr id="4" name="TextBox 4"/>
          <p:cNvSpPr txBox="1"/>
          <p:nvPr/>
        </p:nvSpPr>
        <p:spPr>
          <a:xfrm>
            <a:off x="2216099" y="3124200"/>
            <a:ext cx="7860623" cy="18726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4575" b="1">
                <a:solidFill>
                  <a:srgbClr val="000000">
                    <a:alpha val="100000"/>
                  </a:srgbClr>
                </a:solidFill>
                <a:latin typeface="Microsoft Yahei"/>
                <a:ea typeface="Microsoft Yahei"/>
                <a:cs typeface="Microsoft Yahei"/>
              </a:rPr>
              <a:t>引言</a:t>
            </a:r>
          </a:p>
        </p:txBody>
      </p:sp>
      <p:sp>
        <p:nvSpPr>
          <p:cNvPr id="5" name="Freeform 5"/>
          <p:cNvSpPr/>
          <p:nvPr/>
        </p:nvSpPr>
        <p:spPr>
          <a:xfrm>
            <a:off x="8967143" y="2331720"/>
            <a:ext cx="514088" cy="514088"/>
          </a:xfrm>
          <a:custGeom>
            <a:rect l="l" t="t" r="r" b="b"/>
            <a:pathLst>
              <a:path w="1905000" h="1905000">
                <a:moveTo>
                  <a:pt x="952500" y="0"/>
                </a:moveTo>
                <a:lnTo>
                  <a:pt x="1190625" y="714375"/>
                </a:lnTo>
                <a:lnTo>
                  <a:pt x="1905000" y="952500"/>
                </a:lnTo>
                <a:lnTo>
                  <a:pt x="1190625" y="1190625"/>
                </a:lnTo>
                <a:lnTo>
                  <a:pt x="952500" y="1905000"/>
                </a:lnTo>
                <a:lnTo>
                  <a:pt x="714375" y="1190625"/>
                </a:lnTo>
                <a:lnTo>
                  <a:pt x="0" y="952500"/>
                </a:lnTo>
                <a:lnTo>
                  <a:pt x="714375" y="714375"/>
                </a:lnTo>
                <a:close/>
              </a:path>
            </a:pathLst>
          </a:cu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6667" r="16667"/>
          <a:stretch>
            <a:fillRect/>
          </a:stretch>
        </p:blipFill>
        <p:spPr>
          <a:xfrm>
            <a:off x="939482" y="1415327"/>
            <a:ext cx="4843296"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护理查房是护理工作中重要的环节，通过查房，可以对患者的病情状况、自身认知情况进行了解，同时也能对护理效果进行评价。</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目的</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随着医疗技术的不断发展，人们对护理服务的需求日益增长，对护理质量的要求也越来越高。为了提高护理服务质量，满足患者需求，护理查房病程的建立和应用变得尤为重要。</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背景</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定义</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护理查房病程是指通过护理查房的方式，对患者的病情状况、自身认知情况进行了解，同时对护理效果进行评价的过程。</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概念</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护理查房病程不仅关注患者的病情状况，还关注患者的心理、社会和家庭状况，通过全面的评估和干预，为患者提供更加全面、个性化的护理服务。</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5000" r="250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定义与概念</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870446" y="1714805"/>
            <a:ext cx="8551930" cy="140939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9225" b="1">
                <a:solidFill>
                  <a:schemeClr val="accent3">
                    <a:lumMod val="60000"/>
                    <a:lumOff val="40000"/>
                    <a:alpha val="100000"/>
                  </a:schemeClr>
                </a:solidFill>
                <a:latin typeface="Microsoft Yahei"/>
                <a:ea typeface="Microsoft Yahei"/>
                <a:cs typeface="Microsoft Yahei"/>
              </a:rPr>
              <a:t>02</a:t>
            </a:r>
          </a:p>
        </p:txBody>
      </p:sp>
      <p:cxnSp>
        <p:nvCxnSpPr>
          <p:cNvPr id="3" name="Connector 3"/>
          <p:cNvCxnSpPr/>
          <p:nvPr/>
        </p:nvCxnSpPr>
        <p:spPr>
          <a:xfrm>
            <a:off x="2473714" y="3043743"/>
            <a:ext cx="7337793" cy="0"/>
          </a:xfrm>
          <a:prstGeom prst="line">
            <a:avLst/>
          </a:prstGeom>
          <a:ln w="19050">
            <a:solidFill>
              <a:schemeClr val="accent3">
                <a:lumMod val="60000"/>
                <a:lumOff val="40000"/>
              </a:schemeClr>
            </a:solidFill>
            <a:prstDash val="solid"/>
            <a:headEnd type="none"/>
            <a:tailEnd type="none"/>
          </a:ln>
        </p:spPr>
        <p:style>
          <a:lnRef idx="0">
            <a:schemeClr val="accent3"/>
          </a:lnRef>
          <a:fillRef idx="1">
            <a:schemeClr val="accent3"/>
          </a:fillRef>
          <a:effectRef idx="0">
            <a:schemeClr val="accent3"/>
          </a:effectRef>
          <a:fontRef idx="minor">
            <a:schemeClr val="lt1"/>
          </a:fontRef>
        </p:style>
      </p:cxnSp>
      <p:sp>
        <p:nvSpPr>
          <p:cNvPr id="4" name="TextBox 4"/>
          <p:cNvSpPr txBox="1"/>
          <p:nvPr/>
        </p:nvSpPr>
        <p:spPr>
          <a:xfrm>
            <a:off x="2216099" y="3124200"/>
            <a:ext cx="7860623" cy="18726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4575" b="1">
                <a:solidFill>
                  <a:srgbClr val="000000">
                    <a:alpha val="100000"/>
                  </a:srgbClr>
                </a:solidFill>
                <a:latin typeface="Microsoft Yahei"/>
                <a:ea typeface="Microsoft Yahei"/>
                <a:cs typeface="Microsoft Yahei"/>
              </a:rPr>
              <a:t>护理查房的分类</a:t>
            </a:r>
          </a:p>
        </p:txBody>
      </p:sp>
      <p:sp>
        <p:nvSpPr>
          <p:cNvPr id="5" name="Freeform 5"/>
          <p:cNvSpPr/>
          <p:nvPr/>
        </p:nvSpPr>
        <p:spPr>
          <a:xfrm>
            <a:off x="8967143" y="2331720"/>
            <a:ext cx="514088" cy="514088"/>
          </a:xfrm>
          <a:custGeom>
            <a:rect l="l" t="t" r="r" b="b"/>
            <a:pathLst>
              <a:path w="1905000" h="1905000">
                <a:moveTo>
                  <a:pt x="952500" y="0"/>
                </a:moveTo>
                <a:lnTo>
                  <a:pt x="1190625" y="714375"/>
                </a:lnTo>
                <a:lnTo>
                  <a:pt x="1905000" y="952500"/>
                </a:lnTo>
                <a:lnTo>
                  <a:pt x="1190625" y="1190625"/>
                </a:lnTo>
                <a:lnTo>
                  <a:pt x="952500" y="1905000"/>
                </a:lnTo>
                <a:lnTo>
                  <a:pt x="714375" y="1190625"/>
                </a:lnTo>
                <a:lnTo>
                  <a:pt x="0" y="952500"/>
                </a:lnTo>
                <a:lnTo>
                  <a:pt x="714375" y="714375"/>
                </a:lnTo>
                <a:close/>
              </a:path>
            </a:pathLst>
          </a:cu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25000" r="25000"/>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总结词</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以患者为中心，全面评估患者情况，制定护理计划和措施。</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详细描述</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责任制护理查房是由责任护士主导，对所负责的患者进行全面评估，了解患者病情、认知情况、心理状态和社会支持等方面，制定个性化的护理计划和措施，确保患者得到全面、专业的护理。</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责任制护理查房</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以评估为核心，对患者的病情状况、自身认知情况进行了解。</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总结词</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评估型护理查房主要是对患者的病情状况、自身认知情况进行了解和评估，以便更好地制定护理计划和措施。在查房过程中，护士会对患者的病情状况进行了解，评估患者的认知情况，了解患者的病情状况和自身认知情况，为后续的护理工作提供依据。</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详细描述</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评估型护理查房</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总结词</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以解决问题为目标，针对患者存在的护理问题进行分析和解决。</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详细描述</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解决问题型护理查房主要是针对患者存在的护理问题进行分析和解决，以提高患者的护理效果。在查房过程中，护士会对患者的护理问题进行了解和分析，找出问题的原因和解决方案，并采取相应的护理措施，解决患者的实际问题。</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解决问题型护理查房</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185766" y="1751287"/>
            <a:ext cx="5242663" cy="4234459"/>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571" y="1751287"/>
            <a:ext cx="5242663" cy="423445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530718" y="2430558"/>
            <a:ext cx="3130564" cy="3130564"/>
          </a:xfrm>
          <a:prstGeom prst="ellipse">
            <a:avLst/>
          </a:prstGeom>
          <a:solidFill>
            <a:srgbClr val="FFFFFF">
              <a:alpha val="5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721546" y="2621386"/>
            <a:ext cx="2748908" cy="2748908"/>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879259" y="2959520"/>
            <a:ext cx="225395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7650" b="1">
                <a:solidFill>
                  <a:srgbClr val="FFFFFF">
                    <a:alpha val="100000"/>
                  </a:srgbClr>
                </a:solidFill>
                <a:latin typeface="Microsoft Yahei"/>
                <a:ea typeface="Microsoft Yahei"/>
                <a:cs typeface="Microsoft Yahei"/>
              </a:rPr>
              <a:t>VS</a:t>
            </a:r>
          </a:p>
        </p:txBody>
      </p:sp>
      <p:cxnSp>
        <p:nvCxnSpPr>
          <p:cNvPr id="7" name="Connector 7"/>
          <p:cNvCxnSpPr/>
          <p:nvPr/>
        </p:nvCxnSpPr>
        <p:spPr>
          <a:xfrm>
            <a:off x="1214515" y="2855191"/>
            <a:ext cx="2856056"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1085072" y="2931894"/>
            <a:ext cx="3263018"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以专题研讨为主要形式，针对某一疾病或某一问题进行深入探讨和研究。</a:t>
            </a:r>
          </a:p>
        </p:txBody>
      </p:sp>
      <p:sp>
        <p:nvSpPr>
          <p:cNvPr id="9" name="TextBox 9"/>
          <p:cNvSpPr txBox="1"/>
          <p:nvPr/>
        </p:nvSpPr>
        <p:spPr>
          <a:xfrm>
            <a:off x="6389233" y="2064798"/>
            <a:ext cx="4714875"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014" b="1">
                <a:solidFill>
                  <a:schemeClr val="accent1">
                    <a:alpha val="100000"/>
                  </a:schemeClr>
                </a:solidFill>
                <a:latin typeface="Microsoft Yahei"/>
                <a:ea typeface="Microsoft Yahei"/>
                <a:cs typeface="Microsoft Yahei"/>
              </a:rPr>
              <a:t>详细描述</a:t>
            </a:r>
          </a:p>
        </p:txBody>
      </p:sp>
      <p:cxnSp>
        <p:nvCxnSpPr>
          <p:cNvPr id="10" name="Connector 10"/>
          <p:cNvCxnSpPr/>
          <p:nvPr/>
        </p:nvCxnSpPr>
        <p:spPr>
          <a:xfrm>
            <a:off x="8117660" y="2855191"/>
            <a:ext cx="2856056" cy="0"/>
          </a:xfrm>
          <a:prstGeom prst="line">
            <a:avLst/>
          </a:prstGeom>
          <a:ln w="9525">
            <a:solidFill>
              <a:schemeClr val="accent1"/>
            </a:solidFill>
            <a:prstDash val="solid"/>
            <a:headEnd type="none"/>
            <a:tailEnd type="oval"/>
          </a:ln>
        </p:spPr>
        <p:style>
          <a:lnRef idx="0">
            <a:schemeClr val="accent1"/>
          </a:lnRef>
          <a:fillRef idx="1">
            <a:schemeClr val="accent1"/>
          </a:fillRef>
          <a:effectRef idx="0">
            <a:schemeClr val="accent1"/>
          </a:effectRef>
          <a:fontRef idx="minor">
            <a:schemeClr val="lt1"/>
          </a:fontRef>
        </p:style>
      </p:cxnSp>
      <p:sp>
        <p:nvSpPr>
          <p:cNvPr id="11" name="TextBox 11"/>
          <p:cNvSpPr txBox="1"/>
          <p:nvPr/>
        </p:nvSpPr>
        <p:spPr>
          <a:xfrm>
            <a:off x="7817683" y="2931894"/>
            <a:ext cx="3286125" cy="2819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lumMod val="50000"/>
                    <a:alpha val="100000"/>
                  </a:schemeClr>
                </a:solidFill>
                <a:latin typeface="Microsoft Yahei"/>
                <a:ea typeface="Microsoft Yahei"/>
                <a:cs typeface="Microsoft Yahei"/>
              </a:rPr>
              <a:t>专题型护理查房主要是针对某一疾病或某一问题进行深入探讨和研究，以提高护士的专业知识和技能水平。在查房过程中，护士会对相关疾病或问题进行深入了解和研究，探讨最佳的护理方案和方法，提高护士的专业知识和技能水平，为患者提供更好的护理服务。</a:t>
            </a:r>
          </a:p>
        </p:txBody>
      </p:sp>
      <p:sp>
        <p:nvSpPr>
          <p:cNvPr id="12" name="TextBox 12"/>
          <p:cNvSpPr txBox="1"/>
          <p:nvPr/>
        </p:nvSpPr>
        <p:spPr>
          <a:xfrm>
            <a:off x="1085072" y="2064798"/>
            <a:ext cx="4150786"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总结词</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专题型护理查房</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870446" y="1714805"/>
            <a:ext cx="8551930" cy="140939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9225" b="1">
                <a:solidFill>
                  <a:schemeClr val="accent3">
                    <a:lumMod val="60000"/>
                    <a:lumOff val="40000"/>
                    <a:alpha val="100000"/>
                  </a:schemeClr>
                </a:solidFill>
                <a:latin typeface="Microsoft Yahei"/>
                <a:ea typeface="Microsoft Yahei"/>
                <a:cs typeface="Microsoft Yahei"/>
              </a:rPr>
              <a:t>03</a:t>
            </a:r>
          </a:p>
        </p:txBody>
      </p:sp>
      <p:cxnSp>
        <p:nvCxnSpPr>
          <p:cNvPr id="3" name="Connector 3"/>
          <p:cNvCxnSpPr/>
          <p:nvPr/>
        </p:nvCxnSpPr>
        <p:spPr>
          <a:xfrm>
            <a:off x="2473714" y="3043743"/>
            <a:ext cx="7337793" cy="0"/>
          </a:xfrm>
          <a:prstGeom prst="line">
            <a:avLst/>
          </a:prstGeom>
          <a:ln w="19050">
            <a:solidFill>
              <a:schemeClr val="accent3">
                <a:lumMod val="60000"/>
                <a:lumOff val="40000"/>
              </a:schemeClr>
            </a:solidFill>
            <a:prstDash val="solid"/>
            <a:headEnd type="none"/>
            <a:tailEnd type="none"/>
          </a:ln>
        </p:spPr>
        <p:style>
          <a:lnRef idx="0">
            <a:schemeClr val="accent3"/>
          </a:lnRef>
          <a:fillRef idx="1">
            <a:schemeClr val="accent3"/>
          </a:fillRef>
          <a:effectRef idx="0">
            <a:schemeClr val="accent3"/>
          </a:effectRef>
          <a:fontRef idx="minor">
            <a:schemeClr val="lt1"/>
          </a:fontRef>
        </p:style>
      </p:cxnSp>
      <p:sp>
        <p:nvSpPr>
          <p:cNvPr id="4" name="TextBox 4"/>
          <p:cNvSpPr txBox="1"/>
          <p:nvPr/>
        </p:nvSpPr>
        <p:spPr>
          <a:xfrm>
            <a:off x="2216099" y="3124200"/>
            <a:ext cx="7860623" cy="18726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4575" b="1">
                <a:solidFill>
                  <a:srgbClr val="000000">
                    <a:alpha val="100000"/>
                  </a:srgbClr>
                </a:solidFill>
                <a:latin typeface="Microsoft Yahei"/>
                <a:ea typeface="Microsoft Yahei"/>
                <a:cs typeface="Microsoft Yahei"/>
              </a:rPr>
              <a:t>护理查房的步骤</a:t>
            </a:r>
          </a:p>
        </p:txBody>
      </p:sp>
      <p:sp>
        <p:nvSpPr>
          <p:cNvPr id="5" name="Freeform 5"/>
          <p:cNvSpPr/>
          <p:nvPr/>
        </p:nvSpPr>
        <p:spPr>
          <a:xfrm>
            <a:off x="8967143" y="2331720"/>
            <a:ext cx="514088" cy="514088"/>
          </a:xfrm>
          <a:custGeom>
            <a:rect l="l" t="t" r="r" b="b"/>
            <a:pathLst>
              <a:path w="1905000" h="1905000">
                <a:moveTo>
                  <a:pt x="952500" y="0"/>
                </a:moveTo>
                <a:lnTo>
                  <a:pt x="1190625" y="714375"/>
                </a:lnTo>
                <a:lnTo>
                  <a:pt x="1905000" y="952500"/>
                </a:lnTo>
                <a:lnTo>
                  <a:pt x="1190625" y="1190625"/>
                </a:lnTo>
                <a:lnTo>
                  <a:pt x="952500" y="1905000"/>
                </a:lnTo>
                <a:lnTo>
                  <a:pt x="714375" y="1190625"/>
                </a:lnTo>
                <a:lnTo>
                  <a:pt x="0" y="952500"/>
                </a:lnTo>
                <a:lnTo>
                  <a:pt x="714375" y="714375"/>
                </a:lnTo>
                <a:close/>
              </a:path>
            </a:pathLst>
          </a:cu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3">
              <a:lumMod val="75000"/>
              <a:alpha val="83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mt="70000"/>
          </a:blip>
          <a:srcRect l="25000" r="25000"/>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2">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2">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2">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214095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总结词：明确目标</a:t>
            </a:r>
          </a:p>
        </p:txBody>
      </p:sp>
      <p:sp>
        <p:nvSpPr>
          <p:cNvPr id="13" name="TextBox 13"/>
          <p:cNvSpPr txBox="1"/>
          <p:nvPr/>
        </p:nvSpPr>
        <p:spPr>
          <a:xfrm>
            <a:off x="4754880" y="4124309"/>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详细描述：在护理查房开始前，需要明确查房的主题和目标，以便为后续的资料收集、计划制定和实施提供方向。主题应与患者的病情和护理需求密切相关，确保查房过程有针对性。</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确定主题</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https://d.book118.com/478113046011006044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4F7FF"/>
      </a:lt1>
      <a:dk2>
        <a:srgbClr val="0A0237"/>
      </a:dk2>
      <a:lt2>
        <a:srgbClr val="FFFFFF"/>
      </a:lt2>
      <a:accent1>
        <a:srgbClr val="0084FF"/>
      </a:accent1>
      <a:accent2>
        <a:srgbClr val="5196FF"/>
      </a:accent2>
      <a:accent3>
        <a:srgbClr val="4454DF"/>
      </a:accent3>
      <a:accent4>
        <a:srgbClr val="7FA9F1"/>
      </a:accent4>
      <a:accent5>
        <a:srgbClr val="ABDDFF"/>
      </a:accent5>
      <a:accent6>
        <a:srgbClr val="A2E5B9"/>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49</Paragraphs>
  <Slides>13</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13</vt:i4>
      </vt:variant>
    </vt:vector>
  </HeadingPairs>
  <TitlesOfParts>
    <vt:vector baseType="lpstr" size="17">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2024-09-23T21:28:45.063</cp:lastPrinted>
  <dcterms:created xsi:type="dcterms:W3CDTF">2024-09-23T13:28:45Z</dcterms:created>
  <dcterms:modified xsi:type="dcterms:W3CDTF">2024-09-23T13:28:46Z</dcterms:modified>
</cp:coreProperties>
</file>