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47A087-3CB4-49D5-8485-C791FFA8F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7F46B-D6F4-4AFC-B155-D7A5E1743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9DD417-B600-4E15-B9D1-EFE44F107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03F997-798E-4A3C-8345-AF7A09899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FE2456-5AE2-4A8E-972C-C1444194F1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49DCF7-6356-4FBD-ADF8-1F7825F30F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A30D2-9AD6-4BB4-885F-AC561C4888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64D8A9-EC5C-467A-A2DB-3DF5F5EB9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9DD27-0F7C-44A4-84B8-4BE4088EF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4064B-27CB-45F1-9C4E-16DF3D74A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C4B82-DC6B-4B70-9EBC-6CFA59D41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16024125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突变病情下的急诊科护理高风险患者和复杂情况的观察</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高风险患者的识别与评估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复杂情况的观察与处理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突变病情下的急诊科护理策略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护理人员的角色与职责</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实践案例分析与经验分享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65" b="16765"/>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背景</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急诊科是医院的重要科室之一，经常面临各种突变病情和高风险患者，因此，加强急诊科护理人员的观察和应对能力至关重要。</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探讨突变病情下的急诊科护理高风险患者和复杂情况的观察方法及应对策略。</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148" b="1714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保障患者安全</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急诊科护理人员需要密切观察患者病情变化，及时发现并处理各种潜在风险，确保患者安全。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提高护理质量</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加强急诊科护理人员的培训和管理，提高其专业素质和应对能力，有助于提高护理质量。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促进医院发展</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急诊科作为医院的门户科室，其护理质量和服务水平直接影响医院的声誉和形象，加强急诊科护理有助于促进医院的发展。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高风险患者的识别与评估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病情危重、变化快，需要紧急处理的患者。</a:t>
            </a:r>
            <a:endParaRPr lang="en-US" sz="1100"/>
          </a:p>
        </p:txBody>
      </p:sp>
      <p:sp>
        <p:nvSpPr>
          <p:cNvPr id="7" name="AutoShape 7"/>
          <p:cNvSpPr/>
          <p:nvPr/>
        </p:nvSpPr>
        <p:spPr>
          <a:xfrm>
            <a:off x="951871" y="409830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年龄较大或较小，身体抵抗力差的患者。</a:t>
            </a:r>
            <a:endParaRPr lang="en-US" sz="1100"/>
          </a:p>
        </p:txBody>
      </p:sp>
      <p:sp>
        <p:nvSpPr>
          <p:cNvPr id="8" name="AutoShape 8"/>
          <p:cNvSpPr/>
          <p:nvPr/>
        </p:nvSpPr>
        <p:spPr>
          <a:xfrm>
            <a:off x="7675726" y="237935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存在多种疾病或并发症，治疗难度大的患者。</a:t>
            </a:r>
            <a:endParaRPr lang="en-US" sz="1100"/>
          </a:p>
        </p:txBody>
      </p:sp>
      <p:sp>
        <p:nvSpPr>
          <p:cNvPr id="9" name="AutoShape 9"/>
          <p:cNvSpPr/>
          <p:nvPr/>
        </p:nvSpPr>
        <p:spPr>
          <a:xfrm>
            <a:off x="7620854" y="409830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存在心理、社会等问题，需要特殊关注的患者。</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高风险患者的定义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440" b="26440"/>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通过分诊、预检等流程，初步识别高风险患者。</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借助专业评分工具，如APACHE II评分、MEWS评分等，对患者病情进行量化评估。</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结合医生经验和患者病史、症状等信息，综合判断患者风险等级。</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识别高风险患者的方法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73281" y="1802343"/>
            <a:ext cx="631058" cy="631058"/>
            <a:chOff x="1473281" y="1802343"/>
            <a:chExt cx="631058" cy="631058"/>
          </a:xfrm>
        </p:grpSpPr>
        <p:sp>
          <p:nvSpPr>
            <p:cNvPr id="4" name="AutoShape 4"/>
            <p:cNvSpPr/>
            <p:nvPr/>
          </p:nvSpPr>
          <p:spPr>
            <a:xfrm>
              <a:off x="147328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73281" y="190292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2406325" y="5062819"/>
            <a:ext cx="631058" cy="631058"/>
            <a:chOff x="2406325" y="5062819"/>
            <a:chExt cx="631058" cy="631058"/>
          </a:xfrm>
        </p:grpSpPr>
        <p:sp>
          <p:nvSpPr>
            <p:cNvPr id="7" name="AutoShape 7"/>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406325" y="517059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325331" y="1802343"/>
            <a:ext cx="631058" cy="631058"/>
            <a:chOff x="6325331" y="1802343"/>
            <a:chExt cx="631058" cy="631058"/>
          </a:xfrm>
        </p:grpSpPr>
        <p:sp>
          <p:nvSpPr>
            <p:cNvPr id="10" name="AutoShape 10"/>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325331" y="1907194"/>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64338" y="5062819"/>
            <a:ext cx="631058" cy="631058"/>
            <a:chOff x="7864338" y="5062819"/>
            <a:chExt cx="631058" cy="631058"/>
          </a:xfrm>
        </p:grpSpPr>
        <p:sp>
          <p:nvSpPr>
            <p:cNvPr id="13" name="AutoShape 13"/>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64338" y="5171572"/>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2318985" y="148571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监测患者的生命体征，如心率、血压、呼吸等指标。</a:t>
            </a:r>
            <a:endParaRPr lang="en-US" sz="1100"/>
          </a:p>
        </p:txBody>
      </p:sp>
      <p:sp>
        <p:nvSpPr>
          <p:cNvPr id="16" name="AutoShape 16"/>
          <p:cNvSpPr/>
          <p:nvPr/>
        </p:nvSpPr>
        <p:spPr>
          <a:xfrm>
            <a:off x="7145706" y="148571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观察患者的意识状态、精神状态和疼痛程度。</a:t>
            </a:r>
            <a:endParaRPr lang="en-US" sz="1100"/>
          </a:p>
        </p:txBody>
      </p:sp>
      <p:sp>
        <p:nvSpPr>
          <p:cNvPr id="17" name="AutoShape 17"/>
          <p:cNvSpPr/>
          <p:nvPr/>
        </p:nvSpPr>
        <p:spPr>
          <a:xfrm>
            <a:off x="3324375" y="4766363"/>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评估患者的营养状况、皮肤状况和活动能力。</a:t>
            </a:r>
            <a:endParaRPr lang="en-US" sz="1100"/>
          </a:p>
        </p:txBody>
      </p:sp>
      <p:sp>
        <p:nvSpPr>
          <p:cNvPr id="18" name="AutoShape 18"/>
          <p:cNvSpPr/>
          <p:nvPr/>
        </p:nvSpPr>
        <p:spPr>
          <a:xfrm>
            <a:off x="8807187" y="4801322"/>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了解患者的用药情况、过敏史和家族史等相关信息。</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评估高风险患者的病情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复杂情况的观察与处理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9" y="3903871"/>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涉及多学科、多系统疾病的病例</a:t>
            </a:r>
            <a:endParaRPr lang="en-US" sz="1100"/>
          </a:p>
        </p:txBody>
      </p:sp>
      <p:sp>
        <p:nvSpPr>
          <p:cNvPr id="6" name="AutoShape 6"/>
          <p:cNvSpPr/>
          <p:nvPr/>
        </p:nvSpPr>
        <p:spPr>
          <a:xfrm>
            <a:off x="3703982" y="3903871"/>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病情突变、进展迅速、预后难以预测的病例</a:t>
            </a:r>
            <a:endParaRPr lang="en-US" sz="1100"/>
          </a:p>
        </p:txBody>
      </p:sp>
      <p:sp>
        <p:nvSpPr>
          <p:cNvPr id="7" name="AutoShape 7"/>
          <p:cNvSpPr/>
          <p:nvPr/>
        </p:nvSpPr>
        <p:spPr>
          <a:xfrm>
            <a:off x="6219054"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需要多种治疗手段、高级生命支持的病例</a:t>
            </a:r>
            <a:endParaRPr lang="en-US" sz="1100"/>
          </a:p>
        </p:txBody>
      </p:sp>
      <p:sp>
        <p:nvSpPr>
          <p:cNvPr id="8" name="AutoShape 8"/>
          <p:cNvSpPr/>
          <p:nvPr/>
        </p:nvSpPr>
        <p:spPr>
          <a:xfrm>
            <a:off x="8807293"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存在心理、社会等复杂因素影响的病例</a:t>
            </a:r>
            <a:endParaRPr lang="en-US" sz="1100"/>
          </a:p>
        </p:txBody>
      </p:sp>
      <p:sp>
        <p:nvSpPr>
          <p:cNvPr id="9" name="AutoShape 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999673" y="2385294"/>
            <a:ext cx="580457" cy="611204"/>
            <a:chOff x="1999673" y="2385294"/>
            <a:chExt cx="580457" cy="611204"/>
          </a:xfrm>
        </p:grpSpPr>
        <p:sp>
          <p:nvSpPr>
            <p:cNvPr id="11" name="Freeform 11"/>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1200" y="2395266"/>
            <a:ext cx="796103" cy="591260"/>
            <a:chOff x="4431200" y="2395266"/>
            <a:chExt cx="796103" cy="591260"/>
          </a:xfrm>
        </p:grpSpPr>
        <p:sp>
          <p:nvSpPr>
            <p:cNvPr id="16" name="Freeform 16"/>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0" y="0"/>
            <a:ext cx="0" cy="0"/>
          </a:xfrm>
        </p:grpSpPr>
        <p:sp>
          <p:nvSpPr>
            <p:cNvPr id="20" name="Freeform 20"/>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复杂情况的定义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系统性评估</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对患者进行全面、系统的评估，包括病史、体格检查、实验室检查等</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早期预警评分</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采用早期预警评分系统对患者病情进行量化评估，及时发现潜在风险</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持续监测</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对患者生命体征、病情变化等进行持续、动态的监测</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多学科协作</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组织多学科专家进行会诊、讨论，共同制定诊疗方案</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观察复杂情况的方法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迅速反应</a:t>
            </a:r>
            <a:endParaRPr lang="en-US" sz="1100"/>
          </a:p>
        </p:txBody>
      </p:sp>
      <p:sp>
        <p:nvSpPr>
          <p:cNvPr id="12" name="AutoShape 12"/>
          <p:cNvSpPr/>
          <p:nvPr/>
        </p:nvSpPr>
        <p:spPr>
          <a:xfrm>
            <a:off x="1989801" y="191243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对病情突变、危急情况立即启动应急预案，组织抢救</a:t>
            </a:r>
            <a:endParaRPr lang="en-US" sz="1100"/>
          </a:p>
        </p:txBody>
      </p:sp>
      <p:sp>
        <p:nvSpPr>
          <p:cNvPr id="13" name="AutoShape 13"/>
          <p:cNvSpPr/>
          <p:nvPr/>
        </p:nvSpPr>
        <p:spPr>
          <a:xfrm>
            <a:off x="7572427" y="1513965"/>
            <a:ext cx="257942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精准治疗</a:t>
            </a:r>
            <a:endParaRPr lang="en-US" sz="1100"/>
          </a:p>
        </p:txBody>
      </p:sp>
      <p:sp>
        <p:nvSpPr>
          <p:cNvPr id="14" name="AutoShape 14"/>
          <p:cNvSpPr/>
          <p:nvPr/>
        </p:nvSpPr>
        <p:spPr>
          <a:xfrm>
            <a:off x="7572426" y="191243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根据患者病情制定个体化、精准化的治疗方案</a:t>
            </a:r>
            <a:endParaRPr lang="en-US" sz="1100"/>
          </a:p>
        </p:txBody>
      </p:sp>
      <p:sp>
        <p:nvSpPr>
          <p:cNvPr id="15" name="AutoShape 15"/>
          <p:cNvSpPr/>
          <p:nvPr/>
        </p:nvSpPr>
        <p:spPr>
          <a:xfrm>
            <a:off x="4080279" y="4843387"/>
            <a:ext cx="253071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心理干预</a:t>
            </a:r>
            <a:endParaRPr lang="en-US" sz="1100"/>
          </a:p>
        </p:txBody>
      </p:sp>
      <p:sp>
        <p:nvSpPr>
          <p:cNvPr id="16" name="AutoShape 16"/>
          <p:cNvSpPr/>
          <p:nvPr/>
        </p:nvSpPr>
        <p:spPr>
          <a:xfrm>
            <a:off x="4080279" y="5241851"/>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对患者进行心理评估、干预，减轻焦虑、恐惧等不良情绪</a:t>
            </a:r>
            <a:endParaRPr lang="en-US" sz="1100"/>
          </a:p>
        </p:txBody>
      </p:sp>
      <p:sp>
        <p:nvSpPr>
          <p:cNvPr id="17" name="AutoShape 17"/>
          <p:cNvSpPr/>
          <p:nvPr/>
        </p:nvSpPr>
        <p:spPr>
          <a:xfrm>
            <a:off x="8807187" y="4829578"/>
            <a:ext cx="254289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社会支持</a:t>
            </a:r>
            <a:endParaRPr lang="en-US" sz="1100"/>
          </a:p>
        </p:txBody>
      </p:sp>
      <p:sp>
        <p:nvSpPr>
          <p:cNvPr id="18" name="AutoShape 18"/>
          <p:cNvSpPr/>
          <p:nvPr/>
        </p:nvSpPr>
        <p:spPr>
          <a:xfrm>
            <a:off x="8807187" y="5228043"/>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协助患者家属解决社会问题，提供必要的支持和帮助</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处理复杂情况的措施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https://d.book118.com/478116024125006037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2024-09-17T20:40:06.315</cp:lastPrinted>
  <dcterms:created xsi:type="dcterms:W3CDTF">2024-09-17T12:40:06Z</dcterms:created>
  <dcterms:modified xsi:type="dcterms:W3CDTF">2024-09-17T12:40:08Z</dcterms:modified>
</cp:coreProperties>
</file>