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8AC35-A8D6-4EE7-A816-EFFD98C1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CEC6D-89B5-45FF-BA8C-DA00496F9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86E74-1435-4E9C-A7A4-F20A0A4BC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C3A2C-5242-4168-B8FF-BFD6D6C1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181FC-E883-4606-BEC1-7BD75D610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990BA9-956D-4131-AAE2-D8169E3DF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ACD316-69DF-4FD0-9FB1-A46C83729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7CFF3-31D3-44DF-BC19-0729649D1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07594-5A7B-477C-8379-5FF0214C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8D70A-B58A-4B78-B1A2-C59F8FBF3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611D9-749E-4B6F-8EF5-D4B1AF52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C8D9FE9-3FFF-45C1-BB78-9EBF105B8B8E}" type="datetime1">
              <a:rPr lang="zh-CN" altLang="en-US" sz="1400"/>
              <a:t>*</a:t>
            </a:fld>
            <a:endParaRPr sz="1400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62879206-6F9C-4FF5-8BCE-F9A0585E887D}" type="footer">
              <a:rPr sz="1400"/>
              <a:t>*</a:t>
            </a:fld>
            <a:endParaRPr sz="1400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4EA112C-8D50-4391-B68C-6D4F0E532395}" type="datetime1">
              <a:rPr lang="zh-CN" altLang="en-US" sz="1400"/>
              <a:t>*</a:t>
            </a:fld>
            <a:endParaRPr sz="1400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3B807304-E742-4F0D-A8F5-FF68E16EAF4E}" type="footer">
              <a:rPr sz="1400"/>
              <a:t>*</a:t>
            </a:fld>
            <a:endParaRPr sz="1400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D8C7C98-0DEE-45AD-8CE8-E4FBA631F01F}" type="datetime1">
              <a:rPr lang="zh-CN" altLang="en-US" sz="1400"/>
              <a:t>*</a:t>
            </a:fld>
            <a:endParaRPr sz="1400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5C548B06-93C3-447D-8889-FCD31D34D7F5}" type="footer">
              <a:rPr sz="1400"/>
              <a:t>*</a:t>
            </a:fld>
            <a:endParaRPr sz="1400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6AC6E4E-71BD-4A70-BE51-9ECE22331F3A}" type="datetime1">
              <a:rPr lang="zh-CN" altLang="en-US" sz="1400"/>
              <a:t>*</a:t>
            </a:fld>
            <a:endParaRPr sz="1400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2635D0EA-7D8E-474E-B191-6BD02FB4A384}" type="footer">
              <a:rPr sz="1400"/>
              <a:t>*</a:t>
            </a:fld>
            <a:endParaRPr sz="1400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 title="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fld id="{D61AAEB6-A9F7-40CF-9CCE-E2DBFCCC7CF6}" type="datetime1">
              <a:rPr lang="zh-CN" altLang="en-US" sz="1400"/>
              <a:t>*</a:t>
            </a:fld>
            <a:endParaRPr sz="1400"/>
          </a:p>
        </p:txBody>
      </p:sp>
      <p:sp>
        <p:nvSpPr>
          <p:cNvPr id="1029" name="Rectangle 5" title="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fld id="{BECBE422-3BBC-4FF2-9F80-DF2513EDBD59}" type="footer">
              <a:rPr sz="1400"/>
              <a:t>*</a:t>
            </a:fld>
            <a:endParaRPr sz="1400"/>
          </a:p>
        </p:txBody>
      </p:sp>
      <p:sp>
        <p:nvSpPr>
          <p:cNvPr id="1030" name="Rectangle 6" title="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r"/>
            <a:fld id="{E822809F-9CCB-4219-B614-2E0535A53C11}" type="slidenum">
              <a:rPr sz="1400"/>
              <a:t>‹#›</a:t>
            </a:fld>
            <a:endParaRPr sz="1400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marL="0" indent="0" algn="ctr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baseline="0">
          <a:solidFill>
            <a:schemeClr val="tx2"/>
          </a:solidFill>
          <a:effectLst/>
          <a:latin typeface="Arial"/>
          <a:ea typeface="宋体" charset="-122"/>
        </a:defRPr>
      </a:lvl1pPr>
    </p:titleStyle>
    <p:bodyStyle>
      <a:lvl1pPr marL="34290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baseline="0">
          <a:solidFill>
            <a:schemeClr val="tx1"/>
          </a:solidFill>
          <a:effectLst/>
          <a:latin typeface="Arial"/>
          <a:ea typeface="宋体" charset="-122"/>
        </a:defRPr>
      </a:lvl1pPr>
      <a:lvl2pPr marL="742950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baseline="0">
          <a:solidFill>
            <a:schemeClr val="tx1"/>
          </a:solidFill>
          <a:effectLst/>
          <a:latin typeface="Arial"/>
          <a:ea typeface="宋体" charset="-122"/>
        </a:defRPr>
      </a:lvl2pPr>
      <a:lvl3pPr marL="11430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baseline="0">
          <a:solidFill>
            <a:schemeClr val="tx1"/>
          </a:solidFill>
          <a:effectLst/>
          <a:latin typeface="Arial"/>
          <a:ea typeface="宋体" charset="-122"/>
        </a:defRPr>
      </a:lvl3pPr>
      <a:lvl4pPr marL="16002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baseline="0">
          <a:solidFill>
            <a:schemeClr val="tx1"/>
          </a:solidFill>
          <a:effectLst/>
          <a:latin typeface="Arial"/>
          <a:ea typeface="宋体" charset="-122"/>
        </a:defRPr>
      </a:lvl4pPr>
      <a:lvl5pPr marL="20574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baseline="0">
          <a:solidFill>
            <a:schemeClr val="tx1"/>
          </a:solidFill>
          <a:effectLst/>
          <a:latin typeface="Arial"/>
          <a:ea typeface="宋体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17927_20110826140247066310_1" TargetMode="External" /><Relationship Id="rId3" Type="http://schemas.openxmlformats.org/officeDocument/2006/relationships/image" Target="../media/image4.jpeg" /><Relationship Id="rId4" Type="http://schemas.openxmlformats.org/officeDocument/2006/relationships/image" Target="20100117223653_neo_img_dsc_5198" TargetMode="External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6115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 title="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</a:lstStyle>
          <a:p>
            <a:pPr lvl="0"/>
            <a:r>
              <a:rPr lang="zh-CN" altLang="en-US" b="1">
                <a:solidFill>
                  <a:srgbClr val="FF0000"/>
                </a:solidFill>
              </a:rPr>
              <a:t>正午太阳高度的变化规律</a:t>
            </a:r>
            <a:endParaRPr lang="zh-CN" altLang="en-US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cxnSp>
        <p:nvCxnSpPr>
          <p:cNvPr id="4098" name="" title=""/>
          <p:cNvCxnSpPr/>
          <p:nvPr/>
        </p:nvCxnSpPr>
        <p:spPr>
          <a:xfrm>
            <a:off x="1979613" y="6167438"/>
            <a:ext cx="5219700" cy="0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  <a:effectLst/>
        </p:spPr>
      </p:cxnSp>
      <p:sp>
        <p:nvSpPr>
          <p:cNvPr id="4099" name="ThirtyTwoPointedStar 3" title=""/>
          <p:cNvSpPr/>
          <p:nvPr/>
        </p:nvSpPr>
        <p:spPr>
          <a:xfrm>
            <a:off x="2124075" y="1989138"/>
            <a:ext cx="739775" cy="754062"/>
          </a:xfrm>
          <a:prstGeom prst="star32">
            <a:avLst>
              <a:gd name="adj" fmla="val 375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4100" name="Custom 4" title=""/>
          <p:cNvSpPr/>
          <p:nvPr/>
        </p:nvSpPr>
        <p:spPr>
          <a:xfrm rot="15240000">
            <a:off x="4658519" y="5647532"/>
            <a:ext cx="533400" cy="563562"/>
          </a:xfrm>
          <a:custGeom>
            <a:avLst>
              <a:gd name="adj0" fmla="val -23457255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*/ 21600 h 21073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4744" y="0"/>
              </a:cxn>
              <a:cxn ang="0">
                <a:pos x="21600" y="21073"/>
              </a:cxn>
              <a:cxn ang="0">
                <a:pos x="0" y="21073"/>
              </a:cxn>
            </a:cxnLst>
            <a:rect l="l" t="t" r="GT12" b="GT14"/>
            <a:pathLst>
              <a:path w="21600" h="21073" fill="none">
                <a:moveTo>
                  <a:pt x="4744" y="0"/>
                </a:moveTo>
                <a:arcTo wR="21600" hR="21600" stAng="-4638777" swAng="4638777"/>
              </a:path>
              <a:path w="21600" h="21073" stroke="0">
                <a:moveTo>
                  <a:pt x="4744" y="0"/>
                </a:moveTo>
                <a:arcTo wR="21600" hR="21600" stAng="-4638777" swAng="4638777"/>
                <a:lnTo>
                  <a:pt x="0" y="21073"/>
                </a:lnTo>
                <a:close/>
              </a:path>
            </a:pathLst>
          </a:custGeom>
          <a:noFill/>
          <a:ln w="28575" cmpd="sng">
            <a:solidFill>
              <a:srgbClr val="FF0000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4101" name="Text Box 5" title=""/>
          <p:cNvSpPr txBox="1"/>
          <p:nvPr/>
        </p:nvSpPr>
        <p:spPr>
          <a:xfrm>
            <a:off x="790575" y="333375"/>
            <a:ext cx="8353425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sz="4000" b="1"/>
              <a:t>一.  太阳高度角</a:t>
            </a:r>
            <a:endParaRPr sz="4000" b="1"/>
          </a:p>
        </p:txBody>
      </p:sp>
      <p:cxnSp>
        <p:nvCxnSpPr>
          <p:cNvPr id="4102" name="" title=""/>
          <p:cNvCxnSpPr/>
          <p:nvPr/>
        </p:nvCxnSpPr>
        <p:spPr>
          <a:xfrm>
            <a:off x="2843213" y="3860800"/>
            <a:ext cx="1365250" cy="2303463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4103" name="" title=""/>
          <p:cNvCxnSpPr/>
          <p:nvPr/>
        </p:nvCxnSpPr>
        <p:spPr>
          <a:xfrm>
            <a:off x="3779838" y="3357563"/>
            <a:ext cx="1655762" cy="2808287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4104" name="Rectangle 8" title=""/>
          <p:cNvSpPr/>
          <p:nvPr/>
        </p:nvSpPr>
        <p:spPr>
          <a:xfrm>
            <a:off x="6156325" y="5878513"/>
            <a:ext cx="1476375" cy="3111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b="1"/>
              <a:t>地平面</a:t>
            </a:r>
            <a:endParaRPr b="1"/>
          </a:p>
        </p:txBody>
      </p:sp>
      <p:sp>
        <p:nvSpPr>
          <p:cNvPr id="4105" name="Text Box 9" title=""/>
          <p:cNvSpPr txBox="1"/>
          <p:nvPr/>
        </p:nvSpPr>
        <p:spPr>
          <a:xfrm>
            <a:off x="254000" y="1196975"/>
            <a:ext cx="885507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>
                <a:solidFill>
                  <a:srgbClr val="FF0000"/>
                </a:solidFill>
              </a:rPr>
              <a:t>1. 太阳光线与地平面的夹角，就是太阳高度角。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4106" name="" title=""/>
          <p:cNvSpPr/>
          <p:nvPr/>
        </p:nvSpPr>
        <p:spPr>
          <a:xfrm>
            <a:off x="3132138" y="5373688"/>
            <a:ext cx="1716087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/>
              <a:t>太阳高度角</a:t>
            </a:r>
            <a:endParaRPr sz="2400" b="1"/>
          </a:p>
        </p:txBody>
      </p:sp>
      <p:sp>
        <p:nvSpPr>
          <p:cNvPr id="4107" name="" title=""/>
          <p:cNvSpPr txBox="1"/>
          <p:nvPr/>
        </p:nvSpPr>
        <p:spPr>
          <a:xfrm>
            <a:off x="3060700" y="1844675"/>
            <a:ext cx="6337300" cy="1798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 eaLnBrk="1" hangingPunct="1"/>
            <a:r>
              <a:rPr lang="zh-CN" altLang="en-US" sz="2800" b="1">
                <a:solidFill>
                  <a:srgbClr val="FF0000"/>
                </a:solidFill>
              </a:rPr>
              <a:t>思考：一天中，太阳高度角怎么变化？</a:t>
            </a:r>
            <a:endParaRPr lang="zh-CN" altLang="en-US" sz="2800" b="1">
              <a:solidFill>
                <a:srgbClr val="FF0000"/>
              </a:solidFill>
            </a:endParaRPr>
          </a:p>
          <a:p>
            <a:pPr lvl="0" algn="l" eaLnBrk="1" hangingPunct="1"/>
            <a:r>
              <a:rPr lang="zh-CN" altLang="en-US" sz="2800" b="1">
                <a:solidFill>
                  <a:srgbClr val="FF0000"/>
                </a:solidFill>
              </a:rPr>
              <a:t>用坐标图表示</a:t>
            </a:r>
            <a:endParaRPr lang="zh-CN" altLang="en-US" sz="2800" b="1">
              <a:solidFill>
                <a:srgbClr val="FF0000"/>
              </a:solidFill>
            </a:endParaRPr>
          </a:p>
          <a:p>
            <a:pPr lvl="0" algn="l" eaLnBrk="1" hangingPunct="1"/>
            <a:r>
              <a:rPr lang="zh-CN" altLang="en-US" sz="2800" b="1">
                <a:solidFill>
                  <a:srgbClr val="FF0000"/>
                </a:solidFill>
              </a:rPr>
              <a:t>晨昏线上，太阳高度是多少度？</a:t>
            </a:r>
            <a:endParaRPr lang="zh-CN" altLang="en-US" sz="2800" b="1">
              <a:solidFill>
                <a:srgbClr val="FF0000"/>
              </a:solidFill>
            </a:endParaRPr>
          </a:p>
          <a:p>
            <a:pPr lvl="0" algn="l" eaLnBrk="1" hangingPunct="1"/>
            <a:r>
              <a:rPr lang="zh-CN" altLang="en-US" sz="2800" b="1">
                <a:solidFill>
                  <a:srgbClr val="FF0000"/>
                </a:solidFill>
              </a:rPr>
              <a:t>夜半球上太阳高度是多少？</a:t>
            </a:r>
            <a:endParaRPr lang="en-US" altLang="en-US" sz="2800" b="1">
              <a:solidFill>
                <a:srgbClr val="FF0000"/>
              </a:solidFill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658600" y="11417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5" grpId="0"/>
      <p:bldP spid="4106" grpId="0"/>
      <p:bldP spid="410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cxnSp>
        <p:nvCxnSpPr>
          <p:cNvPr id="5122" name="" title=""/>
          <p:cNvCxnSpPr/>
          <p:nvPr/>
        </p:nvCxnSpPr>
        <p:spPr>
          <a:xfrm flipH="1">
            <a:off x="3436938" y="4291013"/>
            <a:ext cx="1009650" cy="936625"/>
          </a:xfrm>
          <a:prstGeom prst="line">
            <a:avLst/>
          </a:prstGeom>
          <a:noFill/>
          <a:ln w="12700" cmpd="sng">
            <a:solidFill>
              <a:schemeClr val="tx1"/>
            </a:solidFill>
            <a:miter lim="800000"/>
          </a:ln>
          <a:effectLst/>
        </p:spPr>
      </p:cxnSp>
      <p:cxnSp>
        <p:nvCxnSpPr>
          <p:cNvPr id="5123" name="" title=""/>
          <p:cNvCxnSpPr/>
          <p:nvPr/>
        </p:nvCxnSpPr>
        <p:spPr>
          <a:xfrm flipV="1">
            <a:off x="3419475" y="4221163"/>
            <a:ext cx="1079500" cy="1008062"/>
          </a:xfrm>
          <a:prstGeom prst="line">
            <a:avLst/>
          </a:prstGeom>
          <a:noFill/>
          <a:ln w="38100" cmpd="sng">
            <a:solidFill>
              <a:srgbClr val="FF0000"/>
            </a:solidFill>
            <a:miter lim="800000"/>
          </a:ln>
          <a:effectLst/>
        </p:spPr>
      </p:cxnSp>
      <p:sp>
        <p:nvSpPr>
          <p:cNvPr id="5124" name="Custom 4" title=""/>
          <p:cNvSpPr/>
          <p:nvPr/>
        </p:nvSpPr>
        <p:spPr>
          <a:xfrm rot="840000">
            <a:off x="4356100" y="3429000"/>
            <a:ext cx="452438" cy="447675"/>
          </a:xfrm>
          <a:custGeom>
            <a:avLst>
              <a:gd name="adj0" fmla="val -16190398"/>
              <a:gd name="adj1" fmla="val -11052667"/>
            </a:avLst>
            <a:gdLst>
              <a:gd name="GT10" fmla="*/ adj0 21600 100000"/>
              <a:gd name="GT11" fmla="*/ adj1 21600 100000"/>
              <a:gd name="GT12" fmla="*/ 21600 w 17379"/>
              <a:gd name="GT13" fmla="+- l GT12 0"/>
              <a:gd name="GT14" fmla="*/ 21600 h 17332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12890" y="0"/>
              </a:cxn>
              <a:cxn ang="0">
                <a:pos x="17379" y="4506"/>
              </a:cxn>
              <a:cxn ang="0">
                <a:pos x="0" y="17332"/>
              </a:cxn>
            </a:cxnLst>
            <a:rect l="l" t="t" r="GT13" b="GT15"/>
            <a:pathLst>
              <a:path w="17379" h="17332" fill="none">
                <a:moveTo>
                  <a:pt x="12890" y="0"/>
                </a:moveTo>
                <a:arcTo wR="21600" hR="21600" stAng="-3201685" swAng="1016007"/>
              </a:path>
              <a:path w="17379" h="17332" stroke="0">
                <a:moveTo>
                  <a:pt x="12890" y="0"/>
                </a:moveTo>
                <a:arcTo wR="21600" hR="21600" stAng="-3201685" swAng="1016007"/>
                <a:lnTo>
                  <a:pt x="0" y="1733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cxnSp>
        <p:nvCxnSpPr>
          <p:cNvPr id="5125" name="" title=""/>
          <p:cNvCxnSpPr/>
          <p:nvPr/>
        </p:nvCxnSpPr>
        <p:spPr>
          <a:xfrm flipV="1">
            <a:off x="4498975" y="3357563"/>
            <a:ext cx="433388" cy="863600"/>
          </a:xfrm>
          <a:prstGeom prst="line">
            <a:avLst/>
          </a:prstGeom>
          <a:noFill/>
          <a:ln w="38100" cmpd="sng">
            <a:solidFill>
              <a:schemeClr val="tx1"/>
            </a:solidFill>
            <a:prstDash val="sysDot"/>
            <a:miter lim="800000"/>
          </a:ln>
          <a:effectLst/>
        </p:spPr>
      </p:cxnSp>
      <p:cxnSp>
        <p:nvCxnSpPr>
          <p:cNvPr id="5126" name="" title=""/>
          <p:cNvCxnSpPr/>
          <p:nvPr/>
        </p:nvCxnSpPr>
        <p:spPr>
          <a:xfrm flipH="1" flipV="1">
            <a:off x="3059113" y="2349500"/>
            <a:ext cx="0" cy="1798638"/>
          </a:xfrm>
          <a:prstGeom prst="line">
            <a:avLst/>
          </a:prstGeom>
          <a:noFill/>
          <a:ln w="38100" cmpd="sng">
            <a:solidFill>
              <a:schemeClr val="tx1"/>
            </a:solidFill>
            <a:prstDash val="sysDot"/>
            <a:miter lim="800000"/>
          </a:ln>
          <a:effectLst/>
        </p:spPr>
      </p:cxnSp>
      <p:cxnSp>
        <p:nvCxnSpPr>
          <p:cNvPr id="5127" name="" title=""/>
          <p:cNvCxnSpPr/>
          <p:nvPr/>
        </p:nvCxnSpPr>
        <p:spPr>
          <a:xfrm flipV="1">
            <a:off x="2914650" y="4221163"/>
            <a:ext cx="1584325" cy="719137"/>
          </a:xfrm>
          <a:prstGeom prst="line">
            <a:avLst/>
          </a:prstGeom>
          <a:noFill/>
          <a:ln w="38100" cmpd="sng">
            <a:solidFill>
              <a:schemeClr val="tx1"/>
            </a:solidFill>
            <a:prstDash val="sysDot"/>
            <a:miter lim="800000"/>
          </a:ln>
          <a:effectLst/>
        </p:spPr>
      </p:cxnSp>
      <p:cxnSp>
        <p:nvCxnSpPr>
          <p:cNvPr id="5128" name="" title=""/>
          <p:cNvCxnSpPr/>
          <p:nvPr/>
        </p:nvCxnSpPr>
        <p:spPr>
          <a:xfrm flipH="1" flipV="1">
            <a:off x="2914650" y="4365625"/>
            <a:ext cx="0" cy="576263"/>
          </a:xfrm>
          <a:prstGeom prst="line">
            <a:avLst/>
          </a:prstGeom>
          <a:noFill/>
          <a:ln w="38100" cmpd="sng">
            <a:solidFill>
              <a:schemeClr val="tx1"/>
            </a:solidFill>
            <a:prstDash val="sysDot"/>
            <a:miter lim="800000"/>
          </a:ln>
          <a:effectLst/>
        </p:spPr>
      </p:cxnSp>
      <p:sp>
        <p:nvSpPr>
          <p:cNvPr id="5129" name="Custom 9" title=""/>
          <p:cNvSpPr/>
          <p:nvPr/>
        </p:nvSpPr>
        <p:spPr>
          <a:xfrm rot="4860000" flipH="1" flipV="1">
            <a:off x="2943226" y="881062"/>
            <a:ext cx="2925762" cy="4564063"/>
          </a:xfrm>
          <a:custGeom>
            <a:avLst>
              <a:gd name="adj0" fmla="val -25350722"/>
              <a:gd name="adj1" fmla="val 31002944"/>
            </a:avLst>
            <a:gdLst>
              <a:gd name="GT10" fmla="*/ adj0 21600 100000"/>
              <a:gd name="GT11" fmla="*/ adj1 21600 100000"/>
              <a:gd name="GT12" fmla="*/ 21600 w 26158"/>
              <a:gd name="GT13" fmla="+- l GT12 0"/>
              <a:gd name="GT14" fmla="*/ 21600 h 43063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6983" y="0"/>
              </a:cxn>
              <a:cxn ang="0">
                <a:pos x="0" y="42577"/>
              </a:cxn>
              <a:cxn ang="0">
                <a:pos x="4558" y="21463"/>
              </a:cxn>
            </a:cxnLst>
            <a:rect l="l" t="t" r="GT13" b="GT15"/>
            <a:pathLst>
              <a:path w="26158" h="43063" fill="none">
                <a:moveTo>
                  <a:pt x="6983" y="0"/>
                </a:moveTo>
                <a:arcTo wR="21600" hR="21600" stAng="-5013226" swAng="11144136"/>
              </a:path>
              <a:path w="26158" h="43063" stroke="0">
                <a:moveTo>
                  <a:pt x="6983" y="0"/>
                </a:moveTo>
                <a:arcTo wR="21600" hR="21600" stAng="-5013226" swAng="11144136"/>
                <a:lnTo>
                  <a:pt x="4558" y="21463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  <a:round/>
            <a:tailEnd type="triangle"/>
          </a:ln>
          <a:effectLst/>
        </p:spPr>
        <p:txBody>
          <a:bodyPr rot="5400000"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 algn="ctr">
              <a:lnSpc>
                <a:spcPct val="80000"/>
              </a:lnSpc>
              <a:spcBef>
                <a:spcPct val="20000"/>
              </a:spcBef>
            </a:pPr>
          </a:p>
        </p:txBody>
      </p:sp>
      <p:cxnSp>
        <p:nvCxnSpPr>
          <p:cNvPr id="5130" name="" title=""/>
          <p:cNvCxnSpPr/>
          <p:nvPr/>
        </p:nvCxnSpPr>
        <p:spPr>
          <a:xfrm flipV="1">
            <a:off x="3003550" y="4219575"/>
            <a:ext cx="1441450" cy="215900"/>
          </a:xfrm>
          <a:prstGeom prst="line">
            <a:avLst/>
          </a:prstGeom>
          <a:noFill/>
          <a:ln w="38100" cmpd="sng">
            <a:solidFill>
              <a:srgbClr val="FF0000"/>
            </a:solidFill>
            <a:miter lim="800000"/>
          </a:ln>
          <a:effectLst/>
        </p:spPr>
      </p:cxnSp>
      <p:sp>
        <p:nvSpPr>
          <p:cNvPr id="5131" name="" title=""/>
          <p:cNvSpPr/>
          <p:nvPr/>
        </p:nvSpPr>
        <p:spPr>
          <a:xfrm rot="12900000">
            <a:off x="3822700" y="3787775"/>
            <a:ext cx="533400" cy="577850"/>
          </a:xfrm>
          <a:custGeom>
            <a:avLst>
              <a:gd name="adj0" fmla="val -12129907"/>
              <a:gd name="adj1" fmla="val 6330426"/>
            </a:avLst>
            <a:gdLst>
              <a:gd name="GT10" fmla="*/ adj0 21600 100000"/>
              <a:gd name="GT11" fmla="*/ adj1 21600 100000"/>
              <a:gd name="GT12" fmla="+- l w 0"/>
              <a:gd name="GT13" fmla="*/ 21600 h 21571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16552" y="0"/>
              </a:cxn>
              <a:cxn ang="0">
                <a:pos x="20184" y="21571"/>
              </a:cxn>
              <a:cxn ang="0">
                <a:pos x="0" y="13878"/>
              </a:cxn>
            </a:cxnLst>
            <a:rect l="l" t="t" r="GT12" b="GT14"/>
            <a:pathLst>
              <a:path w="21600" h="21571" fill="none">
                <a:moveTo>
                  <a:pt x="16552" y="0"/>
                </a:moveTo>
                <a:arcTo wR="21600" hR="21600" stAng="-2398686" swAng="3650527"/>
              </a:path>
              <a:path w="21600" h="21571" stroke="0">
                <a:moveTo>
                  <a:pt x="16552" y="0"/>
                </a:moveTo>
                <a:arcTo wR="21600" hR="21600" stAng="-2398686" swAng="3650527"/>
                <a:lnTo>
                  <a:pt x="0" y="13878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cxnSp>
        <p:nvCxnSpPr>
          <p:cNvPr id="5132" name="" title=""/>
          <p:cNvCxnSpPr/>
          <p:nvPr/>
        </p:nvCxnSpPr>
        <p:spPr>
          <a:xfrm flipH="1">
            <a:off x="4500563" y="2492375"/>
            <a:ext cx="431800" cy="1727200"/>
          </a:xfrm>
          <a:prstGeom prst="line">
            <a:avLst/>
          </a:prstGeom>
          <a:noFill/>
          <a:ln w="38100" cmpd="sng">
            <a:solidFill>
              <a:srgbClr val="FF0000"/>
            </a:solidFill>
            <a:miter lim="800000"/>
          </a:ln>
          <a:effectLst/>
        </p:spPr>
      </p:cxnSp>
      <p:cxnSp>
        <p:nvCxnSpPr>
          <p:cNvPr id="5133" name="" title=""/>
          <p:cNvCxnSpPr/>
          <p:nvPr/>
        </p:nvCxnSpPr>
        <p:spPr>
          <a:xfrm>
            <a:off x="2217738" y="4146550"/>
            <a:ext cx="2159000" cy="73025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  <a:effectLst/>
        </p:spPr>
      </p:cxnSp>
      <p:cxnSp>
        <p:nvCxnSpPr>
          <p:cNvPr id="5134" name="" title=""/>
          <p:cNvCxnSpPr/>
          <p:nvPr/>
        </p:nvCxnSpPr>
        <p:spPr>
          <a:xfrm flipV="1">
            <a:off x="4587875" y="3138488"/>
            <a:ext cx="1079500" cy="1008062"/>
          </a:xfrm>
          <a:prstGeom prst="line">
            <a:avLst/>
          </a:prstGeom>
          <a:noFill/>
          <a:ln w="12700" cmpd="sng">
            <a:solidFill>
              <a:schemeClr val="tx1"/>
            </a:solidFill>
            <a:miter lim="800000"/>
          </a:ln>
          <a:effectLst/>
        </p:spPr>
      </p:cxnSp>
      <p:cxnSp>
        <p:nvCxnSpPr>
          <p:cNvPr id="5135" name="" title=""/>
          <p:cNvCxnSpPr/>
          <p:nvPr/>
        </p:nvCxnSpPr>
        <p:spPr>
          <a:xfrm>
            <a:off x="4594225" y="4219575"/>
            <a:ext cx="2232025" cy="1588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  <a:effectLst/>
        </p:spPr>
      </p:cxnSp>
      <p:sp>
        <p:nvSpPr>
          <p:cNvPr id="5136" name="Custom 10" title=""/>
          <p:cNvSpPr/>
          <p:nvPr/>
        </p:nvSpPr>
        <p:spPr>
          <a:xfrm rot="5400000" flipH="1">
            <a:off x="3801270" y="1339056"/>
            <a:ext cx="1439862" cy="4606925"/>
          </a:xfrm>
          <a:custGeom>
            <a:avLst>
              <a:gd name="adj0" fmla="val -29249005"/>
              <a:gd name="adj1" fmla="val 27591222"/>
            </a:avLst>
            <a:gdLst>
              <a:gd name="GT10" fmla="*/ adj0 21600 100000"/>
              <a:gd name="GT11" fmla="*/ adj1 21600 100000"/>
              <a:gd name="GT12" fmla="*/ 21600 w 24008"/>
              <a:gd name="GT13" fmla="+- l GT12 0"/>
              <a:gd name="GT14" fmla="*/ 21600 h 43200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135"/>
              </a:cxn>
              <a:cxn ang="0">
                <a:pos x="2054" y="43197"/>
              </a:cxn>
              <a:cxn ang="0">
                <a:pos x="2408" y="21600"/>
              </a:cxn>
            </a:cxnLst>
            <a:rect l="l" t="t" r="GT13" b="GT15"/>
            <a:pathLst>
              <a:path w="24008" h="43200" fill="none">
                <a:moveTo>
                  <a:pt x="0" y="135"/>
                </a:moveTo>
                <a:arcTo wR="21600" hR="21600" stAng="-5784050" swAng="11240394"/>
              </a:path>
              <a:path w="24008" h="43200" stroke="0">
                <a:moveTo>
                  <a:pt x="0" y="135"/>
                </a:moveTo>
                <a:arcTo wR="21600" hR="21600" stAng="-5784050" swAng="11240394"/>
                <a:lnTo>
                  <a:pt x="2408" y="21600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  <a:round/>
            <a:tailEnd type="triangle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37" name="Sun 11" title=""/>
          <p:cNvSpPr/>
          <p:nvPr/>
        </p:nvSpPr>
        <p:spPr>
          <a:xfrm>
            <a:off x="5524500" y="2922588"/>
            <a:ext cx="411163" cy="360362"/>
          </a:xfrm>
          <a:prstGeom prst="sun">
            <a:avLst>
              <a:gd name="adj" fmla="val 250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cxnSp>
        <p:nvCxnSpPr>
          <p:cNvPr id="5138" name="" title=""/>
          <p:cNvCxnSpPr/>
          <p:nvPr/>
        </p:nvCxnSpPr>
        <p:spPr>
          <a:xfrm>
            <a:off x="3046413" y="2205038"/>
            <a:ext cx="1390650" cy="2014537"/>
          </a:xfrm>
          <a:prstGeom prst="line">
            <a:avLst/>
          </a:prstGeom>
          <a:noFill/>
          <a:ln w="38100" cmpd="sng">
            <a:solidFill>
              <a:srgbClr val="FF0000"/>
            </a:solidFill>
            <a:miter lim="800000"/>
          </a:ln>
          <a:effectLst/>
        </p:spPr>
      </p:cxnSp>
      <p:sp>
        <p:nvSpPr>
          <p:cNvPr id="5139" name="Custom 13" title=""/>
          <p:cNvSpPr/>
          <p:nvPr/>
        </p:nvSpPr>
        <p:spPr>
          <a:xfrm rot="3000000" flipH="1" flipV="1">
            <a:off x="3102768" y="4148932"/>
            <a:ext cx="2119313" cy="1593850"/>
          </a:xfrm>
          <a:custGeom>
            <a:avLst>
              <a:gd name="adj0" fmla="val -21262102"/>
              <a:gd name="adj1" fmla="val -17010931"/>
            </a:avLst>
            <a:gdLst>
              <a:gd name="GT10" fmla="*/ adj0 21600 100000"/>
              <a:gd name="GT11" fmla="*/ adj1 21600 100000"/>
              <a:gd name="GT12" fmla="*/ 21600 w 12058"/>
              <a:gd name="GT13" fmla="+- l GT12 0"/>
              <a:gd name="GT14" fmla="*/ 21600 h 20307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7360" y="0"/>
              </a:cxn>
              <a:cxn ang="0">
                <a:pos x="12058" y="2386"/>
              </a:cxn>
              <a:cxn ang="0">
                <a:pos x="0" y="20307"/>
              </a:cxn>
            </a:cxnLst>
            <a:rect l="l" t="t" r="GT13" b="GT15"/>
            <a:pathLst>
              <a:path w="12058" h="20307" fill="none">
                <a:moveTo>
                  <a:pt x="7360" y="0"/>
                </a:moveTo>
                <a:arcTo wR="21600" hR="21600" stAng="-4204658" swAng="840717"/>
              </a:path>
              <a:path w="12058" h="20307" stroke="0">
                <a:moveTo>
                  <a:pt x="7360" y="0"/>
                </a:moveTo>
                <a:arcTo wR="21600" hR="21600" stAng="-4204658" swAng="840717"/>
                <a:lnTo>
                  <a:pt x="0" y="20307"/>
                </a:lnTo>
                <a:close/>
              </a:path>
            </a:pathLst>
          </a:custGeom>
          <a:noFill/>
          <a:ln w="44450" cmpd="sng">
            <a:solidFill>
              <a:srgbClr val="FF0000"/>
            </a:solidFill>
            <a:round/>
            <a:tailEnd type="triangle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grpSp>
        <p:nvGrpSpPr>
          <p:cNvPr id="5140" name="Group 14" title=""/>
          <p:cNvGrpSpPr/>
          <p:nvPr/>
        </p:nvGrpSpPr>
        <p:grpSpPr>
          <a:xfrm>
            <a:off x="4305300" y="4075113"/>
            <a:ext cx="793750" cy="725487"/>
            <a:chExt cx="500" cy="457"/>
          </a:xfrm>
        </p:grpSpPr>
        <p:sp>
          <p:nvSpPr>
            <p:cNvPr id="5141" name="Text Box 15" title=""/>
            <p:cNvSpPr txBox="1"/>
            <p:nvPr/>
          </p:nvSpPr>
          <p:spPr>
            <a:xfrm>
              <a:off x="0" y="169"/>
              <a:ext cx="500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/>
              <a:r>
                <a:rPr lang="zh-CN" altLang="en-US" sz="2400"/>
                <a:t>宜春</a:t>
              </a:r>
              <a:endParaRPr lang="en-US" altLang="en-US" sz="2400"/>
            </a:p>
          </p:txBody>
        </p:sp>
        <p:sp>
          <p:nvSpPr>
            <p:cNvPr id="5142" name="ConnectorFlow 16" title=""/>
            <p:cNvSpPr/>
            <p:nvPr/>
          </p:nvSpPr>
          <p:spPr>
            <a:xfrm>
              <a:off x="45" y="0"/>
              <a:ext cx="152" cy="151"/>
            </a:xfrm>
            <a:prstGeom prst="flowChartConnector">
              <a:avLst/>
            </a:prstGeom>
            <a:solidFill>
              <a:srgbClr val="000000"/>
            </a:solidFill>
            <a:ln cmpd="sng">
              <a:solidFill>
                <a:schemeClr val="tx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/>
          </p:txBody>
        </p:sp>
      </p:grpSp>
      <p:sp>
        <p:nvSpPr>
          <p:cNvPr id="5143" name="Sun 17" title=""/>
          <p:cNvSpPr/>
          <p:nvPr/>
        </p:nvSpPr>
        <p:spPr>
          <a:xfrm>
            <a:off x="2843213" y="2060575"/>
            <a:ext cx="411162" cy="360363"/>
          </a:xfrm>
          <a:prstGeom prst="sun">
            <a:avLst>
              <a:gd name="adj" fmla="val 250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44" name="Sun 18" title=""/>
          <p:cNvSpPr/>
          <p:nvPr/>
        </p:nvSpPr>
        <p:spPr>
          <a:xfrm>
            <a:off x="2698750" y="4221163"/>
            <a:ext cx="411163" cy="360362"/>
          </a:xfrm>
          <a:prstGeom prst="sun">
            <a:avLst>
              <a:gd name="adj" fmla="val 250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45" name="Text Box 19" title=""/>
          <p:cNvSpPr txBox="1"/>
          <p:nvPr/>
        </p:nvSpPr>
        <p:spPr>
          <a:xfrm>
            <a:off x="3076575" y="5299075"/>
            <a:ext cx="4905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东</a:t>
            </a:r>
            <a:endParaRPr sz="2400" b="1"/>
          </a:p>
        </p:txBody>
      </p:sp>
      <p:sp>
        <p:nvSpPr>
          <p:cNvPr id="5146" name="" title=""/>
          <p:cNvSpPr txBox="1"/>
          <p:nvPr/>
        </p:nvSpPr>
        <p:spPr>
          <a:xfrm>
            <a:off x="1712913" y="3852863"/>
            <a:ext cx="490537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南</a:t>
            </a:r>
            <a:endParaRPr sz="2400" b="1"/>
          </a:p>
        </p:txBody>
      </p:sp>
      <p:sp>
        <p:nvSpPr>
          <p:cNvPr id="5147" name="" title=""/>
          <p:cNvSpPr txBox="1"/>
          <p:nvPr/>
        </p:nvSpPr>
        <p:spPr>
          <a:xfrm>
            <a:off x="5602288" y="2706688"/>
            <a:ext cx="490537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西</a:t>
            </a:r>
            <a:endParaRPr sz="2400" b="1"/>
          </a:p>
        </p:txBody>
      </p:sp>
      <p:sp>
        <p:nvSpPr>
          <p:cNvPr id="5148" name="" title=""/>
          <p:cNvSpPr txBox="1"/>
          <p:nvPr/>
        </p:nvSpPr>
        <p:spPr>
          <a:xfrm>
            <a:off x="6969125" y="3930650"/>
            <a:ext cx="4905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北</a:t>
            </a:r>
            <a:endParaRPr sz="2400" b="1"/>
          </a:p>
        </p:txBody>
      </p:sp>
      <p:sp>
        <p:nvSpPr>
          <p:cNvPr id="5149" name="" title=""/>
          <p:cNvSpPr/>
          <p:nvPr/>
        </p:nvSpPr>
        <p:spPr>
          <a:xfrm rot="5400000" flipH="1">
            <a:off x="3800475" y="2420938"/>
            <a:ext cx="1443038" cy="4608512"/>
          </a:xfrm>
          <a:custGeom>
            <a:avLst>
              <a:gd name="adj0" fmla="val 25326056"/>
              <a:gd name="adj1" fmla="val -26198921"/>
            </a:avLst>
            <a:gdLst>
              <a:gd name="GT10" fmla="*/ adj0 21600 100000"/>
              <a:gd name="GT11" fmla="*/ adj1 21600 100000"/>
              <a:gd name="GT12" fmla="*/ 21600 w 24056"/>
              <a:gd name="GT13" fmla="+- l GT12 0"/>
              <a:gd name="GT14" fmla="*/ 21600 h 43200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24056" y="43060"/>
              </a:cxn>
              <a:cxn ang="0">
                <a:pos x="22975" y="44"/>
              </a:cxn>
              <a:cxn ang="0">
                <a:pos x="21600" y="21600"/>
              </a:cxn>
            </a:cxnLst>
            <a:rect l="l" t="t" r="GT13" b="GT15"/>
            <a:pathLst>
              <a:path w="24056" h="43200" fill="none">
                <a:moveTo>
                  <a:pt x="24056" y="43060"/>
                </a:moveTo>
                <a:arcTo wR="21600" hR="21600" stAng="5008270" swAng="11410718"/>
              </a:path>
              <a:path w="24056" h="43200" stroke="0">
                <a:moveTo>
                  <a:pt x="24056" y="43060"/>
                </a:moveTo>
                <a:arcTo wR="21600" hR="21600" stAng="5008270" swAng="11410718"/>
                <a:lnTo>
                  <a:pt x="21600" y="21600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  <a:round/>
            <a:tailEnd type="triangle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50" name="" title=""/>
          <p:cNvSpPr txBox="1"/>
          <p:nvPr/>
        </p:nvSpPr>
        <p:spPr>
          <a:xfrm>
            <a:off x="0" y="260350"/>
            <a:ext cx="9109075" cy="944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lang="en-US" altLang="en-US" sz="2800" b="1">
                <a:solidFill>
                  <a:srgbClr val="FF0000"/>
                </a:solidFill>
              </a:rPr>
              <a:t>2.  正午太阳光线与地平面的夹角，就是正午太阳高度角。</a:t>
            </a:r>
            <a:endParaRPr lang="en-US" altLang="en-US" sz="2800" b="1">
              <a:solidFill>
                <a:srgbClr val="FF0000"/>
              </a:solidFill>
            </a:endParaRPr>
          </a:p>
          <a:p>
            <a:pPr lvl="0"/>
            <a:r>
              <a:rPr lang="zh-CN" altLang="en-US" sz="2800" b="1">
                <a:solidFill>
                  <a:srgbClr val="FF0000"/>
                </a:solidFill>
              </a:rPr>
              <a:t>是指地方时12点。</a:t>
            </a:r>
            <a:endParaRPr lang="en-US" altLang="en-US" sz="2800" b="1">
              <a:solidFill>
                <a:srgbClr val="FF0000"/>
              </a:solidFill>
            </a:endParaRPr>
          </a:p>
        </p:txBody>
      </p:sp>
      <p:sp>
        <p:nvSpPr>
          <p:cNvPr id="5151" name="" title=""/>
          <p:cNvSpPr txBox="1"/>
          <p:nvPr/>
        </p:nvSpPr>
        <p:spPr>
          <a:xfrm>
            <a:off x="4445000" y="5443538"/>
            <a:ext cx="1566863" cy="3365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sz="2000" b="1"/>
              <a:t>地平面</a:t>
            </a:r>
            <a:endParaRPr sz="2000" b="1"/>
          </a:p>
        </p:txBody>
      </p:sp>
      <p:sp>
        <p:nvSpPr>
          <p:cNvPr id="5152" name="Custom 20" title=""/>
          <p:cNvSpPr/>
          <p:nvPr/>
        </p:nvSpPr>
        <p:spPr>
          <a:xfrm rot="3000000" flipH="1" flipV="1">
            <a:off x="1785938" y="3551237"/>
            <a:ext cx="3797300" cy="1393825"/>
          </a:xfrm>
          <a:custGeom>
            <a:avLst>
              <a:gd name="adj0" fmla="val -16783005"/>
              <a:gd name="adj1" fmla="val -300944"/>
            </a:avLst>
            <a:gdLst>
              <a:gd name="GT10" fmla="*/ adj0 21600 100000"/>
              <a:gd name="GT11" fmla="*/ adj1 21600 100000"/>
              <a:gd name="GT12" fmla="*/ 21600 w 21597"/>
              <a:gd name="GT13" fmla="+- l GT12 0"/>
              <a:gd name="GT14" fmla="*/ 21600 h 17762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12292" y="0"/>
              </a:cxn>
              <a:cxn ang="0">
                <a:pos x="21597" y="17388"/>
              </a:cxn>
              <a:cxn ang="0">
                <a:pos x="0" y="17762"/>
              </a:cxn>
            </a:cxnLst>
            <a:rect l="l" t="t" r="GT13" b="GT15"/>
            <a:pathLst>
              <a:path w="21597" h="17762" fill="none">
                <a:moveTo>
                  <a:pt x="12292" y="0"/>
                </a:moveTo>
                <a:arcTo wR="21600" hR="21600" stAng="-3318915" swAng="3259389"/>
              </a:path>
              <a:path w="21597" h="17762" stroke="0">
                <a:moveTo>
                  <a:pt x="12292" y="0"/>
                </a:moveTo>
                <a:arcTo wR="21600" hR="21600" stAng="-3318915" swAng="3259389"/>
                <a:lnTo>
                  <a:pt x="0" y="17762"/>
                </a:lnTo>
                <a:close/>
              </a:path>
            </a:pathLst>
          </a:custGeom>
          <a:noFill/>
          <a:ln w="44450" cmpd="sng">
            <a:solidFill>
              <a:srgbClr val="FF0000"/>
            </a:solidFill>
            <a:round/>
            <a:tailEnd type="triangle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53" name="Custom 21" title=""/>
          <p:cNvSpPr/>
          <p:nvPr/>
        </p:nvSpPr>
        <p:spPr>
          <a:xfrm rot="3000000" flipH="1" flipV="1">
            <a:off x="2812257" y="2712244"/>
            <a:ext cx="3797300" cy="1296987"/>
          </a:xfrm>
          <a:custGeom>
            <a:avLst>
              <a:gd name="adj0" fmla="val 308588"/>
              <a:gd name="adj1" fmla="val 15139796"/>
            </a:avLst>
            <a:gdLst>
              <a:gd name="GT10" fmla="*/ adj0 21600 100000"/>
              <a:gd name="GT11" fmla="*/ adj1 21600 100000"/>
              <a:gd name="GT12" fmla="*/ 21600 w 21597"/>
              <a:gd name="GT13" fmla="+- l GT12 0"/>
              <a:gd name="GT14" fmla="*/ 21600 h 16522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21597" y="383"/>
              </a:cxn>
              <a:cxn ang="0">
                <a:pos x="13913" y="16522"/>
              </a:cxn>
              <a:cxn ang="0">
                <a:pos x="0" y="0"/>
              </a:cxn>
            </a:cxnLst>
            <a:rect l="l" t="t" r="GT13" b="GT15"/>
            <a:pathLst>
              <a:path w="21597" h="16522" fill="none">
                <a:moveTo>
                  <a:pt x="21597" y="383"/>
                </a:moveTo>
                <a:arcTo wR="21600" hR="21600" stAng="60958" swAng="2933020"/>
              </a:path>
              <a:path w="21597" h="16522" stroke="0">
                <a:moveTo>
                  <a:pt x="21597" y="383"/>
                </a:moveTo>
                <a:arcTo wR="21600" hR="21600" stAng="60958" swAng="2933020"/>
                <a:lnTo>
                  <a:pt x="0" y="0"/>
                </a:lnTo>
                <a:close/>
              </a:path>
            </a:pathLst>
          </a:custGeom>
          <a:noFill/>
          <a:ln w="44450" cmpd="sng">
            <a:solidFill>
              <a:srgbClr val="FF0000"/>
            </a:solidFill>
            <a:round/>
            <a:tailEnd type="triangle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54" name="Custom 22" title=""/>
          <p:cNvSpPr/>
          <p:nvPr/>
        </p:nvSpPr>
        <p:spPr>
          <a:xfrm rot="3000000" flipH="1" flipV="1">
            <a:off x="4175919" y="3074194"/>
            <a:ext cx="2278063" cy="1565275"/>
          </a:xfrm>
          <a:custGeom>
            <a:avLst>
              <a:gd name="adj0" fmla="val 16125347"/>
              <a:gd name="adj1" fmla="val 20471042"/>
            </a:avLst>
            <a:gdLst>
              <a:gd name="GT10" fmla="*/ adj0 21600 100000"/>
              <a:gd name="GT11" fmla="*/ adj1 21600 100000"/>
              <a:gd name="GT12" fmla="*/ 21600 w 12955"/>
              <a:gd name="GT13" fmla="+- l GT12 0"/>
              <a:gd name="GT14" fmla="*/ 21600 h 19952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12955" y="17284"/>
              </a:cxn>
              <a:cxn ang="0">
                <a:pos x="8276" y="19952"/>
              </a:cxn>
              <a:cxn ang="0">
                <a:pos x="0" y="0"/>
              </a:cxn>
            </a:cxnLst>
            <a:rect l="l" t="t" r="GT13" b="GT15"/>
            <a:pathLst>
              <a:path w="12954" h="19952" fill="none">
                <a:moveTo>
                  <a:pt x="12955" y="17284"/>
                </a:moveTo>
                <a:arcTo wR="21600" hR="21600" stAng="3188825" swAng="859468"/>
              </a:path>
              <a:path w="12954" h="19952" stroke="0">
                <a:moveTo>
                  <a:pt x="12955" y="17284"/>
                </a:moveTo>
                <a:arcTo wR="21600" hR="21600" stAng="3188825" swAng="859468"/>
                <a:lnTo>
                  <a:pt x="0" y="0"/>
                </a:lnTo>
                <a:close/>
              </a:path>
            </a:pathLst>
          </a:custGeom>
          <a:noFill/>
          <a:ln w="44450" cmpd="sng">
            <a:solidFill>
              <a:srgbClr val="FF0000"/>
            </a:solidFill>
            <a:round/>
            <a:tailEnd type="triangle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55" name="Sun 23" title=""/>
          <p:cNvSpPr/>
          <p:nvPr/>
        </p:nvSpPr>
        <p:spPr>
          <a:xfrm>
            <a:off x="3148013" y="5083175"/>
            <a:ext cx="411162" cy="360363"/>
          </a:xfrm>
          <a:prstGeom prst="sun">
            <a:avLst>
              <a:gd name="adj" fmla="val 250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56" name="Text Box 24" title=""/>
          <p:cNvSpPr txBox="1"/>
          <p:nvPr/>
        </p:nvSpPr>
        <p:spPr>
          <a:xfrm>
            <a:off x="1763713" y="5948363"/>
            <a:ext cx="6048375" cy="43338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lang="en-US" altLang="en-US" sz="2800" b="1"/>
              <a:t>春分日，</a:t>
            </a:r>
            <a:r>
              <a:rPr lang="zh-CN" altLang="en-US" sz="2800" b="1"/>
              <a:t>宜春</a:t>
            </a:r>
            <a:r>
              <a:rPr lang="en-US" altLang="en-US" sz="2800" b="1"/>
              <a:t>的太阳位置变化情况</a:t>
            </a:r>
            <a:endParaRPr lang="en-US" altLang="en-US" sz="2800" b="1"/>
          </a:p>
        </p:txBody>
      </p:sp>
      <p:cxnSp>
        <p:nvCxnSpPr>
          <p:cNvPr id="5157" name="" title=""/>
          <p:cNvCxnSpPr/>
          <p:nvPr/>
        </p:nvCxnSpPr>
        <p:spPr>
          <a:xfrm>
            <a:off x="4356100" y="4219575"/>
            <a:ext cx="71438" cy="1588"/>
          </a:xfrm>
          <a:prstGeom prst="line">
            <a:avLst/>
          </a:prstGeom>
          <a:noFill/>
          <a:ln>
            <a:noFill/>
            <a:miter lim="800000"/>
          </a:ln>
          <a:effectLst/>
        </p:spPr>
      </p:cxnSp>
      <p:sp>
        <p:nvSpPr>
          <p:cNvPr id="5158" name="Custom 26" title=""/>
          <p:cNvSpPr/>
          <p:nvPr/>
        </p:nvSpPr>
        <p:spPr>
          <a:xfrm rot="12660000">
            <a:off x="3708400" y="4219575"/>
            <a:ext cx="471488" cy="447675"/>
          </a:xfrm>
          <a:custGeom>
            <a:avLst>
              <a:gd name="adj0" fmla="val -16190398"/>
              <a:gd name="adj1" fmla="val -10014185"/>
            </a:avLst>
            <a:gdLst>
              <a:gd name="GT10" fmla="*/ adj0 21600 100000"/>
              <a:gd name="GT11" fmla="*/ adj1 21600 100000"/>
              <a:gd name="GT12" fmla="*/ 21600 w 18114"/>
              <a:gd name="GT13" fmla="+- l GT12 0"/>
              <a:gd name="GT14" fmla="*/ 21600 h 17332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12890" y="0"/>
              </a:cxn>
              <a:cxn ang="0">
                <a:pos x="18114" y="5566"/>
              </a:cxn>
              <a:cxn ang="0">
                <a:pos x="0" y="17332"/>
              </a:cxn>
            </a:cxnLst>
            <a:rect l="l" t="t" r="GT13" b="GT15"/>
            <a:pathLst>
              <a:path w="18114" h="17332" fill="none">
                <a:moveTo>
                  <a:pt x="12890" y="0"/>
                </a:moveTo>
                <a:arcTo wR="21600" hR="21600" stAng="-3201685" swAng="1221334"/>
              </a:path>
              <a:path w="18114" h="17332" stroke="0">
                <a:moveTo>
                  <a:pt x="12890" y="0"/>
                </a:moveTo>
                <a:arcTo wR="21600" hR="21600" stAng="-3201685" swAng="1221334"/>
                <a:lnTo>
                  <a:pt x="0" y="1733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59" name="Text Box 27" title=""/>
          <p:cNvSpPr txBox="1"/>
          <p:nvPr/>
        </p:nvSpPr>
        <p:spPr>
          <a:xfrm>
            <a:off x="5219700" y="1555750"/>
            <a:ext cx="739775" cy="3365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sz="2000" b="1"/>
              <a:t>天空</a:t>
            </a:r>
            <a:endParaRPr sz="2000" b="1"/>
          </a:p>
        </p:txBody>
      </p:sp>
      <p:cxnSp>
        <p:nvCxnSpPr>
          <p:cNvPr id="5160" name="" title=""/>
          <p:cNvCxnSpPr/>
          <p:nvPr/>
        </p:nvCxnSpPr>
        <p:spPr>
          <a:xfrm flipH="1" flipV="1">
            <a:off x="4932363" y="2636838"/>
            <a:ext cx="0" cy="719137"/>
          </a:xfrm>
          <a:prstGeom prst="line">
            <a:avLst/>
          </a:prstGeom>
          <a:noFill/>
          <a:ln w="38100" cmpd="sng">
            <a:solidFill>
              <a:schemeClr val="tx1"/>
            </a:solidFill>
            <a:prstDash val="sysDot"/>
            <a:miter lim="800000"/>
          </a:ln>
          <a:effectLst/>
        </p:spPr>
      </p:cxnSp>
      <p:cxnSp>
        <p:nvCxnSpPr>
          <p:cNvPr id="5161" name="" title=""/>
          <p:cNvCxnSpPr/>
          <p:nvPr/>
        </p:nvCxnSpPr>
        <p:spPr>
          <a:xfrm flipH="1">
            <a:off x="4498975" y="1700213"/>
            <a:ext cx="0" cy="2519362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  <a:effectLst/>
        </p:spPr>
      </p:cxnSp>
      <p:cxnSp>
        <p:nvCxnSpPr>
          <p:cNvPr id="5162" name="" title=""/>
          <p:cNvCxnSpPr/>
          <p:nvPr/>
        </p:nvCxnSpPr>
        <p:spPr>
          <a:xfrm flipV="1">
            <a:off x="4572000" y="3140075"/>
            <a:ext cx="1079500" cy="1008063"/>
          </a:xfrm>
          <a:prstGeom prst="line">
            <a:avLst/>
          </a:prstGeom>
          <a:noFill/>
          <a:ln w="38100" cmpd="sng">
            <a:solidFill>
              <a:srgbClr val="FF0000"/>
            </a:solidFill>
            <a:miter lim="800000"/>
          </a:ln>
          <a:effectLst/>
        </p:spPr>
      </p:cxnSp>
      <p:sp>
        <p:nvSpPr>
          <p:cNvPr id="5163" name="" title=""/>
          <p:cNvSpPr txBox="1"/>
          <p:nvPr/>
        </p:nvSpPr>
        <p:spPr>
          <a:xfrm>
            <a:off x="3419475" y="4941888"/>
            <a:ext cx="115252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>
                <a:solidFill>
                  <a:srgbClr val="0000FF"/>
                </a:solidFill>
              </a:rPr>
              <a:t>日出</a:t>
            </a:r>
            <a:endParaRPr sz="2400" b="1">
              <a:solidFill>
                <a:srgbClr val="0000FF"/>
              </a:solidFill>
            </a:endParaRPr>
          </a:p>
        </p:txBody>
      </p:sp>
      <p:sp>
        <p:nvSpPr>
          <p:cNvPr id="5164" name="" title=""/>
          <p:cNvSpPr txBox="1"/>
          <p:nvPr/>
        </p:nvSpPr>
        <p:spPr>
          <a:xfrm>
            <a:off x="5795963" y="2781300"/>
            <a:ext cx="1150937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>
                <a:solidFill>
                  <a:srgbClr val="0000FF"/>
                </a:solidFill>
              </a:rPr>
              <a:t>日落</a:t>
            </a:r>
            <a:endParaRPr sz="2400" b="1">
              <a:solidFill>
                <a:srgbClr val="0000FF"/>
              </a:solidFill>
            </a:endParaRPr>
          </a:p>
        </p:txBody>
      </p:sp>
      <p:sp>
        <p:nvSpPr>
          <p:cNvPr id="5165" name="" title=""/>
          <p:cNvSpPr txBox="1"/>
          <p:nvPr/>
        </p:nvSpPr>
        <p:spPr>
          <a:xfrm>
            <a:off x="1979613" y="1916113"/>
            <a:ext cx="1016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>
                <a:solidFill>
                  <a:srgbClr val="0000FF"/>
                </a:solidFill>
              </a:rPr>
              <a:t>正午</a:t>
            </a:r>
            <a:endParaRPr sz="2400" b="1">
              <a:solidFill>
                <a:srgbClr val="0000FF"/>
              </a:solidFill>
            </a:endParaRPr>
          </a:p>
        </p:txBody>
      </p:sp>
      <p:sp>
        <p:nvSpPr>
          <p:cNvPr id="5166" name="" title=""/>
          <p:cNvSpPr txBox="1"/>
          <p:nvPr/>
        </p:nvSpPr>
        <p:spPr>
          <a:xfrm>
            <a:off x="3492500" y="3573463"/>
            <a:ext cx="441325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/>
              <a:t>H</a:t>
            </a:r>
            <a:endParaRPr sz="2800" b="1"/>
          </a:p>
        </p:txBody>
      </p:sp>
      <p:sp>
        <p:nvSpPr>
          <p:cNvPr id="5167" name="" title=""/>
          <p:cNvSpPr/>
          <p:nvPr/>
        </p:nvSpPr>
        <p:spPr>
          <a:xfrm>
            <a:off x="4716463" y="2349500"/>
            <a:ext cx="411162" cy="360363"/>
          </a:xfrm>
          <a:prstGeom prst="sun">
            <a:avLst>
              <a:gd name="adj" fmla="val 250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5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8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1000"/>
                                        <p:tgtEl>
                                          <p:spTgt spid="5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6" presetID="8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5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4" presetID="8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500"/>
                                        <p:tgtEl>
                                          <p:spTgt spid="5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8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42" presetID="8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6" presetID="18" presetClass="entr" presetSubtype="1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1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0" presetID="18" presetClass="entr" presetSubtype="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54" presetID="8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1000"/>
                                        <p:tgtEl>
                                          <p:spTgt spid="5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5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5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2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66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5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1000"/>
                                        <p:tgtEl>
                                          <p:spTgt spid="5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8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1000"/>
                                        <p:tgtEl>
                                          <p:spTgt spid="5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2" presetID="18" presetClass="entr" presetSubtype="3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84" dur="20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86" presetID="8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8" dur="500"/>
                                        <p:tgtEl>
                                          <p:spTgt spid="5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90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4" presetID="22" presetClass="entr" presetSubtype="1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98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3" dur="2000"/>
                                        <p:tgtEl>
                                          <p:spTgt spid="5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05" presetID="18" presetClass="entr" presetSubtype="3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7" dur="1000"/>
                                        <p:tgtEl>
                                          <p:spTgt spid="5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09" presetID="8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1" dur="10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8" presetClass="entr" presetSubtype="16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4" dur="1000"/>
                                        <p:tgtEl>
                                          <p:spTgt spid="5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116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1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120" presetID="22" presetClass="entr" presetSubtype="1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2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124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6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128" presetID="18" presetClass="entr" presetSubtype="3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0" dur="1000"/>
                                        <p:tgtEl>
                                          <p:spTgt spid="5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132" presetID="8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4" dur="1000"/>
                                        <p:tgtEl>
                                          <p:spTgt spid="5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136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8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140" presetID="22" presetClass="entr" presetSubtype="1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2" dur="2000"/>
                                        <p:tgtEl>
                                          <p:spTgt spid="5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 nodeType="afterGroup">
                            <p:stCondLst>
                              <p:cond delay="19000"/>
                            </p:stCondLst>
                            <p:childTnLst>
                              <p:par>
                                <p:cTn id="144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6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151" presetID="18" presetClass="entr" presetSubtype="3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3" dur="2000"/>
                                        <p:tgtEl>
                                          <p:spTgt spid="5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155" presetID="8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7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0" dur="500"/>
                                        <p:tgtEl>
                                          <p:spTgt spid="5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16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4" dur="500"/>
                                        <p:tgtEl>
                                          <p:spTgt spid="5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  <p:cond evt="onBegin" delay="0">
                          <p:tn val="164"/>
                        </p:cond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9" dur="2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10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4" presetID="2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6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9" dur="2000"/>
                                        <p:tgtEl>
                                          <p:spTgt spid="5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2" dur="2000"/>
                                        <p:tgtEl>
                                          <p:spTgt spid="5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9" grpId="0"/>
      <p:bldP spid="5145" grpId="0"/>
      <p:bldP spid="5146" grpId="0"/>
      <p:bldP spid="5147" grpId="0"/>
      <p:bldP spid="5148" grpId="0"/>
      <p:bldP spid="5150" grpId="0"/>
      <p:bldP spid="5151" grpId="0"/>
      <p:bldP spid="5159" grpId="0"/>
      <p:bldP spid="5163" grpId="0"/>
      <p:bldP spid="5164" grpId="0"/>
      <p:bldP spid="5165" grpId="0"/>
      <p:bldP spid="516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88" y="692150"/>
            <a:ext cx="6523037" cy="6107113"/>
          </a:xfrm>
          <a:prstGeom prst="rect">
            <a:avLst/>
          </a:prstGeom>
          <a:noFill/>
          <a:ln>
            <a:noFill/>
            <a:miter lim="800000"/>
          </a:ln>
        </p:spPr>
      </p:pic>
      <p:cxnSp>
        <p:nvCxnSpPr>
          <p:cNvPr id="6147" name="" title=""/>
          <p:cNvCxnSpPr/>
          <p:nvPr/>
        </p:nvCxnSpPr>
        <p:spPr>
          <a:xfrm flipH="1" flipV="1">
            <a:off x="6084888" y="5084763"/>
            <a:ext cx="2305050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6148" name="" title=""/>
          <p:cNvCxnSpPr/>
          <p:nvPr/>
        </p:nvCxnSpPr>
        <p:spPr>
          <a:xfrm flipV="1">
            <a:off x="3708400" y="2322513"/>
            <a:ext cx="2341563" cy="1393825"/>
          </a:xfrm>
          <a:prstGeom prst="line">
            <a:avLst/>
          </a:prstGeom>
          <a:noFill/>
          <a:ln w="28575" cmpd="sng">
            <a:solidFill>
              <a:schemeClr val="tx1"/>
            </a:solidFill>
            <a:prstDash val="dashDot"/>
            <a:miter lim="800000"/>
          </a:ln>
        </p:spPr>
      </p:cxnSp>
      <p:cxnSp>
        <p:nvCxnSpPr>
          <p:cNvPr id="6149" name="" title=""/>
          <p:cNvCxnSpPr/>
          <p:nvPr/>
        </p:nvCxnSpPr>
        <p:spPr>
          <a:xfrm>
            <a:off x="5186363" y="738188"/>
            <a:ext cx="2160587" cy="3887787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</p:spPr>
      </p:cxnSp>
      <p:sp>
        <p:nvSpPr>
          <p:cNvPr id="6150" name="Custom 6" title=""/>
          <p:cNvSpPr/>
          <p:nvPr/>
        </p:nvSpPr>
        <p:spPr>
          <a:xfrm rot="3120000">
            <a:off x="6188869" y="2255044"/>
            <a:ext cx="533400" cy="522288"/>
          </a:xfrm>
          <a:custGeom>
            <a:avLst>
              <a:gd name="adj0" fmla="val -19653963"/>
              <a:gd name="adj1" fmla="val 0"/>
            </a:avLst>
            <a:gdLst>
              <a:gd name="GT10" fmla="*/ adj0 21600 100000"/>
              <a:gd name="GT11" fmla="*/ adj1 21600 100000"/>
              <a:gd name="GT12" fmla="+- l w 0"/>
              <a:gd name="GT13" fmla="*/ 21600 h 19541"/>
              <a:gd name="GT14" fmla="+- t GT13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9205" y="0"/>
              </a:cxn>
              <a:cxn ang="0">
                <a:pos x="21600" y="19541"/>
              </a:cxn>
              <a:cxn ang="0">
                <a:pos x="0" y="19541"/>
              </a:cxn>
            </a:cxnLst>
            <a:rect l="l" t="t" r="GT12" b="GT14"/>
            <a:pathLst>
              <a:path w="21600" h="19541" fill="none">
                <a:moveTo>
                  <a:pt x="9205" y="0"/>
                </a:moveTo>
                <a:arcTo wR="21600" hR="21600" stAng="-3886603" swAng="3886603"/>
              </a:path>
              <a:path w="21600" h="19541" stroke="0">
                <a:moveTo>
                  <a:pt x="9205" y="0"/>
                </a:moveTo>
                <a:arcTo wR="21600" hR="21600" stAng="-3886603" swAng="3886603"/>
                <a:lnTo>
                  <a:pt x="0" y="19541"/>
                </a:lnTo>
                <a:close/>
              </a:path>
            </a:pathLst>
          </a:custGeom>
          <a:noFill/>
          <a:ln w="28575" cmpd="sng">
            <a:solidFill>
              <a:srgbClr val="FF0000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6151" name="Text Box 7" title=""/>
          <p:cNvSpPr txBox="1"/>
          <p:nvPr/>
        </p:nvSpPr>
        <p:spPr>
          <a:xfrm>
            <a:off x="1547813" y="115888"/>
            <a:ext cx="648017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/>
              <a:t>球面上的正午太阳高度角</a:t>
            </a:r>
            <a:endParaRPr sz="3200" b="1"/>
          </a:p>
        </p:txBody>
      </p:sp>
      <p:sp>
        <p:nvSpPr>
          <p:cNvPr id="6152" name="Rectangle 8" title=""/>
          <p:cNvSpPr/>
          <p:nvPr/>
        </p:nvSpPr>
        <p:spPr>
          <a:xfrm>
            <a:off x="4249738" y="1916113"/>
            <a:ext cx="490537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①</a:t>
            </a:r>
            <a:endParaRPr sz="2400" b="1"/>
          </a:p>
        </p:txBody>
      </p:sp>
      <p:sp>
        <p:nvSpPr>
          <p:cNvPr id="6153" name="Rectangle 9" title=""/>
          <p:cNvSpPr/>
          <p:nvPr/>
        </p:nvSpPr>
        <p:spPr>
          <a:xfrm>
            <a:off x="4970463" y="1916113"/>
            <a:ext cx="490537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②</a:t>
            </a:r>
            <a:endParaRPr sz="2400" b="1"/>
          </a:p>
        </p:txBody>
      </p:sp>
      <p:sp>
        <p:nvSpPr>
          <p:cNvPr id="6154" name="" title=""/>
          <p:cNvSpPr/>
          <p:nvPr/>
        </p:nvSpPr>
        <p:spPr>
          <a:xfrm>
            <a:off x="5521325" y="1892300"/>
            <a:ext cx="4905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③</a:t>
            </a:r>
            <a:endParaRPr sz="2400" b="1"/>
          </a:p>
        </p:txBody>
      </p:sp>
      <p:grpSp>
        <p:nvGrpSpPr>
          <p:cNvPr id="6155" name="" title=""/>
          <p:cNvGrpSpPr/>
          <p:nvPr/>
        </p:nvGrpSpPr>
        <p:grpSpPr>
          <a:xfrm rot="3420000" flipH="1">
            <a:off x="5899150" y="2368550"/>
            <a:ext cx="206375" cy="168275"/>
            <a:chExt cx="91" cy="136"/>
          </a:xfrm>
        </p:grpSpPr>
        <p:cxnSp>
          <p:nvCxnSpPr>
            <p:cNvPr id="6156" name="" title=""/>
            <p:cNvCxnSpPr/>
            <p:nvPr/>
          </p:nvCxnSpPr>
          <p:spPr>
            <a:xfrm flipH="1">
              <a:off x="0" y="0"/>
              <a:ext cx="0" cy="136"/>
            </a:xfrm>
            <a:prstGeom prst="line">
              <a:avLst/>
            </a:prstGeom>
            <a:noFill/>
            <a:ln cmpd="sng">
              <a:solidFill>
                <a:srgbClr val="FF0000"/>
              </a:solidFill>
              <a:miter lim="800000"/>
            </a:ln>
            <a:effectLst/>
          </p:spPr>
        </p:cxnSp>
        <p:cxnSp>
          <p:nvCxnSpPr>
            <p:cNvPr id="6157" name="" title=""/>
            <p:cNvCxnSpPr/>
            <p:nvPr/>
          </p:nvCxnSpPr>
          <p:spPr>
            <a:xfrm>
              <a:off x="0" y="136"/>
              <a:ext cx="91" cy="0"/>
            </a:xfrm>
            <a:prstGeom prst="line">
              <a:avLst/>
            </a:prstGeom>
            <a:noFill/>
            <a:ln cmpd="sng">
              <a:solidFill>
                <a:srgbClr val="FF0000"/>
              </a:solidFill>
              <a:miter lim="800000"/>
            </a:ln>
            <a:effectLst/>
          </p:spPr>
        </p:cxnSp>
      </p:grpSp>
      <p:cxnSp>
        <p:nvCxnSpPr>
          <p:cNvPr id="6158" name="" title=""/>
          <p:cNvCxnSpPr/>
          <p:nvPr/>
        </p:nvCxnSpPr>
        <p:spPr>
          <a:xfrm flipH="1" flipV="1">
            <a:off x="6481763" y="3716338"/>
            <a:ext cx="1655762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6159" name="" title=""/>
          <p:cNvCxnSpPr/>
          <p:nvPr/>
        </p:nvCxnSpPr>
        <p:spPr>
          <a:xfrm flipH="1" flipV="1">
            <a:off x="6049963" y="2349500"/>
            <a:ext cx="2087562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6160" name="" title=""/>
          <p:cNvCxnSpPr/>
          <p:nvPr/>
        </p:nvCxnSpPr>
        <p:spPr>
          <a:xfrm flipH="1" flipV="1">
            <a:off x="3779838" y="1052513"/>
            <a:ext cx="4391025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6161" name="" title=""/>
          <p:cNvCxnSpPr/>
          <p:nvPr/>
        </p:nvCxnSpPr>
        <p:spPr>
          <a:xfrm flipH="1" flipV="1">
            <a:off x="3851275" y="6381750"/>
            <a:ext cx="4210050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6162" name="Text Box 12" title=""/>
          <p:cNvSpPr txBox="1"/>
          <p:nvPr/>
        </p:nvSpPr>
        <p:spPr>
          <a:xfrm rot="19560000">
            <a:off x="7432675" y="4513263"/>
            <a:ext cx="490538" cy="11144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sz="2400" b="1"/>
              <a:t>地</a:t>
            </a:r>
            <a:endParaRPr sz="2400" b="1"/>
          </a:p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sz="2400" b="1"/>
              <a:t>平</a:t>
            </a:r>
            <a:endParaRPr sz="2400" b="1"/>
          </a:p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sz="2400" b="1"/>
              <a:t>面</a:t>
            </a:r>
            <a:endParaRPr sz="2400" b="1"/>
          </a:p>
        </p:txBody>
      </p:sp>
      <p:sp>
        <p:nvSpPr>
          <p:cNvPr id="6163" name="Text Box 13" title=""/>
          <p:cNvSpPr txBox="1"/>
          <p:nvPr/>
        </p:nvSpPr>
        <p:spPr>
          <a:xfrm>
            <a:off x="8139113" y="1628775"/>
            <a:ext cx="428625" cy="33845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sz="2000" b="1">
                <a:solidFill>
                  <a:srgbClr val="FF0000"/>
                </a:solidFill>
              </a:rPr>
              <a:t>太      阳      光      </a:t>
            </a:r>
            <a:r>
              <a:rPr b="1">
                <a:solidFill>
                  <a:srgbClr val="FF0000"/>
                </a:solidFill>
              </a:rPr>
              <a:t> </a:t>
            </a:r>
            <a:r>
              <a:rPr sz="2000" b="1">
                <a:solidFill>
                  <a:srgbClr val="FF0000"/>
                </a:solidFill>
              </a:rPr>
              <a:t> 线</a:t>
            </a:r>
            <a:endParaRPr sz="2000" b="1">
              <a:solidFill>
                <a:srgbClr val="FF0000"/>
              </a:solidFill>
            </a:endParaRPr>
          </a:p>
        </p:txBody>
      </p:sp>
      <p:sp>
        <p:nvSpPr>
          <p:cNvPr id="6164" name="Rectangle 14" title=""/>
          <p:cNvSpPr/>
          <p:nvPr/>
        </p:nvSpPr>
        <p:spPr>
          <a:xfrm>
            <a:off x="6626225" y="2492375"/>
            <a:ext cx="420688" cy="3111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b="1"/>
              <a:t>H</a:t>
            </a:r>
            <a:endParaRPr b="1"/>
          </a:p>
        </p:txBody>
      </p:sp>
      <p:sp>
        <p:nvSpPr>
          <p:cNvPr id="6165" name="Text Box 15" title=""/>
          <p:cNvSpPr txBox="1"/>
          <p:nvPr/>
        </p:nvSpPr>
        <p:spPr>
          <a:xfrm>
            <a:off x="3348038" y="4433888"/>
            <a:ext cx="1223962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3200" b="1">
                <a:solidFill>
                  <a:srgbClr val="0000FF"/>
                </a:solidFill>
              </a:rPr>
              <a:t>0°</a:t>
            </a:r>
            <a:endParaRPr sz="3200" b="1">
              <a:solidFill>
                <a:srgbClr val="0000FF"/>
              </a:solidFill>
            </a:endParaRPr>
          </a:p>
        </p:txBody>
      </p:sp>
      <p:sp>
        <p:nvSpPr>
          <p:cNvPr id="6166" name="Text Box 16" title=""/>
          <p:cNvSpPr txBox="1"/>
          <p:nvPr/>
        </p:nvSpPr>
        <p:spPr>
          <a:xfrm>
            <a:off x="3635375" y="45085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>
                <a:solidFill>
                  <a:srgbClr val="0000FF"/>
                </a:solidFill>
              </a:rPr>
              <a:t>30°E</a:t>
            </a:r>
            <a:endParaRPr sz="2400" b="1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20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20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20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0" presetID="8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2" grpId="0"/>
      <p:bldP spid="6163" grpId="0"/>
      <p:bldP spid="616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 title=""/>
          <p:cNvSpPr/>
          <p:nvPr/>
        </p:nvSpPr>
        <p:spPr>
          <a:xfrm>
            <a:off x="0" y="1484313"/>
            <a:ext cx="9144000" cy="15541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/>
              <a:t>（1）生活观察</a:t>
            </a:r>
            <a:endParaRPr sz="3200" b="1"/>
          </a:p>
          <a:p>
            <a:pPr lvl="0"/>
            <a:r>
              <a:rPr sz="3200" b="1"/>
              <a:t>（</a:t>
            </a:r>
            <a:r>
              <a:rPr sz="3200" b="1">
                <a:solidFill>
                  <a:srgbClr val="FF0000"/>
                </a:solidFill>
              </a:rPr>
              <a:t>讨论</a:t>
            </a:r>
            <a:r>
              <a:rPr sz="3200" b="1"/>
              <a:t>）生活中有哪些自然现象可以作为正午太阳高度角变化的证据？</a:t>
            </a:r>
            <a:endParaRPr sz="4800" b="1">
              <a:solidFill>
                <a:srgbClr val="FF0000"/>
              </a:solidFill>
            </a:endParaRPr>
          </a:p>
        </p:txBody>
      </p:sp>
      <p:grpSp>
        <p:nvGrpSpPr>
          <p:cNvPr id="7171" name="Group 3" title=""/>
          <p:cNvGrpSpPr/>
          <p:nvPr/>
        </p:nvGrpSpPr>
        <p:grpSpPr>
          <a:xfrm>
            <a:off x="3024188" y="3068638"/>
            <a:ext cx="6119812" cy="3789362"/>
            <a:chExt cx="3855" cy="2387"/>
          </a:xfrm>
        </p:grpSpPr>
        <p:pic>
          <p:nvPicPr>
            <p:cNvPr id="7172" name="Picture 4" descr="蓝色阳光地中海风格客厅" title=""/>
            <p:cNvPicPr>
              <a:picLocks noChangeAspect="1"/>
            </p:cNvPicPr>
            <p:nvPr/>
          </p:nvPicPr>
          <p:blipFill>
            <a:blip r:embed="rId3" r:link="rId2">
              <a:lum bright="-30000" contrast="24000"/>
            </a:blip>
            <a:srcRect l="2890" t="30153" r="15175" b="3615"/>
            <a:stretch>
              <a:fillRect/>
            </a:stretch>
          </p:blipFill>
          <p:spPr>
            <a:xfrm>
              <a:off x="0" y="0"/>
              <a:ext cx="3855" cy="238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7173" name="Text Box 5" title=""/>
            <p:cNvSpPr txBox="1"/>
            <p:nvPr/>
          </p:nvSpPr>
          <p:spPr>
            <a:xfrm>
              <a:off x="37" y="1580"/>
              <a:ext cx="2177" cy="596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/>
              <a:r>
                <a:rPr sz="2800" b="1">
                  <a:solidFill>
                    <a:srgbClr val="0000FF"/>
                  </a:solidFill>
                </a:rPr>
                <a:t>正午阳光照进室内</a:t>
              </a:r>
              <a:endParaRPr sz="2800" b="1">
                <a:solidFill>
                  <a:srgbClr val="0000FF"/>
                </a:solidFill>
              </a:endParaRPr>
            </a:p>
            <a:p>
              <a:pPr lvl="0"/>
              <a:r>
                <a:rPr sz="2800" b="1">
                  <a:solidFill>
                    <a:srgbClr val="0000FF"/>
                  </a:solidFill>
                </a:rPr>
                <a:t>的面积变化</a:t>
              </a:r>
              <a:endParaRPr sz="2800" b="1">
                <a:solidFill>
                  <a:srgbClr val="0000FF"/>
                </a:solidFill>
              </a:endParaRPr>
            </a:p>
          </p:txBody>
        </p:sp>
      </p:grpSp>
      <p:sp>
        <p:nvSpPr>
          <p:cNvPr id="7174" name="Rectangle 6" title=""/>
          <p:cNvSpPr/>
          <p:nvPr/>
        </p:nvSpPr>
        <p:spPr>
          <a:xfrm>
            <a:off x="250825" y="908050"/>
            <a:ext cx="72009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spcBef>
                <a:spcPct val="20000"/>
              </a:spcBef>
            </a:pPr>
            <a:r>
              <a:rPr sz="3200" b="1">
                <a:solidFill>
                  <a:srgbClr val="FF0000"/>
                </a:solidFill>
              </a:rPr>
              <a:t>1.寻找正午太阳高度角变化的证据</a:t>
            </a:r>
            <a:endParaRPr sz="3200" b="1">
              <a:solidFill>
                <a:srgbClr val="FF0000"/>
              </a:solidFill>
            </a:endParaRPr>
          </a:p>
        </p:txBody>
      </p:sp>
      <p:sp>
        <p:nvSpPr>
          <p:cNvPr id="7175" name="Rectangle 7" title=""/>
          <p:cNvSpPr/>
          <p:nvPr/>
        </p:nvSpPr>
        <p:spPr>
          <a:xfrm>
            <a:off x="0" y="44450"/>
            <a:ext cx="8208963" cy="8239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4800" b="1"/>
              <a:t>二.正午太阳高度角的变化</a:t>
            </a:r>
            <a:endParaRPr sz="4800" b="1"/>
          </a:p>
        </p:txBody>
      </p:sp>
      <p:grpSp>
        <p:nvGrpSpPr>
          <p:cNvPr id="7176" name="Group 8" title=""/>
          <p:cNvGrpSpPr/>
          <p:nvPr/>
        </p:nvGrpSpPr>
        <p:grpSpPr>
          <a:xfrm>
            <a:off x="2663825" y="3068638"/>
            <a:ext cx="6516688" cy="3789362"/>
            <a:chExt cx="3946" cy="2387"/>
          </a:xfrm>
        </p:grpSpPr>
        <p:pic>
          <p:nvPicPr>
            <p:cNvPr id="7177" name="Picture 9" title=""/>
            <p:cNvPicPr>
              <a:picLocks noChangeAspect="1"/>
            </p:cNvPicPr>
            <p:nvPr/>
          </p:nvPicPr>
          <p:blipFill>
            <a:blip r:embed="rId5" r:link="rId4">
              <a:lum bright="-12000" contrast="12000"/>
            </a:blip>
            <a:srcRect l="11646" t="18918" r="6087" b="9972"/>
            <a:stretch>
              <a:fillRect/>
            </a:stretch>
          </p:blipFill>
          <p:spPr>
            <a:xfrm>
              <a:off x="0" y="0"/>
              <a:ext cx="3946" cy="238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7178" name="" title=""/>
            <p:cNvSpPr txBox="1"/>
            <p:nvPr/>
          </p:nvSpPr>
          <p:spPr>
            <a:xfrm>
              <a:off x="175" y="91"/>
              <a:ext cx="2120" cy="327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 algn="ctr"/>
              <a:r>
                <a:rPr sz="2800" b="1">
                  <a:solidFill>
                    <a:srgbClr val="0000FF"/>
                  </a:solidFill>
                </a:rPr>
                <a:t>正午物体的影长变化</a:t>
              </a:r>
              <a:endParaRPr sz="2800" b="1">
                <a:solidFill>
                  <a:srgbClr val="0000FF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8195" name="Rectangle 3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</a:p>
        </p:txBody>
      </p:sp>
      <p:pic>
        <p:nvPicPr>
          <p:cNvPr id="8196" name="Picture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20200" cy="69151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7" name="Text Box 5" title=""/>
          <p:cNvSpPr txBox="1"/>
          <p:nvPr/>
        </p:nvSpPr>
        <p:spPr>
          <a:xfrm>
            <a:off x="3492500" y="6165850"/>
            <a:ext cx="5616575" cy="82232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 eaLnBrk="1" hangingPunct="1"/>
            <a:r>
              <a:rPr lang="zh-CN" altLang="en-US" sz="2400" b="1">
                <a:solidFill>
                  <a:srgbClr val="FF0000"/>
                </a:solidFill>
              </a:rPr>
              <a:t>若宜春的经度为114°E，这些同学测量正午影子长度时应选择当地时间几点？</a:t>
            </a:r>
            <a:endParaRPr lang="en-US" altLang="en-US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8" name="Sun 2" title=""/>
          <p:cNvSpPr/>
          <p:nvPr/>
        </p:nvSpPr>
        <p:spPr>
          <a:xfrm rot="6900000">
            <a:off x="2304256" y="2766219"/>
            <a:ext cx="288925" cy="319088"/>
          </a:xfrm>
          <a:prstGeom prst="sun">
            <a:avLst>
              <a:gd name="adj" fmla="val 25773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9219" name="Rectangle 3" title=""/>
          <p:cNvSpPr/>
          <p:nvPr/>
        </p:nvSpPr>
        <p:spPr>
          <a:xfrm>
            <a:off x="179388" y="1125538"/>
            <a:ext cx="87122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       </a:t>
            </a:r>
            <a:endParaRPr sz="2800" b="1"/>
          </a:p>
        </p:txBody>
      </p:sp>
      <p:cxnSp>
        <p:nvCxnSpPr>
          <p:cNvPr id="9220" name="" title=""/>
          <p:cNvCxnSpPr/>
          <p:nvPr/>
        </p:nvCxnSpPr>
        <p:spPr>
          <a:xfrm flipH="1">
            <a:off x="3055938" y="4606925"/>
            <a:ext cx="750887" cy="1169988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</a:ln>
          <a:effectLst/>
        </p:spPr>
      </p:cxnSp>
      <p:cxnSp>
        <p:nvCxnSpPr>
          <p:cNvPr id="9221" name="" title=""/>
          <p:cNvCxnSpPr/>
          <p:nvPr/>
        </p:nvCxnSpPr>
        <p:spPr>
          <a:xfrm flipH="1">
            <a:off x="2054225" y="4527550"/>
            <a:ext cx="917575" cy="1249363"/>
          </a:xfrm>
          <a:prstGeom prst="line">
            <a:avLst/>
          </a:prstGeom>
          <a:noFill/>
          <a:ln w="38100" cmpd="sng">
            <a:solidFill>
              <a:schemeClr val="tx1"/>
            </a:solidFill>
            <a:prstDash val="dashDot"/>
            <a:miter lim="800000"/>
          </a:ln>
          <a:effectLst/>
        </p:spPr>
      </p:cxnSp>
      <p:cxnSp>
        <p:nvCxnSpPr>
          <p:cNvPr id="9222" name="" title=""/>
          <p:cNvCxnSpPr/>
          <p:nvPr/>
        </p:nvCxnSpPr>
        <p:spPr>
          <a:xfrm flipH="1">
            <a:off x="3971925" y="4681538"/>
            <a:ext cx="668338" cy="1095375"/>
          </a:xfrm>
          <a:prstGeom prst="line">
            <a:avLst/>
          </a:prstGeom>
          <a:noFill/>
          <a:ln w="38100" cmpd="sng">
            <a:solidFill>
              <a:schemeClr val="tx1"/>
            </a:solidFill>
            <a:prstDash val="dashDot"/>
            <a:miter lim="800000"/>
          </a:ln>
          <a:effectLst/>
        </p:spPr>
      </p:cxnSp>
      <p:sp>
        <p:nvSpPr>
          <p:cNvPr id="9223" name="Text Box 7" title=""/>
          <p:cNvSpPr txBox="1"/>
          <p:nvPr/>
        </p:nvSpPr>
        <p:spPr>
          <a:xfrm>
            <a:off x="1441450" y="5695950"/>
            <a:ext cx="1330325" cy="82232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南回</a:t>
            </a:r>
            <a:endParaRPr sz="2400" b="1"/>
          </a:p>
          <a:p>
            <a:pPr lvl="0"/>
            <a:r>
              <a:rPr sz="2400" b="1"/>
              <a:t>归线</a:t>
            </a:r>
            <a:endParaRPr sz="2400" b="1"/>
          </a:p>
        </p:txBody>
      </p:sp>
      <p:sp>
        <p:nvSpPr>
          <p:cNvPr id="9224" name="Text Box 8" title=""/>
          <p:cNvSpPr txBox="1"/>
          <p:nvPr/>
        </p:nvSpPr>
        <p:spPr>
          <a:xfrm>
            <a:off x="3517900" y="5695950"/>
            <a:ext cx="1054100" cy="82232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北回</a:t>
            </a:r>
            <a:endParaRPr sz="2400" b="1"/>
          </a:p>
          <a:p>
            <a:pPr lvl="0"/>
            <a:r>
              <a:rPr sz="2400" b="1"/>
              <a:t>归线</a:t>
            </a:r>
            <a:endParaRPr sz="2400" b="1"/>
          </a:p>
        </p:txBody>
      </p:sp>
      <p:sp>
        <p:nvSpPr>
          <p:cNvPr id="9225" name="Text Box 9" title=""/>
          <p:cNvSpPr txBox="1"/>
          <p:nvPr/>
        </p:nvSpPr>
        <p:spPr>
          <a:xfrm>
            <a:off x="2408238" y="5856288"/>
            <a:ext cx="1084262" cy="4572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赤道</a:t>
            </a:r>
            <a:endParaRPr sz="2400" b="1"/>
          </a:p>
        </p:txBody>
      </p:sp>
      <p:sp>
        <p:nvSpPr>
          <p:cNvPr id="9226" name="" title=""/>
          <p:cNvSpPr/>
          <p:nvPr/>
        </p:nvSpPr>
        <p:spPr>
          <a:xfrm rot="6900000">
            <a:off x="2316956" y="2766219"/>
            <a:ext cx="288925" cy="319088"/>
          </a:xfrm>
          <a:prstGeom prst="sun">
            <a:avLst>
              <a:gd name="adj" fmla="val 250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9227" name="" title=""/>
          <p:cNvSpPr txBox="1"/>
          <p:nvPr/>
        </p:nvSpPr>
        <p:spPr>
          <a:xfrm>
            <a:off x="1979613" y="1989138"/>
            <a:ext cx="1235075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冬至</a:t>
            </a:r>
            <a:endParaRPr sz="2800" b="1">
              <a:solidFill>
                <a:srgbClr val="FF0000"/>
              </a:solidFill>
            </a:endParaRPr>
          </a:p>
        </p:txBody>
      </p:sp>
      <p:cxnSp>
        <p:nvCxnSpPr>
          <p:cNvPr id="9228" name="" title=""/>
          <p:cNvCxnSpPr/>
          <p:nvPr/>
        </p:nvCxnSpPr>
        <p:spPr>
          <a:xfrm flipH="1">
            <a:off x="2459038" y="3154363"/>
            <a:ext cx="1587" cy="2016125"/>
          </a:xfrm>
          <a:prstGeom prst="line">
            <a:avLst/>
          </a:prstGeom>
          <a:noFill/>
          <a:ln w="38100" cmpd="sng">
            <a:solidFill>
              <a:srgbClr val="FF0000"/>
            </a:solidFill>
            <a:prstDash val="sysDot"/>
            <a:miter lim="800000"/>
            <a:tailEnd type="triangle"/>
          </a:ln>
          <a:effectLst/>
        </p:spPr>
      </p:cxnSp>
      <p:sp>
        <p:nvSpPr>
          <p:cNvPr id="9229" name="" title=""/>
          <p:cNvSpPr/>
          <p:nvPr/>
        </p:nvSpPr>
        <p:spPr>
          <a:xfrm rot="6900000">
            <a:off x="3253581" y="2766219"/>
            <a:ext cx="288925" cy="319088"/>
          </a:xfrm>
          <a:prstGeom prst="sun">
            <a:avLst>
              <a:gd name="adj" fmla="val 250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cxnSp>
        <p:nvCxnSpPr>
          <p:cNvPr id="9230" name="" title=""/>
          <p:cNvCxnSpPr/>
          <p:nvPr/>
        </p:nvCxnSpPr>
        <p:spPr>
          <a:xfrm flipH="1">
            <a:off x="3406775" y="3132138"/>
            <a:ext cx="1588" cy="2089150"/>
          </a:xfrm>
          <a:prstGeom prst="line">
            <a:avLst/>
          </a:prstGeom>
          <a:noFill/>
          <a:ln w="38100" cmpd="sng">
            <a:solidFill>
              <a:srgbClr val="FF0000"/>
            </a:solidFill>
            <a:prstDash val="sysDot"/>
            <a:miter lim="800000"/>
            <a:tailEnd type="triangle"/>
          </a:ln>
          <a:effectLst/>
        </p:spPr>
      </p:cxnSp>
      <p:sp>
        <p:nvSpPr>
          <p:cNvPr id="9231" name="" title=""/>
          <p:cNvSpPr txBox="1"/>
          <p:nvPr/>
        </p:nvSpPr>
        <p:spPr>
          <a:xfrm>
            <a:off x="3779838" y="1989138"/>
            <a:ext cx="1316037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夏至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9232" name="Sun 10" title=""/>
          <p:cNvSpPr/>
          <p:nvPr/>
        </p:nvSpPr>
        <p:spPr>
          <a:xfrm rot="6900000">
            <a:off x="4150519" y="2766219"/>
            <a:ext cx="288925" cy="319087"/>
          </a:xfrm>
          <a:prstGeom prst="sun">
            <a:avLst>
              <a:gd name="adj" fmla="val 25773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cxnSp>
        <p:nvCxnSpPr>
          <p:cNvPr id="9233" name="" title=""/>
          <p:cNvCxnSpPr/>
          <p:nvPr/>
        </p:nvCxnSpPr>
        <p:spPr>
          <a:xfrm flipH="1">
            <a:off x="4305300" y="3192463"/>
            <a:ext cx="1588" cy="2016125"/>
          </a:xfrm>
          <a:prstGeom prst="line">
            <a:avLst/>
          </a:prstGeom>
          <a:noFill/>
          <a:ln w="38100" cmpd="sng">
            <a:solidFill>
              <a:srgbClr val="FF0000"/>
            </a:solidFill>
            <a:prstDash val="sysDot"/>
            <a:miter lim="800000"/>
            <a:tailEnd type="triangle"/>
          </a:ln>
          <a:effectLst/>
        </p:spPr>
      </p:cxnSp>
      <p:cxnSp>
        <p:nvCxnSpPr>
          <p:cNvPr id="9234" name="" title=""/>
          <p:cNvCxnSpPr/>
          <p:nvPr/>
        </p:nvCxnSpPr>
        <p:spPr>
          <a:xfrm flipV="1">
            <a:off x="4787900" y="4581525"/>
            <a:ext cx="1588" cy="649288"/>
          </a:xfrm>
          <a:prstGeom prst="line">
            <a:avLst/>
          </a:prstGeom>
          <a:noFill/>
          <a:ln w="76200" cmpd="sng">
            <a:solidFill>
              <a:schemeClr val="tx1"/>
            </a:solidFill>
            <a:miter lim="800000"/>
          </a:ln>
          <a:effectLst/>
        </p:spPr>
      </p:cxnSp>
      <p:sp>
        <p:nvSpPr>
          <p:cNvPr id="9235" name="Text Box 13" title=""/>
          <p:cNvSpPr txBox="1"/>
          <p:nvPr/>
        </p:nvSpPr>
        <p:spPr>
          <a:xfrm>
            <a:off x="4356100" y="4168775"/>
            <a:ext cx="2449513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3200" b="1"/>
              <a:t>某物体</a:t>
            </a:r>
            <a:endParaRPr sz="3200" b="1"/>
          </a:p>
        </p:txBody>
      </p:sp>
      <p:sp>
        <p:nvSpPr>
          <p:cNvPr id="9236" name="Rectangle 14" title=""/>
          <p:cNvSpPr/>
          <p:nvPr/>
        </p:nvSpPr>
        <p:spPr>
          <a:xfrm>
            <a:off x="3060700" y="1700213"/>
            <a:ext cx="1008063" cy="9461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春分秋分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9237" name="Text Box 15" title=""/>
          <p:cNvSpPr txBox="1"/>
          <p:nvPr/>
        </p:nvSpPr>
        <p:spPr>
          <a:xfrm>
            <a:off x="6300788" y="5229225"/>
            <a:ext cx="1749425" cy="4572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>
                <a:solidFill>
                  <a:srgbClr val="FF0000"/>
                </a:solidFill>
              </a:rPr>
              <a:t>地方时12点</a:t>
            </a:r>
            <a:endParaRPr sz="2400" b="1">
              <a:solidFill>
                <a:srgbClr val="FF0000"/>
              </a:solidFill>
            </a:endParaRPr>
          </a:p>
        </p:txBody>
      </p:sp>
      <p:sp>
        <p:nvSpPr>
          <p:cNvPr id="9238" name="Rectangle 16" title=""/>
          <p:cNvSpPr/>
          <p:nvPr/>
        </p:nvSpPr>
        <p:spPr>
          <a:xfrm>
            <a:off x="179388" y="188913"/>
            <a:ext cx="9432925" cy="15541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/>
              <a:t>（2）实验探究:</a:t>
            </a:r>
            <a:endParaRPr sz="3200" b="1"/>
          </a:p>
          <a:p>
            <a:pPr lvl="0"/>
            <a:r>
              <a:rPr sz="3200" b="1"/>
              <a:t>    通过实验，测量正午物体影长的变化，探究</a:t>
            </a:r>
            <a:endParaRPr sz="3200" b="1"/>
          </a:p>
          <a:p>
            <a:pPr lvl="0"/>
            <a:r>
              <a:rPr sz="3200" b="1"/>
              <a:t>正午太阳高度角的变化</a:t>
            </a:r>
            <a:endParaRPr sz="3200" b="1"/>
          </a:p>
        </p:txBody>
      </p:sp>
      <p:grpSp>
        <p:nvGrpSpPr>
          <p:cNvPr id="9239" name="Group 17" title=""/>
          <p:cNvGrpSpPr/>
          <p:nvPr/>
        </p:nvGrpSpPr>
        <p:grpSpPr>
          <a:xfrm>
            <a:off x="34925" y="3933825"/>
            <a:ext cx="8929688" cy="2735263"/>
            <a:chExt cx="5625" cy="1723"/>
          </a:xfrm>
        </p:grpSpPr>
        <p:cxnSp>
          <p:nvCxnSpPr>
            <p:cNvPr id="9240" name="" title=""/>
            <p:cNvCxnSpPr/>
            <p:nvPr/>
          </p:nvCxnSpPr>
          <p:spPr>
            <a:xfrm>
              <a:off x="0" y="1703"/>
              <a:ext cx="4854" cy="0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miter lim="800000"/>
            </a:ln>
            <a:effectLst/>
          </p:spPr>
        </p:cxnSp>
        <p:sp>
          <p:nvSpPr>
            <p:cNvPr id="9241" name="Text Box 19" title=""/>
            <p:cNvSpPr txBox="1"/>
            <p:nvPr/>
          </p:nvSpPr>
          <p:spPr>
            <a:xfrm>
              <a:off x="475" y="565"/>
              <a:ext cx="373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/>
              <a:r>
                <a:rPr sz="3200" b="1"/>
                <a:t>南</a:t>
              </a:r>
              <a:endParaRPr sz="3200" b="1"/>
            </a:p>
          </p:txBody>
        </p:sp>
        <p:cxnSp>
          <p:nvCxnSpPr>
            <p:cNvPr id="9242" name="" title=""/>
            <p:cNvCxnSpPr/>
            <p:nvPr/>
          </p:nvCxnSpPr>
          <p:spPr>
            <a:xfrm flipH="1">
              <a:off x="0" y="0"/>
              <a:ext cx="908" cy="1723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9243" name="" title=""/>
            <p:cNvCxnSpPr/>
            <p:nvPr/>
          </p:nvCxnSpPr>
          <p:spPr>
            <a:xfrm flipH="1">
              <a:off x="4854" y="20"/>
              <a:ext cx="771" cy="1703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9244" name="" title=""/>
            <p:cNvCxnSpPr/>
            <p:nvPr/>
          </p:nvCxnSpPr>
          <p:spPr>
            <a:xfrm>
              <a:off x="908" y="0"/>
              <a:ext cx="4717" cy="20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miter lim="800000"/>
            </a:ln>
            <a:effectLst/>
          </p:spPr>
        </p:cxnSp>
        <p:sp>
          <p:nvSpPr>
            <p:cNvPr id="9245" name="" title=""/>
            <p:cNvSpPr txBox="1"/>
            <p:nvPr/>
          </p:nvSpPr>
          <p:spPr>
            <a:xfrm>
              <a:off x="4944" y="492"/>
              <a:ext cx="431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/>
              <a:r>
                <a:rPr sz="3200" b="1"/>
                <a:t>北</a:t>
              </a:r>
              <a:endParaRPr sz="3200" b="1"/>
            </a:p>
          </p:txBody>
        </p:sp>
        <p:cxnSp>
          <p:nvCxnSpPr>
            <p:cNvPr id="9246" name="" title=""/>
            <p:cNvCxnSpPr/>
            <p:nvPr/>
          </p:nvCxnSpPr>
          <p:spPr>
            <a:xfrm>
              <a:off x="738" y="806"/>
              <a:ext cx="4502" cy="21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</p:grpSp>
      <p:sp>
        <p:nvSpPr>
          <p:cNvPr id="9247" name="" title=""/>
          <p:cNvSpPr txBox="1"/>
          <p:nvPr/>
        </p:nvSpPr>
        <p:spPr>
          <a:xfrm>
            <a:off x="1416050" y="2349500"/>
            <a:ext cx="200342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>
                <a:solidFill>
                  <a:srgbClr val="0000FF"/>
                </a:solidFill>
              </a:rPr>
              <a:t>太阳直射点</a:t>
            </a:r>
            <a:endParaRPr sz="2400" b="1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500"/>
                                        <p:tgtEl>
                                          <p:spTgt spid="9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8" presetClass="exit" presetSubtype="16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3" dur="500"/>
                                        <p:tgtEl>
                                          <p:spTgt spid="92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0" presetClass="path" presetSubtype="0" dur="1000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06 -8.73265E-06 C 2.5E-06 -8.73265E-06 0.20469 -8.73265E-06 0.20469 -8.73265E-06 C 0.20469 -8.73265E-06 2.5E-06 -8.73265E-06 2.5E-06 -8.73265E-06 Z" ptsTypes="">
                                      <p:cBhvr>
                                        <p:cTn id="21" dur="10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10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2" presetClass="entr" presetSubtype="1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10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7" presetID="22" presetClass="entr" presetSubtype="1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0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7" grpId="0"/>
      <p:bldP spid="9231" grpId="0"/>
      <p:bldP spid="9236" grpId="0"/>
      <p:bldP spid="9247" grpId="0"/>
      <p:bldP spid="924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2" name="Custom 2" title=""/>
          <p:cNvSpPr/>
          <p:nvPr/>
        </p:nvSpPr>
        <p:spPr>
          <a:xfrm rot="14400000">
            <a:off x="5496719" y="5025231"/>
            <a:ext cx="471488" cy="447675"/>
          </a:xfrm>
          <a:custGeom>
            <a:avLst>
              <a:gd name="adj0" fmla="val -16190398"/>
              <a:gd name="adj1" fmla="val -10014185"/>
            </a:avLst>
            <a:gdLst>
              <a:gd name="GT10" fmla="*/ adj0 21600 100000"/>
              <a:gd name="GT11" fmla="*/ adj1 21600 100000"/>
              <a:gd name="GT12" fmla="*/ 21600 w 18114"/>
              <a:gd name="GT13" fmla="+- l GT12 0"/>
              <a:gd name="GT14" fmla="*/ 21600 h 17332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12890" y="0"/>
              </a:cxn>
              <a:cxn ang="0">
                <a:pos x="18114" y="5566"/>
              </a:cxn>
              <a:cxn ang="0">
                <a:pos x="0" y="17332"/>
              </a:cxn>
            </a:cxnLst>
            <a:rect l="l" t="t" r="GT13" b="GT15"/>
            <a:pathLst>
              <a:path w="18114" h="17332" fill="none">
                <a:moveTo>
                  <a:pt x="12890" y="0"/>
                </a:moveTo>
                <a:arcTo wR="21600" hR="21600" stAng="-3201685" swAng="1221334"/>
              </a:path>
              <a:path w="18114" h="17332" stroke="0">
                <a:moveTo>
                  <a:pt x="12890" y="0"/>
                </a:moveTo>
                <a:arcTo wR="21600" hR="21600" stAng="-3201685" swAng="1221334"/>
                <a:lnTo>
                  <a:pt x="0" y="17332"/>
                </a:lnTo>
                <a:close/>
              </a:path>
            </a:pathLst>
          </a:custGeom>
          <a:noFill/>
          <a:ln w="19050" cmpd="sng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43" name="Custom 3" title=""/>
          <p:cNvSpPr/>
          <p:nvPr/>
        </p:nvSpPr>
        <p:spPr>
          <a:xfrm rot="15240000">
            <a:off x="5136357" y="5025231"/>
            <a:ext cx="471488" cy="447675"/>
          </a:xfrm>
          <a:custGeom>
            <a:avLst>
              <a:gd name="adj0" fmla="val -16190398"/>
              <a:gd name="adj1" fmla="val -10014185"/>
            </a:avLst>
            <a:gdLst>
              <a:gd name="GT10" fmla="*/ adj0 21600 100000"/>
              <a:gd name="GT11" fmla="*/ adj1 21600 100000"/>
              <a:gd name="GT12" fmla="*/ 21600 w 18114"/>
              <a:gd name="GT13" fmla="+- l GT12 0"/>
              <a:gd name="GT14" fmla="*/ 21600 h 17332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12890" y="0"/>
              </a:cxn>
              <a:cxn ang="0">
                <a:pos x="18114" y="5566"/>
              </a:cxn>
              <a:cxn ang="0">
                <a:pos x="0" y="17332"/>
              </a:cxn>
            </a:cxnLst>
            <a:rect l="l" t="t" r="GT13" b="GT15"/>
            <a:pathLst>
              <a:path w="18114" h="17332" fill="none">
                <a:moveTo>
                  <a:pt x="12890" y="0"/>
                </a:moveTo>
                <a:arcTo wR="21600" hR="21600" stAng="-3201685" swAng="1221334"/>
              </a:path>
              <a:path w="18114" h="17332" stroke="0">
                <a:moveTo>
                  <a:pt x="12890" y="0"/>
                </a:moveTo>
                <a:arcTo wR="21600" hR="21600" stAng="-3201685" swAng="1221334"/>
                <a:lnTo>
                  <a:pt x="0" y="17332"/>
                </a:lnTo>
                <a:close/>
              </a:path>
            </a:pathLst>
          </a:custGeom>
          <a:noFill/>
          <a:ln w="19050" cmpd="sng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44" name="Custom 4" title=""/>
          <p:cNvSpPr/>
          <p:nvPr/>
        </p:nvSpPr>
        <p:spPr>
          <a:xfrm rot="15660000">
            <a:off x="4847432" y="5096669"/>
            <a:ext cx="471487" cy="447675"/>
          </a:xfrm>
          <a:custGeom>
            <a:avLst>
              <a:gd name="adj0" fmla="val -16190398"/>
              <a:gd name="adj1" fmla="val -10014185"/>
            </a:avLst>
            <a:gdLst>
              <a:gd name="GT10" fmla="*/ adj0 21600 100000"/>
              <a:gd name="GT11" fmla="*/ adj1 21600 100000"/>
              <a:gd name="GT12" fmla="*/ 21600 w 18114"/>
              <a:gd name="GT13" fmla="+- l GT12 0"/>
              <a:gd name="GT14" fmla="*/ 21600 h 17332"/>
              <a:gd name="GT15" fmla="+- t GT14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12890" y="0"/>
              </a:cxn>
              <a:cxn ang="0">
                <a:pos x="18114" y="5566"/>
              </a:cxn>
              <a:cxn ang="0">
                <a:pos x="0" y="17332"/>
              </a:cxn>
            </a:cxnLst>
            <a:rect l="l" t="t" r="GT13" b="GT15"/>
            <a:pathLst>
              <a:path w="18114" h="17332" fill="none">
                <a:moveTo>
                  <a:pt x="12890" y="0"/>
                </a:moveTo>
                <a:arcTo wR="21600" hR="21600" stAng="-3201685" swAng="1221334"/>
              </a:path>
              <a:path w="18114" h="17332" stroke="0">
                <a:moveTo>
                  <a:pt x="12890" y="0"/>
                </a:moveTo>
                <a:arcTo wR="21600" hR="21600" stAng="-3201685" swAng="1221334"/>
                <a:lnTo>
                  <a:pt x="0" y="17332"/>
                </a:lnTo>
                <a:close/>
              </a:path>
            </a:pathLst>
          </a:custGeom>
          <a:noFill/>
          <a:ln w="12700" cmpd="sng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45" name="Text Box 5" title=""/>
          <p:cNvSpPr txBox="1"/>
          <p:nvPr/>
        </p:nvSpPr>
        <p:spPr>
          <a:xfrm>
            <a:off x="900113" y="4797425"/>
            <a:ext cx="592137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/>
              <a:t>南</a:t>
            </a:r>
            <a:endParaRPr sz="3200" b="1"/>
          </a:p>
        </p:txBody>
      </p:sp>
      <p:grpSp>
        <p:nvGrpSpPr>
          <p:cNvPr id="10246" name="Group 6" title=""/>
          <p:cNvGrpSpPr/>
          <p:nvPr/>
        </p:nvGrpSpPr>
        <p:grpSpPr>
          <a:xfrm>
            <a:off x="0" y="3933825"/>
            <a:ext cx="9144000" cy="2798763"/>
            <a:chExt cx="5647" cy="1763"/>
          </a:xfrm>
        </p:grpSpPr>
        <p:cxnSp>
          <p:nvCxnSpPr>
            <p:cNvPr id="10247" name="" title=""/>
            <p:cNvCxnSpPr/>
            <p:nvPr/>
          </p:nvCxnSpPr>
          <p:spPr>
            <a:xfrm flipH="1">
              <a:off x="1812" y="449"/>
              <a:ext cx="473" cy="746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0248" name="" title=""/>
            <p:cNvCxnSpPr/>
            <p:nvPr/>
          </p:nvCxnSpPr>
          <p:spPr>
            <a:xfrm>
              <a:off x="760" y="815"/>
              <a:ext cx="4502" cy="21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0249" name="" title=""/>
            <p:cNvCxnSpPr/>
            <p:nvPr/>
          </p:nvCxnSpPr>
          <p:spPr>
            <a:xfrm flipH="1">
              <a:off x="1181" y="399"/>
              <a:ext cx="578" cy="796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prstDash val="dashDot"/>
              <a:miter lim="800000"/>
            </a:ln>
            <a:effectLst/>
          </p:spPr>
        </p:cxnSp>
        <p:cxnSp>
          <p:nvCxnSpPr>
            <p:cNvPr id="10250" name="" title=""/>
            <p:cNvCxnSpPr/>
            <p:nvPr/>
          </p:nvCxnSpPr>
          <p:spPr>
            <a:xfrm flipH="1">
              <a:off x="2389" y="497"/>
              <a:ext cx="421" cy="698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prstDash val="dashDot"/>
              <a:miter lim="800000"/>
            </a:ln>
            <a:effectLst/>
          </p:spPr>
        </p:cxnSp>
        <p:cxnSp>
          <p:nvCxnSpPr>
            <p:cNvPr id="10251" name="" title=""/>
            <p:cNvCxnSpPr/>
            <p:nvPr/>
          </p:nvCxnSpPr>
          <p:spPr>
            <a:xfrm flipH="1">
              <a:off x="0" y="0"/>
              <a:ext cx="794" cy="1743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0252" name="" title=""/>
            <p:cNvCxnSpPr/>
            <p:nvPr/>
          </p:nvCxnSpPr>
          <p:spPr>
            <a:xfrm flipH="1">
              <a:off x="4853" y="20"/>
              <a:ext cx="794" cy="1743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0253" name="" title=""/>
            <p:cNvCxnSpPr/>
            <p:nvPr/>
          </p:nvCxnSpPr>
          <p:spPr>
            <a:xfrm>
              <a:off x="794" y="0"/>
              <a:ext cx="4853" cy="20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miter lim="800000"/>
            </a:ln>
            <a:effectLst/>
          </p:spPr>
        </p:cxnSp>
        <p:cxnSp>
          <p:nvCxnSpPr>
            <p:cNvPr id="10254" name="" title=""/>
            <p:cNvCxnSpPr/>
            <p:nvPr/>
          </p:nvCxnSpPr>
          <p:spPr>
            <a:xfrm>
              <a:off x="0" y="1743"/>
              <a:ext cx="4854" cy="0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miter lim="800000"/>
            </a:ln>
            <a:effectLst/>
          </p:spPr>
        </p:cxnSp>
        <p:sp>
          <p:nvSpPr>
            <p:cNvPr id="10255" name="" title=""/>
            <p:cNvSpPr txBox="1"/>
            <p:nvPr/>
          </p:nvSpPr>
          <p:spPr>
            <a:xfrm>
              <a:off x="4944" y="518"/>
              <a:ext cx="431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/>
              <a:r>
                <a:rPr sz="3200" b="1"/>
                <a:t>北</a:t>
              </a:r>
              <a:endParaRPr sz="3200" b="1"/>
            </a:p>
          </p:txBody>
        </p:sp>
        <p:sp>
          <p:nvSpPr>
            <p:cNvPr id="10256" name="Text Box 10" title=""/>
            <p:cNvSpPr txBox="1"/>
            <p:nvPr/>
          </p:nvSpPr>
          <p:spPr>
            <a:xfrm>
              <a:off x="790" y="1143"/>
              <a:ext cx="592" cy="518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/>
              <a:r>
                <a:rPr sz="2400" b="1"/>
                <a:t>南回</a:t>
              </a:r>
              <a:endParaRPr sz="2400" b="1"/>
            </a:p>
            <a:p>
              <a:pPr lvl="0"/>
              <a:r>
                <a:rPr sz="2400" b="1"/>
                <a:t>归线</a:t>
              </a:r>
              <a:endParaRPr sz="2400" b="1"/>
            </a:p>
          </p:txBody>
        </p:sp>
        <p:sp>
          <p:nvSpPr>
            <p:cNvPr id="10257" name="Text Box 11" title=""/>
            <p:cNvSpPr txBox="1"/>
            <p:nvPr/>
          </p:nvSpPr>
          <p:spPr>
            <a:xfrm>
              <a:off x="2103" y="1143"/>
              <a:ext cx="502" cy="518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/>
              <a:r>
                <a:rPr sz="2400" b="1"/>
                <a:t>北回</a:t>
              </a:r>
              <a:endParaRPr sz="2400" b="1"/>
            </a:p>
            <a:p>
              <a:pPr lvl="0"/>
              <a:r>
                <a:rPr sz="2400" b="1"/>
                <a:t>归线</a:t>
              </a:r>
              <a:endParaRPr sz="2400" b="1"/>
            </a:p>
          </p:txBody>
        </p:sp>
        <p:sp>
          <p:nvSpPr>
            <p:cNvPr id="10258" name="Text Box 12" title=""/>
            <p:cNvSpPr txBox="1"/>
            <p:nvPr/>
          </p:nvSpPr>
          <p:spPr>
            <a:xfrm>
              <a:off x="1473" y="1245"/>
              <a:ext cx="526" cy="288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/>
              <a:r>
                <a:rPr sz="2400" b="1"/>
                <a:t>赤道</a:t>
              </a:r>
              <a:endParaRPr sz="2400" b="1"/>
            </a:p>
          </p:txBody>
        </p:sp>
      </p:grpSp>
      <p:sp>
        <p:nvSpPr>
          <p:cNvPr id="10259" name="Sun 13" title=""/>
          <p:cNvSpPr/>
          <p:nvPr/>
        </p:nvSpPr>
        <p:spPr>
          <a:xfrm rot="6900000">
            <a:off x="2355056" y="2766219"/>
            <a:ext cx="288925" cy="319088"/>
          </a:xfrm>
          <a:prstGeom prst="sun">
            <a:avLst>
              <a:gd name="adj" fmla="val 250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60" name="Text Box 14" title=""/>
          <p:cNvSpPr txBox="1"/>
          <p:nvPr/>
        </p:nvSpPr>
        <p:spPr>
          <a:xfrm>
            <a:off x="1476375" y="1989138"/>
            <a:ext cx="1882775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冬至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0261" name="Text Box 15" title=""/>
          <p:cNvSpPr txBox="1"/>
          <p:nvPr/>
        </p:nvSpPr>
        <p:spPr>
          <a:xfrm>
            <a:off x="2268538" y="2276475"/>
            <a:ext cx="2447925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秋分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0262" name="Sun 16" title=""/>
          <p:cNvSpPr/>
          <p:nvPr/>
        </p:nvSpPr>
        <p:spPr>
          <a:xfrm rot="6900000">
            <a:off x="3291681" y="2766219"/>
            <a:ext cx="288925" cy="319088"/>
          </a:xfrm>
          <a:prstGeom prst="sun">
            <a:avLst>
              <a:gd name="adj" fmla="val 25000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63" name="Text Box 17" title=""/>
          <p:cNvSpPr txBox="1"/>
          <p:nvPr/>
        </p:nvSpPr>
        <p:spPr>
          <a:xfrm>
            <a:off x="3203575" y="1989138"/>
            <a:ext cx="2376488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夏至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0264" name="Sun 18" title=""/>
          <p:cNvSpPr/>
          <p:nvPr/>
        </p:nvSpPr>
        <p:spPr>
          <a:xfrm rot="6900000">
            <a:off x="4226719" y="2766219"/>
            <a:ext cx="288925" cy="319087"/>
          </a:xfrm>
          <a:prstGeom prst="sun">
            <a:avLst>
              <a:gd name="adj" fmla="val 25773"/>
            </a:avLst>
          </a:prstGeom>
          <a:solidFill>
            <a:srgbClr val="FF0000"/>
          </a:solidFill>
          <a:ln cmpd="sng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cxnSp>
        <p:nvCxnSpPr>
          <p:cNvPr id="10265" name="" title=""/>
          <p:cNvCxnSpPr/>
          <p:nvPr/>
        </p:nvCxnSpPr>
        <p:spPr>
          <a:xfrm flipV="1">
            <a:off x="4787900" y="4581525"/>
            <a:ext cx="1588" cy="649288"/>
          </a:xfrm>
          <a:prstGeom prst="line">
            <a:avLst/>
          </a:prstGeom>
          <a:noFill/>
          <a:ln w="76200" cmpd="sng">
            <a:solidFill>
              <a:schemeClr val="tx1"/>
            </a:solidFill>
            <a:miter lim="800000"/>
          </a:ln>
          <a:effectLst/>
        </p:spPr>
      </p:cxnSp>
      <p:sp>
        <p:nvSpPr>
          <p:cNvPr id="10266" name="" title=""/>
          <p:cNvSpPr txBox="1"/>
          <p:nvPr/>
        </p:nvSpPr>
        <p:spPr>
          <a:xfrm>
            <a:off x="4860925" y="4221163"/>
            <a:ext cx="1798638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/>
              <a:t>某物体</a:t>
            </a:r>
            <a:endParaRPr sz="2800" b="1"/>
          </a:p>
        </p:txBody>
      </p:sp>
      <p:sp>
        <p:nvSpPr>
          <p:cNvPr id="10267" name="" title=""/>
          <p:cNvSpPr/>
          <p:nvPr/>
        </p:nvSpPr>
        <p:spPr>
          <a:xfrm>
            <a:off x="2555875" y="1916113"/>
            <a:ext cx="1798638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春分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0268" name="" title=""/>
          <p:cNvSpPr txBox="1"/>
          <p:nvPr/>
        </p:nvSpPr>
        <p:spPr>
          <a:xfrm>
            <a:off x="6156325" y="5157788"/>
            <a:ext cx="174942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>
                <a:solidFill>
                  <a:srgbClr val="FF0000"/>
                </a:solidFill>
              </a:rPr>
              <a:t>地方时12点</a:t>
            </a:r>
            <a:endParaRPr sz="2400" b="1">
              <a:solidFill>
                <a:srgbClr val="FF0000"/>
              </a:solidFill>
            </a:endParaRPr>
          </a:p>
        </p:txBody>
      </p:sp>
      <p:sp>
        <p:nvSpPr>
          <p:cNvPr id="10269" name="" title=""/>
          <p:cNvSpPr/>
          <p:nvPr/>
        </p:nvSpPr>
        <p:spPr>
          <a:xfrm>
            <a:off x="179388" y="188913"/>
            <a:ext cx="9145587" cy="155416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/>
              <a:t>（2）实验探究法:</a:t>
            </a:r>
            <a:endParaRPr sz="3200" b="1"/>
          </a:p>
          <a:p>
            <a:pPr lvl="0"/>
            <a:r>
              <a:rPr sz="3200" b="1"/>
              <a:t>      通过测量某地区正午物体的影长变化，来探</a:t>
            </a:r>
            <a:endParaRPr sz="3200" b="1"/>
          </a:p>
          <a:p>
            <a:pPr lvl="0"/>
            <a:r>
              <a:rPr sz="3200" b="1"/>
              <a:t>究正午太阳高度角的变化</a:t>
            </a:r>
            <a:endParaRPr sz="4800" b="1">
              <a:solidFill>
                <a:srgbClr val="FF0000"/>
              </a:solidFill>
            </a:endParaRPr>
          </a:p>
        </p:txBody>
      </p:sp>
      <p:cxnSp>
        <p:nvCxnSpPr>
          <p:cNvPr id="10270" name="" title=""/>
          <p:cNvCxnSpPr/>
          <p:nvPr/>
        </p:nvCxnSpPr>
        <p:spPr>
          <a:xfrm>
            <a:off x="2555875" y="3068638"/>
            <a:ext cx="3240088" cy="2160587"/>
          </a:xfrm>
          <a:prstGeom prst="line">
            <a:avLst/>
          </a:prstGeom>
          <a:noFill/>
          <a:ln w="38100" cmpd="sng">
            <a:solidFill>
              <a:srgbClr val="0000FF"/>
            </a:solidFill>
            <a:miter lim="800000"/>
            <a:tailEnd type="triangle"/>
          </a:ln>
          <a:effectLst/>
        </p:spPr>
      </p:cxnSp>
      <p:cxnSp>
        <p:nvCxnSpPr>
          <p:cNvPr id="10271" name="" title=""/>
          <p:cNvCxnSpPr/>
          <p:nvPr/>
        </p:nvCxnSpPr>
        <p:spPr>
          <a:xfrm>
            <a:off x="3419475" y="2997200"/>
            <a:ext cx="1944688" cy="2232025"/>
          </a:xfrm>
          <a:prstGeom prst="line">
            <a:avLst/>
          </a:prstGeom>
          <a:noFill/>
          <a:ln w="38100"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10272" name="" title=""/>
          <p:cNvCxnSpPr/>
          <p:nvPr/>
        </p:nvCxnSpPr>
        <p:spPr>
          <a:xfrm>
            <a:off x="4427538" y="3068638"/>
            <a:ext cx="576262" cy="2160587"/>
          </a:xfrm>
          <a:prstGeom prst="line">
            <a:avLst/>
          </a:prstGeom>
          <a:noFill/>
          <a:ln w="38100" cmpd="sng">
            <a:solidFill>
              <a:schemeClr val="folHlink"/>
            </a:solidFill>
            <a:miter lim="800000"/>
            <a:tailEnd type="triangle"/>
          </a:ln>
          <a:effectLst/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3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0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dur="3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3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10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2" title=""/>
          <p:cNvSpPr txBox="1"/>
          <p:nvPr/>
        </p:nvSpPr>
        <p:spPr>
          <a:xfrm>
            <a:off x="179388" y="260350"/>
            <a:ext cx="6264275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3200" b="1">
                <a:solidFill>
                  <a:srgbClr val="FF0000"/>
                </a:solidFill>
              </a:rPr>
              <a:t>2.正午太阳高度角变化的原因</a:t>
            </a:r>
            <a:endParaRPr sz="3200" b="1">
              <a:solidFill>
                <a:srgbClr val="FF0000"/>
              </a:solidFill>
            </a:endParaRPr>
          </a:p>
        </p:txBody>
      </p:sp>
      <p:sp>
        <p:nvSpPr>
          <p:cNvPr id="11267" name="Text Box 3" title="">
            <a:hlinkClick action="ppaction://noaction"/>
          </p:cNvPr>
          <p:cNvSpPr txBox="1"/>
          <p:nvPr/>
        </p:nvSpPr>
        <p:spPr>
          <a:xfrm>
            <a:off x="6515100" y="1052513"/>
            <a:ext cx="2449513" cy="803275"/>
          </a:xfrm>
          <a:prstGeom prst="rect">
            <a:avLst/>
          </a:prstGeom>
          <a:solidFill>
            <a:schemeClr val="bg1"/>
          </a:solidFill>
          <a:ln w="28575" cmpd="sng">
            <a:solidFill>
              <a:schemeClr val="tx1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ct val="20000"/>
              </a:spcBef>
            </a:pPr>
            <a:r>
              <a:rPr sz="2800" b="1"/>
              <a:t>   正午太阳高度角变化</a:t>
            </a:r>
            <a:endParaRPr sz="2800" b="1"/>
          </a:p>
        </p:txBody>
      </p:sp>
      <p:grpSp>
        <p:nvGrpSpPr>
          <p:cNvPr id="11268" name="Group 4" title=""/>
          <p:cNvGrpSpPr/>
          <p:nvPr/>
        </p:nvGrpSpPr>
        <p:grpSpPr>
          <a:xfrm>
            <a:off x="250825" y="908050"/>
            <a:ext cx="2016125" cy="1316038"/>
            <a:chExt cx="1270" cy="829"/>
          </a:xfrm>
        </p:grpSpPr>
        <p:sp>
          <p:nvSpPr>
            <p:cNvPr id="11269" name="Text Box 5" title=""/>
            <p:cNvSpPr txBox="1"/>
            <p:nvPr/>
          </p:nvSpPr>
          <p:spPr>
            <a:xfrm>
              <a:off x="0" y="0"/>
              <a:ext cx="1136" cy="829"/>
            </a:xfrm>
            <a:prstGeom prst="rect">
              <a:avLst/>
            </a:prstGeom>
            <a:noFill/>
            <a:ln w="28575" cmpd="sng">
              <a:solidFill>
                <a:schemeClr val="tx1"/>
              </a:solidFill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marL="342900" lvl="0" indent="-342900">
                <a:lnSpc>
                  <a:spcPct val="80000"/>
                </a:lnSpc>
                <a:spcBef>
                  <a:spcPct val="20000"/>
                </a:spcBef>
              </a:pPr>
              <a:r>
                <a:rPr sz="2800" b="1"/>
                <a:t>地球倾斜</a:t>
              </a:r>
              <a:endParaRPr sz="2800" b="1"/>
            </a:p>
            <a:p>
              <a:pPr marL="342900" lvl="0" indent="-342900">
                <a:lnSpc>
                  <a:spcPct val="80000"/>
                </a:lnSpc>
                <a:spcBef>
                  <a:spcPct val="20000"/>
                </a:spcBef>
              </a:pPr>
              <a:r>
                <a:rPr sz="2800" b="1"/>
                <a:t>着身子绕</a:t>
              </a:r>
              <a:endParaRPr sz="2800" b="1"/>
            </a:p>
            <a:p>
              <a:pPr marL="342900" lvl="0" indent="-342900">
                <a:lnSpc>
                  <a:spcPct val="80000"/>
                </a:lnSpc>
                <a:spcBef>
                  <a:spcPct val="20000"/>
                </a:spcBef>
              </a:pPr>
              <a:r>
                <a:rPr sz="2800" b="1"/>
                <a:t>太阳公转</a:t>
              </a:r>
              <a:endParaRPr sz="2800" b="1"/>
            </a:p>
          </p:txBody>
        </p:sp>
        <p:cxnSp>
          <p:nvCxnSpPr>
            <p:cNvPr id="11270" name="" title=""/>
            <p:cNvCxnSpPr/>
            <p:nvPr/>
          </p:nvCxnSpPr>
          <p:spPr>
            <a:xfrm>
              <a:off x="1134" y="273"/>
              <a:ext cx="136" cy="0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</p:grpSp>
      <p:grpSp>
        <p:nvGrpSpPr>
          <p:cNvPr id="11271" name="Group 7" title=""/>
          <p:cNvGrpSpPr/>
          <p:nvPr/>
        </p:nvGrpSpPr>
        <p:grpSpPr>
          <a:xfrm>
            <a:off x="2268538" y="1125538"/>
            <a:ext cx="2016125" cy="547687"/>
            <a:chExt cx="1270" cy="345"/>
          </a:xfrm>
        </p:grpSpPr>
        <p:sp>
          <p:nvSpPr>
            <p:cNvPr id="11272" name="Text Box 8" title=""/>
            <p:cNvSpPr txBox="1"/>
            <p:nvPr/>
          </p:nvSpPr>
          <p:spPr>
            <a:xfrm>
              <a:off x="0" y="0"/>
              <a:ext cx="1111" cy="345"/>
            </a:xfrm>
            <a:prstGeom prst="rect">
              <a:avLst/>
            </a:prstGeom>
            <a:solidFill>
              <a:schemeClr val="bg1"/>
            </a:solidFill>
            <a:ln w="28575" cmpd="sng">
              <a:solidFill>
                <a:schemeClr val="tx1"/>
              </a:solidFill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 algn="ctr"/>
              <a:r>
                <a:rPr sz="2800" b="1"/>
                <a:t>黄赤交角</a:t>
              </a:r>
              <a:endParaRPr sz="2800" b="1"/>
            </a:p>
          </p:txBody>
        </p:sp>
        <p:cxnSp>
          <p:nvCxnSpPr>
            <p:cNvPr id="11273" name="" title=""/>
            <p:cNvCxnSpPr/>
            <p:nvPr/>
          </p:nvCxnSpPr>
          <p:spPr>
            <a:xfrm>
              <a:off x="1134" y="136"/>
              <a:ext cx="136" cy="0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</p:grpSp>
      <p:grpSp>
        <p:nvGrpSpPr>
          <p:cNvPr id="11274" name="" title=""/>
          <p:cNvGrpSpPr/>
          <p:nvPr/>
        </p:nvGrpSpPr>
        <p:grpSpPr>
          <a:xfrm>
            <a:off x="4284663" y="1052513"/>
            <a:ext cx="2232025" cy="803275"/>
            <a:chExt cx="1406" cy="506"/>
          </a:xfrm>
        </p:grpSpPr>
        <p:sp>
          <p:nvSpPr>
            <p:cNvPr id="11275" name="" title=""/>
            <p:cNvSpPr txBox="1"/>
            <p:nvPr/>
          </p:nvSpPr>
          <p:spPr>
            <a:xfrm>
              <a:off x="0" y="0"/>
              <a:ext cx="1302" cy="506"/>
            </a:xfrm>
            <a:prstGeom prst="rect">
              <a:avLst/>
            </a:prstGeom>
            <a:solidFill>
              <a:schemeClr val="bg1"/>
            </a:solidFill>
            <a:ln w="28575" cmpd="sng">
              <a:solidFill>
                <a:schemeClr val="tx1"/>
              </a:solidFill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marL="342900" lvl="0" indent="-342900">
                <a:lnSpc>
                  <a:spcPct val="80000"/>
                </a:lnSpc>
                <a:spcBef>
                  <a:spcPct val="20000"/>
                </a:spcBef>
              </a:pPr>
              <a:r>
                <a:rPr sz="2800" b="1"/>
                <a:t>  太阳直射点移动</a:t>
              </a:r>
              <a:endParaRPr sz="2800" b="1"/>
            </a:p>
          </p:txBody>
        </p:sp>
        <p:cxnSp>
          <p:nvCxnSpPr>
            <p:cNvPr id="11276" name="" title=""/>
            <p:cNvCxnSpPr/>
            <p:nvPr/>
          </p:nvCxnSpPr>
          <p:spPr>
            <a:xfrm>
              <a:off x="1315" y="182"/>
              <a:ext cx="91" cy="0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dur="2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Group 2" title=""/>
          <p:cNvGrpSpPr/>
          <p:nvPr/>
        </p:nvGrpSpPr>
        <p:grpSpPr>
          <a:xfrm>
            <a:off x="1816100" y="1511300"/>
            <a:ext cx="4660900" cy="4635500"/>
            <a:chExt cx="2936" cy="2920"/>
          </a:xfrm>
        </p:grpSpPr>
        <p:grpSp>
          <p:nvGrpSpPr>
            <p:cNvPr id="12291" name="Group 3" title=""/>
            <p:cNvGrpSpPr/>
            <p:nvPr/>
          </p:nvGrpSpPr>
          <p:grpSpPr>
            <a:xfrm>
              <a:off x="0" y="0"/>
              <a:ext cx="2936" cy="2920"/>
              <a:chExt cx="2928" cy="2928"/>
            </a:xfrm>
          </p:grpSpPr>
          <p:sp>
            <p:nvSpPr>
              <p:cNvPr id="12292" name="Ellipse 4" title=""/>
              <p:cNvSpPr/>
              <p:nvPr/>
            </p:nvSpPr>
            <p:spPr>
              <a:xfrm>
                <a:off x="0" y="0"/>
                <a:ext cx="2928" cy="2928"/>
              </a:xfrm>
              <a:prstGeom prst="ellipse">
                <a:avLst/>
              </a:prstGeom>
              <a:solidFill>
                <a:schemeClr val="bg1"/>
              </a:solidFill>
              <a:ln cmpd="sng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5pPr>
              </a:lstStyle>
              <a:p/>
            </p:txBody>
          </p:sp>
          <p:cxnSp>
            <p:nvCxnSpPr>
              <p:cNvPr id="12293" name="" title=""/>
              <p:cNvCxnSpPr/>
              <p:nvPr/>
            </p:nvCxnSpPr>
            <p:spPr>
              <a:xfrm>
                <a:off x="0" y="1464"/>
                <a:ext cx="2928" cy="0"/>
              </a:xfrm>
              <a:prstGeom prst="line">
                <a:avLst/>
              </a:prstGeom>
              <a:noFill/>
              <a:ln w="57150" cmpd="sng">
                <a:solidFill>
                  <a:srgbClr val="FF0000"/>
                </a:solidFill>
                <a:miter lim="800000"/>
              </a:ln>
            </p:spPr>
          </p:cxnSp>
          <p:cxnSp>
            <p:nvCxnSpPr>
              <p:cNvPr id="12294" name="" title=""/>
              <p:cNvCxnSpPr/>
              <p:nvPr/>
            </p:nvCxnSpPr>
            <p:spPr>
              <a:xfrm flipH="1">
                <a:off x="1464" y="0"/>
                <a:ext cx="0" cy="2928"/>
              </a:xfrm>
              <a:prstGeom prst="line">
                <a:avLst/>
              </a:prstGeom>
              <a:noFill/>
              <a:ln cmpd="sng">
                <a:solidFill>
                  <a:schemeClr val="tx1"/>
                </a:solidFill>
                <a:miter lim="800000"/>
              </a:ln>
            </p:spPr>
          </p:cxnSp>
        </p:grpSp>
        <p:cxnSp>
          <p:nvCxnSpPr>
            <p:cNvPr id="12295" name="" title=""/>
            <p:cNvCxnSpPr/>
            <p:nvPr/>
          </p:nvCxnSpPr>
          <p:spPr>
            <a:xfrm flipH="1">
              <a:off x="96" y="949"/>
              <a:ext cx="2744" cy="0"/>
            </a:xfrm>
            <a:prstGeom prst="line">
              <a:avLst/>
            </a:prstGeom>
            <a:noFill/>
            <a:ln cmpd="sng">
              <a:solidFill>
                <a:schemeClr val="tx1"/>
              </a:solidFill>
              <a:miter lim="800000"/>
            </a:ln>
          </p:spPr>
        </p:cxnSp>
        <p:cxnSp>
          <p:nvCxnSpPr>
            <p:cNvPr id="12296" name="" title=""/>
            <p:cNvCxnSpPr/>
            <p:nvPr/>
          </p:nvCxnSpPr>
          <p:spPr>
            <a:xfrm flipH="1">
              <a:off x="337" y="519"/>
              <a:ext cx="2262" cy="0"/>
            </a:xfrm>
            <a:prstGeom prst="line">
              <a:avLst/>
            </a:prstGeom>
            <a:noFill/>
            <a:ln cmpd="sng">
              <a:solidFill>
                <a:schemeClr val="tx1"/>
              </a:solidFill>
              <a:miter lim="800000"/>
            </a:ln>
          </p:spPr>
        </p:cxnSp>
        <p:cxnSp>
          <p:nvCxnSpPr>
            <p:cNvPr id="12297" name="" title=""/>
            <p:cNvCxnSpPr/>
            <p:nvPr/>
          </p:nvCxnSpPr>
          <p:spPr>
            <a:xfrm flipH="1">
              <a:off x="1155" y="32"/>
              <a:ext cx="578" cy="0"/>
            </a:xfrm>
            <a:prstGeom prst="line">
              <a:avLst/>
            </a:prstGeom>
            <a:noFill/>
            <a:ln cmpd="sng">
              <a:solidFill>
                <a:schemeClr val="tx1"/>
              </a:solidFill>
              <a:miter lim="800000"/>
            </a:ln>
          </p:spPr>
        </p:cxnSp>
        <p:cxnSp>
          <p:nvCxnSpPr>
            <p:cNvPr id="12298" name="" title=""/>
            <p:cNvCxnSpPr/>
            <p:nvPr/>
          </p:nvCxnSpPr>
          <p:spPr>
            <a:xfrm flipH="1">
              <a:off x="96" y="1979"/>
              <a:ext cx="2744" cy="0"/>
            </a:xfrm>
            <a:prstGeom prst="line">
              <a:avLst/>
            </a:prstGeom>
            <a:noFill/>
            <a:ln cmpd="sng">
              <a:solidFill>
                <a:schemeClr val="tx1"/>
              </a:solidFill>
              <a:miter lim="800000"/>
            </a:ln>
          </p:spPr>
        </p:cxnSp>
        <p:cxnSp>
          <p:nvCxnSpPr>
            <p:cNvPr id="12299" name="" title=""/>
            <p:cNvCxnSpPr/>
            <p:nvPr/>
          </p:nvCxnSpPr>
          <p:spPr>
            <a:xfrm flipH="1">
              <a:off x="337" y="2393"/>
              <a:ext cx="2262" cy="0"/>
            </a:xfrm>
            <a:prstGeom prst="line">
              <a:avLst/>
            </a:prstGeom>
            <a:noFill/>
            <a:ln cmpd="sng">
              <a:solidFill>
                <a:schemeClr val="tx1"/>
              </a:solidFill>
              <a:miter lim="800000"/>
            </a:ln>
          </p:spPr>
        </p:cxnSp>
        <p:cxnSp>
          <p:nvCxnSpPr>
            <p:cNvPr id="12300" name="" title=""/>
            <p:cNvCxnSpPr/>
            <p:nvPr/>
          </p:nvCxnSpPr>
          <p:spPr>
            <a:xfrm flipH="1">
              <a:off x="722" y="2721"/>
              <a:ext cx="1484" cy="8"/>
            </a:xfrm>
            <a:prstGeom prst="line">
              <a:avLst/>
            </a:prstGeom>
            <a:noFill/>
            <a:ln cmpd="sng">
              <a:solidFill>
                <a:schemeClr val="tx1"/>
              </a:solidFill>
              <a:miter lim="800000"/>
            </a:ln>
          </p:spPr>
        </p:cxnSp>
        <p:cxnSp>
          <p:nvCxnSpPr>
            <p:cNvPr id="12301" name="" title=""/>
            <p:cNvCxnSpPr/>
            <p:nvPr/>
          </p:nvCxnSpPr>
          <p:spPr>
            <a:xfrm flipH="1">
              <a:off x="1155" y="2888"/>
              <a:ext cx="578" cy="0"/>
            </a:xfrm>
            <a:prstGeom prst="line">
              <a:avLst/>
            </a:prstGeom>
            <a:noFill/>
            <a:ln cmpd="sng">
              <a:solidFill>
                <a:schemeClr val="tx1"/>
              </a:solidFill>
              <a:miter lim="800000"/>
            </a:ln>
          </p:spPr>
        </p:cxnSp>
        <p:grpSp>
          <p:nvGrpSpPr>
            <p:cNvPr id="12302" name="" title=""/>
            <p:cNvGrpSpPr/>
            <p:nvPr/>
          </p:nvGrpSpPr>
          <p:grpSpPr>
            <a:xfrm>
              <a:off x="10" y="1"/>
              <a:ext cx="2204" cy="2915"/>
              <a:chExt cx="2204" cy="2915"/>
            </a:xfrm>
          </p:grpSpPr>
          <p:cxnSp>
            <p:nvCxnSpPr>
              <p:cNvPr id="12303" name="" title=""/>
              <p:cNvCxnSpPr/>
              <p:nvPr/>
            </p:nvCxnSpPr>
            <p:spPr>
              <a:xfrm flipH="1">
                <a:off x="720" y="198"/>
                <a:ext cx="1484" cy="8"/>
              </a:xfrm>
              <a:prstGeom prst="line">
                <a:avLst/>
              </a:prstGeom>
              <a:noFill/>
              <a:ln cmpd="sng">
                <a:solidFill>
                  <a:schemeClr val="tx1"/>
                </a:solidFill>
                <a:miter lim="800000"/>
              </a:ln>
            </p:spPr>
          </p:cxnSp>
          <p:sp>
            <p:nvSpPr>
              <p:cNvPr id="12304" name="Custom 10" title=""/>
              <p:cNvSpPr/>
              <p:nvPr/>
            </p:nvSpPr>
            <p:spPr>
              <a:xfrm rot="16200000">
                <a:off x="-729" y="729"/>
                <a:ext cx="2915" cy="1458"/>
              </a:xfrm>
              <a:custGeom>
                <a:avLst>
                  <a:gd name="adj0" fmla="val -54482361"/>
                  <a:gd name="adj1" fmla="val 0"/>
                </a:avLst>
                <a:gdLst>
                  <a:gd name="GT10" fmla="*/ adj0 21600 100000"/>
                  <a:gd name="GT11" fmla="*/ adj1 21600 100000"/>
                  <a:gd name="GT12" fmla="*/ 21600 w 43199"/>
                  <a:gd name="GT13" fmla="+- l GT12 0"/>
                  <a:gd name="GT14" fmla="+- t h 0"/>
                  <a:gd name="GT8" fmla="*/ GT10 60000 65536"/>
                  <a:gd name="GT9" fmla="*/ GT11 60000 65536"/>
                  <a:gd name="G4" fmla="cos 10800 GT8"/>
                  <a:gd name="G5" fmla="sin 10800 GT8"/>
                  <a:gd name="G6" fmla="cos 10800 GT9"/>
                  <a:gd name="G7" fmla="sin 10800 GT9"/>
                  <a:gd name="G0" fmla="+- 10800 G4 0"/>
                  <a:gd name="G1" fmla="+- 10800 G5 0"/>
                  <a:gd name="G2" fmla="+- 10800 G6 0"/>
                  <a:gd name="G3" fmla="+- 10800 G7 0"/>
                </a:gdLst>
                <a:cxnLst>
                  <a:cxn ang="0">
                    <a:pos x="0" y="21437"/>
                  </a:cxn>
                  <a:cxn ang="0">
                    <a:pos x="43199" y="21600"/>
                  </a:cxn>
                  <a:cxn ang="0">
                    <a:pos x="21599" y="21600"/>
                  </a:cxn>
                </a:cxnLst>
                <a:rect l="l" t="t" r="GT13" b="GT14"/>
                <a:pathLst>
                  <a:path w="43199" h="21600" fill="none">
                    <a:moveTo>
                      <a:pt x="0" y="21437"/>
                    </a:moveTo>
                    <a:arcTo wR="21600" hR="21600" stAng="-10774057" swAng="10774057"/>
                  </a:path>
                  <a:path w="43199" h="21600" stroke="0">
                    <a:moveTo>
                      <a:pt x="0" y="21437"/>
                    </a:moveTo>
                    <a:arcTo wR="21600" hR="21600" stAng="-10774057" swAng="10774057"/>
                    <a:lnTo>
                      <a:pt x="21599" y="21600"/>
                    </a:lnTo>
                    <a:close/>
                  </a:path>
                </a:pathLst>
              </a:custGeom>
              <a:pattFill prst="wdUpDiag">
                <a:fgClr>
                  <a:srgbClr val="000000">
                    <a:alpha val="39999"/>
                  </a:srgbClr>
                </a:fgClr>
                <a:bgClr>
                  <a:schemeClr val="bg1">
                    <a:alpha val="39999"/>
                  </a:schemeClr>
                </a:bgClr>
              </a:pattFill>
              <a:ln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/>
                  <a:buNone/>
                  <a:defRPr sz="1800" b="0" i="0" u="none" baseline="0">
                    <a:solidFill>
                      <a:schemeClr val="tx1"/>
                    </a:solidFill>
                    <a:effectLst/>
                    <a:latin typeface="Arial"/>
                    <a:ea typeface="宋体" charset="-122"/>
                  </a:defRPr>
                </a:lvl5pPr>
              </a:lstStyle>
              <a:p/>
            </p:txBody>
          </p:sp>
        </p:grpSp>
      </p:grpSp>
      <p:cxnSp>
        <p:nvCxnSpPr>
          <p:cNvPr id="12305" name="" title=""/>
          <p:cNvCxnSpPr/>
          <p:nvPr/>
        </p:nvCxnSpPr>
        <p:spPr>
          <a:xfrm flipH="1">
            <a:off x="5970588" y="5300663"/>
            <a:ext cx="2286000" cy="0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</p:spPr>
      </p:cxnSp>
      <p:sp>
        <p:nvSpPr>
          <p:cNvPr id="12306" name="Text Box 12" title=""/>
          <p:cNvSpPr txBox="1"/>
          <p:nvPr/>
        </p:nvSpPr>
        <p:spPr>
          <a:xfrm>
            <a:off x="825500" y="4343400"/>
            <a:ext cx="1274763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20°S</a:t>
            </a:r>
            <a:endParaRPr sz="2800" b="1"/>
          </a:p>
        </p:txBody>
      </p:sp>
      <p:sp>
        <p:nvSpPr>
          <p:cNvPr id="12307" name="Text Box 13" title=""/>
          <p:cNvSpPr txBox="1"/>
          <p:nvPr/>
        </p:nvSpPr>
        <p:spPr>
          <a:xfrm>
            <a:off x="1206500" y="3581400"/>
            <a:ext cx="111442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0°</a:t>
            </a:r>
            <a:endParaRPr sz="2800" b="1"/>
          </a:p>
        </p:txBody>
      </p:sp>
      <p:sp>
        <p:nvSpPr>
          <p:cNvPr id="12308" name="Text Box 14" title=""/>
          <p:cNvSpPr txBox="1"/>
          <p:nvPr/>
        </p:nvSpPr>
        <p:spPr>
          <a:xfrm>
            <a:off x="901700" y="2743200"/>
            <a:ext cx="1706563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20°N</a:t>
            </a:r>
            <a:endParaRPr sz="2800" b="1"/>
          </a:p>
        </p:txBody>
      </p:sp>
      <p:sp>
        <p:nvSpPr>
          <p:cNvPr id="12309" name="Text Box 15" title=""/>
          <p:cNvSpPr txBox="1"/>
          <p:nvPr/>
        </p:nvSpPr>
        <p:spPr>
          <a:xfrm>
            <a:off x="1054100" y="2057400"/>
            <a:ext cx="141922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40°N</a:t>
            </a:r>
            <a:endParaRPr sz="2800" b="1"/>
          </a:p>
        </p:txBody>
      </p:sp>
      <p:sp>
        <p:nvSpPr>
          <p:cNvPr id="12310" name="Text Box 16" title=""/>
          <p:cNvSpPr txBox="1"/>
          <p:nvPr/>
        </p:nvSpPr>
        <p:spPr>
          <a:xfrm>
            <a:off x="1130300" y="5029200"/>
            <a:ext cx="1274763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40°S</a:t>
            </a:r>
            <a:endParaRPr sz="2800" b="1"/>
          </a:p>
        </p:txBody>
      </p:sp>
      <p:cxnSp>
        <p:nvCxnSpPr>
          <p:cNvPr id="12311" name="" title=""/>
          <p:cNvCxnSpPr/>
          <p:nvPr/>
        </p:nvCxnSpPr>
        <p:spPr>
          <a:xfrm rot="20820000" flipH="1" flipV="1">
            <a:off x="6524625" y="3630613"/>
            <a:ext cx="1692275" cy="407987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</p:spPr>
      </p:cxnSp>
      <p:grpSp>
        <p:nvGrpSpPr>
          <p:cNvPr id="12312" name="Group 18" title=""/>
          <p:cNvGrpSpPr/>
          <p:nvPr/>
        </p:nvGrpSpPr>
        <p:grpSpPr>
          <a:xfrm rot="21360000">
            <a:off x="6186488" y="3573463"/>
            <a:ext cx="1690687" cy="519112"/>
            <a:chExt cx="1065" cy="327"/>
          </a:xfrm>
        </p:grpSpPr>
        <p:cxnSp>
          <p:nvCxnSpPr>
            <p:cNvPr id="12313" name="" title=""/>
            <p:cNvCxnSpPr/>
            <p:nvPr/>
          </p:nvCxnSpPr>
          <p:spPr>
            <a:xfrm rot="20820000" flipH="1">
              <a:off x="136" y="0"/>
              <a:ext cx="90" cy="318"/>
            </a:xfrm>
            <a:prstGeom prst="line">
              <a:avLst/>
            </a:prstGeom>
            <a:noFill/>
            <a:ln w="38100" cmpd="sng">
              <a:solidFill>
                <a:srgbClr val="FF0000"/>
              </a:solidFill>
              <a:miter lim="800000"/>
            </a:ln>
            <a:effectLst/>
          </p:spPr>
        </p:cxnSp>
        <p:sp>
          <p:nvSpPr>
            <p:cNvPr id="12314" name="" title=""/>
            <p:cNvSpPr/>
            <p:nvPr/>
          </p:nvSpPr>
          <p:spPr>
            <a:xfrm>
              <a:off x="0" y="0"/>
              <a:ext cx="1065" cy="3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 algn="ctr"/>
              <a:r>
                <a:rPr sz="2800" b="1">
                  <a:solidFill>
                    <a:srgbClr val="FF0000"/>
                  </a:solidFill>
                </a:rPr>
                <a:t>90°</a:t>
              </a:r>
              <a:endParaRPr sz="2800" b="1">
                <a:solidFill>
                  <a:srgbClr val="FF0000"/>
                </a:solidFill>
              </a:endParaRPr>
            </a:p>
          </p:txBody>
        </p:sp>
      </p:grpSp>
      <p:grpSp>
        <p:nvGrpSpPr>
          <p:cNvPr id="12315" name="" title=""/>
          <p:cNvGrpSpPr/>
          <p:nvPr/>
        </p:nvGrpSpPr>
        <p:grpSpPr>
          <a:xfrm rot="21420000">
            <a:off x="6257925" y="2636838"/>
            <a:ext cx="1330325" cy="847725"/>
            <a:chExt cx="838" cy="534"/>
          </a:xfrm>
        </p:grpSpPr>
        <p:cxnSp>
          <p:nvCxnSpPr>
            <p:cNvPr id="12316" name="" title=""/>
            <p:cNvCxnSpPr/>
            <p:nvPr/>
          </p:nvCxnSpPr>
          <p:spPr>
            <a:xfrm rot="20760000" flipH="1">
              <a:off x="55" y="0"/>
              <a:ext cx="0" cy="408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  <p:sp>
          <p:nvSpPr>
            <p:cNvPr id="12317" name="" title=""/>
            <p:cNvSpPr/>
            <p:nvPr/>
          </p:nvSpPr>
          <p:spPr>
            <a:xfrm>
              <a:off x="0" y="207"/>
              <a:ext cx="838" cy="3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 algn="ctr"/>
              <a:r>
                <a:rPr sz="2800" b="1">
                  <a:solidFill>
                    <a:srgbClr val="FF0000"/>
                  </a:solidFill>
                </a:rPr>
                <a:t>70°</a:t>
              </a:r>
              <a:endParaRPr sz="2800" b="1">
                <a:solidFill>
                  <a:srgbClr val="FF0000"/>
                </a:solidFill>
              </a:endParaRPr>
            </a:p>
          </p:txBody>
        </p:sp>
      </p:grpSp>
      <p:grpSp>
        <p:nvGrpSpPr>
          <p:cNvPr id="12318" name="" title=""/>
          <p:cNvGrpSpPr/>
          <p:nvPr/>
        </p:nvGrpSpPr>
        <p:grpSpPr>
          <a:xfrm>
            <a:off x="6183313" y="4267200"/>
            <a:ext cx="1485900" cy="646113"/>
            <a:chExt cx="936" cy="407"/>
          </a:xfrm>
        </p:grpSpPr>
        <p:cxnSp>
          <p:nvCxnSpPr>
            <p:cNvPr id="12319" name="" title=""/>
            <p:cNvCxnSpPr/>
            <p:nvPr/>
          </p:nvCxnSpPr>
          <p:spPr>
            <a:xfrm rot="20820000" flipH="1">
              <a:off x="0" y="44"/>
              <a:ext cx="226" cy="363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  <p:sp>
          <p:nvSpPr>
            <p:cNvPr id="12320" name="Rectangle 20" title=""/>
            <p:cNvSpPr/>
            <p:nvPr/>
          </p:nvSpPr>
          <p:spPr>
            <a:xfrm>
              <a:off x="7" y="0"/>
              <a:ext cx="929" cy="3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 algn="ctr"/>
              <a:r>
                <a:rPr sz="2800" b="1">
                  <a:solidFill>
                    <a:srgbClr val="FF0000"/>
                  </a:solidFill>
                </a:rPr>
                <a:t>70°</a:t>
              </a:r>
              <a:endParaRPr sz="2800" b="1">
                <a:solidFill>
                  <a:srgbClr val="FF0000"/>
                </a:solidFill>
              </a:endParaRPr>
            </a:p>
          </p:txBody>
        </p:sp>
      </p:grpSp>
      <p:grpSp>
        <p:nvGrpSpPr>
          <p:cNvPr id="12321" name="Group 21" title=""/>
          <p:cNvGrpSpPr/>
          <p:nvPr/>
        </p:nvGrpSpPr>
        <p:grpSpPr>
          <a:xfrm>
            <a:off x="5775325" y="4860925"/>
            <a:ext cx="1809750" cy="612775"/>
            <a:chExt cx="1140" cy="386"/>
          </a:xfrm>
        </p:grpSpPr>
        <p:cxnSp>
          <p:nvCxnSpPr>
            <p:cNvPr id="12322" name="" title=""/>
            <p:cNvCxnSpPr/>
            <p:nvPr/>
          </p:nvCxnSpPr>
          <p:spPr>
            <a:xfrm rot="20820000" flipH="1">
              <a:off x="0" y="159"/>
              <a:ext cx="272" cy="227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  <p:sp>
          <p:nvSpPr>
            <p:cNvPr id="12323" name="Rectangle 23" title=""/>
            <p:cNvSpPr/>
            <p:nvPr/>
          </p:nvSpPr>
          <p:spPr>
            <a:xfrm>
              <a:off x="75" y="0"/>
              <a:ext cx="1065" cy="3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 algn="ctr"/>
              <a:r>
                <a:rPr sz="2800" b="1">
                  <a:solidFill>
                    <a:srgbClr val="FF0000"/>
                  </a:solidFill>
                </a:rPr>
                <a:t>50°</a:t>
              </a:r>
              <a:endParaRPr sz="2800" b="1">
                <a:solidFill>
                  <a:srgbClr val="FF0000"/>
                </a:solidFill>
              </a:endParaRPr>
            </a:p>
          </p:txBody>
        </p:sp>
      </p:grpSp>
      <p:grpSp>
        <p:nvGrpSpPr>
          <p:cNvPr id="12324" name="Group 24" title=""/>
          <p:cNvGrpSpPr/>
          <p:nvPr/>
        </p:nvGrpSpPr>
        <p:grpSpPr>
          <a:xfrm rot="21420000">
            <a:off x="5881688" y="2032000"/>
            <a:ext cx="1725612" cy="735013"/>
            <a:chExt cx="1087" cy="463"/>
          </a:xfrm>
        </p:grpSpPr>
        <p:cxnSp>
          <p:nvCxnSpPr>
            <p:cNvPr id="12325" name="" title=""/>
            <p:cNvCxnSpPr/>
            <p:nvPr/>
          </p:nvCxnSpPr>
          <p:spPr>
            <a:xfrm rot="20760000">
              <a:off x="0" y="0"/>
              <a:ext cx="91" cy="318"/>
            </a:xfrm>
            <a:prstGeom prst="line">
              <a:avLst/>
            </a:prstGeom>
            <a:noFill/>
            <a:ln w="38100" cmpd="sng">
              <a:solidFill>
                <a:schemeClr val="tx1"/>
              </a:solidFill>
              <a:miter lim="800000"/>
            </a:ln>
            <a:effectLst/>
          </p:spPr>
        </p:cxnSp>
        <p:sp>
          <p:nvSpPr>
            <p:cNvPr id="12326" name="Rectangle 26" title=""/>
            <p:cNvSpPr/>
            <p:nvPr/>
          </p:nvSpPr>
          <p:spPr>
            <a:xfrm>
              <a:off x="22" y="136"/>
              <a:ext cx="1065" cy="3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 algn="ctr"/>
              <a:r>
                <a:rPr sz="2800" b="1">
                  <a:solidFill>
                    <a:srgbClr val="FF0000"/>
                  </a:solidFill>
                </a:rPr>
                <a:t>50°</a:t>
              </a:r>
              <a:endParaRPr sz="2800" b="1">
                <a:solidFill>
                  <a:srgbClr val="FF0000"/>
                </a:solidFill>
              </a:endParaRPr>
            </a:p>
          </p:txBody>
        </p:sp>
      </p:grpSp>
      <p:sp>
        <p:nvSpPr>
          <p:cNvPr id="12327" name="Rectangle 27" title=""/>
          <p:cNvSpPr/>
          <p:nvPr/>
        </p:nvSpPr>
        <p:spPr>
          <a:xfrm>
            <a:off x="5791200" y="1649413"/>
            <a:ext cx="2941638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chemeClr val="tx2"/>
                </a:solidFill>
              </a:rPr>
              <a:t>正午太阳高度角</a:t>
            </a:r>
            <a:r>
              <a:rPr sz="2800" b="1">
                <a:solidFill>
                  <a:srgbClr val="FF0000"/>
                </a:solidFill>
              </a:rPr>
              <a:t>H</a:t>
            </a:r>
            <a:endParaRPr sz="2800" b="1">
              <a:solidFill>
                <a:srgbClr val="FF0000"/>
              </a:solidFill>
            </a:endParaRPr>
          </a:p>
        </p:txBody>
      </p:sp>
      <p:cxnSp>
        <p:nvCxnSpPr>
          <p:cNvPr id="12328" name="" title=""/>
          <p:cNvCxnSpPr/>
          <p:nvPr/>
        </p:nvCxnSpPr>
        <p:spPr>
          <a:xfrm rot="20820000" flipH="1" flipV="1">
            <a:off x="6362700" y="4457700"/>
            <a:ext cx="1820863" cy="433388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12329" name="" title=""/>
          <p:cNvCxnSpPr/>
          <p:nvPr/>
        </p:nvCxnSpPr>
        <p:spPr>
          <a:xfrm rot="20820000" flipH="1" flipV="1">
            <a:off x="6389688" y="2814638"/>
            <a:ext cx="1828800" cy="446087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12330" name="" title=""/>
          <p:cNvCxnSpPr/>
          <p:nvPr/>
        </p:nvCxnSpPr>
        <p:spPr>
          <a:xfrm rot="20820000" flipH="1" flipV="1">
            <a:off x="5997575" y="2076450"/>
            <a:ext cx="2143125" cy="523875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</p:spPr>
      </p:cxnSp>
      <p:sp>
        <p:nvSpPr>
          <p:cNvPr id="12331" name="" title=""/>
          <p:cNvSpPr/>
          <p:nvPr/>
        </p:nvSpPr>
        <p:spPr>
          <a:xfrm>
            <a:off x="252413" y="836613"/>
            <a:ext cx="6840537" cy="57943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chemeClr val="tx2"/>
                </a:solidFill>
              </a:rPr>
              <a:t>1。正午太阳高度角的纬度分布规律</a:t>
            </a:r>
            <a:endParaRPr sz="3200" b="1">
              <a:solidFill>
                <a:schemeClr val="tx2"/>
              </a:solidFill>
            </a:endParaRPr>
          </a:p>
        </p:txBody>
      </p:sp>
      <p:sp>
        <p:nvSpPr>
          <p:cNvPr id="12332" name="" title=""/>
          <p:cNvSpPr/>
          <p:nvPr/>
        </p:nvSpPr>
        <p:spPr>
          <a:xfrm>
            <a:off x="180975" y="44450"/>
            <a:ext cx="7416800" cy="790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/>
            <a:r>
              <a:rPr sz="4000" b="1"/>
              <a:t>三.  正午太阳高度角的变化规律</a:t>
            </a:r>
            <a:endParaRPr sz="40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3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2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2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2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2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2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2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1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8" presetID="8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2000"/>
                                        <p:tgtEl>
                                          <p:spTgt spid="12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2000"/>
                                        <p:tgtEl>
                                          <p:spTgt spid="12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0" presetID="8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1000"/>
                                        <p:tgtEl>
                                          <p:spTgt spid="12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1000"/>
                                        <p:tgtEl>
                                          <p:spTgt spid="12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7" presetID="22" presetClass="entr" presetSubtype="2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2000"/>
                                        <p:tgtEl>
                                          <p:spTgt spid="12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2000"/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4" presetID="8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1000"/>
                                        <p:tgtEl>
                                          <p:spTgt spid="12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8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1000"/>
                                        <p:tgtEl>
                                          <p:spTgt spid="12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6" grpId="0"/>
      <p:bldP spid="12307" grpId="0"/>
      <p:bldP spid="12308" grpId="0"/>
      <p:bldP spid="12309" grpId="0"/>
      <p:bldP spid="12310" grpId="0"/>
      <p:bldP spid="12327" grpId="0"/>
      <p:bldP spid="12331" grpId="0"/>
      <p:bldP spid="123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cxnSp>
        <p:nvCxnSpPr>
          <p:cNvPr id="13314" name="" title=""/>
          <p:cNvCxnSpPr/>
          <p:nvPr/>
        </p:nvCxnSpPr>
        <p:spPr>
          <a:xfrm flipH="1" flipV="1">
            <a:off x="4889500" y="4835525"/>
            <a:ext cx="2692400" cy="1219200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13315" name="" title=""/>
          <p:cNvCxnSpPr/>
          <p:nvPr/>
        </p:nvCxnSpPr>
        <p:spPr>
          <a:xfrm flipH="1" flipV="1">
            <a:off x="6184900" y="4064000"/>
            <a:ext cx="1771650" cy="733425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  <a:effectLst/>
        </p:spPr>
      </p:cxnSp>
      <p:grpSp>
        <p:nvGrpSpPr>
          <p:cNvPr id="13316" name="Group 4" title=""/>
          <p:cNvGrpSpPr/>
          <p:nvPr/>
        </p:nvGrpSpPr>
        <p:grpSpPr>
          <a:xfrm>
            <a:off x="2057400" y="228600"/>
            <a:ext cx="4648200" cy="4648200"/>
            <a:chExt cx="2928" cy="2928"/>
          </a:xfrm>
        </p:grpSpPr>
        <p:sp>
          <p:nvSpPr>
            <p:cNvPr id="13317" name="Ellipse 5" title=""/>
            <p:cNvSpPr/>
            <p:nvPr/>
          </p:nvSpPr>
          <p:spPr>
            <a:xfrm>
              <a:off x="0" y="0"/>
              <a:ext cx="2928" cy="2928"/>
            </a:xfrm>
            <a:prstGeom prst="ellipse">
              <a:avLst/>
            </a:prstGeom>
            <a:solidFill>
              <a:schemeClr val="bg1"/>
            </a:solidFill>
            <a:ln w="28575" cmpd="sng">
              <a:solidFill>
                <a:schemeClr val="accent2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/>
          </p:txBody>
        </p:sp>
        <p:cxnSp>
          <p:nvCxnSpPr>
            <p:cNvPr id="13318" name="" title=""/>
            <p:cNvCxnSpPr/>
            <p:nvPr/>
          </p:nvCxnSpPr>
          <p:spPr>
            <a:xfrm>
              <a:off x="0" y="1464"/>
              <a:ext cx="2928" cy="0"/>
            </a:xfrm>
            <a:prstGeom prst="line">
              <a:avLst/>
            </a:prstGeom>
            <a:noFill/>
            <a:ln w="28575" cmpd="sng">
              <a:solidFill>
                <a:schemeClr val="accent2"/>
              </a:solidFill>
              <a:miter lim="800000"/>
            </a:ln>
          </p:spPr>
        </p:cxnSp>
        <p:cxnSp>
          <p:nvCxnSpPr>
            <p:cNvPr id="13319" name="" title=""/>
            <p:cNvCxnSpPr/>
            <p:nvPr/>
          </p:nvCxnSpPr>
          <p:spPr>
            <a:xfrm flipH="1">
              <a:off x="1464" y="0"/>
              <a:ext cx="0" cy="2928"/>
            </a:xfrm>
            <a:prstGeom prst="line">
              <a:avLst/>
            </a:prstGeom>
            <a:noFill/>
            <a:ln w="28575" cmpd="sng">
              <a:solidFill>
                <a:schemeClr val="accent2"/>
              </a:solidFill>
              <a:miter lim="800000"/>
            </a:ln>
          </p:spPr>
        </p:cxnSp>
      </p:grpSp>
      <p:cxnSp>
        <p:nvCxnSpPr>
          <p:cNvPr id="13320" name="" title=""/>
          <p:cNvCxnSpPr/>
          <p:nvPr/>
        </p:nvCxnSpPr>
        <p:spPr>
          <a:xfrm flipH="1">
            <a:off x="2209800" y="1752600"/>
            <a:ext cx="4343400" cy="0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</p:spPr>
      </p:cxnSp>
      <p:cxnSp>
        <p:nvCxnSpPr>
          <p:cNvPr id="13321" name="" title=""/>
          <p:cNvCxnSpPr/>
          <p:nvPr/>
        </p:nvCxnSpPr>
        <p:spPr>
          <a:xfrm flipH="1">
            <a:off x="2590800" y="1054100"/>
            <a:ext cx="3581400" cy="0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</p:spPr>
      </p:cxnSp>
      <p:cxnSp>
        <p:nvCxnSpPr>
          <p:cNvPr id="13322" name="" title=""/>
          <p:cNvCxnSpPr/>
          <p:nvPr/>
        </p:nvCxnSpPr>
        <p:spPr>
          <a:xfrm flipH="1">
            <a:off x="3276600" y="533400"/>
            <a:ext cx="2286000" cy="0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</p:spPr>
      </p:cxnSp>
      <p:cxnSp>
        <p:nvCxnSpPr>
          <p:cNvPr id="13323" name="" title=""/>
          <p:cNvCxnSpPr/>
          <p:nvPr/>
        </p:nvCxnSpPr>
        <p:spPr>
          <a:xfrm flipH="1">
            <a:off x="3886200" y="279400"/>
            <a:ext cx="914400" cy="0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cxnSp>
        <p:nvCxnSpPr>
          <p:cNvPr id="13324" name="" title=""/>
          <p:cNvCxnSpPr/>
          <p:nvPr/>
        </p:nvCxnSpPr>
        <p:spPr>
          <a:xfrm flipH="1">
            <a:off x="2209800" y="3352800"/>
            <a:ext cx="4343400" cy="0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</p:spPr>
      </p:cxnSp>
      <p:cxnSp>
        <p:nvCxnSpPr>
          <p:cNvPr id="13325" name="" title=""/>
          <p:cNvCxnSpPr/>
          <p:nvPr/>
        </p:nvCxnSpPr>
        <p:spPr>
          <a:xfrm flipH="1">
            <a:off x="2590800" y="4064000"/>
            <a:ext cx="3581400" cy="0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</p:spPr>
      </p:cxnSp>
      <p:cxnSp>
        <p:nvCxnSpPr>
          <p:cNvPr id="13326" name="" title=""/>
          <p:cNvCxnSpPr/>
          <p:nvPr/>
        </p:nvCxnSpPr>
        <p:spPr>
          <a:xfrm flipH="1">
            <a:off x="3276600" y="4572000"/>
            <a:ext cx="2273300" cy="0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</p:spPr>
      </p:cxnSp>
      <p:cxnSp>
        <p:nvCxnSpPr>
          <p:cNvPr id="13327" name="" title=""/>
          <p:cNvCxnSpPr/>
          <p:nvPr/>
        </p:nvCxnSpPr>
        <p:spPr>
          <a:xfrm flipH="1">
            <a:off x="3886200" y="4851400"/>
            <a:ext cx="914400" cy="0"/>
          </a:xfrm>
          <a:prstGeom prst="line">
            <a:avLst/>
          </a:prstGeom>
          <a:noFill/>
          <a:ln w="19050" cmpd="sng">
            <a:solidFill>
              <a:schemeClr val="tx1"/>
            </a:solidFill>
            <a:miter lim="800000"/>
          </a:ln>
        </p:spPr>
      </p:cxnSp>
      <p:cxnSp>
        <p:nvCxnSpPr>
          <p:cNvPr id="13328" name="" title=""/>
          <p:cNvCxnSpPr/>
          <p:nvPr/>
        </p:nvCxnSpPr>
        <p:spPr>
          <a:xfrm flipV="1">
            <a:off x="2209800" y="3340100"/>
            <a:ext cx="4343400" cy="0"/>
          </a:xfrm>
          <a:prstGeom prst="line">
            <a:avLst/>
          </a:prstGeom>
          <a:noFill/>
          <a:ln w="57150" cmpd="sng">
            <a:solidFill>
              <a:srgbClr val="FF0000"/>
            </a:solidFill>
            <a:miter lim="800000"/>
          </a:ln>
          <a:effectLst/>
        </p:spPr>
      </p:cxnSp>
      <p:cxnSp>
        <p:nvCxnSpPr>
          <p:cNvPr id="13329" name="" title=""/>
          <p:cNvCxnSpPr/>
          <p:nvPr/>
        </p:nvCxnSpPr>
        <p:spPr>
          <a:xfrm flipH="1">
            <a:off x="6484938" y="3124200"/>
            <a:ext cx="182562" cy="504825"/>
          </a:xfrm>
          <a:prstGeom prst="line">
            <a:avLst/>
          </a:prstGeom>
          <a:noFill/>
          <a:ln w="38100" cmpd="sng">
            <a:solidFill>
              <a:srgbClr val="FF0000"/>
            </a:solidFill>
            <a:miter lim="800000"/>
          </a:ln>
          <a:effectLst/>
        </p:spPr>
      </p:cxnSp>
      <p:cxnSp>
        <p:nvCxnSpPr>
          <p:cNvPr id="13330" name="" title=""/>
          <p:cNvCxnSpPr/>
          <p:nvPr/>
        </p:nvCxnSpPr>
        <p:spPr>
          <a:xfrm rot="180000" flipH="1" flipV="1">
            <a:off x="5521325" y="4630738"/>
            <a:ext cx="2174875" cy="777875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13331" name="" title=""/>
          <p:cNvCxnSpPr/>
          <p:nvPr/>
        </p:nvCxnSpPr>
        <p:spPr>
          <a:xfrm rot="180000" flipH="1" flipV="1">
            <a:off x="6537325" y="1790700"/>
            <a:ext cx="2146300" cy="652463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</p:spPr>
      </p:cxnSp>
      <p:cxnSp>
        <p:nvCxnSpPr>
          <p:cNvPr id="13332" name="" title=""/>
          <p:cNvCxnSpPr/>
          <p:nvPr/>
        </p:nvCxnSpPr>
        <p:spPr>
          <a:xfrm flipH="1">
            <a:off x="6705600" y="2209800"/>
            <a:ext cx="0" cy="6477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</a:ln>
          <a:effectLst/>
        </p:spPr>
      </p:cxnSp>
      <p:sp>
        <p:nvSpPr>
          <p:cNvPr id="13333" name="Text Box 15" title=""/>
          <p:cNvSpPr txBox="1"/>
          <p:nvPr/>
        </p:nvSpPr>
        <p:spPr>
          <a:xfrm>
            <a:off x="1066800" y="3048000"/>
            <a:ext cx="1274763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20°S</a:t>
            </a:r>
            <a:endParaRPr sz="2800" b="1"/>
          </a:p>
        </p:txBody>
      </p:sp>
      <p:sp>
        <p:nvSpPr>
          <p:cNvPr id="13334" name="Text Box 16" title=""/>
          <p:cNvSpPr txBox="1"/>
          <p:nvPr/>
        </p:nvSpPr>
        <p:spPr>
          <a:xfrm>
            <a:off x="1552575" y="2300288"/>
            <a:ext cx="11144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0°</a:t>
            </a:r>
            <a:endParaRPr sz="2800" b="1"/>
          </a:p>
        </p:txBody>
      </p:sp>
      <p:sp>
        <p:nvSpPr>
          <p:cNvPr id="13335" name="Text Box 17" title=""/>
          <p:cNvSpPr txBox="1"/>
          <p:nvPr/>
        </p:nvSpPr>
        <p:spPr>
          <a:xfrm>
            <a:off x="1035050" y="1538288"/>
            <a:ext cx="1706563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20°N</a:t>
            </a:r>
            <a:endParaRPr sz="2800" b="1"/>
          </a:p>
        </p:txBody>
      </p:sp>
      <p:sp>
        <p:nvSpPr>
          <p:cNvPr id="13336" name="Text Box 18" title=""/>
          <p:cNvSpPr txBox="1"/>
          <p:nvPr/>
        </p:nvSpPr>
        <p:spPr>
          <a:xfrm>
            <a:off x="1252538" y="685800"/>
            <a:ext cx="141922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40°N</a:t>
            </a:r>
            <a:endParaRPr sz="2800" b="1"/>
          </a:p>
        </p:txBody>
      </p:sp>
      <p:sp>
        <p:nvSpPr>
          <p:cNvPr id="13337" name="Text Box 19" title=""/>
          <p:cNvSpPr txBox="1"/>
          <p:nvPr/>
        </p:nvSpPr>
        <p:spPr>
          <a:xfrm>
            <a:off x="1447800" y="3810000"/>
            <a:ext cx="1274763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40°S</a:t>
            </a:r>
            <a:endParaRPr sz="2800" b="1"/>
          </a:p>
        </p:txBody>
      </p:sp>
      <p:sp>
        <p:nvSpPr>
          <p:cNvPr id="13338" name="" title=""/>
          <p:cNvSpPr txBox="1"/>
          <p:nvPr/>
        </p:nvSpPr>
        <p:spPr>
          <a:xfrm>
            <a:off x="2001838" y="4343400"/>
            <a:ext cx="1274762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60°S</a:t>
            </a:r>
            <a:endParaRPr sz="2800" b="1"/>
          </a:p>
        </p:txBody>
      </p:sp>
      <p:sp>
        <p:nvSpPr>
          <p:cNvPr id="13339" name="" title=""/>
          <p:cNvSpPr/>
          <p:nvPr/>
        </p:nvSpPr>
        <p:spPr>
          <a:xfrm rot="900000">
            <a:off x="6400800" y="3429000"/>
            <a:ext cx="1295400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90°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3340" name="" title=""/>
          <p:cNvSpPr/>
          <p:nvPr/>
        </p:nvSpPr>
        <p:spPr>
          <a:xfrm rot="780000">
            <a:off x="6400800" y="2590800"/>
            <a:ext cx="1655763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70°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3341" name="" title=""/>
          <p:cNvSpPr/>
          <p:nvPr/>
        </p:nvSpPr>
        <p:spPr>
          <a:xfrm rot="780000">
            <a:off x="6096000" y="3886200"/>
            <a:ext cx="1584325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70°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3342" name="" title=""/>
          <p:cNvSpPr/>
          <p:nvPr/>
        </p:nvSpPr>
        <p:spPr>
          <a:xfrm rot="780000">
            <a:off x="5634038" y="4343400"/>
            <a:ext cx="1223962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50°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3343" name="" title=""/>
          <p:cNvSpPr/>
          <p:nvPr/>
        </p:nvSpPr>
        <p:spPr>
          <a:xfrm rot="780000">
            <a:off x="6324600" y="1828800"/>
            <a:ext cx="1728788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50°</a:t>
            </a:r>
            <a:endParaRPr sz="2800" b="1">
              <a:solidFill>
                <a:srgbClr val="FF0000"/>
              </a:solidFill>
            </a:endParaRPr>
          </a:p>
        </p:txBody>
      </p:sp>
      <p:cxnSp>
        <p:nvCxnSpPr>
          <p:cNvPr id="13344" name="" title=""/>
          <p:cNvCxnSpPr/>
          <p:nvPr/>
        </p:nvCxnSpPr>
        <p:spPr>
          <a:xfrm rot="21420000" flipH="1">
            <a:off x="4495800" y="4826000"/>
            <a:ext cx="609600" cy="762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</a:ln>
          <a:effectLst/>
        </p:spPr>
      </p:cxnSp>
      <p:sp>
        <p:nvSpPr>
          <p:cNvPr id="13345" name="Rectangle 21" title=""/>
          <p:cNvSpPr/>
          <p:nvPr/>
        </p:nvSpPr>
        <p:spPr>
          <a:xfrm rot="780000">
            <a:off x="4953000" y="4724400"/>
            <a:ext cx="1225550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30°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3346" name="Rectangle 22" title=""/>
          <p:cNvSpPr/>
          <p:nvPr/>
        </p:nvSpPr>
        <p:spPr>
          <a:xfrm rot="780000">
            <a:off x="6324600" y="1143000"/>
            <a:ext cx="1368425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rgbClr val="FF0000"/>
                </a:solidFill>
              </a:rPr>
              <a:t>30°</a:t>
            </a:r>
            <a:endParaRPr sz="2800" b="1">
              <a:solidFill>
                <a:srgbClr val="FF0000"/>
              </a:solidFill>
            </a:endParaRPr>
          </a:p>
        </p:txBody>
      </p:sp>
      <p:sp>
        <p:nvSpPr>
          <p:cNvPr id="13347" name="Rectangle 23" title=""/>
          <p:cNvSpPr/>
          <p:nvPr/>
        </p:nvSpPr>
        <p:spPr>
          <a:xfrm>
            <a:off x="5956300" y="425450"/>
            <a:ext cx="2941638" cy="5191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 b="1">
                <a:solidFill>
                  <a:schemeClr val="tx2"/>
                </a:solidFill>
              </a:rPr>
              <a:t>正午太阳高度角</a:t>
            </a:r>
            <a:r>
              <a:rPr sz="2800" b="1">
                <a:solidFill>
                  <a:srgbClr val="FF0000"/>
                </a:solidFill>
              </a:rPr>
              <a:t>H</a:t>
            </a:r>
            <a:endParaRPr sz="2800" b="1">
              <a:solidFill>
                <a:srgbClr val="FF0000"/>
              </a:solidFill>
            </a:endParaRPr>
          </a:p>
        </p:txBody>
      </p:sp>
      <p:cxnSp>
        <p:nvCxnSpPr>
          <p:cNvPr id="13348" name="" title=""/>
          <p:cNvCxnSpPr/>
          <p:nvPr/>
        </p:nvCxnSpPr>
        <p:spPr>
          <a:xfrm flipH="1" flipV="1">
            <a:off x="6565900" y="3327400"/>
            <a:ext cx="1663700" cy="63500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13349" name="" title=""/>
          <p:cNvCxnSpPr/>
          <p:nvPr/>
        </p:nvCxnSpPr>
        <p:spPr>
          <a:xfrm>
            <a:off x="5994400" y="850900"/>
            <a:ext cx="381000" cy="3810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</a:ln>
          <a:effectLst/>
        </p:spPr>
      </p:cxnSp>
      <p:cxnSp>
        <p:nvCxnSpPr>
          <p:cNvPr id="13350" name="" title=""/>
          <p:cNvCxnSpPr/>
          <p:nvPr/>
        </p:nvCxnSpPr>
        <p:spPr>
          <a:xfrm flipH="1">
            <a:off x="6019800" y="3797300"/>
            <a:ext cx="381000" cy="4699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</a:ln>
          <a:effectLst/>
        </p:spPr>
      </p:cxnSp>
      <p:cxnSp>
        <p:nvCxnSpPr>
          <p:cNvPr id="13351" name="" title=""/>
          <p:cNvCxnSpPr/>
          <p:nvPr/>
        </p:nvCxnSpPr>
        <p:spPr>
          <a:xfrm flipH="1">
            <a:off x="5334000" y="4419600"/>
            <a:ext cx="457200" cy="3048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</a:ln>
          <a:effectLst/>
        </p:spPr>
      </p:cxnSp>
      <p:cxnSp>
        <p:nvCxnSpPr>
          <p:cNvPr id="13352" name="" title=""/>
          <p:cNvCxnSpPr/>
          <p:nvPr/>
        </p:nvCxnSpPr>
        <p:spPr>
          <a:xfrm flipH="1" flipV="1">
            <a:off x="6216650" y="1041400"/>
            <a:ext cx="2622550" cy="939800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13353" name="" title=""/>
          <p:cNvCxnSpPr/>
          <p:nvPr/>
        </p:nvCxnSpPr>
        <p:spPr>
          <a:xfrm>
            <a:off x="6477000" y="1447800"/>
            <a:ext cx="228600" cy="609600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</a:ln>
        </p:spPr>
      </p:cxnSp>
      <p:cxnSp>
        <p:nvCxnSpPr>
          <p:cNvPr id="13354" name="" title=""/>
          <p:cNvCxnSpPr/>
          <p:nvPr/>
        </p:nvCxnSpPr>
        <p:spPr>
          <a:xfrm flipH="1" flipV="1">
            <a:off x="6705600" y="2540000"/>
            <a:ext cx="1752600" cy="660400"/>
          </a:xfrm>
          <a:prstGeom prst="line">
            <a:avLst/>
          </a:prstGeom>
          <a:noFill/>
          <a:ln w="19050" cmpd="sng">
            <a:solidFill>
              <a:srgbClr val="FF0000"/>
            </a:solidFill>
            <a:miter lim="800000"/>
            <a:tailEnd type="triangle"/>
          </a:ln>
          <a:effectLst/>
        </p:spPr>
      </p:cxnSp>
      <p:sp>
        <p:nvSpPr>
          <p:cNvPr id="13355" name="" title=""/>
          <p:cNvSpPr txBox="1"/>
          <p:nvPr/>
        </p:nvSpPr>
        <p:spPr>
          <a:xfrm>
            <a:off x="2763838" y="4662488"/>
            <a:ext cx="12747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800" b="1"/>
              <a:t>80°S</a:t>
            </a:r>
            <a:endParaRPr sz="2800" b="1"/>
          </a:p>
        </p:txBody>
      </p:sp>
      <p:cxnSp>
        <p:nvCxnSpPr>
          <p:cNvPr id="13356" name="" title=""/>
          <p:cNvCxnSpPr/>
          <p:nvPr/>
        </p:nvCxnSpPr>
        <p:spPr>
          <a:xfrm rot="17400000">
            <a:off x="2057400" y="2540000"/>
            <a:ext cx="4648200" cy="0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sp>
        <p:nvSpPr>
          <p:cNvPr id="13357" name="" title=""/>
          <p:cNvSpPr txBox="1"/>
          <p:nvPr/>
        </p:nvSpPr>
        <p:spPr>
          <a:xfrm>
            <a:off x="-26987" y="5105400"/>
            <a:ext cx="9207500" cy="1563688"/>
          </a:xfrm>
          <a:prstGeom prst="rect">
            <a:avLst/>
          </a:prstGeom>
          <a:solidFill>
            <a:schemeClr val="bg1"/>
          </a:solidFill>
          <a:ln cmpd="sng">
            <a:solidFill>
              <a:schemeClr val="tx1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/>
            <a:r>
              <a:rPr lang="en-US" altLang="en-US" sz="3200" b="1">
                <a:solidFill>
                  <a:srgbClr val="FF0000"/>
                </a:solidFill>
              </a:rPr>
              <a:t>  某一天，正午太阳高度角的纬度分布规律：</a:t>
            </a:r>
            <a:endParaRPr lang="en-US" altLang="en-US" sz="3200" b="1">
              <a:solidFill>
                <a:srgbClr val="FF0000"/>
              </a:solidFill>
            </a:endParaRPr>
          </a:p>
          <a:p>
            <a:pPr marL="342900" lvl="0" indent="-342900"/>
            <a:r>
              <a:rPr lang="en-US" altLang="en-US" sz="3200" b="1">
                <a:solidFill>
                  <a:srgbClr val="FF0000"/>
                </a:solidFill>
              </a:rPr>
              <a:t>  </a:t>
            </a:r>
            <a:r>
              <a:rPr lang="en-US" altLang="en-US" sz="3200" b="1"/>
              <a:t>直射点所在的纬度正午太阳高度角为90°，正午太阳高度角由直射点所在纬度向南北两侧</a:t>
            </a:r>
            <a:r>
              <a:rPr lang="zh-CN" altLang="en-US" sz="3200" b="1"/>
              <a:t>对称</a:t>
            </a:r>
            <a:r>
              <a:rPr lang="en-US" altLang="en-US" sz="3200" b="1"/>
              <a:t>递减。</a:t>
            </a:r>
            <a:endParaRPr lang="en-US" altLang="en-US" sz="2800" b="1"/>
          </a:p>
        </p:txBody>
      </p:sp>
      <p:sp>
        <p:nvSpPr>
          <p:cNvPr id="13358" name="" title=""/>
          <p:cNvSpPr/>
          <p:nvPr/>
        </p:nvSpPr>
        <p:spPr>
          <a:xfrm rot="17400000">
            <a:off x="975519" y="989806"/>
            <a:ext cx="4618038" cy="2314575"/>
          </a:xfrm>
          <a:custGeom>
            <a:avLst>
              <a:gd name="adj0" fmla="val -54482361"/>
              <a:gd name="adj1" fmla="val 0"/>
            </a:avLst>
            <a:gdLst>
              <a:gd name="GT10" fmla="*/ adj0 21600 100000"/>
              <a:gd name="GT11" fmla="*/ adj1 21600 100000"/>
              <a:gd name="GT12" fmla="*/ 21600 w 43199"/>
              <a:gd name="GT13" fmla="+- l GT12 0"/>
              <a:gd name="GT14" fmla="+- t h 0"/>
              <a:gd name="GT8" fmla="*/ GT10 60000 65536"/>
              <a:gd name="GT9" fmla="*/ GT11 60000 65536"/>
              <a:gd name="G4" fmla="cos 10800 GT8"/>
              <a:gd name="G5" fmla="sin 10800 GT8"/>
              <a:gd name="G6" fmla="cos 10800 GT9"/>
              <a:gd name="G7" fmla="sin 10800 GT9"/>
              <a:gd name="G0" fmla="+- 10800 G4 0"/>
              <a:gd name="G1" fmla="+- 10800 G5 0"/>
              <a:gd name="G2" fmla="+- 10800 G6 0"/>
              <a:gd name="G3" fmla="+- 10800 G7 0"/>
            </a:gdLst>
            <a:cxnLst>
              <a:cxn ang="0">
                <a:pos x="0" y="21437"/>
              </a:cxn>
              <a:cxn ang="0">
                <a:pos x="43199" y="21600"/>
              </a:cxn>
              <a:cxn ang="0">
                <a:pos x="21599" y="21600"/>
              </a:cxn>
            </a:cxnLst>
            <a:rect l="l" t="t" r="GT13" b="GT14"/>
            <a:pathLst>
              <a:path w="43199" h="21600" fill="none">
                <a:moveTo>
                  <a:pt x="0" y="21437"/>
                </a:moveTo>
                <a:arcTo wR="21600" hR="21600" stAng="-10774057" swAng="10774057"/>
              </a:path>
              <a:path w="43199" h="21600" stroke="0">
                <a:moveTo>
                  <a:pt x="0" y="21437"/>
                </a:moveTo>
                <a:arcTo wR="21600" hR="21600" stAng="-10774057" swAng="10774057"/>
                <a:lnTo>
                  <a:pt x="21599" y="21600"/>
                </a:lnTo>
                <a:close/>
              </a:path>
            </a:pathLst>
          </a:custGeom>
          <a:pattFill prst="wdUpDiag">
            <a:fgClr>
              <a:srgbClr val="000000">
                <a:alpha val="39999"/>
              </a:srgbClr>
            </a:fgClr>
            <a:bgClr>
              <a:schemeClr val="bg1">
                <a:alpha val="39999"/>
              </a:schemeClr>
            </a:bgClr>
          </a:pattFill>
          <a:ln>
            <a:noFill/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3359" name="" title=""/>
          <p:cNvSpPr txBox="1"/>
          <p:nvPr/>
        </p:nvSpPr>
        <p:spPr>
          <a:xfrm>
            <a:off x="5119688" y="90488"/>
            <a:ext cx="388937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 eaLnBrk="1" hangingPunct="1"/>
            <a:r>
              <a:rPr lang="zh-CN" altLang="en-US" sz="2400" b="1">
                <a:solidFill>
                  <a:srgbClr val="FF0000"/>
                </a:solidFill>
              </a:rPr>
              <a:t>A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sp>
        <p:nvSpPr>
          <p:cNvPr id="13360" name="Text Box 30" title=""/>
          <p:cNvSpPr txBox="1"/>
          <p:nvPr/>
        </p:nvSpPr>
        <p:spPr>
          <a:xfrm>
            <a:off x="3563938" y="4508500"/>
            <a:ext cx="388937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rot="0" wrap="squar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 eaLnBrk="1" hangingPunct="1"/>
            <a:r>
              <a:rPr lang="zh-CN" altLang="en-US" sz="2400" b="1">
                <a:solidFill>
                  <a:srgbClr val="FF0000"/>
                </a:solidFill>
              </a:rPr>
              <a:t>C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sp>
        <p:nvSpPr>
          <p:cNvPr id="13361" name="Text Box 31" title=""/>
          <p:cNvSpPr txBox="1"/>
          <p:nvPr/>
        </p:nvSpPr>
        <p:spPr>
          <a:xfrm>
            <a:off x="4429125" y="2276475"/>
            <a:ext cx="388938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rot="0" wrap="squar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 eaLnBrk="1" hangingPunct="1"/>
            <a:r>
              <a:rPr lang="zh-CN" altLang="en-US" sz="2400" b="1">
                <a:solidFill>
                  <a:srgbClr val="FF0000"/>
                </a:solidFill>
              </a:rPr>
              <a:t>B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  <p:sp>
        <p:nvSpPr>
          <p:cNvPr id="13362" name="Text Box 32" title=""/>
          <p:cNvSpPr txBox="1"/>
          <p:nvPr/>
        </p:nvSpPr>
        <p:spPr>
          <a:xfrm>
            <a:off x="179388" y="117475"/>
            <a:ext cx="2879725" cy="8223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rot="0" wrap="squar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 eaLnBrk="1" hangingPunct="1"/>
            <a:r>
              <a:rPr lang="zh-CN" altLang="en-US" sz="2400" b="1">
                <a:solidFill>
                  <a:srgbClr val="FF0000"/>
                </a:solidFill>
              </a:rPr>
              <a:t>A、B、C三点的太阳高度是多少？</a:t>
            </a:r>
            <a:endParaRPr lang="zh-CN" altLang="en-US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335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500"/>
                                        <p:tgtEl>
                                          <p:spTgt spid="133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33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57" grpId="0" uiExpand="1" build="allAtOnce" animBg="1"/>
      <p:bldP spid="133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https://d.book118.com/478116115004006043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宋体</vt:lpstr>
      <vt:lpstr>Office Theme</vt:lpstr>
      <vt:lpstr>正午太阳高度的变化规律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2024-09-22T09:15:50.630</cp:lastPrinted>
  <dcterms:created xsi:type="dcterms:W3CDTF">2024-09-22T01:15:50Z</dcterms:created>
  <dcterms:modified xsi:type="dcterms:W3CDTF">2024-09-22T01:15:52Z</dcterms:modified>
</cp:coreProperties>
</file>