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2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0728B-0300-4A89-A856-7C7A32DEF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7244F-A65D-44E7-8635-836F56CAE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B9497C-ADCF-478D-8019-24A42215C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BB63E3-8395-4314-97BC-685466AE2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674BAD-3DC6-48F9-9361-78A4862ABC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871D2D-F0A8-4882-8CA8-55B74BF1C3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0480F2-231B-4F22-AEE0-9B10F8D4F0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C8254-40BD-400F-9B2F-D58FE2DA3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794DB-6696-4B96-B3E8-5105806EB0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2EA1E-BEE8-433D-85A6-6C471C58D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D7FE3-C0E9-4289-A5D7-BBB1FD85D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6"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5"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3" name="图片 12"/>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2" name="图片 11"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9"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11" name="VCG41N473513072" descr="图片包含 游戏机, 动物, 花, 珊瑚&#10;&#10;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rot="5400000">
            <a:off x="323850" y="5396865"/>
            <a:ext cx="1442085" cy="1479550"/>
          </a:xfrm>
          <a:prstGeom prst="rect">
            <a:avLst/>
          </a:prstGeom>
        </p:spPr>
      </p:pic>
      <p:pic>
        <p:nvPicPr>
          <p:cNvPr id="8" name="图片 7" descr="图片包含 昆虫, 动物, 游戏机&#10;&#10;描述已自动生成"/>
          <p:cNvPicPr>
            <a:picLocks noChangeAspect="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a:xfrm>
            <a:off x="10196830" y="3087370"/>
            <a:ext cx="1533525" cy="1501775"/>
          </a:xfrm>
          <a:prstGeom prst="rect">
            <a:avLst/>
          </a:prstGeom>
        </p:spPr>
      </p:pic>
      <p:sp>
        <p:nvSpPr>
          <p:cNvPr id="7"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9"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8"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7"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6"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61" name="图片 60" descr="不同颜色的花&#10;&#10;描述已自动生成"/>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34" name="图片 33" descr="不同颜色的花&#10;&#10;描述已自动生成"/>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3"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5"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3"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2" name="图片 11"/>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1" name="图片 10"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9"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8" name="VCG41N473513072" descr="图片包含 游戏机, 动物, 花, 珊瑚&#10;&#10;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rot="5400000">
            <a:off x="323850" y="5396865"/>
            <a:ext cx="1442085" cy="1479550"/>
          </a:xfrm>
          <a:prstGeom prst="rect">
            <a:avLst/>
          </a:prstGeom>
        </p:spPr>
      </p:pic>
      <p:pic>
        <p:nvPicPr>
          <p:cNvPr id="7" name="图片 6" descr="图片包含 昆虫, 动物, 游戏机&#10;&#10;描述已自动生成"/>
          <p:cNvPicPr>
            <a:picLocks noChangeAspect="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a:xfrm>
            <a:off x="10196830" y="3087370"/>
            <a:ext cx="1533525" cy="1501775"/>
          </a:xfrm>
          <a:prstGeom prst="rect">
            <a:avLst/>
          </a:prstGeom>
        </p:spPr>
      </p:pic>
      <p:sp>
        <p:nvSpPr>
          <p:cNvPr id="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1"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8"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4"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3"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2"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1"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6"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73" name="图片 72" descr="不同颜色的花&#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8"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5"/>
            </p:custDataLst>
          </p:nvPr>
        </p:nvSpPr>
        <p:spPr/>
        <p:txBody>
          <a:bodyPr/>
          <a:lstStyle/>
          <a:p>
            <a:endParaRPr lang="zh-CN" altLang="en-US"/>
          </a:p>
        </p:txBody>
      </p:sp>
      <p:sp>
        <p:nvSpPr>
          <p:cNvPr id="4"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8"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7"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7"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6"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5"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3"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2" name="图片 11"/>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0" name="图片 9"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9"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11" name="VCG41N473513072" descr="图片包含 游戏机, 动物, 花, 珊瑚&#10;&#10;描述已自动生成"/>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5400000">
            <a:off x="598805" y="5396865"/>
            <a:ext cx="1442085" cy="1479550"/>
          </a:xfrm>
          <a:prstGeom prst="rect">
            <a:avLst/>
          </a:prstGeom>
        </p:spPr>
      </p:pic>
      <p:pic>
        <p:nvPicPr>
          <p:cNvPr id="8" name="图片 7" descr="图片包含 昆虫, 动物, 游戏机&#10;&#10;描述已自动生成"/>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9945370" y="3087370"/>
            <a:ext cx="1533525" cy="1501775"/>
          </a:xfrm>
          <a:prstGeom prst="rect">
            <a:avLst/>
          </a:prstGeom>
        </p:spPr>
      </p:pic>
      <p:sp>
        <p:nvSpPr>
          <p:cNvPr id="7"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7"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8"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uFillTx/>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2" Type="http://schemas.openxmlformats.org/officeDocument/2006/relationships/notesSlide" Target="../notesSlides/notesSlide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2004004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5"/>
            <p:custDataLst>
              <p:tags r:id="rId3"/>
            </p:custDataLst>
          </p:nvPr>
        </p:nvSpPr>
        <p:spPr/>
        <p:txBody>
          <a:bodyPr/>
          <a:lstStyle/>
          <a:p>
            <a:r>
              <a:rPr lang="zh-CN" altLang="en-US"/>
              <a:t>家长会如何培养孩子团队协作精神增强集体荣誉感</a:t>
            </a:r>
            <a:endParaRPr lang="zh-CN" altLang="en-US"/>
          </a:p>
        </p:txBody>
      </p:sp>
      <p:sp>
        <p:nvSpPr>
          <p:cNvPr id="7" name="文本占位符 6"/>
          <p:cNvSpPr>
            <a:spLocks noGrp="1"/>
          </p:cNvSpPr>
          <p:nvPr>
            <p:ph type="body" idx="4"/>
            <p:custDataLst>
              <p:tags r:id="rId4"/>
            </p:custDataLst>
          </p:nvPr>
        </p:nvSpPr>
        <p:spPr>
          <a:xfrm>
            <a:off x="2757170" y="4084955"/>
            <a:ext cx="6719570" cy="352425"/>
          </a:xfrm>
        </p:spPr>
        <p:txBody>
          <a:bodyPr/>
          <a:lstStyle/>
          <a:p>
            <a:r>
              <a:rPr lang="zh-CN" altLang="en-US"/>
              <a:t>WPS,a click to unlimited possibilities</a:t>
            </a:r>
            <a:endParaRPr lang="zh-CN" altLang="en-US"/>
          </a:p>
        </p:txBody>
      </p:sp>
      <p:sp>
        <p:nvSpPr>
          <p:cNvPr id="9"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WPS</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3"/>
            <p:custDataLst>
              <p:tags r:id="rId3"/>
            </p:custDataLst>
          </p:nvPr>
        </p:nvSpPr>
        <p:spPr/>
        <p:txBody>
          <a:bodyPr/>
          <a:lstStyle/>
          <a:p>
            <a:r>
              <a:rPr lang="zh-CN" altLang="en-US"/>
              <a:t>目录</a:t>
            </a:r>
            <a:endParaRPr lang="zh-CN" altLang="en-US"/>
          </a:p>
        </p:txBody>
      </p:sp>
      <p:sp>
        <p:nvSpPr>
          <p:cNvPr id="12" name="圆角矩形 11"/>
          <p:cNvSpPr/>
          <p:nvPr>
            <p:custDataLst>
              <p:tags r:id="rId4"/>
            </p:custDataLst>
          </p:nvPr>
        </p:nvSpPr>
        <p:spPr>
          <a:xfrm>
            <a:off x="1069975" y="25095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5" name="对角圆角矩形 14"/>
          <p:cNvSpPr/>
          <p:nvPr>
            <p:custDataLst>
              <p:tags r:id="rId5"/>
            </p:custDataLst>
          </p:nvPr>
        </p:nvSpPr>
        <p:spPr>
          <a:xfrm flipH="1">
            <a:off x="842645" y="24993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21" name="TextBox 8"/>
          <p:cNvSpPr txBox="1"/>
          <p:nvPr>
            <p:custDataLst>
              <p:tags r:id="rId6"/>
            </p:custDataLst>
          </p:nvPr>
        </p:nvSpPr>
        <p:spPr>
          <a:xfrm>
            <a:off x="1967230" y="26974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家长会的目的和意义</a:t>
            </a:r>
            <a:endParaRPr lang="zh-CN" altLang="en-US" sz="2000" b="1">
              <a:solidFill>
                <a:schemeClr val="accent1"/>
              </a:solidFill>
              <a:latin typeface="+mj-ea"/>
              <a:ea typeface="+mj-ea"/>
              <a:cs typeface="微软雅黑" panose="020b0503020204020204" charset="-122"/>
              <a:sym typeface="+mn-ea"/>
            </a:endParaRPr>
          </a:p>
        </p:txBody>
      </p:sp>
      <p:sp>
        <p:nvSpPr>
          <p:cNvPr id="17" name="圆角矩形 16"/>
          <p:cNvSpPr/>
          <p:nvPr>
            <p:custDataLst>
              <p:tags r:id="rId7"/>
            </p:custDataLst>
          </p:nvPr>
        </p:nvSpPr>
        <p:spPr>
          <a:xfrm>
            <a:off x="6868160" y="25095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9" name="对角圆角矩形 18"/>
          <p:cNvSpPr/>
          <p:nvPr>
            <p:custDataLst>
              <p:tags r:id="rId8"/>
            </p:custDataLst>
          </p:nvPr>
        </p:nvSpPr>
        <p:spPr>
          <a:xfrm flipH="1">
            <a:off x="6640830" y="24993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20" name="TextBox 8"/>
          <p:cNvSpPr txBox="1"/>
          <p:nvPr>
            <p:custDataLst>
              <p:tags r:id="rId9"/>
            </p:custDataLst>
          </p:nvPr>
        </p:nvSpPr>
        <p:spPr>
          <a:xfrm>
            <a:off x="7765415" y="26974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家长会的具体措施</a:t>
            </a:r>
            <a:endParaRPr lang="zh-CN" altLang="en-US" sz="2000" b="1">
              <a:solidFill>
                <a:schemeClr val="accent1"/>
              </a:solidFill>
              <a:latin typeface="+mj-ea"/>
              <a:ea typeface="+mj-ea"/>
              <a:cs typeface="微软雅黑" panose="020b0503020204020204" charset="-122"/>
              <a:sym typeface="+mn-ea"/>
            </a:endParaRPr>
          </a:p>
        </p:txBody>
      </p:sp>
      <p:sp>
        <p:nvSpPr>
          <p:cNvPr id="23" name="圆角矩形 22"/>
          <p:cNvSpPr/>
          <p:nvPr>
            <p:custDataLst>
              <p:tags r:id="rId10"/>
            </p:custDataLst>
          </p:nvPr>
        </p:nvSpPr>
        <p:spPr>
          <a:xfrm>
            <a:off x="1069975" y="380619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25" name="对角圆角矩形 24"/>
          <p:cNvSpPr/>
          <p:nvPr>
            <p:custDataLst>
              <p:tags r:id="rId11"/>
            </p:custDataLst>
          </p:nvPr>
        </p:nvSpPr>
        <p:spPr>
          <a:xfrm flipH="1">
            <a:off x="842645" y="379730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26" name="TextBox 8"/>
          <p:cNvSpPr txBox="1"/>
          <p:nvPr>
            <p:custDataLst>
              <p:tags r:id="rId12"/>
            </p:custDataLst>
          </p:nvPr>
        </p:nvSpPr>
        <p:spPr>
          <a:xfrm>
            <a:off x="1967230" y="399415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家长会的实施效果</a:t>
            </a:r>
            <a:endParaRPr lang="zh-CN" altLang="en-US" sz="2000" b="1">
              <a:solidFill>
                <a:schemeClr val="accent1"/>
              </a:solidFill>
              <a:latin typeface="+mj-ea"/>
              <a:ea typeface="+mj-ea"/>
              <a:cs typeface="微软雅黑" panose="020b0503020204020204" charset="-122"/>
              <a:sym typeface="+mn-ea"/>
            </a:endParaRPr>
          </a:p>
        </p:txBody>
      </p:sp>
      <p:sp>
        <p:nvSpPr>
          <p:cNvPr id="27" name="圆角矩形 26"/>
          <p:cNvSpPr/>
          <p:nvPr>
            <p:custDataLst>
              <p:tags r:id="rId13"/>
            </p:custDataLst>
          </p:nvPr>
        </p:nvSpPr>
        <p:spPr>
          <a:xfrm>
            <a:off x="6868160" y="380619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28" name="对角圆角矩形 27"/>
          <p:cNvSpPr/>
          <p:nvPr>
            <p:custDataLst>
              <p:tags r:id="rId14"/>
            </p:custDataLst>
          </p:nvPr>
        </p:nvSpPr>
        <p:spPr>
          <a:xfrm flipH="1">
            <a:off x="6640830" y="379730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29" name="TextBox 8"/>
          <p:cNvSpPr txBox="1"/>
          <p:nvPr>
            <p:custDataLst>
              <p:tags r:id="rId15"/>
            </p:custDataLst>
          </p:nvPr>
        </p:nvSpPr>
        <p:spPr>
          <a:xfrm>
            <a:off x="7765415" y="399415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家长会的改进方向</a:t>
            </a:r>
            <a:endParaRPr lang="zh-CN" altLang="en-US" sz="2000" b="1">
              <a:solidFill>
                <a:schemeClr val="accent1"/>
              </a:solidFill>
              <a:latin typeface="+mj-ea"/>
              <a:ea typeface="+mj-ea"/>
              <a:cs typeface="微软雅黑" panose="020b0503020204020204" charset="-122"/>
              <a:sym typeface="+mn-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2"/>
            </p:custDataLst>
          </p:nvPr>
        </p:nvSpPr>
        <p:spPr/>
        <p:txBody>
          <a:bodyPr/>
          <a:lstStyle/>
          <a:p>
            <a:r>
              <a:rPr lang="zh-CN" altLang="en-US"/>
              <a:t>家长会的目的和意义</a:t>
            </a:r>
            <a:endParaRPr lang="zh-CN" altLang="en-US"/>
          </a:p>
        </p:txBody>
      </p:sp>
      <p:sp>
        <p:nvSpPr>
          <p:cNvPr id="9"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促进家长与学校的沟通</a:t>
            </a:r>
            <a:endParaRPr lang="zh-CN" altLang="en-US"/>
          </a:p>
        </p:txBody>
      </p:sp>
      <p:sp>
        <p:nvSpPr>
          <p:cNvPr id="19"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家长会是家长了解孩子在学校情况的重要途径</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家长会可以帮助家长更好地理解学校的教育理念和教学方法</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家长会可以促进家长与老师之间的沟通和合作，共同解决孩子在学习和成长过程中遇到的问题</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家长会可以增强家长对学校的信任和支持，提高家长参与学校事务的积极性和主动性</a:t>
            </a:r>
            <a:endParaRPr lang="zh-CN" altLang="en-US" sz="1200" spc="150">
              <a:solidFill>
                <a:schemeClr val="tx1">
                  <a:lumMod val="65000"/>
                  <a:lumOff val="35000"/>
                </a:schemeClr>
              </a:solidFill>
              <a:latin typeface="+mn-ea"/>
              <a:sym typeface="+mn-ea"/>
            </a:endParaRPr>
          </a:p>
        </p:txBody>
      </p:sp>
    </p:spTree>
    <p:custDataLst>
      <p:tags r:id="rId6"/>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增强家校合作，共同培养孩子</a:t>
            </a:r>
            <a:endParaRPr lang="zh-CN" altLang="en-US"/>
          </a:p>
        </p:txBody>
      </p:sp>
      <p:sp>
        <p:nvSpPr>
          <p:cNvPr id="3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40"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41"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42"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uFillTx/>
                <a:latin typeface="+中文正文" charset="0"/>
              </a:rPr>
              <a:t>家长会的目的：加强家长与学校的沟通，共同关注孩子的成长</a:t>
            </a:r>
            <a:endParaRPr lang="zh-CN" altLang="en-US">
              <a:solidFill>
                <a:schemeClr val="tx1">
                  <a:lumMod val="65000"/>
                  <a:lumOff val="35000"/>
                </a:schemeClr>
              </a:solidFill>
              <a:uFillTx/>
              <a:latin typeface="+中文正文" charset="0"/>
            </a:endParaRPr>
          </a:p>
        </p:txBody>
      </p:sp>
      <p:sp>
        <p:nvSpPr>
          <p:cNvPr id="43"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46"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47"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48"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49"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uFillTx/>
                <a:latin typeface="+中文正文" charset="0"/>
              </a:rPr>
              <a:t>家长会的意义：促进家长参与孩子的教育，提高教育质量</a:t>
            </a:r>
            <a:endParaRPr lang="zh-CN" altLang="en-US">
              <a:solidFill>
                <a:schemeClr val="tx1">
                  <a:lumMod val="65000"/>
                  <a:lumOff val="35000"/>
                </a:schemeClr>
              </a:solidFill>
              <a:uFillTx/>
              <a:latin typeface="+中文正文" charset="0"/>
            </a:endParaRPr>
          </a:p>
        </p:txBody>
      </p:sp>
      <p:sp>
        <p:nvSpPr>
          <p:cNvPr id="5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5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53"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54"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55"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uFillTx/>
                <a:latin typeface="+中文正文" charset="0"/>
              </a:rPr>
              <a:t>家校合作的重要性：家长和学校共同承担教育责任，为孩子创造更好的成长环境</a:t>
            </a:r>
            <a:endParaRPr lang="zh-CN" altLang="en-US">
              <a:solidFill>
                <a:schemeClr val="tx1">
                  <a:lumMod val="65000"/>
                  <a:lumOff val="35000"/>
                </a:schemeClr>
              </a:solidFill>
              <a:uFillTx/>
              <a:latin typeface="+中文正文" charset="0"/>
            </a:endParaRPr>
          </a:p>
        </p:txBody>
      </p:sp>
      <p:sp>
        <p:nvSpPr>
          <p:cNvPr id="56"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58"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59"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60"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61"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uFillTx/>
                <a:latin typeface="+中文正文" charset="0"/>
              </a:rPr>
              <a:t>家长会的成效：通过家长会，家长可以更好地了解孩子的学习情况，学校可以更好地了解家长的需求和期望，从而共同为孩子制定更合适的教育计划。</a:t>
            </a:r>
            <a:endParaRPr lang="zh-CN" altLang="en-US">
              <a:solidFill>
                <a:schemeClr val="tx1">
                  <a:lumMod val="65000"/>
                  <a:lumOff val="35000"/>
                </a:schemeClr>
              </a:solidFill>
              <a:uFillTx/>
              <a:latin typeface="+中文正文" charset="0"/>
            </a:endParaRPr>
          </a:p>
        </p:txBody>
      </p:sp>
      <p:sp>
        <p:nvSpPr>
          <p:cNvPr id="62"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了解孩子在学校的表现和进步</a:t>
            </a:r>
            <a:endParaRPr lang="zh-CN" altLang="en-US"/>
          </a:p>
        </p:txBody>
      </p:sp>
      <p:sp>
        <p:nvSpPr>
          <p:cNvPr id="4" name="圆角矩形 3"/>
          <p:cNvSpPr/>
          <p:nvPr>
            <p:custDataLst>
              <p:tags r:id="rId2"/>
            </p:custDataLst>
          </p:nvPr>
        </p:nvSpPr>
        <p:spPr>
          <a:xfrm rot="16200000">
            <a:off x="2710325" y="1210849"/>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710325" y="-19365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2" name="圆角矩形 11"/>
          <p:cNvSpPr/>
          <p:nvPr>
            <p:custDataLst>
              <p:tags r:id="rId4"/>
            </p:custDataLst>
          </p:nvPr>
        </p:nvSpPr>
        <p:spPr>
          <a:xfrm rot="16200000">
            <a:off x="8353488" y="-196880"/>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5"/>
            </p:custDataLst>
          </p:nvPr>
        </p:nvSpPr>
        <p:spPr>
          <a:xfrm rot="16200000">
            <a:off x="2710325" y="261148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2" name="圆角矩形 31"/>
          <p:cNvSpPr/>
          <p:nvPr>
            <p:custDataLst>
              <p:tags r:id="rId6"/>
            </p:custDataLst>
          </p:nvPr>
        </p:nvSpPr>
        <p:spPr>
          <a:xfrm rot="16200000">
            <a:off x="8353488" y="1206337"/>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35" name="圆角矩形 34"/>
          <p:cNvSpPr/>
          <p:nvPr>
            <p:custDataLst>
              <p:tags r:id="rId7"/>
            </p:custDataLst>
          </p:nvPr>
        </p:nvSpPr>
        <p:spPr>
          <a:xfrm rot="16200000">
            <a:off x="8353488" y="2609554"/>
            <a:ext cx="1122562" cy="532536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6" name="文本框 5"/>
          <p:cNvSpPr txBox="1"/>
          <p:nvPr>
            <p:custDataLst>
              <p:tags r:id="rId8"/>
            </p:custDataLst>
          </p:nvPr>
        </p:nvSpPr>
        <p:spPr>
          <a:xfrm>
            <a:off x="6446221" y="4712124"/>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了解孩子在学校的成长和进步</a:t>
            </a:r>
            <a:endParaRPr lang="zh-CN" altLang="en-US" sz="2000">
              <a:latin typeface="+mn-ea"/>
              <a:ea typeface="+mn-ea"/>
            </a:endParaRPr>
          </a:p>
        </p:txBody>
      </p:sp>
      <p:sp>
        <p:nvSpPr>
          <p:cNvPr id="7" name="文本框 6"/>
          <p:cNvSpPr txBox="1"/>
          <p:nvPr>
            <p:custDataLst>
              <p:tags r:id="rId9"/>
            </p:custDataLst>
          </p:nvPr>
        </p:nvSpPr>
        <p:spPr>
          <a:xfrm>
            <a:off x="6446221" y="3308906"/>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了解孩子在学校的兴趣爱好</a:t>
            </a:r>
            <a:endParaRPr lang="zh-CN" altLang="en-US" sz="2000">
              <a:latin typeface="+mn-ea"/>
              <a:ea typeface="+mn-ea"/>
            </a:endParaRPr>
          </a:p>
        </p:txBody>
      </p:sp>
      <p:sp>
        <p:nvSpPr>
          <p:cNvPr id="14" name="文本框 13"/>
          <p:cNvSpPr txBox="1"/>
          <p:nvPr>
            <p:custDataLst>
              <p:tags r:id="rId10"/>
            </p:custDataLst>
          </p:nvPr>
        </p:nvSpPr>
        <p:spPr>
          <a:xfrm>
            <a:off x="803058" y="4712768"/>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了解孩子在学校的心理状况</a:t>
            </a:r>
            <a:endParaRPr lang="zh-CN" altLang="en-US" sz="2000">
              <a:latin typeface="+mn-ea"/>
              <a:ea typeface="+mn-ea"/>
            </a:endParaRPr>
          </a:p>
        </p:txBody>
      </p:sp>
      <p:sp>
        <p:nvSpPr>
          <p:cNvPr id="15" name="文本框 14"/>
          <p:cNvSpPr txBox="1"/>
          <p:nvPr>
            <p:custDataLst>
              <p:tags r:id="rId11"/>
            </p:custDataLst>
          </p:nvPr>
        </p:nvSpPr>
        <p:spPr>
          <a:xfrm>
            <a:off x="6446221" y="1905689"/>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了解孩子在学校的行为习惯</a:t>
            </a:r>
            <a:endParaRPr lang="zh-CN" altLang="en-US" sz="2000">
              <a:latin typeface="+mn-ea"/>
              <a:ea typeface="+mn-ea"/>
            </a:endParaRPr>
          </a:p>
        </p:txBody>
      </p:sp>
      <p:sp>
        <p:nvSpPr>
          <p:cNvPr id="16" name="文本框 15"/>
          <p:cNvSpPr txBox="1"/>
          <p:nvPr>
            <p:custDataLst>
              <p:tags r:id="rId12"/>
            </p:custDataLst>
          </p:nvPr>
        </p:nvSpPr>
        <p:spPr>
          <a:xfrm>
            <a:off x="803058" y="1907623"/>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了解孩子在学校的学习情况</a:t>
            </a:r>
            <a:endParaRPr lang="zh-CN" altLang="en-US" sz="2000">
              <a:latin typeface="+mn-ea"/>
              <a:ea typeface="+mn-ea"/>
            </a:endParaRPr>
          </a:p>
        </p:txBody>
      </p:sp>
      <p:sp>
        <p:nvSpPr>
          <p:cNvPr id="17" name="文本框 16"/>
          <p:cNvSpPr txBox="1"/>
          <p:nvPr>
            <p:custDataLst>
              <p:tags r:id="rId13"/>
            </p:custDataLst>
          </p:nvPr>
        </p:nvSpPr>
        <p:spPr>
          <a:xfrm>
            <a:off x="803058" y="3313418"/>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了解孩子在学校的社交情况</a:t>
            </a:r>
            <a:endParaRPr lang="zh-CN" altLang="en-US" sz="2000">
              <a:latin typeface="+mn-ea"/>
              <a:ea typeface="+mn-ea"/>
            </a:endParaRPr>
          </a:p>
        </p:txBody>
      </p:sp>
      <p:sp>
        <p:nvSpPr>
          <p:cNvPr id="8" name="圆角矩形 7"/>
          <p:cNvSpPr/>
          <p:nvPr>
            <p:custDataLst>
              <p:tags r:id="rId14"/>
            </p:custDataLst>
          </p:nvPr>
        </p:nvSpPr>
        <p:spPr>
          <a:xfrm rot="16200000">
            <a:off x="106929" y="381424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9" name="圆角矩形 8"/>
          <p:cNvSpPr/>
          <p:nvPr>
            <p:custDataLst>
              <p:tags r:id="rId15"/>
            </p:custDataLst>
          </p:nvPr>
        </p:nvSpPr>
        <p:spPr>
          <a:xfrm rot="16200000">
            <a:off x="106929" y="24097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3" name="圆角矩形 12"/>
          <p:cNvSpPr/>
          <p:nvPr>
            <p:custDataLst>
              <p:tags r:id="rId16"/>
            </p:custDataLst>
          </p:nvPr>
        </p:nvSpPr>
        <p:spPr>
          <a:xfrm rot="16200000">
            <a:off x="5750092" y="2407161"/>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28" name="圆角矩形 27"/>
          <p:cNvSpPr/>
          <p:nvPr>
            <p:custDataLst>
              <p:tags r:id="rId17"/>
            </p:custDataLst>
          </p:nvPr>
        </p:nvSpPr>
        <p:spPr>
          <a:xfrm rot="16200000">
            <a:off x="106929" y="52142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33" name="圆角矩形 32"/>
          <p:cNvSpPr/>
          <p:nvPr>
            <p:custDataLst>
              <p:tags r:id="rId18"/>
            </p:custDataLst>
          </p:nvPr>
        </p:nvSpPr>
        <p:spPr>
          <a:xfrm rot="16200000">
            <a:off x="5750092" y="3810378"/>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36" name="圆角矩形 35"/>
          <p:cNvSpPr/>
          <p:nvPr>
            <p:custDataLst>
              <p:tags r:id="rId19"/>
            </p:custDataLst>
          </p:nvPr>
        </p:nvSpPr>
        <p:spPr>
          <a:xfrm rot="16200000">
            <a:off x="5750092" y="521359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培养孩子的集体荣誉感和团队协作精神</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目的：让孩子学会与他人合作，共同完成任务</a:t>
            </a:r>
            <a:endParaRPr lang="zh-CN" altLang="en-US"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意义：增强孩子的集体荣誉感，提高孩子的团队协作能力</a:t>
            </a:r>
            <a:endParaRPr lang="zh-CN" altLang="en-US"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方法：家长可以通过组织集体活动、鼓励孩子参与团队项目等方式来培养孩子的集体荣誉感和团队协作精神</a:t>
            </a:r>
            <a:endParaRPr lang="zh-CN" altLang="en-US"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效果：培养孩子的集体荣誉感和团队协作精神有助于孩子在未来的学习和生活中更好地与他人合作，共同解决问题。</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2"/>
            </p:custDataLst>
          </p:nvPr>
        </p:nvSpPr>
        <p:spPr/>
        <p:txBody>
          <a:bodyPr/>
          <a:lstStyle/>
          <a:p>
            <a:r>
              <a:rPr lang="zh-CN" altLang="en-US"/>
              <a:t>家长会的具体措施</a:t>
            </a:r>
            <a:endParaRPr lang="zh-CN" altLang="en-US"/>
          </a:p>
        </p:txBody>
      </p:sp>
      <p:sp>
        <p:nvSpPr>
          <p:cNvPr id="9"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组织亲子活动，增进亲子关系</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亲子烹饪课：家长和孩子一起烹饪，共同完成一道菜，增强亲子关系，培养团队协作精神。</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亲子运动会：家长和孩子一起参加体育活动，增进感情，培养团队协作精神。</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亲子手工课：家长和孩子一起制作手工艺品，增进亲子关系，培养团队协作精神。</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亲子阅读会：家长和孩子一起阅读书籍，分享心得，增强亲子关系，培养团队协作精神。</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开展团队游戏，培养孩子团队协作精神</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强调团队精神：在游戏中强调团队协作的重要性，让孩子明白团结就是力量</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设计团队游戏：如拔河、接力赛、团队接力等</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引导孩子参与：鼓励孩子积极参与，体验团队合作的乐趣</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奖励团队表现：对表现优秀的团队进行奖励，增强孩子的集体荣誉感</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分享成功案例，激发孩子的集体荣誉感</a:t>
            </a:r>
            <a:endParaRPr lang="zh-CN" altLang="en-US"/>
          </a:p>
        </p:txBody>
      </p:sp>
      <p:sp>
        <p:nvSpPr>
          <p:cNvPr id="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介绍一些成功的团队协作案例，如奥运会、世界杯等</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分享一些孩子身边的成功案例，如班级活动、学校比赛等</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引导孩子思考自己在团队中的角色和责任</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7"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鼓励孩子积极参与团队活动，体验集体荣誉感</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https://d.book118.com/478120040047006024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10;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10;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4*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4*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4*l_h_i*1_1_1"/>
  <p:tag name="KSO_WM_UNIT_INDEX" val="1_1_1"/>
  <p:tag name="KSO_WM_UNIT_LAYERLEVEL" val="1_1_1"/>
  <p:tag name="KSO_WM_UNIT_PRESET_TEXT" val="01"/>
  <p:tag name="KSO_WM_UNIT_SUBTYPE" val="d"/>
  <p:tag name="KSO_WM_UNIT_TEXT_FILL_FORE_SCHEMECOLOR_INDEX" val="2"/>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4*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4*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4*l_h_i*1_2_1"/>
  <p:tag name="KSO_WM_UNIT_INDEX" val="1_2_1"/>
  <p:tag name="KSO_WM_UNIT_LAYERLEVEL" val="1_1_1"/>
  <p:tag name="KSO_WM_UNIT_PRESET_TEXT" val="02"/>
  <p:tag name="KSO_WM_UNIT_SUBTYPE" val="d"/>
  <p:tag name="KSO_WM_UNIT_TEXT_FILL_FORE_SCHEMECOLOR_INDEX" val="2"/>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4*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4*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4*l_h_i*1_3_1"/>
  <p:tag name="KSO_WM_UNIT_INDEX" val="1_3_1"/>
  <p:tag name="KSO_WM_UNIT_LAYERLEVEL" val="1_1_1"/>
  <p:tag name="KSO_WM_UNIT_PRESET_TEXT" val="03"/>
  <p:tag name="KSO_WM_UNIT_SUBTYPE" val="d"/>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4*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4*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4*l_h_i*1_4_1"/>
  <p:tag name="KSO_WM_UNIT_INDEX" val="1_4_1"/>
  <p:tag name="KSO_WM_UNIT_LAYERLEVEL" val="1_1_1"/>
  <p:tag name="KSO_WM_UNIT_PRESET_TEXT" val="04"/>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4*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22.xml><?xml version="1.0" encoding="utf-8"?>
<p:tagLst xmlns:p="http://schemas.openxmlformats.org/presentationml/2006/main">
  <p:tag name="KSO_WM_BEAUTIFY_FLAG" val="#wm#"/>
  <p:tag name="KSO_WM_DIAGRAM_GROUP_CODE" val="l1-1"/>
  <p:tag name="KSO_WM_SLIDE_DIAGTYPE" val="l"/>
  <p:tag name="KSO_WM_SLIDE_ID" val="custom20230915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25.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30.xml><?xml version="1.0" encoding="utf-8"?>
<p:tagLst xmlns:p="http://schemas.openxmlformats.org/presentationml/2006/main">
  <p:tag name="KSO_WM_TEMPLATE_CATEGORY" val="custom"/>
  <p:tag name="KSO_WM_TEMPLATE_INDEX" val="20230915"/>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ILL_TYPE" val="2"/>
  <p:tag name="KSO_WM_UNIT_LINE_FORE_SCHEMECOLOR_INDEX" val="5"/>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USESOURCEFORMAT_APPLY" val="0"/>
  <p:tag name="KSO_WM_UNIT_VALUE" val="1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ILL_TYPE" val="2"/>
  <p:tag name="KSO_WM_UNIT_LINE_FORE_SCHEMECOLOR_INDEX" val="5"/>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USESOURCEFORMAT_APPLY" val="0"/>
  <p:tag name="KSO_WM_UNIT_VALUE" val="10"/>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ILL_TYPE" val="2"/>
  <p:tag name="KSO_WM_UNIT_LINE_FORE_SCHEMECOLOR_INDEX" val="5"/>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ILL_TYPE" val="2"/>
  <p:tag name="KSO_WM_UNIT_LINE_FORE_SCHEMECOLOR_INDEX" val="5"/>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USESOURCEFORMAT_APPLY" val="0"/>
  <p:tag name="KSO_WM_UNIT_VALUE" val="1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5*l_h_i*1_6_1"/>
  <p:tag name="KSO_WM_UNIT_INDEX" val="1_6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EXT_FILL_FORE_SCHEMECOLOR_INDEX" val="13"/>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EXT_FILL_FORE_SCHEMECOLOR_INDEX" val="13"/>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83.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92.xml><?xml version="1.0" encoding="utf-8"?>
<p:tagLst xmlns:p="http://schemas.openxmlformats.org/presentationml/2006/main">
  <p:tag name="KSO_WM_TEMPLATE_CATEGORY" val="custom"/>
  <p:tag name="KSO_WM_TEMPLATE_INDEX" val="20230915"/>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wrap="square" rtlCol="0" anchor="ctr">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Wingdings</vt:lpstr>
      <vt:lpstr>仿宋</vt:lpstr>
      <vt:lpstr>Calibri Light</vt:lpstr>
      <vt:lpstr>+中文正文</vt:lpstr>
      <vt:lpstr>Office Theme</vt:lpstr>
      <vt:lpstr>家长会如何培养孩子团队协作精神增强集体荣誉感</vt:lpstr>
      <vt:lpstr>目录</vt:lpstr>
      <vt:lpstr>家长会的目的和意义</vt:lpstr>
      <vt:lpstr>促进家长与学校的沟通</vt:lpstr>
      <vt:lpstr>增强家校合作，共同培养孩子</vt:lpstr>
      <vt:lpstr>了解孩子在学校的表现和进步</vt:lpstr>
      <vt:lpstr>培养孩子的集体荣誉感和团队协作精神</vt:lpstr>
      <vt:lpstr>家长会的具体措施</vt:lpstr>
      <vt:lpstr>组织亲子活动，增进亲子关系</vt:lpstr>
      <vt:lpstr>开展团队游戏，培养孩子团队协作精神</vt:lpstr>
      <vt:lpstr>分享成功案例，激发孩子的集体荣誉感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2024-08-31T10:47:50.718</cp:lastPrinted>
  <dcterms:created xsi:type="dcterms:W3CDTF">2024-08-31T02:47:50Z</dcterms:created>
  <dcterms:modified xsi:type="dcterms:W3CDTF">2024-08-31T02:47:52Z</dcterms:modified>
</cp:coreProperties>
</file>