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51BA5-BC76-47E2-A4E6-D2932D034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E31B7-33BF-449F-BCF0-3C65911A5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4B0D9-0AFC-45BE-893B-A9D47A85F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CCD67-7FA5-4FC6-8732-89756C321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5BABFF-F7DA-4619-BA35-699883B4D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3872F0-70EE-47C2-9D4C-106F65387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896097-AFA9-43EC-A5D8-19017F414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1FB82-9E8C-496D-8238-23A991767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0DDDC-361E-4E39-A4AE-9A6BAE9F6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CB588-33AE-4B1A-B370-524F778D3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FB353-3DA7-4747-8060-07D4BA3B6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4027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8924" y="1791612"/>
            <a:ext cx="5925820" cy="1615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44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土地储备情况分</a:t>
            </a: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5100"/>
          </a:p>
          <a:p>
            <a:pPr marL="14014" algn="l" rtl="0" eaLnBrk="0">
              <a:lnSpc>
                <a:spcPts val="7426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807"/>
            <a:ext cx="2651125" cy="2552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地储备现状分析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4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地储备存在问题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7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地储备政策建议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1355775" y="1723573"/>
            <a:ext cx="1187450" cy="1938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14643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96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6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11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5B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textbox 15"/>
          <p:cNvSpPr/>
          <p:nvPr/>
        </p:nvSpPr>
        <p:spPr>
          <a:xfrm>
            <a:off x="981673" y="2491034"/>
            <a:ext cx="3272154" cy="1148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587"/>
              </a:lnSpc>
            </a:pPr>
            <a:endParaRPr lang="Arial" altLang="Arial" sz="100"/>
          </a:p>
          <a:p>
            <a:pPr marL="14700" algn="l" rtl="0" eaLnBrk="0">
              <a:lnSpc>
                <a:spcPct val="83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我国土地储备制度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的发展</a:t>
            </a:r>
            <a:endParaRPr lang="Microsoft YaHei" altLang="Microsoft YaHei" sz="2300"/>
          </a:p>
          <a:p>
            <a:pPr marL="14405" algn="l" rtl="0" eaLnBrk="0">
              <a:lnSpc>
                <a:spcPts val="3331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从1990年代的土地储备试点到目前的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</a:t>
            </a:r>
            <a:endParaRPr lang="Microsoft YaHei" altLang="Microsoft YaHei" sz="1300"/>
          </a:p>
        </p:txBody>
      </p:sp>
      <p:sp>
        <p:nvSpPr>
          <p:cNvPr id="16" name="textbox 16"/>
          <p:cNvSpPr/>
          <p:nvPr/>
        </p:nvSpPr>
        <p:spPr>
          <a:xfrm>
            <a:off x="8254879" y="4632102"/>
            <a:ext cx="3418840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01"/>
              </a:lnSpc>
            </a:pPr>
            <a:endParaRPr lang="Arial" altLang="Arial" sz="100"/>
          </a:p>
          <a:p>
            <a:pPr marL="20929" algn="l" rtl="0" eaLnBrk="0">
              <a:lnSpc>
                <a:spcPct val="94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市化进程的加速，土地资源日益紧缺，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如何合理利用和保护土地资源成为当前的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13043" algn="l" rtl="0" eaLnBrk="0">
              <a:lnSpc>
                <a:spcPts val="1447"/>
              </a:lnSpc>
              <a:spcBef>
                <a:spcPts val="2"/>
              </a:spcBef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要问题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7" name="textbox 17"/>
          <p:cNvSpPr/>
          <p:nvPr/>
        </p:nvSpPr>
        <p:spPr>
          <a:xfrm>
            <a:off x="7109505" y="2249588"/>
            <a:ext cx="379539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通过土地储备，政府可以调控土地市场，优化资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5786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配置，促进城市发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" name="textbox 18"/>
          <p:cNvSpPr/>
          <p:nvPr/>
        </p:nvSpPr>
        <p:spPr>
          <a:xfrm>
            <a:off x="982188" y="3734593"/>
            <a:ext cx="331089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3042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推广，土地储备制度在我国经历了近30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2700" algn="l" rtl="0" eaLnBrk="0">
              <a:lnSpc>
                <a:spcPts val="2423"/>
              </a:lnSpc>
            </a:pPr>
            <a:r>
              <a:rPr sz="13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8256403" y="3696515"/>
            <a:ext cx="3257550" cy="347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当前土地储备面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临的挑战</a:t>
            </a:r>
            <a:endParaRPr lang="Microsoft YaHei" altLang="Microsoft YaHei" sz="2300"/>
          </a:p>
        </p:txBody>
      </p:sp>
      <p:sp>
        <p:nvSpPr>
          <p:cNvPr id="41" name="textbox 41"/>
          <p:cNvSpPr/>
          <p:nvPr/>
        </p:nvSpPr>
        <p:spPr>
          <a:xfrm>
            <a:off x="7114238" y="1402681"/>
            <a:ext cx="2676525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土地储备制度的作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2300"/>
          </a:p>
        </p:txBody>
      </p:sp>
      <p:sp>
        <p:nvSpPr>
          <p:cNvPr id="42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CCF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001D4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51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7" name="textbox 57"/>
          <p:cNvSpPr/>
          <p:nvPr/>
        </p:nvSpPr>
        <p:spPr>
          <a:xfrm>
            <a:off x="7866729" y="3907294"/>
            <a:ext cx="3122929" cy="1945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7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0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64513" indent="-380" algn="l" rtl="0" eaLnBrk="0">
              <a:lnSpc>
                <a:spcPct val="150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于优化土地资源配置，提高土地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效率，促进城市可持续发展。同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也有助于完善土地储备制度，提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高政府对土地市场的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控能力。</a:t>
            </a:r>
            <a:endParaRPr lang="Microsoft YaHei" altLang="Microsoft YaHei" sz="1500"/>
          </a:p>
        </p:txBody>
      </p:sp>
      <p:sp>
        <p:nvSpPr>
          <p:cNvPr id="58" name="textbox 58"/>
          <p:cNvSpPr/>
          <p:nvPr/>
        </p:nvSpPr>
        <p:spPr>
          <a:xfrm>
            <a:off x="7917781" y="2507054"/>
            <a:ext cx="3072129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0"/>
              </a:lnSpc>
            </a:pPr>
            <a:endParaRPr lang="Arial" altLang="Arial" sz="100"/>
          </a:p>
          <a:p>
            <a:pPr marL="13461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对土地储备情况进行全面深入的</a:t>
            </a:r>
            <a:endParaRPr lang="Microsoft YaHei" altLang="Microsoft YaHei" sz="1500"/>
          </a:p>
          <a:p>
            <a:pPr marL="12700" algn="l" rtl="0" eaLnBrk="0">
              <a:lnSpc>
                <a:spcPts val="2708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分析，为政府决策提供科学依据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9" name="textbox 59"/>
          <p:cNvSpPr/>
          <p:nvPr/>
        </p:nvSpPr>
        <p:spPr>
          <a:xfrm>
            <a:off x="442263" y="318468"/>
            <a:ext cx="2694304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81978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目的与意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0" name="textbox 80"/>
          <p:cNvSpPr/>
          <p:nvPr/>
        </p:nvSpPr>
        <p:spPr>
          <a:xfrm>
            <a:off x="7892704" y="1483880"/>
            <a:ext cx="51054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1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picture 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1331487" y="1727459"/>
            <a:ext cx="3901440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8931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土地储备现</a:t>
            </a:r>
            <a:r>
              <a:rPr sz="3800" spc="1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85" name="textbox 85"/>
          <p:cNvSpPr/>
          <p:nvPr/>
        </p:nvSpPr>
        <p:spPr>
          <a:xfrm>
            <a:off x="4595231" y="1698231"/>
            <a:ext cx="6492875" cy="3807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12"/>
              </a:lnSpc>
            </a:pPr>
            <a:endParaRPr lang="Arial" altLang="Arial" sz="100"/>
          </a:p>
          <a:p>
            <a:pPr marL="4108389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土地储备投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8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投资总额达到XX亿元，其中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政府投资占比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社会资本投资占</a:t>
            </a:r>
            <a:endParaRPr lang="Microsoft YaHei" altLang="Microsoft YaHei" sz="1500"/>
          </a:p>
          <a:p>
            <a:pPr marL="3387023" algn="l" rtl="0" eaLnBrk="0">
              <a:lnSpc>
                <a:spcPct val="90000"/>
              </a:lnSpc>
              <a:spcBef>
                <a:spcPts val="1080"/>
              </a:spcBef>
            </a:pPr>
            <a:r>
              <a:rPr sz="15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比X</a:t>
            </a: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%。</a:t>
            </a:r>
            <a:endParaRPr lang="Microsoft YaHei" altLang="Microsoft YaHei" sz="15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713488" algn="l" rtl="0" eaLnBrk="0">
              <a:lnSpc>
                <a:spcPct val="92000"/>
              </a:lnSpc>
              <a:spcBef>
                <a:spcPts val="608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3652" algn="l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主要来源于城市发展、拆迁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安置、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土地整理等，其中城市发展占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9748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比较大，约XX%。</a:t>
            </a:r>
            <a:endParaRPr lang="Microsoft YaHei" altLang="Microsoft YaHei" sz="1500"/>
          </a:p>
        </p:txBody>
      </p:sp>
      <p:sp>
        <p:nvSpPr>
          <p:cNvPr id="86" name="textbox 86"/>
          <p:cNvSpPr/>
          <p:nvPr/>
        </p:nvSpPr>
        <p:spPr>
          <a:xfrm>
            <a:off x="1058530" y="1698231"/>
            <a:ext cx="3314700" cy="1663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1"/>
              </a:lnSpc>
            </a:pPr>
            <a:endParaRPr lang="Arial" altLang="Arial" sz="100"/>
          </a:p>
          <a:p>
            <a:pPr marL="855194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60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XXXX年底，全国土地储备总面</a:t>
            </a:r>
            <a:endParaRPr lang="Microsoft YaHei" altLang="Microsoft YaHei" sz="1500"/>
          </a:p>
          <a:p>
            <a:pPr marL="13842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积为XX万公顷，其中X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%为住宅用地，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3652" algn="l" rtl="0" eaLnBrk="0">
              <a:lnSpc>
                <a:spcPct val="90000"/>
              </a:lnSpc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XX%为工业用地，其他用途占比</a:t>
            </a:r>
            <a:r>
              <a:rPr sz="15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%。</a:t>
            </a:r>
            <a:endParaRPr lang="Microsoft YaHei" altLang="Microsoft YaHei" sz="1500"/>
          </a:p>
        </p:txBody>
      </p:sp>
      <p:sp>
        <p:nvSpPr>
          <p:cNvPr id="87" name="textbox 87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485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土地储备规模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9" name="picture 10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1994" y="1165346"/>
            <a:ext cx="4300143" cy="5692653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5385822" y="1410749"/>
            <a:ext cx="5928995" cy="1071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14"/>
              </a:lnSpc>
            </a:pPr>
            <a:endParaRPr lang="Arial" altLang="Arial" sz="100"/>
          </a:p>
          <a:p>
            <a:pPr marL="17014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2300"/>
          </a:p>
          <a:p>
            <a:pPr marL="12700" indent="1714" algn="l" rtl="0" eaLnBrk="0">
              <a:lnSpc>
                <a:spcPct val="151000"/>
              </a:lnSpc>
              <a:spcBef>
                <a:spcPts val="27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类型包括住宅用地、工业用地、商业用地、教育用地等，其中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住宅用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地占比最大，约XX%。</a:t>
            </a:r>
            <a:endParaRPr lang="Microsoft YaHei" altLang="Microsoft YaHei" sz="1500"/>
          </a:p>
        </p:txBody>
      </p:sp>
      <p:sp>
        <p:nvSpPr>
          <p:cNvPr id="111" name="textbox 111"/>
          <p:cNvSpPr/>
          <p:nvPr/>
        </p:nvSpPr>
        <p:spPr>
          <a:xfrm>
            <a:off x="4946428" y="3149539"/>
            <a:ext cx="5928359" cy="1071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1"/>
              </a:lnSpc>
            </a:pPr>
            <a:endParaRPr lang="Arial" altLang="Arial" sz="100"/>
          </a:p>
          <a:p>
            <a:pPr marL="16824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2300"/>
          </a:p>
          <a:p>
            <a:pPr marL="14414" indent="-1714" algn="l" rtl="0" eaLnBrk="0">
              <a:lnSpc>
                <a:spcPct val="151000"/>
              </a:lnSpc>
              <a:spcBef>
                <a:spcPts val="280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地评估标准，土地储备质量可分为优、良、中、差四个等级，目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前优等级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占比XX%，良等级占比XX%。</a:t>
            </a:r>
            <a:endParaRPr lang="Microsoft YaHei" altLang="Microsoft YaHei" sz="1500"/>
          </a:p>
        </p:txBody>
      </p:sp>
      <p:sp>
        <p:nvSpPr>
          <p:cNvPr id="112" name="textbox 112"/>
          <p:cNvSpPr/>
          <p:nvPr/>
        </p:nvSpPr>
        <p:spPr>
          <a:xfrm>
            <a:off x="4546115" y="4888327"/>
            <a:ext cx="5852795" cy="1071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73"/>
              </a:lnSpc>
            </a:pPr>
            <a:endParaRPr lang="Arial" altLang="Arial" sz="100"/>
          </a:p>
          <a:p>
            <a:pPr marL="16062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</a:t>
            </a:r>
            <a:endParaRPr lang="Microsoft YaHei" altLang="Microsoft YaHei" sz="2300"/>
          </a:p>
          <a:p>
            <a:pPr marL="12700" indent="761" algn="l" rtl="0" eaLnBrk="0">
              <a:lnSpc>
                <a:spcPct val="151000"/>
              </a:lnSpc>
              <a:spcBef>
                <a:spcPts val="277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年限根据不同用途和地区有所差异，一般为3-5年，最长不超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过X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年。</a:t>
            </a:r>
            <a:endParaRPr lang="Microsoft YaHei" altLang="Microsoft YaHei" sz="1500"/>
          </a:p>
        </p:txBody>
      </p:sp>
      <p:sp>
        <p:nvSpPr>
          <p:cNvPr id="113" name="textbox 113"/>
          <p:cNvSpPr/>
          <p:nvPr/>
        </p:nvSpPr>
        <p:spPr>
          <a:xfrm>
            <a:off x="442263" y="318468"/>
            <a:ext cx="307530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85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土地储备结构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2793155" y="4837994"/>
            <a:ext cx="1267907" cy="550105"/>
            <a:chExt cx="1267907" cy="550105"/>
          </a:xfrm>
        </p:grpSpPr>
        <p:sp>
          <p:nvSpPr>
            <p:cNvPr id="134" name="path"/>
            <p:cNvSpPr/>
            <p:nvPr/>
          </p:nvSpPr>
          <p:spPr>
            <a:xfrm>
              <a:off x="0" y="0"/>
              <a:ext cx="1267907" cy="550105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textbox 135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183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136" name="path"/>
          <p:cNvSpPr/>
          <p:nvPr/>
        </p:nvSpPr>
        <p:spPr>
          <a:xfrm>
            <a:off x="3633812" y="1360417"/>
            <a:ext cx="1267909" cy="550104"/>
          </a:xfrm>
          <a:custGeom>
            <a:rect l="0" t="0" r="0" b="0"/>
            <a:pathLst>
              <a:path w="1996" h="865">
                <a:moveTo>
                  <a:pt x="433" y="0"/>
                </a:moveTo>
                <a:lnTo>
                  <a:pt x="1537" y="0"/>
                </a:lnTo>
                <a:lnTo>
                  <a:pt x="1537" y="866"/>
                </a:lnTo>
                <a:lnTo>
                  <a:pt x="433" y="866"/>
                </a:lnTo>
                <a:lnTo>
                  <a:pt x="433" y="0"/>
                </a:lnTo>
                <a:close/>
              </a:path>
              <a:path w="1996" h="865">
                <a:moveTo>
                  <a:pt x="1130" y="433"/>
                </a:moveTo>
                <a:cubicBezTo>
                  <a:pt x="1130" y="193"/>
                  <a:pt x="1324" y="0"/>
                  <a:pt x="1563" y="0"/>
                </a:cubicBezTo>
                <a:lnTo>
                  <a:pt x="1563" y="0"/>
                </a:lnTo>
                <a:lnTo>
                  <a:pt x="1563" y="0"/>
                </a:lnTo>
                <a:lnTo>
                  <a:pt x="1563" y="0"/>
                </a:lnTo>
                <a:cubicBezTo>
                  <a:pt x="1802" y="0"/>
                  <a:pt x="1996" y="193"/>
                  <a:pt x="1996" y="433"/>
                </a:cubicBezTo>
                <a:lnTo>
                  <a:pt x="1996" y="433"/>
                </a:lnTo>
                <a:cubicBezTo>
                  <a:pt x="1996" y="433"/>
                  <a:pt x="1996" y="433"/>
                  <a:pt x="1996" y="433"/>
                </a:cubicBezTo>
                <a:lnTo>
                  <a:pt x="1996" y="433"/>
                </a:lnTo>
                <a:lnTo>
                  <a:pt x="1996" y="433"/>
                </a:lnTo>
                <a:lnTo>
                  <a:pt x="1996" y="433"/>
                </a:lnTo>
                <a:cubicBezTo>
                  <a:pt x="1996" y="672"/>
                  <a:pt x="1802" y="866"/>
                  <a:pt x="1563" y="866"/>
                </a:cubicBezTo>
                <a:lnTo>
                  <a:pt x="1563" y="866"/>
                </a:lnTo>
                <a:lnTo>
                  <a:pt x="1563" y="866"/>
                </a:lnTo>
                <a:lnTo>
                  <a:pt x="1563" y="866"/>
                </a:lnTo>
                <a:cubicBezTo>
                  <a:pt x="1324" y="866"/>
                  <a:pt x="1130" y="672"/>
                  <a:pt x="1130" y="433"/>
                </a:cubicBezTo>
                <a:lnTo>
                  <a:pt x="1130" y="433"/>
                </a:lnTo>
                <a:close/>
              </a:path>
              <a:path w="1996" h="865">
                <a:moveTo>
                  <a:pt x="0" y="433"/>
                </a:moveTo>
                <a:cubicBezTo>
                  <a:pt x="0" y="193"/>
                  <a:pt x="193" y="0"/>
                  <a:pt x="433" y="0"/>
                </a:cubicBezTo>
                <a:lnTo>
                  <a:pt x="433" y="0"/>
                </a:lnTo>
                <a:lnTo>
                  <a:pt x="433" y="0"/>
                </a:lnTo>
                <a:lnTo>
                  <a:pt x="433" y="0"/>
                </a:lnTo>
                <a:cubicBezTo>
                  <a:pt x="672" y="0"/>
                  <a:pt x="866" y="193"/>
                  <a:pt x="866" y="433"/>
                </a:cubicBezTo>
                <a:lnTo>
                  <a:pt x="866" y="433"/>
                </a:lnTo>
                <a:cubicBezTo>
                  <a:pt x="866" y="433"/>
                  <a:pt x="866" y="433"/>
                  <a:pt x="866" y="433"/>
                </a:cubicBezTo>
                <a:lnTo>
                  <a:pt x="866" y="433"/>
                </a:lnTo>
                <a:lnTo>
                  <a:pt x="866" y="433"/>
                </a:lnTo>
                <a:lnTo>
                  <a:pt x="866" y="433"/>
                </a:lnTo>
                <a:cubicBezTo>
                  <a:pt x="866" y="672"/>
                  <a:pt x="672" y="866"/>
                  <a:pt x="433" y="866"/>
                </a:cubicBezTo>
                <a:lnTo>
                  <a:pt x="433" y="866"/>
                </a:lnTo>
                <a:lnTo>
                  <a:pt x="433" y="866"/>
                </a:lnTo>
                <a:lnTo>
                  <a:pt x="433" y="866"/>
                </a:lnTo>
                <a:cubicBezTo>
                  <a:pt x="193" y="866"/>
                  <a:pt x="0" y="672"/>
                  <a:pt x="0" y="433"/>
                </a:cubicBezTo>
                <a:lnTo>
                  <a:pt x="0" y="433"/>
                </a:lnTo>
                <a:close/>
              </a:path>
            </a:pathLst>
          </a:cu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3194230" y="3099206"/>
            <a:ext cx="1267907" cy="550104"/>
            <a:chExt cx="1267907" cy="550104"/>
          </a:xfrm>
        </p:grpSpPr>
        <p:sp>
          <p:nvSpPr>
            <p:cNvPr id="137" name="path"/>
            <p:cNvSpPr/>
            <p:nvPr/>
          </p:nvSpPr>
          <p:spPr>
            <a:xfrm>
              <a:off x="0" y="0"/>
              <a:ext cx="1267907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textbox 138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812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sp>
        <p:nvSpPr>
          <p:cNvPr id="139" name="textbox 139"/>
          <p:cNvSpPr/>
          <p:nvPr/>
        </p:nvSpPr>
        <p:spPr>
          <a:xfrm>
            <a:off x="4060247" y="1522660"/>
            <a:ext cx="378459" cy="327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3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1" name="picture 1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21645" y="1482986"/>
            <a:ext cx="4378604" cy="4478523"/>
          </a:xfrm>
          <a:prstGeom prst="rect">
            <a:avLst/>
          </a:prstGeom>
        </p:spPr>
      </p:pic>
      <p:sp>
        <p:nvSpPr>
          <p:cNvPr id="142" name="textbox 142"/>
          <p:cNvSpPr/>
          <p:nvPr/>
        </p:nvSpPr>
        <p:spPr>
          <a:xfrm>
            <a:off x="559039" y="1598822"/>
            <a:ext cx="5509895" cy="2262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01"/>
              </a:lnSpc>
            </a:pPr>
            <a:endParaRPr lang="Arial" altLang="Arial" sz="100"/>
          </a:p>
          <a:p>
            <a:pPr marL="16138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土地储备区域分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2000"/>
          </a:p>
          <a:p>
            <a:pPr marL="12700" indent="1714" algn="l" rtl="0" eaLnBrk="0">
              <a:lnSpc>
                <a:spcPct val="122000"/>
              </a:lnSpc>
              <a:spcBef>
                <a:spcPts val="1406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土地储备主要分布在经济发展较快、人口密集的地区，如长三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角、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珠三角、京津冀等地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6138" algn="l" rtl="0" eaLnBrk="0">
              <a:lnSpc>
                <a:spcPct val="92000"/>
              </a:lnSpc>
              <a:spcBef>
                <a:spcPts val="612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土地储备城市分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2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4414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土地储备主要集中在大中城市，尤其是省会城市和计划单列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市。</a:t>
            </a:r>
            <a:endParaRPr lang="Microsoft YaHei" altLang="Microsoft YaHei" sz="1500"/>
          </a:p>
        </p:txBody>
      </p:sp>
      <p:sp>
        <p:nvSpPr>
          <p:cNvPr id="143" name="textbox 143"/>
          <p:cNvSpPr/>
          <p:nvPr/>
        </p:nvSpPr>
        <p:spPr>
          <a:xfrm>
            <a:off x="560182" y="5215990"/>
            <a:ext cx="573722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71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主要服务于城市发展、产业发展等需求，其中住宅用地主要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服务于城市居民住房需求，工业用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主要服务于产业发展需求。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85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土地储备分布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5" name="textbox 165"/>
          <p:cNvSpPr/>
          <p:nvPr/>
        </p:nvSpPr>
        <p:spPr>
          <a:xfrm>
            <a:off x="562478" y="4683113"/>
            <a:ext cx="207708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土地储备产业分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7" name="textbox 167"/>
          <p:cNvSpPr/>
          <p:nvPr/>
        </p:nvSpPr>
        <p:spPr>
          <a:xfrm>
            <a:off x="1331487" y="1727459"/>
            <a:ext cx="3901440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8931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土地储备存</a:t>
            </a:r>
            <a:r>
              <a:rPr sz="3800" spc="1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https://d.book118.com/478124027063006044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2024-09-24T14:34:27.324</cp:lastPrinted>
  <dcterms:created xsi:type="dcterms:W3CDTF">2024-09-24T06:34:27Z</dcterms:created>
  <dcterms:modified xsi:type="dcterms:W3CDTF">2024-09-24T06:34:28Z</dcterms:modified>
</cp:coreProperties>
</file>