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QWASDH+MS-UIGothic"/>
      <p:regular r:id="rId15"/>
    </p:embeddedFont>
    <p:embeddedFont>
      <p:font typeface="TRWRRO+WLNQTF+ArialMT"/>
      <p:regular r:id="rId16"/>
    </p:embeddedFont>
    <p:embeddedFont>
      <p:font typeface="FKGWQA+LVRFMV+MicrosoftYaHei-Bold"/>
      <p:regular r:id="rId17"/>
    </p:embeddedFont>
    <p:embeddedFont>
      <p:font typeface="LNVNFJ+HJBWTD+MicrosoftYaHei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5B1CF0-E3DE-4D5F-AF61-2DE60DA266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9FFDC0-6E4F-4BBE-B973-E9EC5DD07E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CCA128-B647-47A5-BFFD-458159A63C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4CBE06-F2FF-47E7-BE2A-9581324040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5938D78-EA42-4BF5-9904-F2F31FE4CA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4FE4945-1034-4784-A7C4-B79CA297E3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2720F73-8D92-457E-B465-73D2CF2B14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8B07C5-8F85-4EA0-AC76-CFDFAD76B1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20B8E1-48F3-4A76-90E3-BE8021845C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5B38DA-5D1D-480A-BB94-CBF30FE6B0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70A4EA-B6E8-4054-B429-E5A646C966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8135027065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63294" y="1318414"/>
            <a:ext cx="6235712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FF960E"/>
                </a:solidFill>
                <a:latin typeface="QWASDH+MS-UIGothic"/>
                <a:cs typeface="QWASDH+MS-UIGothic"/>
              </a:rPr>
              <a:t>成本核算基</a:t>
            </a:r>
            <a:r>
              <a:rPr sz="5150" spc="25">
                <a:solidFill>
                  <a:srgbClr val="FF960E"/>
                </a:solidFill>
                <a:latin typeface="SimSun"/>
                <a:cs typeface="SimSun"/>
              </a:rPr>
              <a:t>础课</a:t>
            </a:r>
            <a:r>
              <a:rPr sz="5150">
                <a:solidFill>
                  <a:srgbClr val="FF960E"/>
                </a:solidFill>
                <a:latin typeface="QWASDH+MS-UIGothic"/>
                <a:cs typeface="QWASDH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928870" y="1943290"/>
            <a:ext cx="2795281" cy="35271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TRWRRO+WLNQTF+ArialMT"/>
                <a:cs typeface="TRWRRO+WLNQTF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QWASDH+MS-UIGothic"/>
                <a:cs typeface="QWASDH+MS-UIGothic"/>
              </a:rPr>
              <a:t>成本核算概述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TRWRRO+WLNQTF+ArialMT"/>
                <a:cs typeface="TRWRRO+WLNQTF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QWASDH+MS-UIGothic"/>
                <a:cs typeface="QWASDH+MS-UIGothic"/>
              </a:rPr>
              <a:t>成本构成分析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TRWRRO+WLNQTF+ArialMT"/>
                <a:cs typeface="TRWRRO+WLNQTF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QWASDH+MS-UIGothic"/>
                <a:cs typeface="QWASDH+MS-UIGothic"/>
              </a:rPr>
              <a:t>成本核算方法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TRWRRO+WLNQTF+ArialMT"/>
                <a:cs typeface="TRWRRO+WLNQTF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QWASDH+MS-UIGothic"/>
                <a:cs typeface="QWASDH+MS-UIGothic"/>
              </a:rPr>
              <a:t>成本核算流程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TRWRRO+WLNQTF+ArialMT"/>
                <a:cs typeface="TRWRRO+WLNQTF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QWASDH+MS-UIGothic"/>
                <a:cs typeface="QWASDH+MS-UIGothic"/>
              </a:rPr>
              <a:t>成本分析方法</a:t>
            </a:r>
          </a:p>
          <a:p>
            <a:pPr marL="0" marR="0">
              <a:lnSpc>
                <a:spcPts val="2552"/>
              </a:lnSpc>
              <a:spcBef>
                <a:spcPts val="176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TRWRRO+WLNQTF+ArialMT"/>
                <a:cs typeface="TRWRRO+WLNQTF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QWASDH+MS-UIGothic"/>
                <a:cs typeface="QWASDH+MS-UIGothic"/>
              </a:rPr>
              <a:t>成本控制与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优</a:t>
            </a:r>
            <a:r>
              <a:rPr sz="2400">
                <a:solidFill>
                  <a:srgbClr val="FF960E"/>
                </a:solidFill>
                <a:latin typeface="QWASDH+MS-UIGothic"/>
                <a:cs typeface="QWASDH+MS-UIGothic"/>
              </a:rPr>
              <a:t>化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89660" y="3988026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QWASDH+MS-UIGothic"/>
                <a:cs typeface="QWASDH+MS-UIGothic"/>
              </a:rPr>
              <a:t>目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89660" y="5445351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843009" y="6093221"/>
            <a:ext cx="4297997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 spc="10">
                <a:solidFill>
                  <a:srgbClr val="FFC483"/>
                </a:solidFill>
                <a:latin typeface="FKGWQA+LVRFMV+MicrosoftYaHei-Bold"/>
                <a:cs typeface="FKGWQA+LVRFMV+MicrosoftYaHei-Bold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75334" y="-4300"/>
            <a:ext cx="6120100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643500"/>
                </a:solidFill>
                <a:latin typeface="FKGWQA+LVRFMV+MicrosoftYaHei-Bold"/>
                <a:cs typeface="FKGWQA+LVRFMV+MicrosoftYaHei-Bold"/>
              </a:rPr>
              <a:t>CHAPTER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50695" y="3088239"/>
            <a:ext cx="4349476" cy="1444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50"/>
              </a:lnSpc>
              <a:spcBef>
                <a:spcPct val="0"/>
              </a:spcBef>
              <a:spcAft>
                <a:spcPct val="0"/>
              </a:spcAft>
            </a:pPr>
            <a:r>
              <a:rPr sz="4550" spc="25">
                <a:solidFill>
                  <a:srgbClr val="351E00"/>
                </a:solidFill>
                <a:latin typeface="QWASDH+MS-UIGothic"/>
                <a:cs typeface="QWASDH+MS-UIGothic"/>
              </a:rPr>
              <a:t>成本核算概述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QWASDH+MS-UIGothic"/>
                <a:cs typeface="QWASDH+MS-UIGothic"/>
              </a:rPr>
              <a:t>成本核算的定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 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30725" y="1452245"/>
            <a:ext cx="111942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960E"/>
                </a:solidFill>
                <a:latin typeface="QWASDH+MS-UIGothic"/>
                <a:cs typeface="QWASDH+MS-UIGothic"/>
              </a:rPr>
              <a:t>成本核算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0725" y="3172459"/>
            <a:ext cx="1527250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960E"/>
                </a:solidFill>
                <a:latin typeface="QWASDH+MS-UIGothic"/>
                <a:cs typeface="QWASDH+MS-UIGothic"/>
              </a:rPr>
              <a:t>成本核算</a:t>
            </a:r>
            <a:r>
              <a:rPr sz="1600">
                <a:solidFill>
                  <a:srgbClr val="FF960E"/>
                </a:solidFill>
                <a:latin typeface="SimSun"/>
                <a:cs typeface="SimSun"/>
              </a:rPr>
              <a:t>对</a:t>
            </a:r>
            <a:r>
              <a:rPr sz="1600">
                <a:solidFill>
                  <a:srgbClr val="FF960E"/>
                </a:solidFill>
                <a:latin typeface="QWASDH+MS-UIGothic"/>
                <a:cs typeface="QWASDH+MS-UIGothic"/>
              </a:rPr>
              <a:t>象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30725" y="4892675"/>
            <a:ext cx="111942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960E"/>
                </a:solidFill>
                <a:latin typeface="QWASDH+MS-UIGothic"/>
                <a:cs typeface="QWASDH+MS-UIGothic"/>
              </a:rPr>
              <a:t>成本</a:t>
            </a:r>
            <a:r>
              <a:rPr sz="1600">
                <a:solidFill>
                  <a:srgbClr val="FF960E"/>
                </a:solidFill>
                <a:latin typeface="SimSun"/>
                <a:cs typeface="SimSun"/>
              </a:rPr>
              <a:t>项</a:t>
            </a:r>
            <a:r>
              <a:rPr sz="1600">
                <a:solidFill>
                  <a:srgbClr val="FF960E"/>
                </a:solidFill>
                <a:latin typeface="QWASDH+MS-UIGothic"/>
                <a:cs typeface="QWASDH+MS-UIGothic"/>
              </a:rPr>
              <a:t>目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QWASDH+MS-UIGothic"/>
                <a:cs typeface="QWASDH+MS-UIGothic"/>
              </a:rPr>
              <a:t>成本核算的目的和意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 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91163"/>
            <a:ext cx="89077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FF960E"/>
                </a:solidFill>
                <a:latin typeface="QWASDH+MS-UIGothic"/>
                <a:cs typeface="QWASDH+MS-UIGothic"/>
              </a:rPr>
              <a:t>目的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4208938"/>
            <a:ext cx="89077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FF960E"/>
                </a:solidFill>
                <a:latin typeface="QWASDH+MS-UIGothic"/>
                <a:cs typeface="QWASDH+MS-UIGothic"/>
              </a:rPr>
              <a:t>意</a:t>
            </a:r>
            <a:r>
              <a:rPr sz="2000">
                <a:solidFill>
                  <a:srgbClr val="FF960E"/>
                </a:solidFill>
                <a:latin typeface="SimSun"/>
                <a:cs typeface="SimSun"/>
              </a:rPr>
              <a:t>义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QWASDH+MS-UIGothic"/>
                <a:cs typeface="QWASDH+MS-UIGothic"/>
              </a:rPr>
              <a:t>成本核算的基本原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 则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60265" y="1214025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C76900"/>
                </a:solidFill>
                <a:latin typeface="QWASDH+MS-UIGothic"/>
                <a:cs typeface="QWASDH+MS-UIGothic"/>
              </a:rPr>
              <a:t>可靠性原</a:t>
            </a:r>
            <a:r>
              <a:rPr sz="2000">
                <a:solidFill>
                  <a:srgbClr val="C76900"/>
                </a:solidFill>
                <a:latin typeface="SimSun"/>
                <a:cs typeface="SimSun"/>
              </a:rPr>
              <a:t>则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691379" y="1726938"/>
            <a:ext cx="649865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60001"/>
                </a:solidFill>
                <a:latin typeface="QWASDH+MS-UIGothic"/>
                <a:cs typeface="QWASDH+MS-UIGothic"/>
              </a:rPr>
              <a:t>要求企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60001"/>
                </a:solidFill>
                <a:latin typeface="QWASDH+MS-UIGothic"/>
                <a:cs typeface="QWASDH+MS-UIGothic"/>
              </a:rPr>
              <a:t>在成本核算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60001"/>
                </a:solidFill>
                <a:latin typeface="QWASDH+MS-UIGothic"/>
                <a:cs typeface="QWASDH+MS-UIGothic"/>
              </a:rPr>
              <a:t>程中所采用的成本数据必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须</a:t>
            </a:r>
            <a:r>
              <a:rPr sz="1500">
                <a:solidFill>
                  <a:srgbClr val="060001"/>
                </a:solidFill>
                <a:latin typeface="QWASDH+MS-UIGothic"/>
                <a:cs typeface="QWASDH+MS-UIGothic"/>
              </a:rPr>
              <a:t>真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060001"/>
                </a:solidFill>
                <a:latin typeface="QWASDH+MS-UIGothic"/>
                <a:cs typeface="QWASDH+MS-UIGothic"/>
              </a:rPr>
              <a:t>可靠，不得随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60001"/>
                </a:solidFill>
                <a:latin typeface="QWASDH+MS-UIGothic"/>
                <a:cs typeface="QWASDH+MS-UIGothic"/>
              </a:rPr>
              <a:t>意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调</a:t>
            </a:r>
            <a:r>
              <a:rPr sz="1500">
                <a:solidFill>
                  <a:srgbClr val="060001"/>
                </a:solidFill>
                <a:latin typeface="QWASDH+MS-UIGothic"/>
                <a:cs typeface="QWASDH+MS-UIGothic"/>
              </a:rPr>
              <a:t>整或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篡</a:t>
            </a:r>
            <a:r>
              <a:rPr sz="1500">
                <a:solidFill>
                  <a:srgbClr val="060001"/>
                </a:solidFill>
                <a:latin typeface="QWASDH+MS-UIGothic"/>
                <a:cs typeface="QWASDH+MS-UIGothic"/>
              </a:rPr>
              <a:t>改。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660265" y="2581814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C76900"/>
                </a:solidFill>
                <a:latin typeface="QWASDH+MS-UIGothic"/>
                <a:cs typeface="QWASDH+MS-UIGothic"/>
              </a:rPr>
              <a:t>合法性原</a:t>
            </a:r>
            <a:r>
              <a:rPr sz="2000">
                <a:solidFill>
                  <a:srgbClr val="C76900"/>
                </a:solidFill>
                <a:latin typeface="SimSun"/>
                <a:cs typeface="SimSun"/>
              </a:rPr>
              <a:t>则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691379" y="3094728"/>
            <a:ext cx="649865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60001"/>
                </a:solidFill>
                <a:latin typeface="QWASDH+MS-UIGothic"/>
                <a:cs typeface="QWASDH+MS-UIGothic"/>
              </a:rPr>
              <a:t>要求企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60001"/>
                </a:solidFill>
                <a:latin typeface="QWASDH+MS-UIGothic"/>
                <a:cs typeface="QWASDH+MS-UIGothic"/>
              </a:rPr>
              <a:t>在成本核算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60001"/>
                </a:solidFill>
                <a:latin typeface="QWASDH+MS-UIGothic"/>
                <a:cs typeface="QWASDH+MS-UIGothic"/>
              </a:rPr>
              <a:t>程中必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须</a:t>
            </a:r>
            <a:r>
              <a:rPr sz="1500">
                <a:solidFill>
                  <a:srgbClr val="060001"/>
                </a:solidFill>
                <a:latin typeface="QWASDH+MS-UIGothic"/>
                <a:cs typeface="QWASDH+MS-UIGothic"/>
              </a:rPr>
              <a:t>遵守国家法律法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60001"/>
                </a:solidFill>
                <a:latin typeface="QWASDH+MS-UIGothic"/>
                <a:cs typeface="QWASDH+MS-UIGothic"/>
              </a:rPr>
              <a:t>和相关政策，不得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违</a:t>
            </a:r>
            <a:r>
              <a:rPr sz="1500">
                <a:solidFill>
                  <a:srgbClr val="060001"/>
                </a:solidFill>
                <a:latin typeface="QWASDH+MS-UIGothic"/>
                <a:cs typeface="QWASDH+MS-UIGothic"/>
              </a:rPr>
              <a:t>反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60001"/>
                </a:solidFill>
                <a:latin typeface="QWASDH+MS-UIGothic"/>
                <a:cs typeface="QWASDH+MS-UIGothic"/>
              </a:rPr>
              <a:t>定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60001"/>
                </a:solidFill>
                <a:latin typeface="QWASDH+MS-UIGothic"/>
                <a:cs typeface="QWASDH+MS-UIGothic"/>
              </a:rPr>
              <a:t>行操作。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660265" y="395023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C76900"/>
                </a:solidFill>
                <a:latin typeface="QWASDH+MS-UIGothic"/>
                <a:cs typeface="QWASDH+MS-UIGothic"/>
              </a:rPr>
              <a:t>一致性原</a:t>
            </a:r>
            <a:r>
              <a:rPr sz="2000">
                <a:solidFill>
                  <a:srgbClr val="C76900"/>
                </a:solidFill>
                <a:latin typeface="SimSun"/>
                <a:cs typeface="SimSun"/>
              </a:rPr>
              <a:t>则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91379" y="4463153"/>
            <a:ext cx="6572250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60001"/>
                </a:solidFill>
                <a:latin typeface="QWASDH+MS-UIGothic"/>
                <a:cs typeface="QWASDH+MS-UIGothic"/>
              </a:rPr>
              <a:t>要求企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60001"/>
                </a:solidFill>
                <a:latin typeface="QWASDH+MS-UIGothic"/>
                <a:cs typeface="QWASDH+MS-UIGothic"/>
              </a:rPr>
              <a:t>在不同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60001"/>
                </a:solidFill>
                <a:latin typeface="QWASDH+MS-UIGothic"/>
                <a:cs typeface="QWASDH+MS-UIGothic"/>
              </a:rPr>
              <a:t>期或不同生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60001"/>
                </a:solidFill>
                <a:latin typeface="QWASDH+MS-UIGothic"/>
                <a:cs typeface="QWASDH+MS-UIGothic"/>
              </a:rPr>
              <a:t>条件下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60001"/>
                </a:solidFill>
                <a:latin typeface="QWASDH+MS-UIGothic"/>
                <a:cs typeface="QWASDH+MS-UIGothic"/>
              </a:rPr>
              <a:t>相同的成本核算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60001"/>
                </a:solidFill>
                <a:latin typeface="QWASDH+MS-UIGothic"/>
                <a:cs typeface="QWASDH+MS-UIGothic"/>
              </a:rPr>
              <a:t>象采用相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60001"/>
                </a:solidFill>
                <a:latin typeface="QWASDH+MS-UIGothic"/>
                <a:cs typeface="QWASDH+MS-UIGothic"/>
              </a:rPr>
              <a:t>同的成本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060001"/>
                </a:solidFill>
                <a:latin typeface="QWASDH+MS-UIGothic"/>
                <a:cs typeface="QWASDH+MS-UIGothic"/>
              </a:rPr>
              <a:t>算方法，以确保成本数据的可比性和可分析性。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660265" y="531802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C76900"/>
                </a:solidFill>
                <a:latin typeface="QWASDH+MS-UIGothic"/>
                <a:cs typeface="QWASDH+MS-UIGothic"/>
              </a:rPr>
              <a:t>相关性原</a:t>
            </a:r>
            <a:r>
              <a:rPr sz="2000">
                <a:solidFill>
                  <a:srgbClr val="C76900"/>
                </a:solidFill>
                <a:latin typeface="SimSun"/>
                <a:cs typeface="SimSun"/>
              </a:rPr>
              <a:t>则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691379" y="5830943"/>
            <a:ext cx="6498654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60001"/>
                </a:solidFill>
                <a:latin typeface="QWASDH+MS-UIGothic"/>
                <a:cs typeface="QWASDH+MS-UIGothic"/>
              </a:rPr>
              <a:t>要求企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60001"/>
                </a:solidFill>
                <a:latin typeface="QWASDH+MS-UIGothic"/>
                <a:cs typeface="QWASDH+MS-UIGothic"/>
              </a:rPr>
              <a:t>在成本核算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60001"/>
                </a:solidFill>
                <a:latin typeface="QWASDH+MS-UIGothic"/>
                <a:cs typeface="QWASDH+MS-UIGothic"/>
              </a:rPr>
              <a:t>程中所提供的数据必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须</a:t>
            </a:r>
            <a:r>
              <a:rPr sz="1500">
                <a:solidFill>
                  <a:srgbClr val="060001"/>
                </a:solidFill>
                <a:latin typeface="QWASDH+MS-UIGothic"/>
                <a:cs typeface="QWASDH+MS-UIGothic"/>
              </a:rPr>
              <a:t>与决策者的需求相关，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60001"/>
                </a:solidFill>
                <a:latin typeface="QWASDH+MS-UIGothic"/>
                <a:cs typeface="QWASDH+MS-UIGothic"/>
              </a:rPr>
              <a:t>能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够为</a:t>
            </a:r>
            <a:r>
              <a:rPr sz="1500">
                <a:solidFill>
                  <a:srgbClr val="060001"/>
                </a:solidFill>
                <a:latin typeface="QWASDH+MS-UIGothic"/>
                <a:cs typeface="QWASDH+MS-UIGothic"/>
              </a:rPr>
              <a:t>决策者提供有用的信息支持。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75334" y="-4300"/>
            <a:ext cx="6120100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643500"/>
                </a:solidFill>
                <a:latin typeface="FKGWQA+LVRFMV+MicrosoftYaHei-Bold"/>
                <a:cs typeface="FKGWQA+LVRFMV+MicrosoftYaHei-Bold"/>
              </a:rPr>
              <a:t>CHAPTER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50695" y="3088239"/>
            <a:ext cx="4349476" cy="1444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50"/>
              </a:lnSpc>
              <a:spcBef>
                <a:spcPct val="0"/>
              </a:spcBef>
              <a:spcAft>
                <a:spcPct val="0"/>
              </a:spcAft>
            </a:pPr>
            <a:r>
              <a:rPr sz="4550" spc="25">
                <a:solidFill>
                  <a:srgbClr val="351E00"/>
                </a:solidFill>
                <a:latin typeface="QWASDH+MS-UIGothic"/>
                <a:cs typeface="QWASDH+MS-UIGothic"/>
              </a:rPr>
              <a:t>成本构成分析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QWASDH+MS-UIGothic"/>
                <a:cs typeface="QWASDH+MS-UIGothic"/>
              </a:rPr>
              <a:t>直接成本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间</a:t>
            </a:r>
            <a:r>
              <a:rPr sz="3000">
                <a:solidFill>
                  <a:srgbClr val="FF960E"/>
                </a:solidFill>
                <a:latin typeface="QWASDH+MS-UIGothic"/>
                <a:cs typeface="QWASDH+MS-UIGothic"/>
              </a:rPr>
              <a:t>接成本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71459" y="2235572"/>
            <a:ext cx="350520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FFFDFD"/>
                </a:solidFill>
                <a:latin typeface="QWASDH+MS-UIGothic"/>
                <a:cs typeface="QWASDH+MS-UIGothic"/>
              </a:rPr>
              <a:t>接成本的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FFFDFD"/>
                </a:solidFill>
                <a:latin typeface="QWASDH+MS-UIGothic"/>
                <a:cs typeface="QWASDH+MS-UIGothic"/>
              </a:rPr>
              <a:t>算方法通常采用一定的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QWASDH+MS-UIGothic"/>
                <a:cs typeface="QWASDH+MS-UIGothic"/>
              </a:rPr>
              <a:t>分配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FFFDFD"/>
                </a:solidFill>
                <a:latin typeface="QWASDH+MS-UIGothic"/>
                <a:cs typeface="QWASDH+MS-UIGothic"/>
              </a:rPr>
              <a:t>准，如生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FFFDFD"/>
                </a:solidFill>
                <a:latin typeface="QWASDH+MS-UIGothic"/>
                <a:cs typeface="QWASDH+MS-UIGothic"/>
              </a:rPr>
              <a:t>工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FFFDFD"/>
                </a:solidFill>
                <a:latin typeface="QWASDH+MS-UIGothic"/>
                <a:cs typeface="QWASDH+MS-UIGothic"/>
              </a:rPr>
              <a:t>、机器工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FFFDFD"/>
                </a:solidFill>
                <a:latin typeface="QWASDH+MS-UIGothic"/>
                <a:cs typeface="QWASDH+MS-UIGothic"/>
              </a:rPr>
              <a:t>等，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QWASDH+MS-UIGothic"/>
                <a:cs typeface="QWASDH+MS-UIGothic"/>
              </a:rPr>
              <a:t>将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FFFDFD"/>
                </a:solidFill>
                <a:latin typeface="QWASDH+MS-UIGothic"/>
                <a:cs typeface="QWASDH+MS-UIGothic"/>
              </a:rPr>
              <a:t>接成本分配到各个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FFFDFD"/>
                </a:solidFill>
                <a:latin typeface="QWASDH+MS-UIGothic"/>
                <a:cs typeface="QWASDH+MS-UIGothic"/>
              </a:rPr>
              <a:t>品中。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77289" y="2407022"/>
            <a:ext cx="3505200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FFFDFD"/>
                </a:solidFill>
                <a:latin typeface="QWASDH+MS-UIGothic"/>
                <a:cs typeface="QWASDH+MS-UIGothic"/>
              </a:rPr>
              <a:t>接成本是指在生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产过</a:t>
            </a:r>
            <a:r>
              <a:rPr sz="1500">
                <a:solidFill>
                  <a:srgbClr val="FFFDFD"/>
                </a:solidFill>
                <a:latin typeface="QWASDH+MS-UIGothic"/>
                <a:cs typeface="QWASDH+MS-UIGothic"/>
              </a:rPr>
              <a:t>程中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FFFDFD"/>
                </a:solidFill>
                <a:latin typeface="QWASDH+MS-UIGothic"/>
                <a:cs typeface="QWASDH+MS-UIGothic"/>
              </a:rPr>
              <a:t>接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DFD"/>
                </a:solidFill>
                <a:latin typeface="QWASDH+MS-UIGothic"/>
                <a:cs typeface="QWASDH+MS-UIGothic"/>
              </a:rPr>
              <a:t>生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QWASDH+MS-UIGothic"/>
                <a:cs typeface="QWASDH+MS-UIGothic"/>
              </a:rPr>
              <a:t>的成本，不能直接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FFFDFD"/>
                </a:solidFill>
                <a:latin typeface="QWASDH+MS-UIGothic"/>
                <a:cs typeface="QWASDH+MS-UIGothic"/>
              </a:rPr>
              <a:t>入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FFFDFD"/>
                </a:solidFill>
                <a:latin typeface="QWASDH+MS-UIGothic"/>
                <a:cs typeface="QWASDH+MS-UIGothic"/>
              </a:rPr>
              <a:t>品成本。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72000" y="4550783"/>
            <a:ext cx="3431604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FFFDFD"/>
                </a:solidFill>
                <a:latin typeface="QWASDH+MS-UIGothic"/>
                <a:cs typeface="QWASDH+MS-UIGothic"/>
              </a:rPr>
              <a:t>接成本通常包括制造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FFFDFD"/>
                </a:solidFill>
                <a:latin typeface="QWASDH+MS-UIGothic"/>
                <a:cs typeface="QWASDH+MS-UIGothic"/>
              </a:rPr>
              <a:t>用、管理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费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QWASDH+MS-UIGothic"/>
                <a:cs typeface="QWASDH+MS-UIGothic"/>
              </a:rPr>
              <a:t>用、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销</a:t>
            </a:r>
            <a:r>
              <a:rPr sz="1500">
                <a:solidFill>
                  <a:srgbClr val="FFFDFD"/>
                </a:solidFill>
                <a:latin typeface="QWASDH+MS-UIGothic"/>
                <a:cs typeface="QWASDH+MS-UIGothic"/>
              </a:rPr>
              <a:t>售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FFFDFD"/>
                </a:solidFill>
                <a:latin typeface="QWASDH+MS-UIGothic"/>
                <a:cs typeface="QWASDH+MS-UIGothic"/>
              </a:rPr>
              <a:t>用等。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QWASDH+MS-UIGothic"/>
                <a:cs typeface="QWASDH+MS-UIGothic"/>
              </a:rPr>
              <a:t>期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间费</a:t>
            </a:r>
            <a:r>
              <a:rPr sz="3000">
                <a:solidFill>
                  <a:srgbClr val="FF960E"/>
                </a:solidFill>
                <a:latin typeface="QWASDH+MS-UIGothic"/>
                <a:cs typeface="QWASDH+MS-UIGothic"/>
              </a:rPr>
              <a:t>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47214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LNVNFJ+HJBWTD+MicrosoftYaHei"/>
                <a:cs typeface="LNVNFJ+HJBWTD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25645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LNVNFJ+HJBWTD+MicrosoftYaHei"/>
                <a:cs typeface="LNVNFJ+HJBWTD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04075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LNVNFJ+HJBWTD+MicrosoftYaHei"/>
                <a:cs typeface="LNVNFJ+HJBWTD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81869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LNVNFJ+HJBWTD+MicrosoftYaHei"/>
                <a:cs typeface="LNVNFJ+HJBWTD+Microsoft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https://d.book118.com/478135027065006046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QWASDH+MS-UIGothic</vt:lpstr>
      <vt:lpstr>SimSun</vt:lpstr>
      <vt:lpstr>TRWRRO+WLNQTF+ArialMT</vt:lpstr>
      <vt:lpstr>Times New Roman</vt:lpstr>
      <vt:lpstr>FKGWQA+LVRFMV+MicrosoftYaHei-Bold</vt:lpstr>
      <vt:lpstr>LNVNFJ+HJBWTD+MicrosoftYaHei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2024-09-27T10:05:25.229</cp:lastPrinted>
  <dcterms:created xsi:type="dcterms:W3CDTF">2024-09-27T02:05:25Z</dcterms:created>
  <dcterms:modified xsi:type="dcterms:W3CDTF">2024-09-27T02:05:26Z</dcterms:modified>
</cp:coreProperties>
</file>