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wav"/>
  <Default Extension="wmf" ContentType="image/x-w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9144000" cy="51435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Relationship Id="rId10" Type="http://schemas.openxmlformats.org/officeDocument/2006/relationships/image" Target="../media/image26.wmf" /><Relationship Id="rId11" Type="http://schemas.openxmlformats.org/officeDocument/2006/relationships/image" Target="../media/image27.wmf" /><Relationship Id="rId12" Type="http://schemas.openxmlformats.org/officeDocument/2006/relationships/image" Target="../media/image28.wmf" /><Relationship Id="rId13" Type="http://schemas.openxmlformats.org/officeDocument/2006/relationships/image" Target="../media/image29.wmf" /><Relationship Id="rId14" Type="http://schemas.openxmlformats.org/officeDocument/2006/relationships/image" Target="../media/image30.wmf" /><Relationship Id="rId2" Type="http://schemas.openxmlformats.org/officeDocument/2006/relationships/image" Target="../media/image18.wmf" /><Relationship Id="rId3" Type="http://schemas.openxmlformats.org/officeDocument/2006/relationships/image" Target="../media/image19.wmf" /><Relationship Id="rId4" Type="http://schemas.openxmlformats.org/officeDocument/2006/relationships/image" Target="../media/image20.wmf" /><Relationship Id="rId5" Type="http://schemas.openxmlformats.org/officeDocument/2006/relationships/image" Target="../media/image21.wmf" /><Relationship Id="rId6" Type="http://schemas.openxmlformats.org/officeDocument/2006/relationships/image" Target="../media/image22.wmf" /><Relationship Id="rId7" Type="http://schemas.openxmlformats.org/officeDocument/2006/relationships/image" Target="../media/image23.wmf" /><Relationship Id="rId8" Type="http://schemas.openxmlformats.org/officeDocument/2006/relationships/image" Target="../media/image24.wmf" /><Relationship Id="rId9" Type="http://schemas.openxmlformats.org/officeDocument/2006/relationships/image" Target="../media/image25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1.wmf" /><Relationship Id="rId2" Type="http://schemas.openxmlformats.org/officeDocument/2006/relationships/image" Target="../media/image32.wmf" /><Relationship Id="rId3" Type="http://schemas.openxmlformats.org/officeDocument/2006/relationships/image" Target="../media/image33.wmf" /><Relationship Id="rId4" Type="http://schemas.openxmlformats.org/officeDocument/2006/relationships/image" Target="../media/image34.wmf" /><Relationship Id="rId5" Type="http://schemas.openxmlformats.org/officeDocument/2006/relationships/image" Target="../media/image35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597FB-8EF2-46D1-9872-2679A7C98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95FED-9697-43E7-B942-79CFF82CA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F5B7D-2902-4D12-859A-4046AE9B7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33BED-73AA-480A-BABF-017BA481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3C6A3-0E21-4CAD-93A6-B84C3C46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EA973-18AF-4399-B63D-964646F54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BE69E-3E7F-4D72-BA19-152A68B96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CA78DC-6B0F-47B8-9059-B0025579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F76E5-BF7C-4633-A393-CC40EC937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8ACC4-B4C8-45A9-AE4D-690A617C4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FFD87-5702-4F44-9EBF-4F404CAC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E8AD59-8421-423E-9C3C-4648E9C1DC8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0134979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B69A8D-31CE-41E0-BFC4-4FCD5DB1D89D}" type="slidenum">
              <a:rPr lang="en-US" altLang="zh-CN"/>
              <a:t>‹#›</a:t>
            </a:fld>
            <a:endParaRPr lang="en-US" altLang="zh-CN"/>
          </a:p>
        </p:txBody>
      </p:sp>
      <p:sp>
        <p:nvSpPr>
          <p:cNvPr id="7" name="矩形 6"/>
          <p:cNvSpPr/>
          <p:nvPr userDrawn="1"/>
        </p:nvSpPr>
        <p:spPr>
          <a:xfrm>
            <a:off x="350174" y="1916832"/>
            <a:ext cx="735006" cy="24128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模板：</a:t>
            </a:r>
            <a:r>
              <a:rPr lang="en-US" altLang="zh-CN" sz="100">
                <a:solidFill>
                  <a:schemeClr val="bg1"/>
                </a:solidFill>
              </a:rPr>
              <a:t>www.1ppt.com/moban/                  PPT</a:t>
            </a:r>
            <a:r>
              <a:rPr lang="zh-CN" altLang="en-US" sz="100">
                <a:solidFill>
                  <a:schemeClr val="bg1"/>
                </a:solidFill>
              </a:rPr>
              <a:t>素材：</a:t>
            </a:r>
            <a:r>
              <a:rPr lang="en-US" altLang="zh-CN" sz="100">
                <a:solidFill>
                  <a:schemeClr val="bg1"/>
                </a:solidFill>
              </a:rPr>
              <a:t>www.1ppt.com/sucai/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背景：</a:t>
            </a:r>
            <a:r>
              <a:rPr lang="en-US" altLang="zh-CN" sz="100">
                <a:solidFill>
                  <a:schemeClr val="bg1"/>
                </a:solidFill>
              </a:rPr>
              <a:t>www.1ppt.com/beijing/                   PPT</a:t>
            </a:r>
            <a:r>
              <a:rPr lang="zh-CN" altLang="en-US" sz="100">
                <a:solidFill>
                  <a:schemeClr val="bg1"/>
                </a:solidFill>
              </a:rPr>
              <a:t>图表：</a:t>
            </a:r>
            <a:r>
              <a:rPr lang="en-US" altLang="zh-CN" sz="100">
                <a:solidFill>
                  <a:schemeClr val="bg1"/>
                </a:solidFill>
              </a:rPr>
              <a:t>www.1ppt.com/tubiao/      </a:t>
            </a:r>
          </a:p>
          <a:p>
            <a:r>
              <a:rPr lang="en-US" altLang="zh-CN" sz="100">
                <a:solidFill>
                  <a:schemeClr val="bg1"/>
                </a:solidFill>
              </a:rPr>
              <a:t>PPT</a:t>
            </a:r>
            <a:r>
              <a:rPr lang="zh-CN" altLang="en-US" sz="100">
                <a:solidFill>
                  <a:schemeClr val="bg1"/>
                </a:solidFill>
              </a:rPr>
              <a:t>下载：</a:t>
            </a:r>
            <a:r>
              <a:rPr lang="en-US" altLang="zh-CN" sz="100">
                <a:solidFill>
                  <a:schemeClr val="bg1"/>
                </a:solidFill>
              </a:rPr>
              <a:t>www.1ppt.com/xiazai/                     PPT</a:t>
            </a:r>
            <a:r>
              <a:rPr lang="zh-CN" altLang="en-US" sz="100">
                <a:solidFill>
                  <a:schemeClr val="bg1"/>
                </a:solidFill>
              </a:rPr>
              <a:t>教程： </a:t>
            </a:r>
            <a:r>
              <a:rPr lang="en-US" altLang="zh-CN" sz="100">
                <a:solidFill>
                  <a:schemeClr val="bg1"/>
                </a:solidFill>
              </a:rPr>
              <a:t>www.1ppt.com/powerpoint/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资料下载：</a:t>
            </a:r>
            <a:r>
              <a:rPr lang="en-US" altLang="zh-CN" sz="100">
                <a:solidFill>
                  <a:schemeClr val="bg1"/>
                </a:solidFill>
              </a:rPr>
              <a:t>www.1ppt.com/ziliao/                   </a:t>
            </a:r>
            <a:r>
              <a:rPr lang="zh-CN" altLang="en-US" sz="100">
                <a:solidFill>
                  <a:schemeClr val="bg1"/>
                </a:solidFill>
              </a:rPr>
              <a:t>个人简历：</a:t>
            </a:r>
            <a:r>
              <a:rPr lang="en-US" altLang="zh-CN" sz="100">
                <a:solidFill>
                  <a:schemeClr val="bg1"/>
                </a:solidFill>
              </a:rPr>
              <a:t>www.1ppt.com/jianli/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试卷下载：</a:t>
            </a:r>
            <a:r>
              <a:rPr lang="en-US" altLang="zh-CN" sz="100">
                <a:solidFill>
                  <a:schemeClr val="bg1"/>
                </a:solidFill>
              </a:rPr>
              <a:t>www.1ppt.com/shiti/                     </a:t>
            </a:r>
            <a:r>
              <a:rPr lang="zh-CN" altLang="en-US" sz="100">
                <a:solidFill>
                  <a:schemeClr val="bg1"/>
                </a:solidFill>
              </a:rPr>
              <a:t>教案下载：</a:t>
            </a:r>
            <a:r>
              <a:rPr lang="en-US" altLang="zh-CN" sz="100">
                <a:solidFill>
                  <a:schemeClr val="bg1"/>
                </a:solidFill>
              </a:rPr>
              <a:t>www.1ppt.com/jiaoan/              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手抄报：</a:t>
            </a:r>
            <a:r>
              <a:rPr lang="en-US" altLang="zh-CN" sz="100">
                <a:solidFill>
                  <a:schemeClr val="bg1"/>
                </a:solidFill>
              </a:rPr>
              <a:t>www.1ppt.com/shouchaobao/          PPT</a:t>
            </a:r>
            <a:r>
              <a:rPr lang="zh-CN" altLang="en-US" sz="100">
                <a:solidFill>
                  <a:schemeClr val="bg1"/>
                </a:solidFill>
              </a:rPr>
              <a:t>课件：</a:t>
            </a:r>
            <a:r>
              <a:rPr lang="en-US" altLang="zh-CN" sz="100">
                <a:solidFill>
                  <a:schemeClr val="bg1"/>
                </a:solidFill>
              </a:rPr>
              <a:t>www.1ppt.com/kejian/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语文课件：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www.1ppt.com/kejian/yuwen/    </a:t>
            </a:r>
            <a:r>
              <a:rPr lang="zh-CN" altLang="en-US" sz="100">
                <a:solidFill>
                  <a:schemeClr val="bg1"/>
                </a:solidFill>
              </a:rPr>
              <a:t>数学课件：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www.1ppt.com/kejian/shuxue/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英语课件：</a:t>
            </a:r>
            <a:r>
              <a:rPr lang="en-US" altLang="zh-CN" sz="100">
                <a:solidFill>
                  <a:schemeClr val="bg1"/>
                </a:solidFill>
              </a:rPr>
              <a:t>www.1ppt.com/kejian/yingyu/    </a:t>
            </a:r>
            <a:r>
              <a:rPr lang="zh-CN" altLang="en-US" sz="100">
                <a:solidFill>
                  <a:schemeClr val="bg1"/>
                </a:solidFill>
              </a:rPr>
              <a:t>美术课件：</a:t>
            </a:r>
            <a:r>
              <a:rPr lang="en-US" altLang="zh-CN" sz="100">
                <a:solidFill>
                  <a:schemeClr val="bg1"/>
                </a:solidFill>
              </a:rPr>
              <a:t>www.1ppt.com/kejian/meishu/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科学课件：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www.1ppt.com/kejian/kexue/     </a:t>
            </a:r>
            <a:r>
              <a:rPr lang="zh-CN" altLang="en-US" sz="100">
                <a:solidFill>
                  <a:schemeClr val="bg1"/>
                </a:solidFill>
              </a:rPr>
              <a:t>物理课件：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www.1ppt.com/kejian/wuli/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化学课件：</a:t>
            </a:r>
            <a:r>
              <a:rPr lang="en-US" altLang="zh-CN" sz="100">
                <a:solidFill>
                  <a:schemeClr val="bg1"/>
                </a:solidFill>
              </a:rPr>
              <a:t>www.1ppt.com/kejian/huaxue/  </a:t>
            </a:r>
            <a:r>
              <a:rPr lang="zh-CN" altLang="en-US" sz="100">
                <a:solidFill>
                  <a:schemeClr val="bg1"/>
                </a:solidFill>
              </a:rPr>
              <a:t>生物课件：</a:t>
            </a:r>
            <a:r>
              <a:rPr lang="en-US" altLang="zh-CN" sz="100">
                <a:solidFill>
                  <a:schemeClr val="bg1"/>
                </a:solidFill>
              </a:rPr>
              <a:t>www.1ppt.com/kejian/shengwu/ </a:t>
            </a:r>
          </a:p>
          <a:p>
            <a:r>
              <a:rPr lang="zh-CN" altLang="en-US" sz="100">
                <a:solidFill>
                  <a:schemeClr val="bg1"/>
                </a:solidFill>
              </a:rPr>
              <a:t>地理课件：</a:t>
            </a:r>
            <a:r>
              <a:rPr lang="en-US" altLang="zh-CN" sz="100">
                <a:solidFill>
                  <a:schemeClr val="bg1"/>
                </a:solidFill>
              </a:rPr>
              <a:t>www.1ppt.com/kejian/dili/          </a:t>
            </a:r>
            <a:r>
              <a:rPr lang="zh-CN" altLang="en-US" sz="100">
                <a:solidFill>
                  <a:schemeClr val="bg1"/>
                </a:solidFill>
              </a:rPr>
              <a:t>历史课件：</a:t>
            </a:r>
            <a:r>
              <a:rPr lang="en-US" altLang="zh-CN" sz="100">
                <a:solidFill>
                  <a:schemeClr val="bg1"/>
                </a:solidFill>
              </a:rPr>
              <a:t>www.1ppt.com/kejian/lishi/ </a:t>
            </a:r>
          </a:p>
        </p:txBody>
      </p:sp>
    </p:spTree>
    <p:extLst>
      <p:ext uri="{BB962C8B-B14F-4D97-AF65-F5344CB8AC3E}">
        <p14:creationId xmlns:p14="http://schemas.microsoft.com/office/powerpoint/2010/main" val="332202196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55F2FC-A427-46F9-BF55-0CAEC7265DE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7036737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25506A-411B-4AC5-B472-A6AEA90AE66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58513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D55D71-84F6-416D-806D-E1C740889DC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4673903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824BA5-8134-4669-95CE-EBD3E105B85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2016934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D7D2F9-B2E3-49DE-98F2-3526C195BD7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3694488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D8F95-0630-4761-ADFA-C1A82C54187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2289295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45D635-623C-45C1-A992-C3931D66AD0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46259423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779364-4205-4810-BCF7-5B3FDCFD6B1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33808511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2F9AF6-5737-4B51-97CE-A42B39EFF04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9474531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00151"/>
            <a:ext cx="8229600" cy="3394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4683919"/>
            <a:ext cx="2895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4683919"/>
            <a:ext cx="2133600" cy="357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49D229E8-8436-439E-BE1C-AFF424C5BBF4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0.wmf" /><Relationship Id="rId4" Type="http://schemas.openxmlformats.org/officeDocument/2006/relationships/vmlDrawing" Target="../drawings/vmlDrawing1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1.wmf" /><Relationship Id="rId4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7.bin" TargetMode="Internal" /><Relationship Id="rId11" Type="http://schemas.openxmlformats.org/officeDocument/2006/relationships/image" Target="../media/image21.wmf" /><Relationship Id="rId12" Type="http://schemas.openxmlformats.org/officeDocument/2006/relationships/oleObject" Target="../embeddings/oleObject8.bin" TargetMode="Internal" /><Relationship Id="rId13" Type="http://schemas.openxmlformats.org/officeDocument/2006/relationships/image" Target="../media/image22.wmf" /><Relationship Id="rId14" Type="http://schemas.openxmlformats.org/officeDocument/2006/relationships/oleObject" Target="../embeddings/oleObject9.bin" TargetMode="Internal" /><Relationship Id="rId15" Type="http://schemas.openxmlformats.org/officeDocument/2006/relationships/image" Target="../media/image23.wmf" /><Relationship Id="rId16" Type="http://schemas.openxmlformats.org/officeDocument/2006/relationships/oleObject" Target="../embeddings/oleObject10.bin" TargetMode="Internal" /><Relationship Id="rId17" Type="http://schemas.openxmlformats.org/officeDocument/2006/relationships/image" Target="../media/image24.wmf" /><Relationship Id="rId18" Type="http://schemas.openxmlformats.org/officeDocument/2006/relationships/oleObject" Target="../embeddings/oleObject11.bin" TargetMode="Internal" /><Relationship Id="rId19" Type="http://schemas.openxmlformats.org/officeDocument/2006/relationships/image" Target="../media/image25.wmf" /><Relationship Id="rId2" Type="http://schemas.openxmlformats.org/officeDocument/2006/relationships/oleObject" Target="../embeddings/oleObject3.bin" TargetMode="Internal" /><Relationship Id="rId20" Type="http://schemas.openxmlformats.org/officeDocument/2006/relationships/oleObject" Target="../embeddings/oleObject12.bin" TargetMode="Internal" /><Relationship Id="rId21" Type="http://schemas.openxmlformats.org/officeDocument/2006/relationships/image" Target="../media/image26.wmf" /><Relationship Id="rId22" Type="http://schemas.openxmlformats.org/officeDocument/2006/relationships/oleObject" Target="../embeddings/oleObject13.bin" TargetMode="Internal" /><Relationship Id="rId23" Type="http://schemas.openxmlformats.org/officeDocument/2006/relationships/image" Target="../media/image27.wmf" /><Relationship Id="rId24" Type="http://schemas.openxmlformats.org/officeDocument/2006/relationships/oleObject" Target="../embeddings/oleObject14.bin" TargetMode="Internal" /><Relationship Id="rId25" Type="http://schemas.openxmlformats.org/officeDocument/2006/relationships/image" Target="../media/image28.wmf" /><Relationship Id="rId26" Type="http://schemas.openxmlformats.org/officeDocument/2006/relationships/oleObject" Target="../embeddings/oleObject15.bin" TargetMode="Internal" /><Relationship Id="rId27" Type="http://schemas.openxmlformats.org/officeDocument/2006/relationships/image" Target="../media/image29.wmf" /><Relationship Id="rId28" Type="http://schemas.openxmlformats.org/officeDocument/2006/relationships/oleObject" Target="../embeddings/oleObject16.bin" TargetMode="Internal" /><Relationship Id="rId29" Type="http://schemas.openxmlformats.org/officeDocument/2006/relationships/image" Target="../media/image30.wmf" /><Relationship Id="rId3" Type="http://schemas.openxmlformats.org/officeDocument/2006/relationships/image" Target="../media/image17.wmf" /><Relationship Id="rId30" Type="http://schemas.openxmlformats.org/officeDocument/2006/relationships/vmlDrawing" Target="../drawings/vmlDrawing3.vml" /><Relationship Id="rId31" Type="http://schemas.openxmlformats.org/officeDocument/2006/relationships/audio" Target="../media/audio11111111.wav" /><Relationship Id="rId32" Type="http://schemas.openxmlformats.org/officeDocument/2006/relationships/audio" Target="../media/audio22222222.wav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8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9.wmf" /><Relationship Id="rId8" Type="http://schemas.openxmlformats.org/officeDocument/2006/relationships/oleObject" Target="../embeddings/oleObject6.bin" TargetMode="Internal" /><Relationship Id="rId9" Type="http://schemas.openxmlformats.org/officeDocument/2006/relationships/image" Target="../media/image20.wmf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oleObject" Target="../embeddings/oleObject21.bin" TargetMode="Internal" /><Relationship Id="rId11" Type="http://schemas.openxmlformats.org/officeDocument/2006/relationships/image" Target="../media/image35.wmf" /><Relationship Id="rId12" Type="http://schemas.openxmlformats.org/officeDocument/2006/relationships/oleObject" Target="../embeddings/oleObject22.bin" TargetMode="Internal" /><Relationship Id="rId13" Type="http://schemas.openxmlformats.org/officeDocument/2006/relationships/vmlDrawing" Target="../drawings/vmlDrawing4.vml" /><Relationship Id="rId2" Type="http://schemas.openxmlformats.org/officeDocument/2006/relationships/oleObject" Target="../embeddings/oleObject17.bin" TargetMode="Internal" /><Relationship Id="rId3" Type="http://schemas.openxmlformats.org/officeDocument/2006/relationships/image" Target="../media/image31.wmf" /><Relationship Id="rId4" Type="http://schemas.openxmlformats.org/officeDocument/2006/relationships/oleObject" Target="../embeddings/oleObject18.bin" TargetMode="Internal" /><Relationship Id="rId5" Type="http://schemas.openxmlformats.org/officeDocument/2006/relationships/image" Target="../media/image32.wmf" /><Relationship Id="rId6" Type="http://schemas.openxmlformats.org/officeDocument/2006/relationships/oleObject" Target="../embeddings/oleObject19.bin" TargetMode="Internal" /><Relationship Id="rId7" Type="http://schemas.openxmlformats.org/officeDocument/2006/relationships/image" Target="../media/image33.wmf" /><Relationship Id="rId8" Type="http://schemas.openxmlformats.org/officeDocument/2006/relationships/oleObject" Target="../embeddings/oleObject20.bin" TargetMode="Internal" /><Relationship Id="rId9" Type="http://schemas.openxmlformats.org/officeDocument/2006/relationships/image" Target="../media/image34.wmf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35043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9" name="Rectangle 5"/>
          <p:cNvSpPr>
            <a:spLocks noChangeArrowheads="1"/>
          </p:cNvSpPr>
          <p:nvPr/>
        </p:nvSpPr>
        <p:spPr bwMode="auto">
          <a:xfrm>
            <a:off x="3380985" y="1839040"/>
            <a:ext cx="2182008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6000" b="1" smtClean="0">
                <a:solidFill>
                  <a:srgbClr val="CC0066"/>
                </a:solidFill>
                <a:latin typeface="微软雅黑" pitchFamily="34" charset="-122"/>
                <a:ea typeface="微软雅黑" pitchFamily="34" charset="-122"/>
              </a:rPr>
              <a:t>函  数</a:t>
            </a:r>
            <a:endParaRPr lang="zh-CN" altLang="en-US" sz="6000" b="1">
              <a:solidFill>
                <a:srgbClr val="CC0066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-11112" y="742950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3200">
                <a:solidFill>
                  <a:srgbClr val="070707"/>
                </a:solidFill>
                <a:latin typeface="微软雅黑" pitchFamily="34" charset="-122"/>
                <a:ea typeface="微软雅黑" pitchFamily="34" charset="-122"/>
              </a:rPr>
              <a:t>第四章  一次函数</a:t>
            </a:r>
          </a:p>
        </p:txBody>
      </p:sp>
      <p:sp>
        <p:nvSpPr>
          <p:cNvPr id="36" name="矩形 35"/>
          <p:cNvSpPr/>
          <p:nvPr/>
        </p:nvSpPr>
        <p:spPr>
          <a:xfrm>
            <a:off x="0" y="4171950"/>
            <a:ext cx="9144000" cy="42067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rgbClr val="0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2" name="MH_Other_10"/>
          <p:cNvSpPr>
            <a:spLocks noChangeArrowheads="1"/>
          </p:cNvSpPr>
          <p:nvPr/>
        </p:nvSpPr>
        <p:spPr bwMode="auto">
          <a:xfrm>
            <a:off x="2033588" y="1262062"/>
            <a:ext cx="88900" cy="66675"/>
          </a:xfrm>
          <a:custGeom>
            <a:gdLst>
              <a:gd name="T0" fmla="*/ 39 w 43"/>
              <a:gd name="T1" fmla="*/ 18 h 44"/>
              <a:gd name="T2" fmla="*/ 25 w 43"/>
              <a:gd name="T3" fmla="*/ 18 h 44"/>
              <a:gd name="T4" fmla="*/ 25 w 43"/>
              <a:gd name="T5" fmla="*/ 4 h 44"/>
              <a:gd name="T6" fmla="*/ 21 w 43"/>
              <a:gd name="T7" fmla="*/ 0 h 44"/>
              <a:gd name="T8" fmla="*/ 18 w 43"/>
              <a:gd name="T9" fmla="*/ 4 h 44"/>
              <a:gd name="T10" fmla="*/ 18 w 43"/>
              <a:gd name="T11" fmla="*/ 18 h 44"/>
              <a:gd name="T12" fmla="*/ 3 w 43"/>
              <a:gd name="T13" fmla="*/ 18 h 44"/>
              <a:gd name="T14" fmla="*/ 0 w 43"/>
              <a:gd name="T15" fmla="*/ 22 h 44"/>
              <a:gd name="T16" fmla="*/ 3 w 43"/>
              <a:gd name="T17" fmla="*/ 26 h 44"/>
              <a:gd name="T18" fmla="*/ 18 w 43"/>
              <a:gd name="T19" fmla="*/ 26 h 44"/>
              <a:gd name="T20" fmla="*/ 18 w 43"/>
              <a:gd name="T21" fmla="*/ 40 h 44"/>
              <a:gd name="T22" fmla="*/ 21 w 43"/>
              <a:gd name="T23" fmla="*/ 44 h 44"/>
              <a:gd name="T24" fmla="*/ 25 w 43"/>
              <a:gd name="T25" fmla="*/ 40 h 44"/>
              <a:gd name="T26" fmla="*/ 25 w 43"/>
              <a:gd name="T27" fmla="*/ 26 h 44"/>
              <a:gd name="T28" fmla="*/ 39 w 43"/>
              <a:gd name="T29" fmla="*/ 26 h 44"/>
              <a:gd name="T30" fmla="*/ 43 w 43"/>
              <a:gd name="T31" fmla="*/ 22 h 44"/>
              <a:gd name="T32" fmla="*/ 39 w 43"/>
              <a:gd name="T33" fmla="*/ 18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3" h="44">
                <a:moveTo>
                  <a:pt x="39" y="18"/>
                </a:moveTo>
                <a:cubicBezTo>
                  <a:pt x="25" y="18"/>
                  <a:pt x="25" y="18"/>
                  <a:pt x="25" y="18"/>
                </a:cubicBezTo>
                <a:cubicBezTo>
                  <a:pt x="25" y="4"/>
                  <a:pt x="25" y="4"/>
                  <a:pt x="25" y="4"/>
                </a:cubicBezTo>
                <a:cubicBezTo>
                  <a:pt x="25" y="2"/>
                  <a:pt x="23" y="0"/>
                  <a:pt x="21" y="0"/>
                </a:cubicBezTo>
                <a:cubicBezTo>
                  <a:pt x="19" y="0"/>
                  <a:pt x="18" y="2"/>
                  <a:pt x="18" y="4"/>
                </a:cubicBezTo>
                <a:cubicBezTo>
                  <a:pt x="18" y="18"/>
                  <a:pt x="18" y="18"/>
                  <a:pt x="18" y="18"/>
                </a:cubicBezTo>
                <a:cubicBezTo>
                  <a:pt x="3" y="18"/>
                  <a:pt x="3" y="18"/>
                  <a:pt x="3" y="18"/>
                </a:cubicBezTo>
                <a:cubicBezTo>
                  <a:pt x="1" y="18"/>
                  <a:pt x="0" y="20"/>
                  <a:pt x="0" y="22"/>
                </a:cubicBezTo>
                <a:cubicBezTo>
                  <a:pt x="0" y="24"/>
                  <a:pt x="1" y="26"/>
                  <a:pt x="3" y="26"/>
                </a:cubicBezTo>
                <a:cubicBezTo>
                  <a:pt x="18" y="26"/>
                  <a:pt x="18" y="26"/>
                  <a:pt x="18" y="26"/>
                </a:cubicBezTo>
                <a:cubicBezTo>
                  <a:pt x="18" y="40"/>
                  <a:pt x="18" y="40"/>
                  <a:pt x="18" y="40"/>
                </a:cubicBezTo>
                <a:cubicBezTo>
                  <a:pt x="18" y="42"/>
                  <a:pt x="19" y="44"/>
                  <a:pt x="21" y="44"/>
                </a:cubicBezTo>
                <a:cubicBezTo>
                  <a:pt x="23" y="44"/>
                  <a:pt x="25" y="42"/>
                  <a:pt x="25" y="40"/>
                </a:cubicBezTo>
                <a:cubicBezTo>
                  <a:pt x="25" y="26"/>
                  <a:pt x="25" y="26"/>
                  <a:pt x="25" y="26"/>
                </a:cubicBezTo>
                <a:cubicBezTo>
                  <a:pt x="39" y="26"/>
                  <a:pt x="39" y="26"/>
                  <a:pt x="39" y="26"/>
                </a:cubicBezTo>
                <a:cubicBezTo>
                  <a:pt x="41" y="26"/>
                  <a:pt x="43" y="24"/>
                  <a:pt x="43" y="22"/>
                </a:cubicBezTo>
                <a:cubicBezTo>
                  <a:pt x="43" y="20"/>
                  <a:pt x="41" y="18"/>
                  <a:pt x="39" y="18"/>
                </a:cubicBezTo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  <p:grpSp>
        <p:nvGrpSpPr>
          <p:cNvPr id="97283" name="Group 10"/>
          <p:cNvGrpSpPr/>
          <p:nvPr/>
        </p:nvGrpSpPr>
        <p:grpSpPr>
          <a:xfrm>
            <a:off x="714375" y="803672"/>
            <a:ext cx="222250" cy="161925"/>
            <a:chOff x="348" y="329"/>
            <a:chExt cx="349" cy="340"/>
          </a:xfrm>
        </p:grpSpPr>
        <p:sp>
          <p:nvSpPr>
            <p:cNvPr id="97284" name="MH_Other_9"/>
            <p:cNvSpPr>
              <a:spLocks noEditPoints="1" noChangeArrowheads="1"/>
            </p:cNvSpPr>
            <p:nvPr/>
          </p:nvSpPr>
          <p:spPr bwMode="auto">
            <a:xfrm>
              <a:off x="348" y="329"/>
              <a:ext cx="349" cy="340"/>
            </a:xfrm>
            <a:custGeom>
              <a:gdLst>
                <a:gd name="T0" fmla="*/ 105 w 108"/>
                <a:gd name="T1" fmla="*/ 95 h 107"/>
                <a:gd name="T2" fmla="*/ 76 w 108"/>
                <a:gd name="T3" fmla="*/ 66 h 107"/>
                <a:gd name="T4" fmla="*/ 83 w 108"/>
                <a:gd name="T5" fmla="*/ 42 h 107"/>
                <a:gd name="T6" fmla="*/ 42 w 108"/>
                <a:gd name="T7" fmla="*/ 0 h 107"/>
                <a:gd name="T8" fmla="*/ 0 w 108"/>
                <a:gd name="T9" fmla="*/ 42 h 107"/>
                <a:gd name="T10" fmla="*/ 42 w 108"/>
                <a:gd name="T11" fmla="*/ 83 h 107"/>
                <a:gd name="T12" fmla="*/ 66 w 108"/>
                <a:gd name="T13" fmla="*/ 76 h 107"/>
                <a:gd name="T14" fmla="*/ 95 w 108"/>
                <a:gd name="T15" fmla="*/ 105 h 107"/>
                <a:gd name="T16" fmla="*/ 100 w 108"/>
                <a:gd name="T17" fmla="*/ 107 h 107"/>
                <a:gd name="T18" fmla="*/ 105 w 108"/>
                <a:gd name="T19" fmla="*/ 105 h 107"/>
                <a:gd name="T20" fmla="*/ 105 w 108"/>
                <a:gd name="T21" fmla="*/ 95 h 107"/>
                <a:gd name="T22" fmla="*/ 7 w 108"/>
                <a:gd name="T23" fmla="*/ 42 h 107"/>
                <a:gd name="T24" fmla="*/ 42 w 108"/>
                <a:gd name="T25" fmla="*/ 7 h 107"/>
                <a:gd name="T26" fmla="*/ 76 w 108"/>
                <a:gd name="T27" fmla="*/ 42 h 107"/>
                <a:gd name="T28" fmla="*/ 42 w 108"/>
                <a:gd name="T29" fmla="*/ 76 h 107"/>
                <a:gd name="T30" fmla="*/ 7 w 108"/>
                <a:gd name="T31" fmla="*/ 42 h 10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8" h="107">
                  <a:moveTo>
                    <a:pt x="105" y="95"/>
                  </a:moveTo>
                  <a:cubicBezTo>
                    <a:pt x="76" y="66"/>
                    <a:pt x="76" y="66"/>
                    <a:pt x="76" y="66"/>
                  </a:cubicBezTo>
                  <a:cubicBezTo>
                    <a:pt x="81" y="59"/>
                    <a:pt x="83" y="51"/>
                    <a:pt x="83" y="42"/>
                  </a:cubicBezTo>
                  <a:cubicBezTo>
                    <a:pt x="83" y="19"/>
                    <a:pt x="65" y="0"/>
                    <a:pt x="42" y="0"/>
                  </a:cubicBezTo>
                  <a:cubicBezTo>
                    <a:pt x="19" y="0"/>
                    <a:pt x="0" y="19"/>
                    <a:pt x="0" y="42"/>
                  </a:cubicBezTo>
                  <a:cubicBezTo>
                    <a:pt x="0" y="65"/>
                    <a:pt x="19" y="83"/>
                    <a:pt x="42" y="83"/>
                  </a:cubicBezTo>
                  <a:cubicBezTo>
                    <a:pt x="51" y="83"/>
                    <a:pt x="59" y="81"/>
                    <a:pt x="66" y="76"/>
                  </a:cubicBezTo>
                  <a:cubicBezTo>
                    <a:pt x="95" y="105"/>
                    <a:pt x="95" y="105"/>
                    <a:pt x="95" y="105"/>
                  </a:cubicBezTo>
                  <a:cubicBezTo>
                    <a:pt x="96" y="106"/>
                    <a:pt x="98" y="107"/>
                    <a:pt x="100" y="107"/>
                  </a:cubicBezTo>
                  <a:cubicBezTo>
                    <a:pt x="101" y="107"/>
                    <a:pt x="103" y="106"/>
                    <a:pt x="105" y="105"/>
                  </a:cubicBezTo>
                  <a:cubicBezTo>
                    <a:pt x="108" y="102"/>
                    <a:pt x="108" y="97"/>
                    <a:pt x="105" y="95"/>
                  </a:cubicBezTo>
                  <a:moveTo>
                    <a:pt x="7" y="42"/>
                  </a:moveTo>
                  <a:cubicBezTo>
                    <a:pt x="7" y="23"/>
                    <a:pt x="23" y="7"/>
                    <a:pt x="42" y="7"/>
                  </a:cubicBezTo>
                  <a:cubicBezTo>
                    <a:pt x="61" y="7"/>
                    <a:pt x="76" y="23"/>
                    <a:pt x="76" y="42"/>
                  </a:cubicBezTo>
                  <a:cubicBezTo>
                    <a:pt x="76" y="61"/>
                    <a:pt x="61" y="76"/>
                    <a:pt x="42" y="76"/>
                  </a:cubicBezTo>
                  <a:cubicBezTo>
                    <a:pt x="23" y="76"/>
                    <a:pt x="7" y="61"/>
                    <a:pt x="7" y="42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97285" name="MH_Other_10"/>
            <p:cNvSpPr>
              <a:spLocks noChangeArrowheads="1"/>
            </p:cNvSpPr>
            <p:nvPr/>
          </p:nvSpPr>
          <p:spPr bwMode="auto">
            <a:xfrm>
              <a:off x="428" y="404"/>
              <a:ext cx="140" cy="140"/>
            </a:xfrm>
            <a:custGeom>
              <a:gdLst>
                <a:gd name="T0" fmla="*/ 39 w 43"/>
                <a:gd name="T1" fmla="*/ 18 h 44"/>
                <a:gd name="T2" fmla="*/ 25 w 43"/>
                <a:gd name="T3" fmla="*/ 18 h 44"/>
                <a:gd name="T4" fmla="*/ 25 w 43"/>
                <a:gd name="T5" fmla="*/ 4 h 44"/>
                <a:gd name="T6" fmla="*/ 21 w 43"/>
                <a:gd name="T7" fmla="*/ 0 h 44"/>
                <a:gd name="T8" fmla="*/ 18 w 43"/>
                <a:gd name="T9" fmla="*/ 4 h 44"/>
                <a:gd name="T10" fmla="*/ 18 w 43"/>
                <a:gd name="T11" fmla="*/ 18 h 44"/>
                <a:gd name="T12" fmla="*/ 3 w 43"/>
                <a:gd name="T13" fmla="*/ 18 h 44"/>
                <a:gd name="T14" fmla="*/ 0 w 43"/>
                <a:gd name="T15" fmla="*/ 22 h 44"/>
                <a:gd name="T16" fmla="*/ 3 w 43"/>
                <a:gd name="T17" fmla="*/ 26 h 44"/>
                <a:gd name="T18" fmla="*/ 18 w 43"/>
                <a:gd name="T19" fmla="*/ 26 h 44"/>
                <a:gd name="T20" fmla="*/ 18 w 43"/>
                <a:gd name="T21" fmla="*/ 40 h 44"/>
                <a:gd name="T22" fmla="*/ 21 w 43"/>
                <a:gd name="T23" fmla="*/ 44 h 44"/>
                <a:gd name="T24" fmla="*/ 25 w 43"/>
                <a:gd name="T25" fmla="*/ 40 h 44"/>
                <a:gd name="T26" fmla="*/ 25 w 43"/>
                <a:gd name="T27" fmla="*/ 26 h 44"/>
                <a:gd name="T28" fmla="*/ 39 w 43"/>
                <a:gd name="T29" fmla="*/ 26 h 44"/>
                <a:gd name="T30" fmla="*/ 43 w 43"/>
                <a:gd name="T31" fmla="*/ 22 h 44"/>
                <a:gd name="T32" fmla="*/ 39 w 43"/>
                <a:gd name="T33" fmla="*/ 18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3" h="44">
                  <a:moveTo>
                    <a:pt x="39" y="18"/>
                  </a:moveTo>
                  <a:cubicBezTo>
                    <a:pt x="25" y="18"/>
                    <a:pt x="25" y="18"/>
                    <a:pt x="25" y="18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2"/>
                    <a:pt x="23" y="0"/>
                    <a:pt x="21" y="0"/>
                  </a:cubicBezTo>
                  <a:cubicBezTo>
                    <a:pt x="19" y="0"/>
                    <a:pt x="18" y="2"/>
                    <a:pt x="18" y="4"/>
                  </a:cubicBezTo>
                  <a:cubicBezTo>
                    <a:pt x="18" y="18"/>
                    <a:pt x="18" y="18"/>
                    <a:pt x="18" y="18"/>
                  </a:cubicBezTo>
                  <a:cubicBezTo>
                    <a:pt x="3" y="18"/>
                    <a:pt x="3" y="18"/>
                    <a:pt x="3" y="18"/>
                  </a:cubicBezTo>
                  <a:cubicBezTo>
                    <a:pt x="1" y="18"/>
                    <a:pt x="0" y="20"/>
                    <a:pt x="0" y="22"/>
                  </a:cubicBezTo>
                  <a:cubicBezTo>
                    <a:pt x="0" y="24"/>
                    <a:pt x="1" y="26"/>
                    <a:pt x="3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18" y="40"/>
                    <a:pt x="18" y="40"/>
                    <a:pt x="18" y="40"/>
                  </a:cubicBezTo>
                  <a:cubicBezTo>
                    <a:pt x="18" y="42"/>
                    <a:pt x="19" y="44"/>
                    <a:pt x="21" y="44"/>
                  </a:cubicBezTo>
                  <a:cubicBezTo>
                    <a:pt x="23" y="44"/>
                    <a:pt x="25" y="42"/>
                    <a:pt x="25" y="40"/>
                  </a:cubicBezTo>
                  <a:cubicBezTo>
                    <a:pt x="25" y="26"/>
                    <a:pt x="25" y="26"/>
                    <a:pt x="25" y="26"/>
                  </a:cubicBezTo>
                  <a:cubicBezTo>
                    <a:pt x="39" y="26"/>
                    <a:pt x="39" y="26"/>
                    <a:pt x="39" y="26"/>
                  </a:cubicBezTo>
                  <a:cubicBezTo>
                    <a:pt x="41" y="26"/>
                    <a:pt x="43" y="24"/>
                    <a:pt x="43" y="22"/>
                  </a:cubicBezTo>
                  <a:cubicBezTo>
                    <a:pt x="43" y="20"/>
                    <a:pt x="41" y="18"/>
                    <a:pt x="39" y="18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</p:grpSp>
      <p:sp>
        <p:nvSpPr>
          <p:cNvPr id="97286" name="MH_SubTitle_4"/>
          <p:cNvSpPr txBox="1">
            <a:spLocks noChangeArrowheads="1"/>
          </p:cNvSpPr>
          <p:nvPr/>
        </p:nvSpPr>
        <p:spPr bwMode="auto">
          <a:xfrm>
            <a:off x="3786188" y="857250"/>
            <a:ext cx="1674812" cy="475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170" tIns="46990" rIns="90170" bIns="4699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buFont typeface="Arial" pitchFamily="34" charset="0"/>
              <a:buNone/>
            </a:pPr>
            <a:r>
              <a:rPr lang="zh-CN" altLang="en-US" sz="2800" b="1">
                <a:solidFill>
                  <a:schemeClr val="tx2"/>
                </a:solidFill>
                <a:latin typeface="微软雅黑" pitchFamily="34" charset="-122"/>
                <a:ea typeface="微软雅黑" pitchFamily="34" charset="-122"/>
              </a:rPr>
              <a:t>学习目标</a:t>
            </a:r>
            <a:endParaRPr lang="zh-CN" altLang="en-US" sz="2000" b="1">
              <a:solidFill>
                <a:schemeClr val="tx2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348" name="文本框 14347"/>
          <p:cNvSpPr txBox="1">
            <a:spLocks noChangeArrowheads="1"/>
          </p:cNvSpPr>
          <p:nvPr/>
        </p:nvSpPr>
        <p:spPr bwMode="auto">
          <a:xfrm>
            <a:off x="439738" y="1932385"/>
            <a:ext cx="880241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1.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掌握函数的概念以及表示方法．（重点）</a:t>
            </a:r>
          </a:p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2.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会求函数的值，并确定自变量的取值范围．（难点）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8306" name="Picture 2" descr="BJ1287"/>
          <p:cNvPicPr>
            <a:picLocks noChangeAspect="1" noChangeArrowheads="1"/>
          </p:cNvPicPr>
          <p:nvPr/>
        </p:nvPicPr>
        <p:blipFill>
          <a:blip r:embed="rId2">
            <a:lum bright="6000" contrast="-6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803400" y="1064419"/>
            <a:ext cx="5905500" cy="2789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514350" y="4024313"/>
            <a:ext cx="827405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>
                <a:latin typeface="Times New Roman" pitchFamily="18" charset="0"/>
                <a:ea typeface="黑体" pitchFamily="49" charset="-122"/>
              </a:rPr>
              <a:t>        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生活中充满了许许多多变化的量，你了解这些变量之间的关系吗？</a:t>
            </a:r>
          </a:p>
        </p:txBody>
      </p:sp>
      <p:sp>
        <p:nvSpPr>
          <p:cNvPr id="98308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228B8B"/>
                </a:solidFill>
                <a:ea typeface="方正姚体" pitchFamily="2" charset="-122"/>
              </a:rPr>
              <a:t>导入新课</a:t>
            </a:r>
            <a:endParaRPr lang="zh-CN" altLang="en-US">
              <a:solidFill>
                <a:srgbClr val="228B8B"/>
              </a:solidFill>
            </a:endParaRPr>
          </a:p>
        </p:txBody>
      </p:sp>
      <p:sp>
        <p:nvSpPr>
          <p:cNvPr id="98309" name="圆角矩形 31"/>
          <p:cNvSpPr>
            <a:spLocks noChangeArrowheads="1"/>
          </p:cNvSpPr>
          <p:nvPr/>
        </p:nvSpPr>
        <p:spPr bwMode="auto">
          <a:xfrm>
            <a:off x="468313" y="573882"/>
            <a:ext cx="1428750" cy="321469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D9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99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观察与思考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715963" y="3770710"/>
            <a:ext cx="7645400" cy="916781"/>
          </a:xfrm>
          <a:noFill/>
        </p:spPr>
        <p:txBody>
          <a:bodyPr/>
          <a:lstStyle/>
          <a:p>
            <a:pPr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黑体" pitchFamily="49" charset="-122"/>
                <a:ea typeface="黑体" pitchFamily="49" charset="-122"/>
              </a:rPr>
              <a:t>   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记录的是某一种股票上市以来的每天的价格变动情况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. </a:t>
            </a:r>
          </a:p>
        </p:txBody>
      </p:sp>
      <p:pic>
        <p:nvPicPr>
          <p:cNvPr id="99331" name="Picture 3" descr="2006102515327125"/>
          <p:cNvPicPr>
            <a:picLocks noChangeAspect="1" noChangeArrowheads="1"/>
          </p:cNvPicPr>
          <p:nvPr/>
        </p:nvPicPr>
        <p:blipFill>
          <a:blip r:embed="rId2">
            <a:lum bright="36000" contrast="3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971551" y="1101329"/>
            <a:ext cx="7134225" cy="2550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2" name="Rectangle 4"/>
          <p:cNvSpPr>
            <a:spLocks noChangeArrowheads="1"/>
          </p:cNvSpPr>
          <p:nvPr/>
        </p:nvSpPr>
        <p:spPr bwMode="auto">
          <a:xfrm>
            <a:off x="3627438" y="541734"/>
            <a:ext cx="121058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K</a:t>
            </a:r>
            <a:r>
              <a:rPr lang="zh-CN" altLang="en-US" sz="32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线图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354" name="Text Box 3"/>
          <p:cNvSpPr txBox="1">
            <a:spLocks noChangeArrowheads="1"/>
          </p:cNvSpPr>
          <p:nvPr/>
        </p:nvSpPr>
        <p:spPr bwMode="auto">
          <a:xfrm>
            <a:off x="3505200" y="206991"/>
            <a:ext cx="1489075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心电图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539751" y="3726657"/>
            <a:ext cx="7993063" cy="916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3200">
                <a:latin typeface="黑体" pitchFamily="49" charset="-122"/>
                <a:ea typeface="黑体" pitchFamily="49" charset="-122"/>
              </a:rPr>
              <a:t>   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记录的是心脏本身的生物电在每一心动周期中发生的电变化情况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. </a:t>
            </a:r>
          </a:p>
        </p:txBody>
      </p:sp>
      <p:pic>
        <p:nvPicPr>
          <p:cNvPr id="100356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084264" y="791766"/>
            <a:ext cx="6975475" cy="2818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378" name="矩形 80"/>
          <p:cNvSpPr>
            <a:spLocks noChangeArrowheads="1"/>
          </p:cNvSpPr>
          <p:nvPr/>
        </p:nvSpPr>
        <p:spPr bwMode="auto">
          <a:xfrm>
            <a:off x="11113" y="28575"/>
            <a:ext cx="111440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b="1">
                <a:solidFill>
                  <a:srgbClr val="228B8B"/>
                </a:solidFill>
                <a:ea typeface="方正姚体" pitchFamily="2" charset="-122"/>
              </a:rPr>
              <a:t>讲授新课</a:t>
            </a:r>
            <a:endParaRPr lang="zh-CN" altLang="en-US">
              <a:solidFill>
                <a:srgbClr val="228B8B"/>
              </a:solidFill>
            </a:endParaRPr>
          </a:p>
        </p:txBody>
      </p:sp>
      <p:grpSp>
        <p:nvGrpSpPr>
          <p:cNvPr id="101379" name="组合 6147"/>
          <p:cNvGrpSpPr/>
          <p:nvPr/>
        </p:nvGrpSpPr>
        <p:grpSpPr>
          <a:xfrm>
            <a:off x="325438" y="304800"/>
            <a:ext cx="4332914" cy="739246"/>
            <a:chExt cx="6825" cy="1551"/>
          </a:xfrm>
        </p:grpSpPr>
        <p:sp>
          <p:nvSpPr>
            <p:cNvPr id="101380" name="矩形 7"/>
            <p:cNvSpPr>
              <a:spLocks noChangeArrowheads="1"/>
            </p:cNvSpPr>
            <p:nvPr/>
          </p:nvSpPr>
          <p:spPr bwMode="auto">
            <a:xfrm>
              <a:off x="882" y="0"/>
              <a:ext cx="2634" cy="1200"/>
            </a:xfrm>
            <a:custGeom>
              <a:gdLst>
                <a:gd name="T0" fmla="*/ 0 w 2520280"/>
                <a:gd name="T1" fmla="*/ 1872208 h 1872208"/>
                <a:gd name="T2" fmla="*/ 2520280 w 2520280"/>
                <a:gd name="T3" fmla="*/ 1872208 h 1872208"/>
                <a:gd name="T4" fmla="*/ 0 w 2520280"/>
                <a:gd name="T5" fmla="*/ 1872208 h 1872208"/>
                <a:gd name="T6" fmla="*/ 0 w 2520280"/>
                <a:gd name="T7" fmla="*/ 0 h 1872208"/>
                <a:gd name="T8" fmla="*/ 916 w 2520280"/>
                <a:gd name="T9" fmla="*/ 0 h 1872208"/>
                <a:gd name="T10" fmla="*/ 0 w 2520280"/>
                <a:gd name="T11" fmla="*/ 0 h 1872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>
              <a:solidFill>
                <a:srgbClr val="DDDDDD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01381" name="任意多边形 16"/>
            <p:cNvSpPr>
              <a:spLocks noChangeArrowheads="1"/>
            </p:cNvSpPr>
            <p:nvPr/>
          </p:nvSpPr>
          <p:spPr bwMode="auto">
            <a:xfrm>
              <a:off x="0" y="454"/>
              <a:ext cx="826" cy="760"/>
            </a:xfrm>
            <a:custGeom>
              <a:gdLst>
                <a:gd name="T0" fmla="*/ 0 w 696310"/>
                <a:gd name="T1" fmla="*/ 0 h 696310"/>
                <a:gd name="T2" fmla="*/ 459827 w 696310"/>
                <a:gd name="T3" fmla="*/ 0 h 696310"/>
                <a:gd name="T4" fmla="*/ 459827 w 696310"/>
                <a:gd name="T5" fmla="*/ 236483 h 696310"/>
                <a:gd name="T6" fmla="*/ 696310 w 696310"/>
                <a:gd name="T7" fmla="*/ 236483 h 696310"/>
                <a:gd name="T8" fmla="*/ 696310 w 696310"/>
                <a:gd name="T9" fmla="*/ 696310 h 696310"/>
                <a:gd name="T10" fmla="*/ 0 w 696310"/>
                <a:gd name="T11" fmla="*/ 696310 h 696310"/>
                <a:gd name="T12" fmla="*/ 0 w 696310"/>
                <a:gd name="T13" fmla="*/ 0 h 696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01382" name="矩形 17"/>
            <p:cNvSpPr>
              <a:spLocks noChangeArrowheads="1"/>
            </p:cNvSpPr>
            <p:nvPr/>
          </p:nvSpPr>
          <p:spPr bwMode="auto">
            <a:xfrm>
              <a:off x="570" y="374"/>
              <a:ext cx="258" cy="265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215900" rIns="179705" bIns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</a:pPr>
              <a:endParaRPr lang="zh-CN" altLang="zh-CN" sz="400">
                <a:solidFill>
                  <a:srgbClr val="FFFFFF"/>
                </a:solidFill>
                <a:ea typeface="微软雅黑" pitchFamily="34" charset="-122"/>
              </a:endParaRPr>
            </a:p>
          </p:txBody>
        </p:sp>
        <p:sp>
          <p:nvSpPr>
            <p:cNvPr id="101383" name="文本框 6151"/>
            <p:cNvSpPr txBox="1">
              <a:spLocks noChangeArrowheads="1"/>
            </p:cNvSpPr>
            <p:nvPr/>
          </p:nvSpPr>
          <p:spPr bwMode="auto">
            <a:xfrm>
              <a:off x="878" y="432"/>
              <a:ext cx="5947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 b="1">
                  <a:solidFill>
                    <a:srgbClr val="006666"/>
                  </a:solidFill>
                  <a:latin typeface="微软雅黑" pitchFamily="34" charset="-122"/>
                  <a:ea typeface="微软雅黑" pitchFamily="34" charset="-122"/>
                  <a:sym typeface="宋体" pitchFamily="2" charset="-122"/>
                </a:rPr>
                <a:t>函数的概念及表示方法</a:t>
              </a:r>
            </a:p>
          </p:txBody>
        </p:sp>
        <p:sp>
          <p:nvSpPr>
            <p:cNvPr id="101384" name="文本框 6152"/>
            <p:cNvSpPr txBox="1">
              <a:spLocks noChangeArrowheads="1"/>
            </p:cNvSpPr>
            <p:nvPr/>
          </p:nvSpPr>
          <p:spPr bwMode="auto">
            <a:xfrm>
              <a:off x="0" y="453"/>
              <a:ext cx="872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>
                  <a:solidFill>
                    <a:schemeClr val="accent1"/>
                  </a:solidFill>
                  <a:ea typeface="微软雅黑" pitchFamily="34" charset="-122"/>
                </a:rPr>
                <a:t>一</a:t>
              </a:r>
            </a:p>
          </p:txBody>
        </p:sp>
      </p:grpSp>
      <p:sp>
        <p:nvSpPr>
          <p:cNvPr id="4434" name="Rectangle 2"/>
          <p:cNvSpPr>
            <a:spLocks noChangeArrowheads="1"/>
          </p:cNvSpPr>
          <p:nvPr/>
        </p:nvSpPr>
        <p:spPr bwMode="auto">
          <a:xfrm>
            <a:off x="325438" y="1547611"/>
            <a:ext cx="8616950" cy="95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想一想，如果你坐在摩天轮上，随着</a:t>
            </a:r>
            <a:r>
              <a:rPr lang="zh-CN" altLang="en-US" sz="2400">
                <a:solidFill>
                  <a:srgbClr val="000099"/>
                </a:solidFill>
                <a:latin typeface="黑体" pitchFamily="49" charset="-122"/>
                <a:ea typeface="黑体" pitchFamily="49" charset="-122"/>
              </a:rPr>
              <a:t>时间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的变化，你离开地面的</a:t>
            </a:r>
            <a:r>
              <a:rPr lang="zh-CN" altLang="en-US" sz="2400">
                <a:solidFill>
                  <a:srgbClr val="000099"/>
                </a:solidFill>
                <a:latin typeface="黑体" pitchFamily="49" charset="-122"/>
                <a:ea typeface="黑体" pitchFamily="49" charset="-122"/>
              </a:rPr>
              <a:t>高度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是如何变化的？</a:t>
            </a:r>
          </a:p>
        </p:txBody>
      </p:sp>
      <p:sp>
        <p:nvSpPr>
          <p:cNvPr id="101386" name="Text Box 5"/>
          <p:cNvSpPr txBox="1">
            <a:spLocks noChangeArrowheads="1"/>
          </p:cNvSpPr>
          <p:nvPr/>
        </p:nvSpPr>
        <p:spPr bwMode="auto">
          <a:xfrm>
            <a:off x="336551" y="938213"/>
            <a:ext cx="1439863" cy="609398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情景一</a:t>
            </a:r>
          </a:p>
        </p:txBody>
      </p:sp>
      <p:pic>
        <p:nvPicPr>
          <p:cNvPr id="101387" name="Picture 5" descr="20134210161257834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622800" y="2260997"/>
            <a:ext cx="4084638" cy="2443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426" name="文本框 73816"/>
          <p:cNvSpPr txBox="1">
            <a:spLocks noChangeArrowheads="1"/>
          </p:cNvSpPr>
          <p:nvPr/>
        </p:nvSpPr>
        <p:spPr bwMode="auto">
          <a:xfrm>
            <a:off x="534988" y="503635"/>
            <a:ext cx="8272462" cy="884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下图反映了摩天轮上的一点的高度</a:t>
            </a:r>
            <a:endParaRPr lang="en-US" altLang="zh-CN" sz="2400">
              <a:solidFill>
                <a:srgbClr val="000000"/>
              </a:solidFill>
              <a:latin typeface="Times New Roman" pitchFamily="18" charset="0"/>
              <a:ea typeface="黑体" pitchFamily="49" charset="-122"/>
            </a:endParaRPr>
          </a:p>
        </p:txBody>
      </p:sp>
      <p:pic>
        <p:nvPicPr>
          <p:cNvPr id="103427" name="图片 73817" descr="图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50826" y="1707357"/>
            <a:ext cx="4537075" cy="1922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3861" name="表格 73860"/>
          <p:cNvGraphicFramePr>
            <a:graphicFrameLocks noGrp="1"/>
          </p:cNvGraphicFramePr>
          <p:nvPr/>
        </p:nvGraphicFramePr>
        <p:xfrm>
          <a:off x="4643439" y="2193131"/>
          <a:ext cx="4321175" cy="937230"/>
        </p:xfrm>
        <a:graphic>
          <a:graphicData uri="http://schemas.openxmlformats.org/drawingml/2006/table">
            <a:tbl>
              <a:tblPr/>
              <a:tblGrid>
                <a:gridCol w="860425"/>
                <a:gridCol w="496888"/>
                <a:gridCol w="492125"/>
                <a:gridCol w="550862"/>
                <a:gridCol w="438150"/>
                <a:gridCol w="495300"/>
                <a:gridCol w="493713"/>
                <a:gridCol w="493712"/>
              </a:tblGrid>
              <a:tr h="46861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0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1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2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3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4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5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…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615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solidFill>
                          <a:srgbClr val="FF0000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endParaRPr lang="zh-CN" altLang="en-US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>
                        <a:lnSpc>
                          <a:spcPct val="150000"/>
                        </a:lnSpc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…</a:t>
                      </a:r>
                    </a:p>
                  </a:txBody>
                  <a:tcPr marL="19050" marR="19050" marT="28568" marB="28568" anchor="ctr" anchorCtr="1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457" name="文本框 73847"/>
          <p:cNvSpPr txBox="1">
            <a:spLocks noChangeArrowheads="1"/>
          </p:cNvSpPr>
          <p:nvPr/>
        </p:nvSpPr>
        <p:spPr bwMode="auto">
          <a:xfrm>
            <a:off x="5003800" y="1491853"/>
            <a:ext cx="2990850" cy="270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(1)</a:t>
            </a:r>
            <a:r>
              <a:rPr lang="zh-CN" altLang="en-US" sz="2800">
                <a:solidFill>
                  <a:srgbClr val="000000"/>
                </a:solidFill>
                <a:latin typeface="黑体" pitchFamily="49" charset="-122"/>
                <a:ea typeface="黑体" pitchFamily="49" charset="-122"/>
              </a:rPr>
              <a:t>根据左图填表：</a:t>
            </a:r>
          </a:p>
        </p:txBody>
      </p:sp>
      <p:sp>
        <p:nvSpPr>
          <p:cNvPr id="103458" name="文本框 73848"/>
          <p:cNvSpPr txBox="1">
            <a:spLocks noChangeArrowheads="1"/>
          </p:cNvSpPr>
          <p:nvPr/>
        </p:nvSpPr>
        <p:spPr bwMode="auto">
          <a:xfrm>
            <a:off x="603251" y="3763566"/>
            <a:ext cx="8361363" cy="442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(2)</a:t>
            </a:r>
            <a:r>
              <a:rPr lang="zh-CN" altLang="en-US" sz="2800">
                <a:solidFill>
                  <a:srgbClr val="000000"/>
                </a:solidFill>
                <a:latin typeface="Times New Roman" pitchFamily="18" charset="0"/>
                <a:ea typeface="黑体" pitchFamily="49" charset="-122"/>
              </a:rPr>
              <a:t>对于给定的时间</a:t>
            </a:r>
            <a:endParaRPr lang="zh-CN" altLang="en-US" sz="2800">
              <a:solidFill>
                <a:srgbClr val="00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103459" name="文本框 73849"/>
          <p:cNvSpPr txBox="1">
            <a:spLocks noChangeArrowheads="1"/>
          </p:cNvSpPr>
          <p:nvPr/>
        </p:nvSpPr>
        <p:spPr bwMode="auto">
          <a:xfrm>
            <a:off x="755650" y="2842023"/>
            <a:ext cx="77041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endParaRPr lang="zh-CN" altLang="zh-CN" sz="2400" baseline="30000">
              <a:solidFill>
                <a:schemeClr val="hlink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8224" name="Text Box 32"/>
          <p:cNvSpPr txBox="1">
            <a:spLocks noChangeArrowheads="1"/>
          </p:cNvSpPr>
          <p:nvPr/>
        </p:nvSpPr>
        <p:spPr bwMode="auto">
          <a:xfrm>
            <a:off x="7994650" y="2769394"/>
            <a:ext cx="609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11</a:t>
            </a:r>
          </a:p>
        </p:txBody>
      </p:sp>
      <p:sp>
        <p:nvSpPr>
          <p:cNvPr id="8225" name="Text Box 33"/>
          <p:cNvSpPr txBox="1">
            <a:spLocks noChangeArrowheads="1"/>
          </p:cNvSpPr>
          <p:nvPr/>
        </p:nvSpPr>
        <p:spPr bwMode="auto">
          <a:xfrm>
            <a:off x="6516688" y="2769394"/>
            <a:ext cx="609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37</a:t>
            </a:r>
          </a:p>
        </p:txBody>
      </p:sp>
      <p:sp>
        <p:nvSpPr>
          <p:cNvPr id="8226" name="Text Box 34"/>
          <p:cNvSpPr txBox="1">
            <a:spLocks noChangeArrowheads="1"/>
          </p:cNvSpPr>
          <p:nvPr/>
        </p:nvSpPr>
        <p:spPr bwMode="auto">
          <a:xfrm>
            <a:off x="7019925" y="2769394"/>
            <a:ext cx="609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45</a:t>
            </a:r>
          </a:p>
        </p:txBody>
      </p:sp>
      <p:sp>
        <p:nvSpPr>
          <p:cNvPr id="8227" name="Text Box 35"/>
          <p:cNvSpPr txBox="1">
            <a:spLocks noChangeArrowheads="1"/>
          </p:cNvSpPr>
          <p:nvPr/>
        </p:nvSpPr>
        <p:spPr bwMode="auto">
          <a:xfrm>
            <a:off x="7491413" y="2769394"/>
            <a:ext cx="609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37</a:t>
            </a:r>
          </a:p>
        </p:txBody>
      </p:sp>
      <p:sp>
        <p:nvSpPr>
          <p:cNvPr id="8228" name="Text Box 36"/>
          <p:cNvSpPr txBox="1">
            <a:spLocks noChangeArrowheads="1"/>
          </p:cNvSpPr>
          <p:nvPr/>
        </p:nvSpPr>
        <p:spPr bwMode="auto">
          <a:xfrm>
            <a:off x="5618163" y="2769394"/>
            <a:ext cx="609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3</a:t>
            </a:r>
          </a:p>
        </p:txBody>
      </p:sp>
      <p:sp>
        <p:nvSpPr>
          <p:cNvPr id="8236" name="Text Box 44"/>
          <p:cNvSpPr txBox="1">
            <a:spLocks noChangeArrowheads="1"/>
          </p:cNvSpPr>
          <p:nvPr/>
        </p:nvSpPr>
        <p:spPr bwMode="auto">
          <a:xfrm>
            <a:off x="6011863" y="2769394"/>
            <a:ext cx="49244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zh-CN" sz="2400">
                <a:solidFill>
                  <a:srgbClr val="FF0000"/>
                </a:solidFill>
                <a:latin typeface="Times New Roman" pitchFamily="18" charset="0"/>
              </a:rPr>
              <a:t>10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24" grpId="0"/>
      <p:bldP spid="8225" grpId="0"/>
      <p:bldP spid="8226" grpId="0"/>
      <p:bldP spid="8227" grpId="0"/>
      <p:bldP spid="82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4450" name="Picture 46" descr="P7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5650" y="2139554"/>
            <a:ext cx="1335088" cy="10156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1" name="Picture 47" descr="P7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427539" y="1491854"/>
            <a:ext cx="2014537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2" name="Picture 48" descr="P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411414" y="1815703"/>
            <a:ext cx="1673225" cy="1356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453" name="Picture 49" descr="P7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43664" y="1545431"/>
            <a:ext cx="2243137" cy="186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454" name="Rectangle 2"/>
          <p:cNvSpPr>
            <a:spLocks noChangeArrowheads="1"/>
          </p:cNvSpPr>
          <p:nvPr/>
        </p:nvSpPr>
        <p:spPr bwMode="auto">
          <a:xfrm>
            <a:off x="468314" y="896541"/>
            <a:ext cx="8472487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瓶子或罐头盒等圆柱形的物体，常常如下图那样堆放</a:t>
            </a:r>
            <a:r>
              <a:rPr lang="en-US" altLang="zh-CN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随着</a:t>
            </a:r>
            <a:r>
              <a:rPr lang="zh-CN" altLang="en-US" sz="2400">
                <a:solidFill>
                  <a:srgbClr val="000099"/>
                </a:solidFill>
                <a:latin typeface="黑体" pitchFamily="49" charset="-122"/>
                <a:ea typeface="黑体" pitchFamily="49" charset="-122"/>
              </a:rPr>
              <a:t>层数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的增加，</a:t>
            </a:r>
            <a:r>
              <a:rPr lang="zh-CN" altLang="en-US" sz="2400">
                <a:solidFill>
                  <a:srgbClr val="000099"/>
                </a:solidFill>
                <a:latin typeface="黑体" pitchFamily="49" charset="-122"/>
                <a:ea typeface="黑体" pitchFamily="49" charset="-122"/>
              </a:rPr>
              <a:t>物体的总数</a:t>
            </a:r>
            <a:r>
              <a:rPr lang="zh-CN" altLang="en-US" sz="24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是如何变化的？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468314" y="3165873"/>
            <a:ext cx="2395537" cy="377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 algn="just"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2800">
                <a:latin typeface="黑体" pitchFamily="49" charset="-122"/>
                <a:ea typeface="黑体" pitchFamily="49" charset="-122"/>
              </a:rPr>
              <a:t>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填写下表：</a:t>
            </a:r>
          </a:p>
        </p:txBody>
      </p:sp>
      <p:graphicFrame>
        <p:nvGraphicFramePr>
          <p:cNvPr id="6337" name="表格 6336"/>
          <p:cNvGraphicFramePr>
            <a:graphicFrameLocks noGrp="1"/>
          </p:cNvGraphicFramePr>
          <p:nvPr/>
        </p:nvGraphicFramePr>
        <p:xfrm>
          <a:off x="395288" y="3759994"/>
          <a:ext cx="8229600" cy="864394"/>
        </p:xfrm>
        <a:graphic>
          <a:graphicData uri="http://schemas.openxmlformats.org/drawingml/2006/table">
            <a:tbl>
              <a:tblPr/>
              <a:tblGrid>
                <a:gridCol w="2227263"/>
                <a:gridCol w="998537"/>
                <a:gridCol w="1022350"/>
                <a:gridCol w="979488"/>
                <a:gridCol w="1001712"/>
                <a:gridCol w="998538"/>
                <a:gridCol w="1001712"/>
              </a:tblGrid>
              <a:tr h="432197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1800">
                          <a:latin typeface="黑体" pitchFamily="49" charset="-122"/>
                          <a:ea typeface="黑体" pitchFamily="49" charset="-122"/>
                        </a:rPr>
                        <a:t>   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1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2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3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4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5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…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197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en-US" altLang="zh-CN" sz="1800"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FF3300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CC00FF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CC00FF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  …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7227" name="Text Box 59"/>
          <p:cNvSpPr txBox="1">
            <a:spLocks noChangeArrowheads="1"/>
          </p:cNvSpPr>
          <p:nvPr/>
        </p:nvSpPr>
        <p:spPr bwMode="auto">
          <a:xfrm>
            <a:off x="2938463" y="4206479"/>
            <a:ext cx="457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</a:t>
            </a:r>
          </a:p>
        </p:txBody>
      </p:sp>
      <p:sp>
        <p:nvSpPr>
          <p:cNvPr id="7228" name="Text Box 60"/>
          <p:cNvSpPr txBox="1">
            <a:spLocks noChangeArrowheads="1"/>
          </p:cNvSpPr>
          <p:nvPr/>
        </p:nvSpPr>
        <p:spPr bwMode="auto">
          <a:xfrm>
            <a:off x="3995738" y="4192191"/>
            <a:ext cx="68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3</a:t>
            </a:r>
          </a:p>
        </p:txBody>
      </p:sp>
      <p:sp>
        <p:nvSpPr>
          <p:cNvPr id="7230" name="Text Box 62"/>
          <p:cNvSpPr txBox="1">
            <a:spLocks noChangeArrowheads="1"/>
          </p:cNvSpPr>
          <p:nvPr/>
        </p:nvSpPr>
        <p:spPr bwMode="auto">
          <a:xfrm>
            <a:off x="5003800" y="4192191"/>
            <a:ext cx="68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6</a:t>
            </a:r>
          </a:p>
        </p:txBody>
      </p:sp>
      <p:sp>
        <p:nvSpPr>
          <p:cNvPr id="7231" name="Text Box 63"/>
          <p:cNvSpPr txBox="1">
            <a:spLocks noChangeArrowheads="1"/>
          </p:cNvSpPr>
          <p:nvPr/>
        </p:nvSpPr>
        <p:spPr bwMode="auto">
          <a:xfrm>
            <a:off x="5867400" y="4192191"/>
            <a:ext cx="49244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10</a:t>
            </a:r>
          </a:p>
        </p:txBody>
      </p:sp>
      <p:sp>
        <p:nvSpPr>
          <p:cNvPr id="7232" name="Text Box 64"/>
          <p:cNvSpPr txBox="1">
            <a:spLocks noChangeArrowheads="1"/>
          </p:cNvSpPr>
          <p:nvPr/>
        </p:nvSpPr>
        <p:spPr bwMode="auto">
          <a:xfrm>
            <a:off x="6861175" y="4192191"/>
            <a:ext cx="838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15</a:t>
            </a:r>
          </a:p>
        </p:txBody>
      </p:sp>
      <p:sp>
        <p:nvSpPr>
          <p:cNvPr id="6368" name="Text Box 58"/>
          <p:cNvSpPr txBox="1">
            <a:spLocks noChangeArrowheads="1"/>
          </p:cNvSpPr>
          <p:nvPr/>
        </p:nvSpPr>
        <p:spPr bwMode="auto">
          <a:xfrm>
            <a:off x="468694" y="1089327"/>
            <a:ext cx="8462962" cy="10009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63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3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对于给定任一层数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n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，相应的物体总数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确定吗？有几个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值和它对应？</a:t>
            </a:r>
          </a:p>
        </p:txBody>
      </p:sp>
      <p:sp>
        <p:nvSpPr>
          <p:cNvPr id="2099" name="Rectangle 51"/>
          <p:cNvSpPr>
            <a:spLocks noChangeArrowheads="1"/>
          </p:cNvSpPr>
          <p:nvPr/>
        </p:nvSpPr>
        <p:spPr bwMode="auto">
          <a:xfrm>
            <a:off x="684213" y="3775472"/>
            <a:ext cx="1511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层数 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n</a:t>
            </a:r>
          </a:p>
        </p:txBody>
      </p:sp>
      <p:sp>
        <p:nvSpPr>
          <p:cNvPr id="2100" name="Rectangle 52"/>
          <p:cNvSpPr>
            <a:spLocks noChangeArrowheads="1"/>
          </p:cNvSpPr>
          <p:nvPr/>
        </p:nvSpPr>
        <p:spPr bwMode="auto">
          <a:xfrm>
            <a:off x="468313" y="4192191"/>
            <a:ext cx="22320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物体总数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</a:p>
        </p:txBody>
      </p:sp>
      <p:sp>
        <p:nvSpPr>
          <p:cNvPr id="2101" name="AutoShape 53"/>
          <p:cNvSpPr>
            <a:spLocks noChangeArrowheads="1"/>
          </p:cNvSpPr>
          <p:nvPr/>
        </p:nvSpPr>
        <p:spPr bwMode="auto">
          <a:xfrm>
            <a:off x="3348039" y="410766"/>
            <a:ext cx="2808287" cy="485775"/>
          </a:xfrm>
          <a:prstGeom prst="wedgeRoundRectCallout">
            <a:avLst>
              <a:gd name="adj1" fmla="val 82245"/>
              <a:gd name="adj2" fmla="val 55833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唯一一个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值</a:t>
            </a:r>
          </a:p>
        </p:txBody>
      </p:sp>
      <p:sp>
        <p:nvSpPr>
          <p:cNvPr id="104491" name="Text Box 5"/>
          <p:cNvSpPr txBox="1">
            <a:spLocks noChangeArrowheads="1"/>
          </p:cNvSpPr>
          <p:nvPr/>
        </p:nvSpPr>
        <p:spPr bwMode="auto">
          <a:xfrm>
            <a:off x="468313" y="306193"/>
            <a:ext cx="1439862" cy="609398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情景二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3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3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2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2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2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2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3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3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227" grpId="0"/>
      <p:bldP spid="7228" grpId="0"/>
      <p:bldP spid="7230" grpId="0"/>
      <p:bldP spid="7231" grpId="0"/>
      <p:bldP spid="7232" grpId="0"/>
      <p:bldP spid="6368" grpId="0"/>
      <p:bldP spid="2100" grpId="0"/>
      <p:bldP spid="210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6498" name="对象 72736"/>
          <p:cNvGraphicFramePr>
            <a:graphicFrameLocks noChangeAspect="1"/>
          </p:cNvGraphicFramePr>
          <p:nvPr/>
        </p:nvGraphicFramePr>
        <p:xfrm>
          <a:off x="9915525" y="3084910"/>
          <a:ext cx="114300" cy="161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4549" imgH="216370" progId="Equation.3">
                  <p:embed/>
                </p:oleObj>
              </mc:Choice>
              <mc:Fallback>
                <p:oleObj r:id="rId2" imgW="114549" imgH="21637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9915525" y="3084910"/>
                        <a:ext cx="114300" cy="1619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158751" y="788194"/>
            <a:ext cx="8963025" cy="1765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2000">
                <a:latin typeface="Times New Roman" pitchFamily="18" charset="0"/>
                <a:ea typeface="黑体" pitchFamily="49" charset="-122"/>
              </a:rPr>
              <a:t>              </a:t>
            </a:r>
            <a:r>
              <a:rPr lang="zh-CN" altLang="en-US" sz="2000">
                <a:latin typeface="Times New Roman" pitchFamily="18" charset="0"/>
                <a:ea typeface="黑体" pitchFamily="49" charset="-122"/>
              </a:rPr>
              <a:t>一定质量的气体在体积不变时，假若温度降低到</a:t>
            </a:r>
            <a:r>
              <a:rPr lang="en-US" altLang="zh-CN" sz="2000">
                <a:latin typeface="Times New Roman" pitchFamily="18" charset="0"/>
                <a:ea typeface="黑体" pitchFamily="49" charset="-122"/>
              </a:rPr>
              <a:t>-273℃</a:t>
            </a:r>
            <a:r>
              <a:rPr lang="zh-CN" altLang="en-US" sz="2000">
                <a:latin typeface="Times New Roman" pitchFamily="18" charset="0"/>
                <a:ea typeface="黑体" pitchFamily="49" charset="-122"/>
              </a:rPr>
              <a:t>，则气体的压强为零</a:t>
            </a:r>
            <a:r>
              <a:rPr lang="en-US" altLang="zh-CN" sz="2000">
                <a:latin typeface="Times New Roman" pitchFamily="18" charset="0"/>
                <a:ea typeface="黑体" pitchFamily="49" charset="-122"/>
              </a:rPr>
              <a:t>.</a:t>
            </a:r>
            <a:r>
              <a:rPr lang="zh-CN" altLang="en-US" sz="2000">
                <a:latin typeface="Times New Roman" pitchFamily="18" charset="0"/>
                <a:ea typeface="黑体" pitchFamily="49" charset="-122"/>
              </a:rPr>
              <a:t>因此，物理学把</a:t>
            </a:r>
            <a:r>
              <a:rPr lang="en-US" altLang="zh-CN" sz="2000">
                <a:latin typeface="Times New Roman" pitchFamily="18" charset="0"/>
                <a:ea typeface="黑体" pitchFamily="49" charset="-122"/>
              </a:rPr>
              <a:t>-273℃</a:t>
            </a:r>
            <a:r>
              <a:rPr lang="zh-CN" altLang="en-US" sz="2000">
                <a:latin typeface="Times New Roman" pitchFamily="18" charset="0"/>
                <a:ea typeface="黑体" pitchFamily="49" charset="-122"/>
              </a:rPr>
              <a:t>作为热力学温度的零度</a:t>
            </a:r>
            <a:r>
              <a:rPr lang="en-US" altLang="zh-CN" sz="2000">
                <a:latin typeface="Times New Roman" pitchFamily="18" charset="0"/>
                <a:ea typeface="黑体" pitchFamily="49" charset="-122"/>
              </a:rPr>
              <a:t>.</a:t>
            </a:r>
            <a:r>
              <a:rPr lang="zh-CN" altLang="en-US" sz="2000">
                <a:latin typeface="Times New Roman" pitchFamily="18" charset="0"/>
                <a:ea typeface="黑体" pitchFamily="49" charset="-122"/>
              </a:rPr>
              <a:t>热力学温度</a:t>
            </a:r>
            <a:endParaRPr lang="en-US" altLang="zh-CN" sz="20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457201" y="2453877"/>
            <a:ext cx="8340725" cy="545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(1)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当</a:t>
            </a:r>
            <a:endParaRPr lang="zh-CN" altLang="en-US" sz="24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457201" y="3715941"/>
            <a:ext cx="7921625" cy="545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（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2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）给定任一个大于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-273 ℃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的摄氏温度</a:t>
            </a:r>
            <a:endParaRPr lang="zh-CN" altLang="en-US" sz="24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2462213" y="3353991"/>
            <a:ext cx="5562600" cy="572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230K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、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246K 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、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273K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、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291K</a:t>
            </a:r>
          </a:p>
        </p:txBody>
      </p:sp>
      <p:sp>
        <p:nvSpPr>
          <p:cNvPr id="40992" name="AutoShape 32"/>
          <p:cNvSpPr>
            <a:spLocks noChangeArrowheads="1"/>
          </p:cNvSpPr>
          <p:nvPr/>
        </p:nvSpPr>
        <p:spPr bwMode="auto">
          <a:xfrm>
            <a:off x="6588125" y="4300538"/>
            <a:ext cx="2311400" cy="540544"/>
          </a:xfrm>
          <a:prstGeom prst="wedgeRoundRectCallout">
            <a:avLst>
              <a:gd name="adj1" fmla="val -79606"/>
              <a:gd name="adj2" fmla="val 134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唯一一个</a:t>
            </a:r>
            <a:endParaRPr lang="zh-CN" altLang="en-US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40993" name="Text Box 33"/>
          <p:cNvSpPr txBox="1">
            <a:spLocks noChangeArrowheads="1"/>
          </p:cNvSpPr>
          <p:nvPr/>
        </p:nvSpPr>
        <p:spPr bwMode="auto">
          <a:xfrm>
            <a:off x="2463800" y="2856310"/>
            <a:ext cx="2808288" cy="551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解：当</a:t>
            </a:r>
            <a:endParaRPr lang="zh-CN" altLang="en-US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40994" name="Rectangle 34"/>
          <p:cNvSpPr>
            <a:spLocks noChangeArrowheads="1"/>
          </p:cNvSpPr>
          <p:nvPr/>
        </p:nvSpPr>
        <p:spPr bwMode="auto">
          <a:xfrm>
            <a:off x="6067146" y="2856310"/>
            <a:ext cx="184709" cy="55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buFont typeface="Arial" pitchFamily="34" charset="0"/>
              <a:buNone/>
            </a:pPr>
            <a:endParaRPr lang="zh-CN" altLang="en-US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106506" name="Text Box 5"/>
          <p:cNvSpPr txBox="1">
            <a:spLocks noChangeArrowheads="1"/>
          </p:cNvSpPr>
          <p:nvPr/>
        </p:nvSpPr>
        <p:spPr bwMode="auto">
          <a:xfrm>
            <a:off x="252414" y="363141"/>
            <a:ext cx="1303337" cy="572464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Times New Roman" pitchFamily="18" charset="0"/>
                <a:ea typeface="黑体" pitchFamily="49" charset="-122"/>
              </a:rPr>
              <a:t>情景三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0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build="p"/>
      <p:bldP spid="40963" grpId="0"/>
      <p:bldP spid="40964" grpId="0"/>
      <p:bldP spid="40965" grpId="0"/>
      <p:bldP spid="40992" grpId="0"/>
      <p:bldP spid="40993" grpId="0"/>
      <p:bldP spid="4099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522" name="矩形标注 75791"/>
          <p:cNvSpPr>
            <a:spLocks noChangeArrowheads="1"/>
          </p:cNvSpPr>
          <p:nvPr/>
        </p:nvSpPr>
        <p:spPr bwMode="auto">
          <a:xfrm>
            <a:off x="1371600" y="635794"/>
            <a:ext cx="6769100" cy="2322910"/>
          </a:xfrm>
          <a:prstGeom prst="wedgeRectCallout">
            <a:avLst>
              <a:gd name="adj1" fmla="val -43750"/>
              <a:gd name="adj2" fmla="val 700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 sz="2800">
              <a:solidFill>
                <a:srgbClr val="FF0000"/>
              </a:solidFill>
              <a:ea typeface="黑体" pitchFamily="49" charset="-122"/>
            </a:endParaRPr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1731963" y="887016"/>
            <a:ext cx="756126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上面的三个问题中，有什么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共同特点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？</a:t>
            </a: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1947864" y="1337073"/>
            <a:ext cx="5451475" cy="1850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buFont typeface="Arial" pitchFamily="34" charset="0"/>
              <a:buNone/>
            </a:pP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①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时间</a:t>
            </a:r>
            <a:r>
              <a:rPr lang="zh-CN" altLang="en-US" sz="2800" i="1">
                <a:latin typeface="Times New Roman" pitchFamily="18" charset="0"/>
                <a:ea typeface="黑体" pitchFamily="49" charset="-122"/>
              </a:rPr>
              <a:t> </a:t>
            </a:r>
            <a:endParaRPr lang="zh-CN" altLang="en-US" sz="2800">
              <a:latin typeface="Times New Roman" pitchFamily="18" charset="0"/>
              <a:ea typeface="黑体" pitchFamily="49" charset="-122"/>
            </a:endParaRPr>
          </a:p>
          <a:p>
            <a:pPr>
              <a:lnSpc>
                <a:spcPct val="140000"/>
              </a:lnSpc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②层数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n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、物体总数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；</a:t>
            </a:r>
          </a:p>
          <a:p>
            <a:pPr>
              <a:lnSpc>
                <a:spcPct val="140000"/>
              </a:lnSpc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③摄氏温度</a:t>
            </a:r>
            <a:endParaRPr lang="en-US" altLang="zh-CN" sz="28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795338" y="3667125"/>
            <a:ext cx="7758112" cy="1212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共同特点：</a:t>
            </a:r>
            <a:r>
              <a:rPr lang="zh-CN" altLang="en-US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都有两个变量，给定其中某一个变量的值，相应地就确定了另一个变量的值</a:t>
            </a:r>
            <a:r>
              <a:rPr lang="en-US" altLang="zh-CN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9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/>
      <p:bldP spid="41988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546" name="折角形 76803"/>
          <p:cNvSpPr>
            <a:spLocks noChangeArrowheads="1"/>
          </p:cNvSpPr>
          <p:nvPr/>
        </p:nvSpPr>
        <p:spPr bwMode="auto">
          <a:xfrm>
            <a:off x="833438" y="1340644"/>
            <a:ext cx="7772400" cy="1890713"/>
          </a:xfrm>
          <a:prstGeom prst="foldedCorner">
            <a:avLst>
              <a:gd name="adj" fmla="val 125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ea typeface="黑体" pitchFamily="49" charset="-122"/>
              </a:rPr>
              <a:t>        </a:t>
            </a:r>
          </a:p>
        </p:txBody>
      </p:sp>
      <p:sp>
        <p:nvSpPr>
          <p:cNvPr id="108547" name="圆角矩形 31"/>
          <p:cNvSpPr>
            <a:spLocks noChangeArrowheads="1"/>
          </p:cNvSpPr>
          <p:nvPr/>
        </p:nvSpPr>
        <p:spPr bwMode="auto">
          <a:xfrm>
            <a:off x="611188" y="681038"/>
            <a:ext cx="1223962" cy="321469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D9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99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归纳总结</a:t>
            </a:r>
            <a:endParaRPr lang="zh-CN" altLang="en-US" b="1"/>
          </a:p>
        </p:txBody>
      </p:sp>
      <p:sp>
        <p:nvSpPr>
          <p:cNvPr id="76806" name="Text Box 5"/>
          <p:cNvSpPr txBox="1">
            <a:spLocks noChangeArrowheads="1"/>
          </p:cNvSpPr>
          <p:nvPr/>
        </p:nvSpPr>
        <p:spPr bwMode="auto">
          <a:xfrm>
            <a:off x="1011238" y="1378744"/>
            <a:ext cx="7416800" cy="1481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0">
                <a:solidFill>
                  <a:schemeClr val="accent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     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一般地，如果在一个变化过程中有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两个变量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和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，并且对于变量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的每一个值，变量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都有唯一的值与它对应，那么我们称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是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的函数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，其中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是自变量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.</a:t>
            </a:r>
          </a:p>
        </p:txBody>
      </p:sp>
      <p:sp>
        <p:nvSpPr>
          <p:cNvPr id="76807" name="Text Box 11"/>
          <p:cNvSpPr txBox="1">
            <a:spLocks noChangeArrowheads="1"/>
          </p:cNvSpPr>
          <p:nvPr/>
        </p:nvSpPr>
        <p:spPr bwMode="auto">
          <a:xfrm>
            <a:off x="3924301" y="844154"/>
            <a:ext cx="1223963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函数</a:t>
            </a:r>
          </a:p>
        </p:txBody>
      </p:sp>
      <p:sp>
        <p:nvSpPr>
          <p:cNvPr id="76808" name="Text Box 15"/>
          <p:cNvSpPr txBox="1">
            <a:spLocks noChangeArrowheads="1"/>
          </p:cNvSpPr>
          <p:nvPr/>
        </p:nvSpPr>
        <p:spPr bwMode="auto">
          <a:xfrm>
            <a:off x="833439" y="3600450"/>
            <a:ext cx="7678737" cy="1049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注意： 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函数不是数，它是指某一变化过程中两个变量之间的关系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6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68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68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6" grpId="0"/>
      <p:bldP spid="76807" grpId="0"/>
      <p:bldP spid="7680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28" name="Text Box 6"/>
          <p:cNvSpPr txBox="1">
            <a:spLocks noChangeArrowheads="1"/>
          </p:cNvSpPr>
          <p:nvPr/>
        </p:nvSpPr>
        <p:spPr bwMode="auto">
          <a:xfrm>
            <a:off x="441325" y="1951435"/>
            <a:ext cx="2147888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表示函数</a:t>
            </a:r>
          </a:p>
          <a:p>
            <a:pPr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的一般方法</a:t>
            </a:r>
          </a:p>
        </p:txBody>
      </p:sp>
      <p:sp>
        <p:nvSpPr>
          <p:cNvPr id="77829" name="Text Box 7"/>
          <p:cNvSpPr txBox="1">
            <a:spLocks noChangeArrowheads="1"/>
          </p:cNvSpPr>
          <p:nvPr/>
        </p:nvSpPr>
        <p:spPr bwMode="auto">
          <a:xfrm>
            <a:off x="2983796" y="2110979"/>
            <a:ext cx="126188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列表法</a:t>
            </a:r>
          </a:p>
        </p:txBody>
      </p:sp>
      <p:sp>
        <p:nvSpPr>
          <p:cNvPr id="77830" name="Text Box 8"/>
          <p:cNvSpPr txBox="1">
            <a:spLocks noChangeArrowheads="1"/>
          </p:cNvSpPr>
          <p:nvPr/>
        </p:nvSpPr>
        <p:spPr bwMode="auto">
          <a:xfrm>
            <a:off x="2983796" y="1414463"/>
            <a:ext cx="126188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图象法</a:t>
            </a:r>
          </a:p>
        </p:txBody>
      </p:sp>
      <p:sp>
        <p:nvSpPr>
          <p:cNvPr id="77831" name="Text Box 9"/>
          <p:cNvSpPr txBox="1">
            <a:spLocks noChangeArrowheads="1"/>
          </p:cNvSpPr>
          <p:nvPr/>
        </p:nvSpPr>
        <p:spPr bwMode="auto">
          <a:xfrm>
            <a:off x="2990851" y="2734866"/>
            <a:ext cx="354012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00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latin typeface="黑体" pitchFamily="49" charset="-122"/>
                <a:ea typeface="黑体" pitchFamily="49" charset="-122"/>
              </a:rPr>
              <a:t>关系式法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(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解析式法、表达式法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)</a:t>
            </a:r>
          </a:p>
        </p:txBody>
      </p:sp>
      <p:sp>
        <p:nvSpPr>
          <p:cNvPr id="77832" name="AutoShape 17"/>
          <p:cNvSpPr/>
          <p:nvPr/>
        </p:nvSpPr>
        <p:spPr bwMode="auto">
          <a:xfrm>
            <a:off x="2589213" y="1712119"/>
            <a:ext cx="144462" cy="1188244"/>
          </a:xfrm>
          <a:prstGeom prst="leftBrace">
            <a:avLst>
              <a:gd name="adj1" fmla="val 90986"/>
              <a:gd name="adj2" fmla="val 50000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>
                <a:solidFill>
                  <a:srgbClr val="00008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 sz="2400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7834" name="Text Box 5"/>
          <p:cNvSpPr txBox="1">
            <a:spLocks noChangeArrowheads="1"/>
          </p:cNvSpPr>
          <p:nvPr/>
        </p:nvSpPr>
        <p:spPr bwMode="auto">
          <a:xfrm>
            <a:off x="6870701" y="1306116"/>
            <a:ext cx="1439863" cy="535531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情景一</a:t>
            </a:r>
          </a:p>
        </p:txBody>
      </p:sp>
      <p:sp>
        <p:nvSpPr>
          <p:cNvPr id="77835" name="Text Box 5"/>
          <p:cNvSpPr txBox="1">
            <a:spLocks noChangeArrowheads="1"/>
          </p:cNvSpPr>
          <p:nvPr/>
        </p:nvSpPr>
        <p:spPr bwMode="auto">
          <a:xfrm>
            <a:off x="6870701" y="2110978"/>
            <a:ext cx="1439863" cy="535531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情景二</a:t>
            </a:r>
          </a:p>
        </p:txBody>
      </p:sp>
      <p:sp>
        <p:nvSpPr>
          <p:cNvPr id="77836" name="Text Box 5"/>
          <p:cNvSpPr txBox="1">
            <a:spLocks noChangeArrowheads="1"/>
          </p:cNvSpPr>
          <p:nvPr/>
        </p:nvSpPr>
        <p:spPr bwMode="auto">
          <a:xfrm>
            <a:off x="6870701" y="2899172"/>
            <a:ext cx="1439863" cy="535531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7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7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9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7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77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7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77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77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  <p:bldP spid="77829" grpId="0"/>
      <p:bldP spid="77830" grpId="0"/>
      <p:bldP spid="77831" grpId="0"/>
      <p:bldP spid="77832" grpId="0"/>
      <p:bldP spid="77834" grpId="0"/>
      <p:bldP spid="77835" grpId="0"/>
      <p:bldP spid="7783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4" name="Oval 91"/>
          <p:cNvSpPr>
            <a:spLocks noChangeArrowheads="1"/>
          </p:cNvSpPr>
          <p:nvPr/>
        </p:nvSpPr>
        <p:spPr bwMode="auto">
          <a:xfrm>
            <a:off x="5291138" y="1604963"/>
            <a:ext cx="2087562" cy="1565672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48131" name="Text Box 70"/>
          <p:cNvSpPr txBox="1">
            <a:spLocks noChangeArrowheads="1"/>
          </p:cNvSpPr>
          <p:nvPr/>
        </p:nvSpPr>
        <p:spPr bwMode="auto">
          <a:xfrm>
            <a:off x="349250" y="403622"/>
            <a:ext cx="2971800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6600">
                <a:solidFill>
                  <a:srgbClr val="FF0000"/>
                </a:solidFill>
                <a:latin typeface="Times New Roman" pitchFamily="18" charset="0"/>
                <a:ea typeface="方正舒体" pitchFamily="2" charset="-122"/>
              </a:rPr>
              <a:t>讨论：</a:t>
            </a:r>
          </a:p>
        </p:txBody>
      </p:sp>
      <p:sp>
        <p:nvSpPr>
          <p:cNvPr id="48133" name="Text Box 74"/>
          <p:cNvSpPr txBox="1">
            <a:spLocks noChangeArrowheads="1"/>
          </p:cNvSpPr>
          <p:nvPr/>
        </p:nvSpPr>
        <p:spPr bwMode="auto">
          <a:xfrm>
            <a:off x="280988" y="1369219"/>
            <a:ext cx="4589462" cy="1372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en-US" sz="3200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3200">
                <a:latin typeface="Times New Roman" pitchFamily="18" charset="0"/>
                <a:ea typeface="黑体" pitchFamily="49" charset="-122"/>
              </a:rPr>
              <a:t>与</a:t>
            </a:r>
            <a:r>
              <a:rPr lang="en-US" sz="3200">
                <a:latin typeface="Times New Roman" pitchFamily="18" charset="0"/>
                <a:ea typeface="黑体" pitchFamily="49" charset="-122"/>
              </a:rPr>
              <a:t>x </a:t>
            </a:r>
            <a:r>
              <a:rPr lang="zh-CN" altLang="en-US" sz="3200">
                <a:latin typeface="Times New Roman" pitchFamily="18" charset="0"/>
                <a:ea typeface="黑体" pitchFamily="49" charset="-122"/>
              </a:rPr>
              <a:t>的图象如图所示，问</a:t>
            </a:r>
            <a:r>
              <a:rPr lang="en-US" sz="3200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3200">
                <a:latin typeface="Times New Roman" pitchFamily="18" charset="0"/>
                <a:ea typeface="黑体" pitchFamily="49" charset="-122"/>
              </a:rPr>
              <a:t>是</a:t>
            </a:r>
            <a:r>
              <a:rPr lang="en-US" sz="3200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3200">
                <a:latin typeface="Times New Roman" pitchFamily="18" charset="0"/>
                <a:ea typeface="黑体" pitchFamily="49" charset="-122"/>
              </a:rPr>
              <a:t>的函数吗？</a:t>
            </a:r>
          </a:p>
        </p:txBody>
      </p:sp>
      <p:sp>
        <p:nvSpPr>
          <p:cNvPr id="110597" name="Line 81"/>
          <p:cNvSpPr>
            <a:spLocks noChangeShapeType="1"/>
          </p:cNvSpPr>
          <p:nvPr/>
        </p:nvSpPr>
        <p:spPr bwMode="auto">
          <a:xfrm>
            <a:off x="4568825" y="2388394"/>
            <a:ext cx="3606800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598" name="Line 84"/>
          <p:cNvSpPr>
            <a:spLocks noChangeShapeType="1"/>
          </p:cNvSpPr>
          <p:nvPr/>
        </p:nvSpPr>
        <p:spPr bwMode="auto">
          <a:xfrm flipV="1">
            <a:off x="6299201" y="900112"/>
            <a:ext cx="73025" cy="2709863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599" name="Text Box 86"/>
          <p:cNvSpPr txBox="1">
            <a:spLocks noChangeArrowheads="1"/>
          </p:cNvSpPr>
          <p:nvPr/>
        </p:nvSpPr>
        <p:spPr bwMode="auto">
          <a:xfrm>
            <a:off x="1743075" y="4354116"/>
            <a:ext cx="18473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138" name="Line 94"/>
          <p:cNvSpPr>
            <a:spLocks noChangeShapeType="1"/>
          </p:cNvSpPr>
          <p:nvPr/>
        </p:nvSpPr>
        <p:spPr bwMode="auto">
          <a:xfrm flipH="1">
            <a:off x="6875463" y="2266951"/>
            <a:ext cx="0" cy="756047"/>
          </a:xfrm>
          <a:prstGeom prst="line">
            <a:avLst/>
          </a:prstGeom>
          <a:noFill/>
          <a:ln w="38100" cap="rnd">
            <a:solidFill>
              <a:srgbClr val="0000FF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39" name="Line 95"/>
          <p:cNvSpPr>
            <a:spLocks noChangeShapeType="1"/>
          </p:cNvSpPr>
          <p:nvPr/>
        </p:nvSpPr>
        <p:spPr bwMode="auto">
          <a:xfrm flipH="1">
            <a:off x="6299201" y="1746648"/>
            <a:ext cx="576263" cy="119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140" name="Line 96"/>
          <p:cNvSpPr>
            <a:spLocks noChangeShapeType="1"/>
          </p:cNvSpPr>
          <p:nvPr/>
        </p:nvSpPr>
        <p:spPr bwMode="auto">
          <a:xfrm flipH="1">
            <a:off x="6299201" y="3022997"/>
            <a:ext cx="576263" cy="0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0603" name="Text Box 101"/>
          <p:cNvSpPr txBox="1">
            <a:spLocks noChangeArrowheads="1"/>
          </p:cNvSpPr>
          <p:nvPr/>
        </p:nvSpPr>
        <p:spPr bwMode="auto">
          <a:xfrm>
            <a:off x="7915276" y="2337198"/>
            <a:ext cx="31290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 b="1" i="1">
                <a:solidFill>
                  <a:srgbClr val="FF0000"/>
                </a:solidFill>
                <a:latin typeface="Times New Roman" pitchFamily="18" charset="0"/>
              </a:rPr>
              <a:t>x</a:t>
            </a:r>
          </a:p>
        </p:txBody>
      </p:sp>
      <p:sp>
        <p:nvSpPr>
          <p:cNvPr id="110604" name="Text Box 102"/>
          <p:cNvSpPr txBox="1">
            <a:spLocks noChangeArrowheads="1"/>
          </p:cNvSpPr>
          <p:nvPr/>
        </p:nvSpPr>
        <p:spPr bwMode="auto">
          <a:xfrm>
            <a:off x="6054726" y="816769"/>
            <a:ext cx="2984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 b="1" i="1">
                <a:solidFill>
                  <a:srgbClr val="FF0000"/>
                </a:solidFill>
                <a:latin typeface="Times New Roman" pitchFamily="18" charset="0"/>
              </a:rPr>
              <a:t>y</a:t>
            </a:r>
          </a:p>
        </p:txBody>
      </p:sp>
      <p:sp>
        <p:nvSpPr>
          <p:cNvPr id="110605" name="Text Box 103"/>
          <p:cNvSpPr txBox="1">
            <a:spLocks noChangeArrowheads="1"/>
          </p:cNvSpPr>
          <p:nvPr/>
        </p:nvSpPr>
        <p:spPr bwMode="auto">
          <a:xfrm>
            <a:off x="6038850" y="2337198"/>
            <a:ext cx="31290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 i="1">
                <a:latin typeface="Times New Roman" pitchFamily="18" charset="0"/>
              </a:rPr>
              <a:t>o</a:t>
            </a:r>
          </a:p>
        </p:txBody>
      </p:sp>
      <p:sp>
        <p:nvSpPr>
          <p:cNvPr id="110606" name="Text Box 104"/>
          <p:cNvSpPr txBox="1">
            <a:spLocks noChangeArrowheads="1"/>
          </p:cNvSpPr>
          <p:nvPr/>
        </p:nvSpPr>
        <p:spPr bwMode="auto">
          <a:xfrm>
            <a:off x="6875463" y="2337198"/>
            <a:ext cx="31290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>
                <a:latin typeface="Times New Roman" pitchFamily="18" charset="0"/>
              </a:rPr>
              <a:t>1</a:t>
            </a:r>
          </a:p>
        </p:txBody>
      </p:sp>
      <p:sp>
        <p:nvSpPr>
          <p:cNvPr id="110607" name="Text Box 105"/>
          <p:cNvSpPr txBox="1">
            <a:spLocks noChangeArrowheads="1"/>
          </p:cNvSpPr>
          <p:nvPr/>
        </p:nvSpPr>
        <p:spPr bwMode="auto">
          <a:xfrm>
            <a:off x="5995988" y="1604963"/>
            <a:ext cx="31290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>
                <a:latin typeface="Times New Roman" pitchFamily="18" charset="0"/>
              </a:rPr>
              <a:t>2</a:t>
            </a:r>
          </a:p>
        </p:txBody>
      </p:sp>
      <p:sp>
        <p:nvSpPr>
          <p:cNvPr id="110608" name="Text Box 106"/>
          <p:cNvSpPr txBox="1">
            <a:spLocks noChangeArrowheads="1"/>
          </p:cNvSpPr>
          <p:nvPr/>
        </p:nvSpPr>
        <p:spPr bwMode="auto">
          <a:xfrm>
            <a:off x="5997575" y="2899173"/>
            <a:ext cx="39786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sz="2000">
                <a:latin typeface="Times New Roman" pitchFamily="18" charset="0"/>
              </a:rPr>
              <a:t>-2</a:t>
            </a:r>
          </a:p>
        </p:txBody>
      </p:sp>
      <p:sp>
        <p:nvSpPr>
          <p:cNvPr id="48147" name="Line 94"/>
          <p:cNvSpPr>
            <a:spLocks noChangeShapeType="1"/>
          </p:cNvSpPr>
          <p:nvPr/>
        </p:nvSpPr>
        <p:spPr bwMode="auto">
          <a:xfrm flipH="1">
            <a:off x="6875463" y="1794272"/>
            <a:ext cx="0" cy="594122"/>
          </a:xfrm>
          <a:prstGeom prst="line">
            <a:avLst/>
          </a:prstGeom>
          <a:noFill/>
          <a:ln w="38100" cap="rnd">
            <a:solidFill>
              <a:srgbClr val="0000FF"/>
            </a:solidFill>
            <a:prstDash val="sysDot"/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8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8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8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8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8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/>
      <p:bldP spid="48133" grpId="0"/>
      <p:bldP spid="48138" grpId="0"/>
      <p:bldP spid="48139" grpId="0"/>
      <p:bldP spid="48140" grpId="0"/>
      <p:bldP spid="481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618" name="圆角矩形 31"/>
          <p:cNvSpPr>
            <a:spLocks noChangeArrowheads="1"/>
          </p:cNvSpPr>
          <p:nvPr/>
        </p:nvSpPr>
        <p:spPr bwMode="auto">
          <a:xfrm>
            <a:off x="600076" y="484585"/>
            <a:ext cx="1300163" cy="321469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D9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99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000" b="1">
                <a:latin typeface="微软雅黑" pitchFamily="34" charset="-122"/>
                <a:ea typeface="微软雅黑" pitchFamily="34" charset="-122"/>
              </a:rPr>
              <a:t>典例精析</a:t>
            </a:r>
          </a:p>
        </p:txBody>
      </p:sp>
      <p:sp>
        <p:nvSpPr>
          <p:cNvPr id="111619" name="Rectangle 12"/>
          <p:cNvSpPr>
            <a:spLocks noChangeArrowheads="1"/>
          </p:cNvSpPr>
          <p:nvPr/>
        </p:nvSpPr>
        <p:spPr bwMode="auto">
          <a:xfrm>
            <a:off x="600076" y="806053"/>
            <a:ext cx="7758113" cy="1329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</a:rPr>
              <a:t>例</a:t>
            </a:r>
            <a:r>
              <a:rPr lang="en-US" altLang="zh-CN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</a:rPr>
              <a:t>1  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下列关于变量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x 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，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y 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的关系式：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Wingdings" pitchFamily="2" charset="2"/>
              </a:rPr>
              <a:t>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y 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=2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x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+3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；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Wingdings" pitchFamily="2" charset="2"/>
              </a:rPr>
              <a:t>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y 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=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x</a:t>
            </a:r>
            <a:r>
              <a:rPr lang="en-US" altLang="zh-CN" sz="2800" baseline="30000">
                <a:latin typeface="Times New Roman" pitchFamily="18" charset="0"/>
                <a:ea typeface="黑体" pitchFamily="49" charset="-122"/>
                <a:sym typeface="宋体" pitchFamily="2" charset="-122"/>
              </a:rPr>
              <a:t>2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+3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；</a:t>
            </a:r>
            <a:r>
              <a:rPr lang="zh-CN" altLang="en-US" sz="2800">
                <a:latin typeface="Times New Roman" pitchFamily="18" charset="0"/>
                <a:ea typeface="黑体" pitchFamily="49" charset="-122"/>
                <a:sym typeface="Wingdings" pitchFamily="2" charset="2"/>
              </a:rPr>
              <a:t>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  <a:sym typeface="宋体" pitchFamily="2" charset="-122"/>
              </a:rPr>
              <a:t>y 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=2</a:t>
            </a:r>
            <a:endParaRPr lang="zh-CN" altLang="en-US" sz="2800">
              <a:latin typeface="Times New Roman" pitchFamily="18" charset="0"/>
              <a:ea typeface="黑体" pitchFamily="49" charset="-122"/>
              <a:sym typeface="宋体" pitchFamily="2" charset="-122"/>
            </a:endParaRPr>
          </a:p>
        </p:txBody>
      </p:sp>
      <p:sp>
        <p:nvSpPr>
          <p:cNvPr id="3" name="文本框 2"/>
          <p:cNvSpPr txBox="1">
            <a:spLocks noChangeArrowheads="1"/>
          </p:cNvSpPr>
          <p:nvPr/>
        </p:nvSpPr>
        <p:spPr bwMode="auto">
          <a:xfrm>
            <a:off x="5432425" y="1818085"/>
            <a:ext cx="1366838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Wingdings" pitchFamily="2" charset="2"/>
              </a:rPr>
              <a:t></a:t>
            </a:r>
          </a:p>
        </p:txBody>
      </p:sp>
      <p:sp>
        <p:nvSpPr>
          <p:cNvPr id="8228" name="矩形 58"/>
          <p:cNvSpPr>
            <a:spLocks noChangeArrowheads="1"/>
          </p:cNvSpPr>
          <p:nvPr/>
        </p:nvSpPr>
        <p:spPr bwMode="auto">
          <a:xfrm>
            <a:off x="476250" y="3250406"/>
            <a:ext cx="8280400" cy="1243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CC0066"/>
                </a:solidFill>
                <a:prstDash val="sysDash"/>
                <a:bevel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判断一个变量是否是另一个变量的函数，关键是看当一个变量确定时，另一个</a:t>
            </a:r>
            <a:r>
              <a:rPr lang="zh-CN" altLang="en-US" sz="2800">
                <a:latin typeface="黑体" pitchFamily="49" charset="-122"/>
                <a:ea typeface="黑体" pitchFamily="49" charset="-122"/>
                <a:sym typeface="宋体" pitchFamily="2" charset="-122"/>
              </a:rPr>
              <a:t>变量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有唯一确定的值与它对应</a:t>
            </a:r>
            <a:r>
              <a:rPr lang="en-US" altLang="zh-CN" sz="2800">
                <a:latin typeface="Times New Roman" pitchFamily="18" charset="0"/>
                <a:ea typeface="黑体" pitchFamily="49" charset="-122"/>
                <a:sym typeface="宋体" pitchFamily="2" charset="-122"/>
              </a:rPr>
              <a:t>.</a:t>
            </a:r>
          </a:p>
        </p:txBody>
      </p:sp>
      <p:grpSp>
        <p:nvGrpSpPr>
          <p:cNvPr id="8229" name="组合 38"/>
          <p:cNvGrpSpPr/>
          <p:nvPr/>
        </p:nvGrpSpPr>
        <p:grpSpPr>
          <a:xfrm>
            <a:off x="476251" y="3286125"/>
            <a:ext cx="800219" cy="509290"/>
            <a:chExt cx="801607" cy="679443"/>
          </a:xfrm>
        </p:grpSpPr>
        <p:grpSp>
          <p:nvGrpSpPr>
            <p:cNvPr id="111623" name="组合 35"/>
            <p:cNvGrpSpPr/>
            <p:nvPr/>
          </p:nvGrpSpPr>
          <p:grpSpPr>
            <a:xfrm>
              <a:off x="31971" y="0"/>
              <a:ext cx="648072" cy="648072"/>
              <a:chExt cx="648072" cy="648072"/>
            </a:xfrm>
          </p:grpSpPr>
          <p:sp>
            <p:nvSpPr>
              <p:cNvPr id="111624" name="椭圆 5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648072" cy="648072"/>
              </a:xfrm>
              <a:prstGeom prst="ellipse">
                <a:avLst/>
              </a:prstGeom>
              <a:solidFill>
                <a:srgbClr val="0000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zh-CN" sz="2800">
                  <a:solidFill>
                    <a:srgbClr val="FF0000"/>
                  </a:solidFill>
                </a:endParaRPr>
              </a:p>
            </p:txBody>
          </p:sp>
          <p:sp>
            <p:nvSpPr>
              <p:cNvPr id="111625" name="椭圆 57"/>
              <p:cNvSpPr>
                <a:spLocks noChangeArrowheads="1"/>
              </p:cNvSpPr>
              <p:nvPr/>
            </p:nvSpPr>
            <p:spPr bwMode="auto">
              <a:xfrm>
                <a:off x="72008" y="0"/>
                <a:ext cx="504056" cy="504056"/>
              </a:xfrm>
              <a:prstGeom prst="ellipse">
                <a:avLst/>
              </a:prstGeom>
              <a:solidFill>
                <a:srgbClr val="0070C0">
                  <a:alpha val="62999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zh-CN" sz="280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11626" name="TextBox 55"/>
            <p:cNvSpPr txBox="1">
              <a:spLocks noChangeArrowheads="1"/>
            </p:cNvSpPr>
            <p:nvPr/>
          </p:nvSpPr>
          <p:spPr bwMode="auto">
            <a:xfrm>
              <a:off x="0" y="63536"/>
              <a:ext cx="801607" cy="6159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400" b="1">
                  <a:solidFill>
                    <a:srgbClr val="FFFFE9"/>
                  </a:solidFill>
                  <a:latin typeface="微软雅黑" pitchFamily="34" charset="-122"/>
                  <a:ea typeface="微软雅黑" pitchFamily="34" charset="-122"/>
                </a:rPr>
                <a:t>方法</a:t>
              </a:r>
            </a:p>
          </p:txBody>
        </p:sp>
      </p:grpSp>
      <p:graphicFrame>
        <p:nvGraphicFramePr>
          <p:cNvPr id="111627" name="对象 3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481514" y="1396603"/>
          <a:ext cx="1157287" cy="3667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imgW="571320" imgH="241200" progId="Equation.KSEE3">
                  <p:embed/>
                </p:oleObj>
              </mc:Choice>
              <mc:Fallback>
                <p:oleObj r:id="rId2" imgW="571320" imgH="241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481514" y="1396603"/>
                        <a:ext cx="1157287" cy="3667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2" name="AutoShape 32"/>
          <p:cNvSpPr>
            <a:spLocks noChangeArrowheads="1"/>
          </p:cNvSpPr>
          <p:nvPr/>
        </p:nvSpPr>
        <p:spPr bwMode="auto">
          <a:xfrm>
            <a:off x="2527301" y="2314576"/>
            <a:ext cx="2905125" cy="717947"/>
          </a:xfrm>
          <a:prstGeom prst="wedgeRoundRectCallout">
            <a:avLst>
              <a:gd name="adj1" fmla="val 48426"/>
              <a:gd name="adj2" fmla="val -134736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一个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x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值有两个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y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值与它对应</a:t>
            </a:r>
            <a:endParaRPr lang="zh-CN" altLang="en-US" sz="28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2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3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228" grpId="0"/>
      <p:bldP spid="409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42" name="Picture 3" descr="图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23850" y="2733675"/>
            <a:ext cx="5543550" cy="1874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3" name="圆角矩形 79925"/>
          <p:cNvSpPr>
            <a:spLocks noChangeArrowheads="1"/>
          </p:cNvSpPr>
          <p:nvPr/>
        </p:nvSpPr>
        <p:spPr bwMode="auto">
          <a:xfrm>
            <a:off x="5795963" y="2895601"/>
            <a:ext cx="2952750" cy="1241822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  <p:grpSp>
        <p:nvGrpSpPr>
          <p:cNvPr id="112644" name="组合 6147"/>
          <p:cNvGrpSpPr/>
          <p:nvPr/>
        </p:nvGrpSpPr>
        <p:grpSpPr>
          <a:xfrm>
            <a:off x="325438" y="304800"/>
            <a:ext cx="3614729" cy="739246"/>
            <a:chExt cx="5694" cy="1551"/>
          </a:xfrm>
        </p:grpSpPr>
        <p:sp>
          <p:nvSpPr>
            <p:cNvPr id="112645" name="矩形 7"/>
            <p:cNvSpPr>
              <a:spLocks noChangeArrowheads="1"/>
            </p:cNvSpPr>
            <p:nvPr/>
          </p:nvSpPr>
          <p:spPr bwMode="auto">
            <a:xfrm>
              <a:off x="882" y="0"/>
              <a:ext cx="2634" cy="1200"/>
            </a:xfrm>
            <a:custGeom>
              <a:gdLst>
                <a:gd name="T0" fmla="*/ 0 w 2520280"/>
                <a:gd name="T1" fmla="*/ 1872208 h 1872208"/>
                <a:gd name="T2" fmla="*/ 2520280 w 2520280"/>
                <a:gd name="T3" fmla="*/ 1872208 h 1872208"/>
                <a:gd name="T4" fmla="*/ 0 w 2520280"/>
                <a:gd name="T5" fmla="*/ 1872208 h 1872208"/>
                <a:gd name="T6" fmla="*/ 0 w 2520280"/>
                <a:gd name="T7" fmla="*/ 0 h 1872208"/>
                <a:gd name="T8" fmla="*/ 916 w 2520280"/>
                <a:gd name="T9" fmla="*/ 0 h 1872208"/>
                <a:gd name="T10" fmla="*/ 0 w 2520280"/>
                <a:gd name="T11" fmla="*/ 0 h 1872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>
              <a:solidFill>
                <a:srgbClr val="DDDDDD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12646" name="任意多边形 16"/>
            <p:cNvSpPr>
              <a:spLocks noChangeArrowheads="1"/>
            </p:cNvSpPr>
            <p:nvPr/>
          </p:nvSpPr>
          <p:spPr bwMode="auto">
            <a:xfrm>
              <a:off x="0" y="454"/>
              <a:ext cx="826" cy="760"/>
            </a:xfrm>
            <a:custGeom>
              <a:gdLst>
                <a:gd name="T0" fmla="*/ 0 w 696310"/>
                <a:gd name="T1" fmla="*/ 0 h 696310"/>
                <a:gd name="T2" fmla="*/ 459827 w 696310"/>
                <a:gd name="T3" fmla="*/ 0 h 696310"/>
                <a:gd name="T4" fmla="*/ 459827 w 696310"/>
                <a:gd name="T5" fmla="*/ 236483 h 696310"/>
                <a:gd name="T6" fmla="*/ 696310 w 696310"/>
                <a:gd name="T7" fmla="*/ 236483 h 696310"/>
                <a:gd name="T8" fmla="*/ 696310 w 696310"/>
                <a:gd name="T9" fmla="*/ 696310 h 696310"/>
                <a:gd name="T10" fmla="*/ 0 w 696310"/>
                <a:gd name="T11" fmla="*/ 696310 h 696310"/>
                <a:gd name="T12" fmla="*/ 0 w 696310"/>
                <a:gd name="T13" fmla="*/ 0 h 696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12647" name="矩形 17"/>
            <p:cNvSpPr>
              <a:spLocks noChangeArrowheads="1"/>
            </p:cNvSpPr>
            <p:nvPr/>
          </p:nvSpPr>
          <p:spPr bwMode="auto">
            <a:xfrm>
              <a:off x="570" y="374"/>
              <a:ext cx="258" cy="265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215900" rIns="179705" bIns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</a:pPr>
              <a:endParaRPr lang="zh-CN" altLang="zh-CN" sz="400">
                <a:solidFill>
                  <a:srgbClr val="FFFFFF"/>
                </a:solidFill>
                <a:ea typeface="微软雅黑" pitchFamily="34" charset="-122"/>
              </a:endParaRPr>
            </a:p>
          </p:txBody>
        </p:sp>
        <p:sp>
          <p:nvSpPr>
            <p:cNvPr id="112648" name="文本框 6151"/>
            <p:cNvSpPr txBox="1">
              <a:spLocks noChangeArrowheads="1"/>
            </p:cNvSpPr>
            <p:nvPr/>
          </p:nvSpPr>
          <p:spPr bwMode="auto">
            <a:xfrm>
              <a:off x="878" y="432"/>
              <a:ext cx="4816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 b="1">
                  <a:solidFill>
                    <a:srgbClr val="006666"/>
                  </a:solidFill>
                  <a:latin typeface="微软雅黑" pitchFamily="34" charset="-122"/>
                  <a:ea typeface="微软雅黑" pitchFamily="34" charset="-122"/>
                  <a:sym typeface="宋体" pitchFamily="2" charset="-122"/>
                </a:rPr>
                <a:t>自变量的取值范围</a:t>
              </a:r>
            </a:p>
          </p:txBody>
        </p:sp>
        <p:sp>
          <p:nvSpPr>
            <p:cNvPr id="112649" name="文本框 6152"/>
            <p:cNvSpPr txBox="1">
              <a:spLocks noChangeArrowheads="1"/>
            </p:cNvSpPr>
            <p:nvPr/>
          </p:nvSpPr>
          <p:spPr bwMode="auto">
            <a:xfrm>
              <a:off x="0" y="453"/>
              <a:ext cx="872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>
                  <a:solidFill>
                    <a:schemeClr val="accent1"/>
                  </a:solidFill>
                  <a:ea typeface="微软雅黑" pitchFamily="34" charset="-122"/>
                </a:rPr>
                <a:t>二</a:t>
              </a:r>
            </a:p>
          </p:txBody>
        </p:sp>
      </p:grpSp>
      <p:sp>
        <p:nvSpPr>
          <p:cNvPr id="112650" name="Text Box 2"/>
          <p:cNvSpPr txBox="1">
            <a:spLocks noChangeArrowheads="1"/>
          </p:cNvSpPr>
          <p:nvPr/>
        </p:nvSpPr>
        <p:spPr bwMode="auto">
          <a:xfrm>
            <a:off x="325438" y="978694"/>
            <a:ext cx="7848600" cy="1113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黑体" pitchFamily="49" charset="-122"/>
                <a:ea typeface="黑体" pitchFamily="49" charset="-122"/>
              </a:rPr>
              <a:t>问题：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上述的三个问题中，要使函数有意义，自变量能取哪些值？</a:t>
            </a:r>
          </a:p>
        </p:txBody>
      </p:sp>
      <p:sp>
        <p:nvSpPr>
          <p:cNvPr id="112651" name="Text Box 42"/>
          <p:cNvSpPr txBox="1">
            <a:spLocks noChangeArrowheads="1"/>
          </p:cNvSpPr>
          <p:nvPr/>
        </p:nvSpPr>
        <p:spPr bwMode="auto">
          <a:xfrm>
            <a:off x="5795964" y="3024188"/>
            <a:ext cx="3132137" cy="701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自变量</a:t>
            </a:r>
            <a:endParaRPr lang="en-US" altLang="zh-CN" sz="28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79923" name="Rectangle 48"/>
          <p:cNvSpPr>
            <a:spLocks noChangeArrowheads="1"/>
          </p:cNvSpPr>
          <p:nvPr/>
        </p:nvSpPr>
        <p:spPr bwMode="auto">
          <a:xfrm>
            <a:off x="6597651" y="3532585"/>
            <a:ext cx="1724025" cy="51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en-US" altLang="zh-CN" sz="2800">
              <a:solidFill>
                <a:srgbClr val="FF0000"/>
              </a:solidFill>
              <a:latin typeface="Times New Roman" pitchFamily="18" charset="0"/>
            </a:endParaRPr>
          </a:p>
        </p:txBody>
      </p:sp>
      <p:sp>
        <p:nvSpPr>
          <p:cNvPr id="112653" name="Text Box 5"/>
          <p:cNvSpPr txBox="1">
            <a:spLocks noChangeArrowheads="1"/>
          </p:cNvSpPr>
          <p:nvPr/>
        </p:nvSpPr>
        <p:spPr bwMode="auto">
          <a:xfrm>
            <a:off x="527051" y="2125266"/>
            <a:ext cx="1439863" cy="535531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情景一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99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92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6" name="圆角矩形 80941"/>
          <p:cNvSpPr>
            <a:spLocks noChangeArrowheads="1"/>
          </p:cNvSpPr>
          <p:nvPr/>
        </p:nvSpPr>
        <p:spPr bwMode="auto">
          <a:xfrm>
            <a:off x="827088" y="4137423"/>
            <a:ext cx="5529262" cy="486965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  <p:pic>
        <p:nvPicPr>
          <p:cNvPr id="113667" name="Picture 46" descr="P7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755650" y="2301479"/>
            <a:ext cx="1042988" cy="7929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668" name="Picture 47" descr="P7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427538" y="1653779"/>
            <a:ext cx="1573212" cy="1458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669" name="Picture 48" descr="P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411413" y="1977629"/>
            <a:ext cx="1308100" cy="1059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3670" name="Picture 49" descr="P7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443663" y="1707356"/>
            <a:ext cx="1752600" cy="1458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0905" name="表格 80904"/>
          <p:cNvGraphicFramePr>
            <a:graphicFrameLocks noGrp="1"/>
          </p:cNvGraphicFramePr>
          <p:nvPr/>
        </p:nvGraphicFramePr>
        <p:xfrm>
          <a:off x="395288" y="3165873"/>
          <a:ext cx="8229600" cy="864394"/>
        </p:xfrm>
        <a:graphic>
          <a:graphicData uri="http://schemas.openxmlformats.org/drawingml/2006/table">
            <a:tbl>
              <a:tblPr/>
              <a:tblGrid>
                <a:gridCol w="2227263"/>
                <a:gridCol w="998537"/>
                <a:gridCol w="1022350"/>
                <a:gridCol w="979488"/>
                <a:gridCol w="1001712"/>
                <a:gridCol w="998538"/>
                <a:gridCol w="1001712"/>
              </a:tblGrid>
              <a:tr h="432197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1800">
                          <a:latin typeface="黑体" pitchFamily="49" charset="-122"/>
                          <a:ea typeface="黑体" pitchFamily="49" charset="-122"/>
                        </a:rPr>
                        <a:t>   </a:t>
                      </a: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1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2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3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4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5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algn="ctr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…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197"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en-US" altLang="zh-CN" sz="1800"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marT="34290" marB="34290"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FF3300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CC00FF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endParaRPr lang="zh-CN" altLang="zh-CN" sz="1800">
                        <a:solidFill>
                          <a:srgbClr val="CC00FF"/>
                        </a:solidFill>
                        <a:latin typeface="Times New Roman" pitchFamily="18" charset="0"/>
                        <a:ea typeface="黑体" pitchFamily="49" charset="-122"/>
                      </a:endParaRP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742950" lvl="1" indent="-28575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buNone/>
                      </a:pPr>
                      <a:r>
                        <a:rPr lang="en-US" altLang="zh-CN" sz="1800">
                          <a:latin typeface="Times New Roman" pitchFamily="18" charset="0"/>
                          <a:ea typeface="黑体" pitchFamily="49" charset="-122"/>
                        </a:rPr>
                        <a:t>  …</a:t>
                      </a:r>
                    </a:p>
                  </a:txBody>
                  <a:tcPr marT="34290" marB="34290"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3697" name="Text Box 59"/>
          <p:cNvSpPr txBox="1">
            <a:spLocks noChangeArrowheads="1"/>
          </p:cNvSpPr>
          <p:nvPr/>
        </p:nvSpPr>
        <p:spPr bwMode="auto">
          <a:xfrm>
            <a:off x="2843213" y="3598069"/>
            <a:ext cx="457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</a:t>
            </a:r>
          </a:p>
        </p:txBody>
      </p:sp>
      <p:sp>
        <p:nvSpPr>
          <p:cNvPr id="113698" name="Text Box 60"/>
          <p:cNvSpPr txBox="1">
            <a:spLocks noChangeArrowheads="1"/>
          </p:cNvSpPr>
          <p:nvPr/>
        </p:nvSpPr>
        <p:spPr bwMode="auto">
          <a:xfrm>
            <a:off x="3995738" y="3598069"/>
            <a:ext cx="68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3</a:t>
            </a:r>
          </a:p>
        </p:txBody>
      </p:sp>
      <p:sp>
        <p:nvSpPr>
          <p:cNvPr id="113699" name="Text Box 62"/>
          <p:cNvSpPr txBox="1">
            <a:spLocks noChangeArrowheads="1"/>
          </p:cNvSpPr>
          <p:nvPr/>
        </p:nvSpPr>
        <p:spPr bwMode="auto">
          <a:xfrm>
            <a:off x="5003800" y="3598069"/>
            <a:ext cx="68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6</a:t>
            </a:r>
          </a:p>
        </p:txBody>
      </p:sp>
      <p:sp>
        <p:nvSpPr>
          <p:cNvPr id="113700" name="Text Box 63"/>
          <p:cNvSpPr txBox="1">
            <a:spLocks noChangeArrowheads="1"/>
          </p:cNvSpPr>
          <p:nvPr/>
        </p:nvSpPr>
        <p:spPr bwMode="auto">
          <a:xfrm>
            <a:off x="5867400" y="3598069"/>
            <a:ext cx="49244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10</a:t>
            </a:r>
          </a:p>
        </p:txBody>
      </p:sp>
      <p:sp>
        <p:nvSpPr>
          <p:cNvPr id="113701" name="Text Box 64"/>
          <p:cNvSpPr txBox="1">
            <a:spLocks noChangeArrowheads="1"/>
          </p:cNvSpPr>
          <p:nvPr/>
        </p:nvSpPr>
        <p:spPr bwMode="auto">
          <a:xfrm>
            <a:off x="6804025" y="3598069"/>
            <a:ext cx="838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15</a:t>
            </a:r>
          </a:p>
        </p:txBody>
      </p:sp>
      <p:sp>
        <p:nvSpPr>
          <p:cNvPr id="113702" name="Rectangle 51"/>
          <p:cNvSpPr>
            <a:spLocks noChangeArrowheads="1"/>
          </p:cNvSpPr>
          <p:nvPr/>
        </p:nvSpPr>
        <p:spPr bwMode="auto">
          <a:xfrm>
            <a:off x="684213" y="3181350"/>
            <a:ext cx="15113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层数 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n</a:t>
            </a:r>
          </a:p>
        </p:txBody>
      </p:sp>
      <p:sp>
        <p:nvSpPr>
          <p:cNvPr id="113703" name="Rectangle 52"/>
          <p:cNvSpPr>
            <a:spLocks noChangeArrowheads="1"/>
          </p:cNvSpPr>
          <p:nvPr/>
        </p:nvSpPr>
        <p:spPr bwMode="auto">
          <a:xfrm>
            <a:off x="468313" y="3598069"/>
            <a:ext cx="22320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latin typeface="黑体" pitchFamily="49" charset="-122"/>
                <a:ea typeface="黑体" pitchFamily="49" charset="-122"/>
              </a:rPr>
              <a:t>物体总数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</a:p>
        </p:txBody>
      </p:sp>
      <p:sp>
        <p:nvSpPr>
          <p:cNvPr id="113704" name="Text Box 5"/>
          <p:cNvSpPr txBox="1">
            <a:spLocks noChangeArrowheads="1"/>
          </p:cNvSpPr>
          <p:nvPr/>
        </p:nvSpPr>
        <p:spPr bwMode="auto">
          <a:xfrm>
            <a:off x="468313" y="519113"/>
            <a:ext cx="1439862" cy="609398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情景二</a:t>
            </a:r>
          </a:p>
        </p:txBody>
      </p:sp>
      <p:sp>
        <p:nvSpPr>
          <p:cNvPr id="113705" name="Rectangle 4"/>
          <p:cNvSpPr>
            <a:spLocks noChangeArrowheads="1"/>
          </p:cNvSpPr>
          <p:nvPr/>
        </p:nvSpPr>
        <p:spPr bwMode="auto">
          <a:xfrm>
            <a:off x="311151" y="1059656"/>
            <a:ext cx="83153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3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2400">
                <a:latin typeface="黑体" pitchFamily="49" charset="-122"/>
                <a:ea typeface="黑体" pitchFamily="49" charset="-122"/>
              </a:rPr>
              <a:t>      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罐头盒等圆柱形的物体常常如下图那样堆放</a:t>
            </a:r>
            <a:r>
              <a:rPr lang="en-US" altLang="zh-CN" sz="2400">
                <a:latin typeface="黑体" pitchFamily="49" charset="-122"/>
                <a:ea typeface="黑体" pitchFamily="49" charset="-122"/>
              </a:rPr>
              <a:t>.</a:t>
            </a:r>
            <a:r>
              <a:rPr lang="zh-CN" altLang="en-US" sz="2400">
                <a:latin typeface="黑体" pitchFamily="49" charset="-122"/>
                <a:ea typeface="黑体" pitchFamily="49" charset="-122"/>
              </a:rPr>
              <a:t>随着层数的增加，物体的总数是如何变化的？</a:t>
            </a:r>
          </a:p>
        </p:txBody>
      </p:sp>
      <p:sp>
        <p:nvSpPr>
          <p:cNvPr id="113706" name="Text Box 40"/>
          <p:cNvSpPr txBox="1">
            <a:spLocks noChangeArrowheads="1"/>
          </p:cNvSpPr>
          <p:nvPr/>
        </p:nvSpPr>
        <p:spPr bwMode="auto">
          <a:xfrm>
            <a:off x="971551" y="4216004"/>
            <a:ext cx="57054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自变量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n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的取值范围：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_________.</a:t>
            </a:r>
          </a:p>
        </p:txBody>
      </p:sp>
      <p:sp>
        <p:nvSpPr>
          <p:cNvPr id="80941" name="Rectangle 39"/>
          <p:cNvSpPr>
            <a:spLocks noChangeArrowheads="1"/>
          </p:cNvSpPr>
          <p:nvPr/>
        </p:nvSpPr>
        <p:spPr bwMode="auto">
          <a:xfrm>
            <a:off x="4313239" y="4216004"/>
            <a:ext cx="213042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n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取正整数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0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4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0" name="圆角矩形 81927"/>
          <p:cNvSpPr>
            <a:spLocks noChangeArrowheads="1"/>
          </p:cNvSpPr>
          <p:nvPr/>
        </p:nvSpPr>
        <p:spPr bwMode="auto">
          <a:xfrm>
            <a:off x="1009650" y="3477817"/>
            <a:ext cx="5697538" cy="486965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342901" y="1059657"/>
            <a:ext cx="8374063" cy="17656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spcBef>
                <a:spcPct val="20000"/>
              </a:spcBef>
              <a:buFont typeface="Arial" pitchFamily="34" charset="0"/>
              <a:buNone/>
            </a:pP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       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一定质量的气体在体积不变时，假若温度降低到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-273℃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，则气体的压强为零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.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因此，物理学把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-273℃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作为热力学温度的零度</a:t>
            </a: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.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热力学温度</a:t>
            </a:r>
            <a:endParaRPr lang="en-US" altLang="zh-CN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114692" name="Text Box 5"/>
          <p:cNvSpPr txBox="1">
            <a:spLocks noChangeArrowheads="1"/>
          </p:cNvSpPr>
          <p:nvPr/>
        </p:nvSpPr>
        <p:spPr bwMode="auto">
          <a:xfrm>
            <a:off x="468313" y="519113"/>
            <a:ext cx="1439862" cy="609398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情景三</a:t>
            </a:r>
          </a:p>
        </p:txBody>
      </p:sp>
      <p:sp>
        <p:nvSpPr>
          <p:cNvPr id="114693" name="Text Box 6"/>
          <p:cNvSpPr txBox="1">
            <a:spLocks noChangeArrowheads="1"/>
          </p:cNvSpPr>
          <p:nvPr/>
        </p:nvSpPr>
        <p:spPr bwMode="auto">
          <a:xfrm>
            <a:off x="1101726" y="3526632"/>
            <a:ext cx="7777163" cy="51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自变量</a:t>
            </a:r>
            <a:endParaRPr lang="en-US" altLang="zh-CN" sz="28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4457701" y="3526632"/>
            <a:ext cx="1736725" cy="518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endParaRPr lang="en-US" altLang="zh-CN" sz="28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19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build="p"/>
      <p:bldP spid="819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Text Box 13"/>
          <p:cNvSpPr txBox="1">
            <a:spLocks noChangeArrowheads="1"/>
          </p:cNvSpPr>
          <p:nvPr/>
        </p:nvSpPr>
        <p:spPr bwMode="auto">
          <a:xfrm>
            <a:off x="263525" y="432197"/>
            <a:ext cx="823595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</a:rPr>
              <a:t>例</a:t>
            </a:r>
            <a:r>
              <a:rPr lang="en-US" altLang="zh-CN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</a:rPr>
              <a:t>2  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汽车的油箱中有汽油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50L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，如果不再加油，那么油箱中的油量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（单位：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L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）随行驶里程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（单位：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km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）的增加而减少，平均耗油量为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0.1L/km.</a:t>
            </a:r>
            <a:endParaRPr lang="en-US" altLang="zh-CN" sz="2800" i="1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56334" name="Text Box 14"/>
          <p:cNvSpPr txBox="1">
            <a:spLocks noChangeArrowheads="1"/>
          </p:cNvSpPr>
          <p:nvPr/>
        </p:nvSpPr>
        <p:spPr bwMode="auto">
          <a:xfrm>
            <a:off x="263525" y="2220516"/>
            <a:ext cx="642778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1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）写出表示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与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的函数关系的式子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.</a:t>
            </a:r>
          </a:p>
        </p:txBody>
      </p:sp>
      <p:sp>
        <p:nvSpPr>
          <p:cNvPr id="56337" name="Text Box 17"/>
          <p:cNvSpPr txBox="1">
            <a:spLocks noChangeArrowheads="1"/>
          </p:cNvSpPr>
          <p:nvPr/>
        </p:nvSpPr>
        <p:spPr bwMode="auto">
          <a:xfrm>
            <a:off x="393700" y="2924175"/>
            <a:ext cx="5816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解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: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Wingdings" pitchFamily="2" charset="2"/>
              </a:rPr>
              <a:t>(1) 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Wingdings" pitchFamily="2" charset="2"/>
              </a:rPr>
              <a:t>函数关系式为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Wingdings" pitchFamily="2" charset="2"/>
              </a:rPr>
              <a:t>:  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 = 50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－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0.1</a:t>
            </a: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</a:p>
        </p:txBody>
      </p:sp>
      <p:sp>
        <p:nvSpPr>
          <p:cNvPr id="40992" name="AutoShape 32"/>
          <p:cNvSpPr>
            <a:spLocks noChangeArrowheads="1"/>
          </p:cNvSpPr>
          <p:nvPr/>
        </p:nvSpPr>
        <p:spPr bwMode="auto">
          <a:xfrm>
            <a:off x="5311776" y="3776663"/>
            <a:ext cx="2784475" cy="669131"/>
          </a:xfrm>
          <a:prstGeom prst="wedgeRoundRectCallout">
            <a:avLst>
              <a:gd name="adj1" fmla="val -45593"/>
              <a:gd name="adj2" fmla="val -106222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C8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2400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0.1</a:t>
            </a:r>
            <a:r>
              <a:rPr lang="en-US" altLang="zh-CN" sz="2400" i="1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x</a:t>
            </a:r>
            <a:r>
              <a:rPr lang="zh-CN" altLang="en-US" sz="2400" noProof="1"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表示的意义是什么？</a:t>
            </a:r>
            <a:endParaRPr lang="zh-CN" altLang="en-US" sz="2400" noProof="1">
              <a:latin typeface="Times New Roman" pitchFamily="18" charset="0"/>
              <a:ea typeface="黑体" pitchFamily="49" charset="-122"/>
              <a:sym typeface="+mn-ea"/>
            </a:endParaRPr>
          </a:p>
        </p:txBody>
      </p:sp>
      <p:sp>
        <p:nvSpPr>
          <p:cNvPr id="2" name="AutoShape 32"/>
          <p:cNvSpPr>
            <a:spLocks noChangeArrowheads="1"/>
          </p:cNvSpPr>
          <p:nvPr/>
        </p:nvSpPr>
        <p:spPr bwMode="auto">
          <a:xfrm>
            <a:off x="5475289" y="2339578"/>
            <a:ext cx="2784475" cy="355997"/>
          </a:xfrm>
          <a:prstGeom prst="wedgeRoundRectCallout">
            <a:avLst>
              <a:gd name="adj1" fmla="val -61560"/>
              <a:gd name="adj2" fmla="val 121218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C8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400" noProof="1"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叫做函数的</a:t>
            </a:r>
            <a:r>
              <a:rPr lang="zh-CN" altLang="en-US" sz="2400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关系式</a:t>
            </a:r>
            <a:endParaRPr lang="zh-CN" altLang="en-US" sz="2400" noProof="1">
              <a:solidFill>
                <a:srgbClr val="FF0000"/>
              </a:solidFill>
              <a:latin typeface="Times New Roman" pitchFamily="18" charset="0"/>
              <a:ea typeface="黑体" pitchFamily="49" charset="-122"/>
              <a:sym typeface="+mn-ea"/>
            </a:endParaRPr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3768726" y="2956322"/>
            <a:ext cx="2073275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3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63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0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" presetClass="exit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4" grpId="0" build="p"/>
      <p:bldP spid="56337" grpId="0" build="p"/>
      <p:bldP spid="40992" grpId="0"/>
      <p:bldP spid="40992" grpId="1"/>
      <p:bldP spid="2" grpId="0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35" name="Text Box 15"/>
          <p:cNvSpPr txBox="1">
            <a:spLocks noChangeArrowheads="1"/>
          </p:cNvSpPr>
          <p:nvPr/>
        </p:nvSpPr>
        <p:spPr bwMode="auto">
          <a:xfrm>
            <a:off x="153988" y="459581"/>
            <a:ext cx="64770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2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）指出自变量</a:t>
            </a:r>
            <a:r>
              <a:rPr lang="en-US" altLang="zh-CN" sz="28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的取值范围；</a:t>
            </a:r>
          </a:p>
        </p:txBody>
      </p:sp>
      <p:sp>
        <p:nvSpPr>
          <p:cNvPr id="56338" name="Text Box 18"/>
          <p:cNvSpPr txBox="1">
            <a:spLocks noChangeArrowheads="1"/>
          </p:cNvSpPr>
          <p:nvPr/>
        </p:nvSpPr>
        <p:spPr bwMode="auto">
          <a:xfrm>
            <a:off x="1041400" y="947738"/>
            <a:ext cx="4127500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(2) 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由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≥0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及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50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－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0.1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≥0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　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得　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0 ≤ 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≤ 500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∴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自变量的取值范围是</a:t>
            </a:r>
          </a:p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    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0 ≤ 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≤ 500</a:t>
            </a:r>
          </a:p>
        </p:txBody>
      </p:sp>
      <p:sp>
        <p:nvSpPr>
          <p:cNvPr id="8228" name="矩形 58"/>
          <p:cNvSpPr>
            <a:spLocks noChangeArrowheads="1"/>
          </p:cNvSpPr>
          <p:nvPr/>
        </p:nvSpPr>
        <p:spPr bwMode="auto">
          <a:xfrm>
            <a:off x="657225" y="2937273"/>
            <a:ext cx="8123238" cy="1393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CC0066"/>
                </a:solidFill>
                <a:prstDash val="sysDash"/>
                <a:bevel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 </a:t>
            </a:r>
            <a:r>
              <a:rPr lang="zh-CN" altLang="en-US" sz="2800">
                <a:latin typeface="黑体" pitchFamily="49" charset="-122"/>
                <a:ea typeface="黑体" pitchFamily="49" charset="-122"/>
              </a:rPr>
              <a:t>确定自变量的取值范围时，不仅要考虑使函数解析式有意义，而且还要注意各变量所代表的实际意义</a:t>
            </a:r>
            <a:r>
              <a:rPr lang="en-US" altLang="zh-CN" sz="2800">
                <a:latin typeface="黑体" pitchFamily="49" charset="-122"/>
                <a:ea typeface="黑体" pitchFamily="49" charset="-122"/>
              </a:rPr>
              <a:t>.</a:t>
            </a:r>
          </a:p>
        </p:txBody>
      </p:sp>
      <p:grpSp>
        <p:nvGrpSpPr>
          <p:cNvPr id="8229" name="组合 38"/>
          <p:cNvGrpSpPr/>
          <p:nvPr/>
        </p:nvGrpSpPr>
        <p:grpSpPr>
          <a:xfrm>
            <a:off x="731838" y="3022997"/>
            <a:ext cx="819150" cy="509290"/>
            <a:chExt cx="819307" cy="679443"/>
          </a:xfrm>
        </p:grpSpPr>
        <p:grpSp>
          <p:nvGrpSpPr>
            <p:cNvPr id="116742" name="组合 35"/>
            <p:cNvGrpSpPr/>
            <p:nvPr/>
          </p:nvGrpSpPr>
          <p:grpSpPr>
            <a:xfrm>
              <a:off x="31971" y="0"/>
              <a:ext cx="648072" cy="648072"/>
              <a:chExt cx="648072" cy="648072"/>
            </a:xfrm>
          </p:grpSpPr>
          <p:sp>
            <p:nvSpPr>
              <p:cNvPr id="116743" name="椭圆 56"/>
              <p:cNvSpPr>
                <a:spLocks noChangeArrowheads="1"/>
              </p:cNvSpPr>
              <p:nvPr/>
            </p:nvSpPr>
            <p:spPr bwMode="auto">
              <a:xfrm>
                <a:off x="0" y="0"/>
                <a:ext cx="648072" cy="648072"/>
              </a:xfrm>
              <a:prstGeom prst="ellipse">
                <a:avLst/>
              </a:prstGeom>
              <a:solidFill>
                <a:srgbClr val="0000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zh-CN" sz="2800">
                  <a:solidFill>
                    <a:srgbClr val="FF0000"/>
                  </a:solidFill>
                </a:endParaRPr>
              </a:p>
            </p:txBody>
          </p:sp>
          <p:sp>
            <p:nvSpPr>
              <p:cNvPr id="116744" name="椭圆 57"/>
              <p:cNvSpPr>
                <a:spLocks noChangeArrowheads="1"/>
              </p:cNvSpPr>
              <p:nvPr/>
            </p:nvSpPr>
            <p:spPr bwMode="auto">
              <a:xfrm>
                <a:off x="72008" y="0"/>
                <a:ext cx="504056" cy="504056"/>
              </a:xfrm>
              <a:prstGeom prst="ellipse">
                <a:avLst/>
              </a:prstGeom>
              <a:solidFill>
                <a:srgbClr val="0070C0">
                  <a:alpha val="62999"/>
                </a:srgb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None/>
                </a:pPr>
                <a:endParaRPr lang="zh-CN" altLang="zh-CN" sz="2800">
                  <a:solidFill>
                    <a:srgbClr val="FF0000"/>
                  </a:solidFill>
                </a:endParaRPr>
              </a:p>
            </p:txBody>
          </p:sp>
        </p:grpSp>
        <p:sp>
          <p:nvSpPr>
            <p:cNvPr id="116745" name="TextBox 55"/>
            <p:cNvSpPr txBox="1">
              <a:spLocks noChangeArrowheads="1"/>
            </p:cNvSpPr>
            <p:nvPr/>
          </p:nvSpPr>
          <p:spPr bwMode="auto">
            <a:xfrm>
              <a:off x="0" y="63536"/>
              <a:ext cx="819307" cy="6159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400" b="1">
                  <a:solidFill>
                    <a:srgbClr val="FFFFE9"/>
                  </a:solidFill>
                  <a:latin typeface="微软雅黑" pitchFamily="34" charset="-122"/>
                  <a:ea typeface="微软雅黑" pitchFamily="34" charset="-122"/>
                </a:rPr>
                <a:t>归纳</a:t>
              </a:r>
            </a:p>
          </p:txBody>
        </p:sp>
      </p:grpSp>
      <p:sp>
        <p:nvSpPr>
          <p:cNvPr id="40992" name="AutoShape 32"/>
          <p:cNvSpPr>
            <a:spLocks noChangeArrowheads="1"/>
          </p:cNvSpPr>
          <p:nvPr/>
        </p:nvSpPr>
        <p:spPr bwMode="auto">
          <a:xfrm>
            <a:off x="5505451" y="1388269"/>
            <a:ext cx="2784475" cy="1145381"/>
          </a:xfrm>
          <a:prstGeom prst="wedgeRoundRectCallout">
            <a:avLst>
              <a:gd name="adj1" fmla="val -123148"/>
              <a:gd name="adj2" fmla="val -63065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C8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noProof="1">
                <a:solidFill>
                  <a:srgbClr val="0033CC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汽车行驶里程，油箱中的油量均不能为负数！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3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5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563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0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5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63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/>
                                        <p:tgtEl>
                                          <p:spTgt spid="5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563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5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63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8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6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7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80"/>
                                        <p:tgtEl>
                                          <p:spTgt spid="82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5" grpId="0" build="p"/>
      <p:bldP spid="8228" grpId="0"/>
      <p:bldP spid="4099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36" name="Text Box 16"/>
          <p:cNvSpPr txBox="1">
            <a:spLocks noChangeArrowheads="1"/>
          </p:cNvSpPr>
          <p:nvPr/>
        </p:nvSpPr>
        <p:spPr bwMode="auto">
          <a:xfrm>
            <a:off x="608013" y="876300"/>
            <a:ext cx="81534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3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）汽车行驶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200 km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时，油箱中还有多少油？</a:t>
            </a:r>
          </a:p>
        </p:txBody>
      </p:sp>
      <p:sp>
        <p:nvSpPr>
          <p:cNvPr id="56339" name="Text Box 19"/>
          <p:cNvSpPr txBox="1">
            <a:spLocks noChangeArrowheads="1"/>
          </p:cNvSpPr>
          <p:nvPr/>
        </p:nvSpPr>
        <p:spPr bwMode="auto">
          <a:xfrm>
            <a:off x="823913" y="1420416"/>
            <a:ext cx="8278812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当 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= 200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时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,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函数</a:t>
            </a:r>
            <a:r>
              <a:rPr lang="zh-CN" altLang="en-US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 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y 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的值为</a:t>
            </a:r>
            <a:r>
              <a:rPr lang="en-US" altLang="zh-CN" sz="2800" i="1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=50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－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0.1×200=30.</a:t>
            </a:r>
          </a:p>
        </p:txBody>
      </p:sp>
      <p:sp>
        <p:nvSpPr>
          <p:cNvPr id="56340" name="Text Box 20"/>
          <p:cNvSpPr txBox="1">
            <a:spLocks noChangeArrowheads="1"/>
          </p:cNvSpPr>
          <p:nvPr/>
        </p:nvSpPr>
        <p:spPr bwMode="auto">
          <a:xfrm>
            <a:off x="846139" y="1960960"/>
            <a:ext cx="7450137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因此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,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当汽车行驶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200 km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时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,</a:t>
            </a:r>
            <a:r>
              <a:rPr lang="zh-CN" altLang="en-US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油箱中还有油</a:t>
            </a:r>
            <a:r>
              <a:rPr lang="en-US" altLang="zh-CN" sz="2800">
                <a:solidFill>
                  <a:srgbClr val="FF3300"/>
                </a:solidFill>
                <a:latin typeface="Times New Roman" pitchFamily="18" charset="0"/>
                <a:ea typeface="黑体" pitchFamily="49" charset="-122"/>
              </a:rPr>
              <a:t>30L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63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6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63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36" grpId="0" build="p"/>
      <p:bldP spid="56339" grpId="0" build="p"/>
      <p:bldP spid="5634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Rectangle 2"/>
          <p:cNvSpPr/>
          <p:nvPr/>
        </p:nvSpPr>
        <p:spPr>
          <a:xfrm>
            <a:off x="923925" y="500063"/>
            <a:ext cx="8064500" cy="52322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/>
            <a:r>
              <a:rPr lang="zh-CN" altLang="en-US" sz="2800" noProof="1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ea typeface="黑体" pitchFamily="49" charset="-122"/>
                <a:cs typeface="+mn-ea"/>
              </a:rPr>
              <a:t>做一做：</a:t>
            </a:r>
            <a:r>
              <a:rPr lang="zh-CN" altLang="en-US" sz="2800" noProof="1">
                <a:latin typeface="Times New Roman" pitchFamily="18" charset="0"/>
                <a:ea typeface="黑体" pitchFamily="49" charset="-122"/>
                <a:cs typeface="+mn-ea"/>
              </a:rPr>
              <a:t>下列函数中自变量</a:t>
            </a:r>
            <a:r>
              <a:rPr lang="en-US" altLang="zh-CN" sz="2800" i="1" noProof="1">
                <a:latin typeface="Times New Roman" pitchFamily="18" charset="0"/>
                <a:ea typeface="黑体" pitchFamily="49" charset="-122"/>
                <a:cs typeface="+mn-ea"/>
              </a:rPr>
              <a:t>x</a:t>
            </a:r>
            <a:r>
              <a:rPr lang="zh-CN" altLang="en-US" sz="2800" noProof="1">
                <a:latin typeface="Times New Roman" pitchFamily="18" charset="0"/>
                <a:ea typeface="黑体" pitchFamily="49" charset="-122"/>
                <a:cs typeface="+mn-ea"/>
              </a:rPr>
              <a:t>的取值范围是什么？</a:t>
            </a:r>
            <a:endParaRPr lang="zh-CN" altLang="en-US" sz="2800" noProof="1">
              <a:latin typeface="Times New Roman" pitchFamily="18" charset="0"/>
              <a:ea typeface="黑体" pitchFamily="49" charset="-122"/>
            </a:endParaRPr>
          </a:p>
        </p:txBody>
      </p:sp>
      <p:graphicFrame>
        <p:nvGraphicFramePr>
          <p:cNvPr id="118787" name="Object 2"/>
          <p:cNvGraphicFramePr>
            <a:graphicFrameLocks noChangeAspect="1"/>
          </p:cNvGraphicFramePr>
          <p:nvPr/>
        </p:nvGraphicFramePr>
        <p:xfrm>
          <a:off x="1530350" y="3057525"/>
          <a:ext cx="2070100" cy="633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888840" imgH="431640" progId="Equation.3">
                  <p:embed/>
                </p:oleObj>
              </mc:Choice>
              <mc:Fallback>
                <p:oleObj r:id="rId2" imgW="888840" imgH="4316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30350" y="3057525"/>
                        <a:ext cx="2070100" cy="6334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8788" name="Object 3"/>
          <p:cNvGraphicFramePr>
            <a:graphicFrameLocks noChangeAspect="1"/>
          </p:cNvGraphicFramePr>
          <p:nvPr/>
        </p:nvGraphicFramePr>
        <p:xfrm>
          <a:off x="1620838" y="923925"/>
          <a:ext cx="1333500" cy="31194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774360" imgH="203040" progId="Equation.3">
                  <p:embed/>
                </p:oleObj>
              </mc:Choice>
              <mc:Fallback>
                <p:oleObj r:id="rId4" imgW="774360" imgH="20304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620838" y="923925"/>
                        <a:ext cx="1333500" cy="31194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8789" name="Object 4"/>
          <p:cNvGraphicFramePr>
            <a:graphicFrameLocks noChangeAspect="1"/>
          </p:cNvGraphicFramePr>
          <p:nvPr/>
        </p:nvGraphicFramePr>
        <p:xfrm>
          <a:off x="1597025" y="1290638"/>
          <a:ext cx="1454150" cy="571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6" imgW="761760" imgH="393480" progId="Equation.3">
                  <p:embed/>
                </p:oleObj>
              </mc:Choice>
              <mc:Fallback>
                <p:oleObj r:id="rId6" imgW="761760" imgH="393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97025" y="1290638"/>
                        <a:ext cx="1454150" cy="571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8790" name="Object 5"/>
          <p:cNvGraphicFramePr>
            <a:graphicFrameLocks noChangeAspect="1"/>
          </p:cNvGraphicFramePr>
          <p:nvPr/>
        </p:nvGraphicFramePr>
        <p:xfrm>
          <a:off x="1581150" y="2003822"/>
          <a:ext cx="1568450" cy="35123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8" imgW="838080" imgH="241200" progId="Equation.DSMT4">
                  <p:embed/>
                </p:oleObj>
              </mc:Choice>
              <mc:Fallback>
                <p:oleObj r:id="rId8" imgW="838080" imgH="241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81150" y="2003822"/>
                        <a:ext cx="1568450" cy="35123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596" name="Object 6"/>
          <p:cNvGraphicFramePr>
            <a:graphicFrameLocks noChangeAspect="1"/>
          </p:cNvGraphicFramePr>
          <p:nvPr/>
        </p:nvGraphicFramePr>
        <p:xfrm>
          <a:off x="4629150" y="3299222"/>
          <a:ext cx="2336800" cy="29408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0" imgW="965160" imgH="177480" progId="Equation.3">
                  <p:embed/>
                </p:oleObj>
              </mc:Choice>
              <mc:Fallback>
                <p:oleObj r:id="rId10" imgW="96516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629150" y="3299222"/>
                        <a:ext cx="2336800" cy="29408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0" name="Object 8"/>
          <p:cNvGraphicFramePr>
            <a:graphicFrameLocks noChangeAspect="1"/>
          </p:cNvGraphicFramePr>
          <p:nvPr/>
        </p:nvGraphicFramePr>
        <p:xfrm>
          <a:off x="5291138" y="2002632"/>
          <a:ext cx="836612" cy="29765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2" imgW="342720" imgH="177480" progId="Equation.3">
                  <p:embed/>
                </p:oleObj>
              </mc:Choice>
              <mc:Fallback>
                <p:oleObj r:id="rId12" imgW="34272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5291138" y="2002632"/>
                        <a:ext cx="836612" cy="29765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1" name="Object 9"/>
          <p:cNvGraphicFramePr>
            <a:graphicFrameLocks noChangeAspect="1"/>
          </p:cNvGraphicFramePr>
          <p:nvPr/>
        </p:nvGraphicFramePr>
        <p:xfrm>
          <a:off x="3970338" y="1483519"/>
          <a:ext cx="1219200" cy="2833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4" imgW="571320" imgH="177480" progId="Equation.3">
                  <p:embed/>
                </p:oleObj>
              </mc:Choice>
              <mc:Fallback>
                <p:oleObj r:id="rId14" imgW="57132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970338" y="1483519"/>
                        <a:ext cx="1219200" cy="28336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2" name="Object 10"/>
          <p:cNvGraphicFramePr>
            <a:graphicFrameLocks noChangeAspect="1"/>
          </p:cNvGraphicFramePr>
          <p:nvPr/>
        </p:nvGraphicFramePr>
        <p:xfrm>
          <a:off x="4054476" y="2032398"/>
          <a:ext cx="1165225" cy="28336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6" imgW="545760" imgH="177480" progId="Equation.3">
                  <p:embed/>
                </p:oleObj>
              </mc:Choice>
              <mc:Fallback>
                <p:oleObj r:id="rId16" imgW="54576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054476" y="2032398"/>
                        <a:ext cx="1165225" cy="28336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3" name="Object 11"/>
          <p:cNvGraphicFramePr>
            <a:graphicFrameLocks noChangeAspect="1"/>
          </p:cNvGraphicFramePr>
          <p:nvPr/>
        </p:nvGraphicFramePr>
        <p:xfrm>
          <a:off x="2052638" y="3720704"/>
          <a:ext cx="1138237" cy="2774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18" imgW="533160" imgH="177480" progId="Equation.3">
                  <p:embed/>
                </p:oleObj>
              </mc:Choice>
              <mc:Fallback>
                <p:oleObj r:id="rId18" imgW="53316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52638" y="3720704"/>
                        <a:ext cx="1138237" cy="27741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4" name="Object 12"/>
          <p:cNvGraphicFramePr>
            <a:graphicFrameLocks noChangeAspect="1"/>
          </p:cNvGraphicFramePr>
          <p:nvPr/>
        </p:nvGraphicFramePr>
        <p:xfrm>
          <a:off x="2051050" y="4152900"/>
          <a:ext cx="1208088" cy="280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r:id="rId20" imgW="558720" imgH="177480" progId="Equation.3">
                  <p:embed/>
                </p:oleObj>
              </mc:Choice>
              <mc:Fallback>
                <p:oleObj r:id="rId20" imgW="558720" imgH="17748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051050" y="4152900"/>
                        <a:ext cx="1208088" cy="280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5" name="Object 13"/>
          <p:cNvGraphicFramePr>
            <a:graphicFrameLocks noChangeAspect="1"/>
          </p:cNvGraphicFramePr>
          <p:nvPr/>
        </p:nvGraphicFramePr>
        <p:xfrm>
          <a:off x="1836738" y="3774281"/>
          <a:ext cx="298450" cy="647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r:id="rId22" imgW="190440" imgH="457200" progId="Equation.3">
                  <p:embed/>
                </p:oleObj>
              </mc:Choice>
              <mc:Fallback>
                <p:oleObj r:id="rId22" imgW="19044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836738" y="3774281"/>
                        <a:ext cx="298450" cy="647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6606" name="Object 14"/>
          <p:cNvGraphicFramePr>
            <a:graphicFrameLocks noChangeAspect="1"/>
          </p:cNvGraphicFramePr>
          <p:nvPr/>
        </p:nvGraphicFramePr>
        <p:xfrm>
          <a:off x="3536950" y="3774281"/>
          <a:ext cx="1423988" cy="647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r:id="rId24" imgW="672840" imgH="457200" progId="Equation.3">
                  <p:embed/>
                </p:oleObj>
              </mc:Choice>
              <mc:Fallback>
                <p:oleObj r:id="rId24" imgW="672840" imgH="457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536950" y="3774281"/>
                        <a:ext cx="1423988" cy="647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8799" name="Object 15"/>
          <p:cNvGraphicFramePr>
            <a:graphicFrameLocks noChangeAspect="1"/>
          </p:cNvGraphicFramePr>
          <p:nvPr/>
        </p:nvGraphicFramePr>
        <p:xfrm>
          <a:off x="1546226" y="2543175"/>
          <a:ext cx="1744663" cy="34885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26" imgW="926698" imgH="241195" progId="Equation.3">
                  <p:embed/>
                </p:oleObj>
              </mc:Choice>
              <mc:Fallback>
                <p:oleObj r:id="rId26" imgW="926698" imgH="24119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46226" y="2543175"/>
                        <a:ext cx="1744663" cy="34885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" name="Group 59"/>
          <p:cNvGrpSpPr/>
          <p:nvPr/>
        </p:nvGrpSpPr>
        <p:grpSpPr>
          <a:xfrm>
            <a:off x="5305425" y="3863580"/>
            <a:ext cx="2159000" cy="1015603"/>
            <a:chOff x="3432" y="3278"/>
            <a:chExt cx="1360" cy="853"/>
          </a:xfrm>
        </p:grpSpPr>
        <p:sp>
          <p:nvSpPr>
            <p:cNvPr id="118801" name="Line 50"/>
            <p:cNvSpPr>
              <a:spLocks noChangeShapeType="1"/>
            </p:cNvSpPr>
            <p:nvPr/>
          </p:nvSpPr>
          <p:spPr bwMode="auto">
            <a:xfrm>
              <a:off x="3432" y="3483"/>
              <a:ext cx="136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8802" name="Text Box 54"/>
            <p:cNvSpPr txBox="1">
              <a:spLocks noChangeArrowheads="1"/>
            </p:cNvSpPr>
            <p:nvPr/>
          </p:nvSpPr>
          <p:spPr bwMode="auto">
            <a:xfrm>
              <a:off x="4286" y="3278"/>
              <a:ext cx="272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.</a:t>
              </a:r>
            </a:p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0</a:t>
              </a:r>
            </a:p>
          </p:txBody>
        </p:sp>
        <p:sp>
          <p:nvSpPr>
            <p:cNvPr id="118803" name="Text Box 57"/>
            <p:cNvSpPr txBox="1">
              <a:spLocks noChangeArrowheads="1"/>
            </p:cNvSpPr>
            <p:nvPr/>
          </p:nvSpPr>
          <p:spPr bwMode="auto">
            <a:xfrm>
              <a:off x="3969" y="3278"/>
              <a:ext cx="317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.</a:t>
              </a:r>
            </a:p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-1</a:t>
              </a:r>
            </a:p>
          </p:txBody>
        </p:sp>
        <p:sp>
          <p:nvSpPr>
            <p:cNvPr id="118804" name="Text Box 58"/>
            <p:cNvSpPr txBox="1">
              <a:spLocks noChangeArrowheads="1"/>
            </p:cNvSpPr>
            <p:nvPr/>
          </p:nvSpPr>
          <p:spPr bwMode="auto">
            <a:xfrm>
              <a:off x="3651" y="3278"/>
              <a:ext cx="318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.</a:t>
              </a:r>
            </a:p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4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-2</a:t>
              </a:r>
            </a:p>
          </p:txBody>
        </p:sp>
      </p:grpSp>
      <p:grpSp>
        <p:nvGrpSpPr>
          <p:cNvPr id="5" name="Group 63"/>
          <p:cNvGrpSpPr/>
          <p:nvPr/>
        </p:nvGrpSpPr>
        <p:grpSpPr>
          <a:xfrm>
            <a:off x="5784850" y="3829051"/>
            <a:ext cx="1511300" cy="269081"/>
            <a:chOff x="3742" y="3249"/>
            <a:chExt cx="952" cy="226"/>
          </a:xfrm>
        </p:grpSpPr>
        <p:sp>
          <p:nvSpPr>
            <p:cNvPr id="118806" name="Line 60"/>
            <p:cNvSpPr>
              <a:spLocks noChangeShapeType="1"/>
            </p:cNvSpPr>
            <p:nvPr/>
          </p:nvSpPr>
          <p:spPr bwMode="auto">
            <a:xfrm flipH="1">
              <a:off x="3742" y="3249"/>
              <a:ext cx="0" cy="226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8807" name="Line 61"/>
            <p:cNvSpPr>
              <a:spLocks noChangeShapeType="1"/>
            </p:cNvSpPr>
            <p:nvPr/>
          </p:nvSpPr>
          <p:spPr bwMode="auto">
            <a:xfrm>
              <a:off x="3742" y="3249"/>
              <a:ext cx="952" cy="0"/>
            </a:xfrm>
            <a:prstGeom prst="line">
              <a:avLst/>
            </a:prstGeom>
            <a:noFill/>
            <a:ln w="19050">
              <a:solidFill>
                <a:srgbClr val="FF0000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6622" name="Oval 62"/>
          <p:cNvSpPr>
            <a:spLocks noChangeArrowheads="1"/>
          </p:cNvSpPr>
          <p:nvPr/>
        </p:nvSpPr>
        <p:spPr bwMode="auto">
          <a:xfrm>
            <a:off x="6264276" y="4073129"/>
            <a:ext cx="73025" cy="53578"/>
          </a:xfrm>
          <a:prstGeom prst="ellipse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FF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endParaRPr lang="zh-CN" altLang="zh-CN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grpSp>
        <p:nvGrpSpPr>
          <p:cNvPr id="6" name="Group 65"/>
          <p:cNvGrpSpPr/>
          <p:nvPr/>
        </p:nvGrpSpPr>
        <p:grpSpPr>
          <a:xfrm>
            <a:off x="5430839" y="1418036"/>
            <a:ext cx="1133475" cy="522685"/>
            <a:chOff x="3511" y="1405"/>
            <a:chExt cx="714" cy="439"/>
          </a:xfrm>
        </p:grpSpPr>
        <p:graphicFrame>
          <p:nvGraphicFramePr>
            <p:cNvPr id="118810" name="Object 17"/>
            <p:cNvGraphicFramePr>
              <a:graphicFrameLocks noChangeAspect="1"/>
            </p:cNvGraphicFramePr>
            <p:nvPr/>
          </p:nvGraphicFramePr>
          <p:xfrm>
            <a:off x="3511" y="1451"/>
            <a:ext cx="370" cy="212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3" r:id="rId28" imgW="241200" imgH="152280" progId="Equation.3">
                    <p:embed/>
                  </p:oleObj>
                </mc:Choice>
                <mc:Fallback>
                  <p:oleObj r:id="rId28" imgW="241200" imgH="15228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29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tretch>
                          <a:fillRect/>
                        </a:stretch>
                      </p:blipFill>
                      <p:spPr>
                        <a:xfrm>
                          <a:off x="3511" y="1451"/>
                          <a:ext cx="370" cy="21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8811" name="Text Box 64"/>
            <p:cNvSpPr txBox="1">
              <a:spLocks noChangeArrowheads="1"/>
            </p:cNvSpPr>
            <p:nvPr/>
          </p:nvSpPr>
          <p:spPr bwMode="auto">
            <a:xfrm>
              <a:off x="3862" y="1405"/>
              <a:ext cx="363" cy="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en-US" altLang="zh-CN" sz="2800">
                  <a:solidFill>
                    <a:srgbClr val="FF0000"/>
                  </a:solidFill>
                  <a:latin typeface="Times New Roman" pitchFamily="18" charset="0"/>
                  <a:ea typeface="黑体" pitchFamily="49" charset="-122"/>
                </a:rPr>
                <a:t>-2</a:t>
              </a:r>
            </a:p>
          </p:txBody>
        </p:sp>
      </p:grpSp>
      <p:sp>
        <p:nvSpPr>
          <p:cNvPr id="12297" name="文本框 12296"/>
          <p:cNvSpPr txBox="1">
            <a:spLocks noChangeArrowheads="1"/>
          </p:cNvSpPr>
          <p:nvPr/>
        </p:nvSpPr>
        <p:spPr bwMode="auto">
          <a:xfrm>
            <a:off x="4184651" y="809625"/>
            <a:ext cx="2138727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800">
                <a:solidFill>
                  <a:srgbClr val="FF5050"/>
                </a:solidFill>
                <a:latin typeface="Times New Roman" pitchFamily="18" charset="0"/>
                <a:ea typeface="黑体" pitchFamily="49" charset="-122"/>
              </a:rPr>
              <a:t>取全体实数</a:t>
            </a:r>
          </a:p>
        </p:txBody>
      </p:sp>
      <p:sp>
        <p:nvSpPr>
          <p:cNvPr id="7" name="文本框 6"/>
          <p:cNvSpPr txBox="1">
            <a:spLocks noChangeArrowheads="1"/>
          </p:cNvSpPr>
          <p:nvPr/>
        </p:nvSpPr>
        <p:spPr bwMode="auto">
          <a:xfrm>
            <a:off x="4184651" y="2436019"/>
            <a:ext cx="2138727" cy="738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x</a:t>
            </a:r>
            <a:r>
              <a:rPr lang="zh-CN" altLang="en-US" sz="2800">
                <a:solidFill>
                  <a:srgbClr val="FF5050"/>
                </a:solidFill>
                <a:latin typeface="Times New Roman" pitchFamily="18" charset="0"/>
                <a:ea typeface="黑体" pitchFamily="49" charset="-122"/>
              </a:rPr>
              <a:t>取全体实数</a:t>
            </a:r>
          </a:p>
        </p:txBody>
      </p:sp>
      <p:sp>
        <p:nvSpPr>
          <p:cNvPr id="8" name="圆角矩形标注 7"/>
          <p:cNvSpPr>
            <a:spLocks noChangeArrowheads="1"/>
          </p:cNvSpPr>
          <p:nvPr/>
        </p:nvSpPr>
        <p:spPr bwMode="auto">
          <a:xfrm>
            <a:off x="6862763" y="1171575"/>
            <a:ext cx="2239962" cy="914400"/>
          </a:xfrm>
          <a:prstGeom prst="wedgeRoundRectCallout">
            <a:avLst>
              <a:gd name="adj1" fmla="val -85907"/>
              <a:gd name="adj2" fmla="val -86037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C8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400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使函数解析式有意义的自变量的全体</a:t>
            </a:r>
            <a:r>
              <a:rPr lang="en-US" altLang="zh-CN" sz="2400" noProof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cs typeface="+mn-ea"/>
                <a:sym typeface="+mn-ea"/>
              </a:rPr>
              <a:t>.</a:t>
            </a:r>
            <a:endParaRPr lang="en-US" altLang="zh-CN" sz="2400" noProof="1">
              <a:solidFill>
                <a:srgbClr val="FF0000"/>
              </a:solidFill>
              <a:latin typeface="Times New Roman" pitchFamily="18" charset="0"/>
              <a:ea typeface="黑体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66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6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6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8" presetID="37" presetClass="exit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1000"/>
                                        <p:tgtEl>
                                          <p:spTgt spid="666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6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" decel="100000"/>
                                        <p:tgtEl>
                                          <p:spTgt spid="66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6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6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6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6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6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1" name="audio111111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37" presetClass="exit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66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6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decel="100000"/>
                                        <p:tgtEl>
                                          <p:spTgt spid="66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6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6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8" dur="10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66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66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 nodeType="clickPar">
                      <p:stCondLst>
                        <p:cond delay="indefinite"/>
                      </p:stCondLst>
                      <p:childTnLst>
                        <p:par>
                          <p:cTn id="10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665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65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2" name="audio22222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7" presetID="37" presetClass="exit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10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66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" decel="100000"/>
                                        <p:tgtEl>
                                          <p:spTgt spid="66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" decel="100000"/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10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66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" decel="100000"/>
                                        <p:tgtEl>
                                          <p:spTgt spid="66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37" presetClass="exit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666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66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" decel="100000"/>
                                        <p:tgtEl>
                                          <p:spTgt spid="66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 nodeType="clickPar">
                      <p:stCondLst>
                        <p:cond delay="indefinite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9" presetClass="exit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4" dur="500"/>
                                        <p:tgtEl>
                                          <p:spTgt spid="666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6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9" presetClass="exit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622" grpId="0"/>
      <p:bldP spid="66622" grpId="1"/>
      <p:bldP spid="12297" grpId="0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999" name="圆角矩形 82998"/>
          <p:cNvSpPr>
            <a:spLocks noChangeArrowheads="1"/>
          </p:cNvSpPr>
          <p:nvPr/>
        </p:nvSpPr>
        <p:spPr bwMode="auto">
          <a:xfrm>
            <a:off x="1763714" y="3650456"/>
            <a:ext cx="5392737" cy="1081088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CC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 sz="2800">
              <a:solidFill>
                <a:srgbClr val="FF0000"/>
              </a:solidFill>
            </a:endParaRPr>
          </a:p>
        </p:txBody>
      </p:sp>
      <p:grpSp>
        <p:nvGrpSpPr>
          <p:cNvPr id="119811" name="组合 6147"/>
          <p:cNvGrpSpPr/>
          <p:nvPr/>
        </p:nvGrpSpPr>
        <p:grpSpPr>
          <a:xfrm>
            <a:off x="325438" y="304800"/>
            <a:ext cx="2232025" cy="739246"/>
            <a:chExt cx="3516" cy="1551"/>
          </a:xfrm>
        </p:grpSpPr>
        <p:sp>
          <p:nvSpPr>
            <p:cNvPr id="119812" name="矩形 7"/>
            <p:cNvSpPr>
              <a:spLocks noChangeArrowheads="1"/>
            </p:cNvSpPr>
            <p:nvPr/>
          </p:nvSpPr>
          <p:spPr bwMode="auto">
            <a:xfrm>
              <a:off x="882" y="0"/>
              <a:ext cx="2634" cy="1200"/>
            </a:xfrm>
            <a:custGeom>
              <a:gdLst>
                <a:gd name="T0" fmla="*/ 0 w 2520280"/>
                <a:gd name="T1" fmla="*/ 1872208 h 1872208"/>
                <a:gd name="T2" fmla="*/ 2520280 w 2520280"/>
                <a:gd name="T3" fmla="*/ 1872208 h 1872208"/>
                <a:gd name="T4" fmla="*/ 0 w 2520280"/>
                <a:gd name="T5" fmla="*/ 1872208 h 1872208"/>
                <a:gd name="T6" fmla="*/ 0 w 2520280"/>
                <a:gd name="T7" fmla="*/ 0 h 1872208"/>
                <a:gd name="T8" fmla="*/ 916 w 2520280"/>
                <a:gd name="T9" fmla="*/ 0 h 1872208"/>
                <a:gd name="T10" fmla="*/ 0 w 2520280"/>
                <a:gd name="T11" fmla="*/ 0 h 18722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20280" h="1872208">
                  <a:moveTo>
                    <a:pt x="0" y="1872208"/>
                  </a:moveTo>
                  <a:lnTo>
                    <a:pt x="2520280" y="1872208"/>
                  </a:lnTo>
                  <a:lnTo>
                    <a:pt x="0" y="1872208"/>
                  </a:lnTo>
                  <a:close/>
                  <a:moveTo>
                    <a:pt x="0" y="0"/>
                  </a:moveTo>
                  <a:lnTo>
                    <a:pt x="916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12700" cap="sq">
              <a:solidFill>
                <a:srgbClr val="DDDDDD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19813" name="任意多边形 16"/>
            <p:cNvSpPr>
              <a:spLocks noChangeArrowheads="1"/>
            </p:cNvSpPr>
            <p:nvPr/>
          </p:nvSpPr>
          <p:spPr bwMode="auto">
            <a:xfrm>
              <a:off x="0" y="454"/>
              <a:ext cx="826" cy="760"/>
            </a:xfrm>
            <a:custGeom>
              <a:gdLst>
                <a:gd name="T0" fmla="*/ 0 w 696310"/>
                <a:gd name="T1" fmla="*/ 0 h 696310"/>
                <a:gd name="T2" fmla="*/ 459827 w 696310"/>
                <a:gd name="T3" fmla="*/ 0 h 696310"/>
                <a:gd name="T4" fmla="*/ 459827 w 696310"/>
                <a:gd name="T5" fmla="*/ 236483 h 696310"/>
                <a:gd name="T6" fmla="*/ 696310 w 696310"/>
                <a:gd name="T7" fmla="*/ 236483 h 696310"/>
                <a:gd name="T8" fmla="*/ 696310 w 696310"/>
                <a:gd name="T9" fmla="*/ 696310 h 696310"/>
                <a:gd name="T10" fmla="*/ 0 w 696310"/>
                <a:gd name="T11" fmla="*/ 696310 h 696310"/>
                <a:gd name="T12" fmla="*/ 0 w 696310"/>
                <a:gd name="T13" fmla="*/ 0 h 6963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96310" h="696310">
                  <a:moveTo>
                    <a:pt x="0" y="0"/>
                  </a:moveTo>
                  <a:lnTo>
                    <a:pt x="459827" y="0"/>
                  </a:lnTo>
                  <a:lnTo>
                    <a:pt x="459827" y="236483"/>
                  </a:lnTo>
                  <a:lnTo>
                    <a:pt x="696310" y="236483"/>
                  </a:lnTo>
                  <a:lnTo>
                    <a:pt x="696310" y="696310"/>
                  </a:lnTo>
                  <a:lnTo>
                    <a:pt x="0" y="6963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endParaRPr lang="zh-CN" altLang="zh-CN">
                <a:solidFill>
                  <a:srgbClr val="FF0000"/>
                </a:solidFill>
              </a:endParaRPr>
            </a:p>
          </p:txBody>
        </p:sp>
        <p:sp>
          <p:nvSpPr>
            <p:cNvPr id="119814" name="矩形 17"/>
            <p:cNvSpPr>
              <a:spLocks noChangeArrowheads="1"/>
            </p:cNvSpPr>
            <p:nvPr/>
          </p:nvSpPr>
          <p:spPr bwMode="auto">
            <a:xfrm>
              <a:off x="570" y="374"/>
              <a:ext cx="258" cy="265"/>
            </a:xfrm>
            <a:prstGeom prst="rect">
              <a:avLst/>
            </a:prstGeom>
            <a:solidFill>
              <a:srgbClr val="008080">
                <a:alpha val="5098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215900" rIns="179705" bIns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</a:pPr>
              <a:endParaRPr lang="zh-CN" altLang="zh-CN" sz="400">
                <a:solidFill>
                  <a:srgbClr val="FFFFFF"/>
                </a:solidFill>
                <a:ea typeface="微软雅黑" pitchFamily="34" charset="-122"/>
              </a:endParaRPr>
            </a:p>
          </p:txBody>
        </p:sp>
        <p:sp>
          <p:nvSpPr>
            <p:cNvPr id="119815" name="文本框 6151"/>
            <p:cNvSpPr txBox="1">
              <a:spLocks noChangeArrowheads="1"/>
            </p:cNvSpPr>
            <p:nvPr/>
          </p:nvSpPr>
          <p:spPr bwMode="auto">
            <a:xfrm>
              <a:off x="878" y="432"/>
              <a:ext cx="1988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 b="1">
                  <a:solidFill>
                    <a:srgbClr val="006666"/>
                  </a:solidFill>
                  <a:latin typeface="微软雅黑" pitchFamily="34" charset="-122"/>
                  <a:ea typeface="微软雅黑" pitchFamily="34" charset="-122"/>
                  <a:sym typeface="宋体" pitchFamily="2" charset="-122"/>
                </a:rPr>
                <a:t>函数值</a:t>
              </a:r>
            </a:p>
          </p:txBody>
        </p:sp>
        <p:sp>
          <p:nvSpPr>
            <p:cNvPr id="119816" name="文本框 6152"/>
            <p:cNvSpPr txBox="1">
              <a:spLocks noChangeArrowheads="1"/>
            </p:cNvSpPr>
            <p:nvPr/>
          </p:nvSpPr>
          <p:spPr bwMode="auto">
            <a:xfrm>
              <a:off x="0" y="453"/>
              <a:ext cx="872" cy="10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buFont typeface="Arial" pitchFamily="34" charset="0"/>
                <a:buNone/>
              </a:pPr>
              <a:r>
                <a:rPr lang="zh-CN" altLang="en-US" sz="2800">
                  <a:solidFill>
                    <a:schemeClr val="accent1"/>
                  </a:solidFill>
                  <a:ea typeface="微软雅黑" pitchFamily="34" charset="-122"/>
                </a:rPr>
                <a:t>三</a:t>
              </a:r>
            </a:p>
          </p:txBody>
        </p:sp>
      </p:grpSp>
      <p:sp>
        <p:nvSpPr>
          <p:cNvPr id="82990" name="Rectangle 176"/>
          <p:cNvSpPr>
            <a:spLocks noChangeArrowheads="1"/>
          </p:cNvSpPr>
          <p:nvPr/>
        </p:nvSpPr>
        <p:spPr bwMode="auto">
          <a:xfrm>
            <a:off x="971551" y="1570435"/>
            <a:ext cx="7199313" cy="655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buFont typeface="Arial" pitchFamily="34" charset="0"/>
              <a:buNone/>
            </a:pPr>
            <a:endParaRPr lang="zh-CN" altLang="en-US" sz="2800"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82991" name="Rectangle 177"/>
          <p:cNvSpPr>
            <a:spLocks noChangeArrowheads="1"/>
          </p:cNvSpPr>
          <p:nvPr/>
        </p:nvSpPr>
        <p:spPr bwMode="auto">
          <a:xfrm>
            <a:off x="2795589" y="2141935"/>
            <a:ext cx="4103687" cy="19700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当</a:t>
            </a:r>
            <a:endParaRPr lang="zh-CN" altLang="en-US" sz="2800">
              <a:latin typeface="Times New Roman" pitchFamily="18" charset="0"/>
              <a:ea typeface="黑体" pitchFamily="49" charset="-122"/>
            </a:endParaRPr>
          </a:p>
          <a:p>
            <a:pPr>
              <a:lnSpc>
                <a:spcPct val="150000"/>
              </a:lnSpc>
              <a:buFont typeface="Arial" pitchFamily="34" charset="0"/>
              <a:buNone/>
            </a:pPr>
            <a:endParaRPr lang="en-US" altLang="zh-CN" sz="2800">
              <a:latin typeface="Times New Roman" pitchFamily="18" charset="0"/>
              <a:ea typeface="黑体" pitchFamily="49" charset="-122"/>
            </a:endParaRPr>
          </a:p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  =274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（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K</a:t>
            </a: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）</a:t>
            </a:r>
            <a:r>
              <a:rPr lang="en-US" altLang="zh-CN" sz="2800">
                <a:latin typeface="Times New Roman" pitchFamily="18" charset="0"/>
                <a:ea typeface="黑体" pitchFamily="49" charset="-122"/>
              </a:rPr>
              <a:t>.</a:t>
            </a:r>
          </a:p>
        </p:txBody>
      </p:sp>
      <p:sp>
        <p:nvSpPr>
          <p:cNvPr id="82993" name="Rectangle 178"/>
          <p:cNvSpPr>
            <a:spLocks noChangeArrowheads="1"/>
          </p:cNvSpPr>
          <p:nvPr/>
        </p:nvSpPr>
        <p:spPr bwMode="auto">
          <a:xfrm>
            <a:off x="1979613" y="3920729"/>
            <a:ext cx="5175250" cy="6555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  <a:buFont typeface="Arial" pitchFamily="34" charset="0"/>
              <a:buNone/>
            </a:pPr>
            <a:r>
              <a:rPr lang="zh-CN" altLang="en-US" sz="2800">
                <a:latin typeface="Times New Roman" pitchFamily="18" charset="0"/>
                <a:ea typeface="黑体" pitchFamily="49" charset="-122"/>
              </a:rPr>
              <a:t>那么，</a:t>
            </a:r>
            <a:r>
              <a:rPr lang="en-US" altLang="zh-CN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274</a:t>
            </a:r>
            <a:r>
              <a:rPr lang="zh-CN" altLang="en-US" sz="28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就是当</a:t>
            </a:r>
            <a:endParaRPr lang="en-US" altLang="zh-CN" sz="28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sp>
        <p:nvSpPr>
          <p:cNvPr id="119820" name="Text Box 5"/>
          <p:cNvSpPr txBox="1">
            <a:spLocks noChangeArrowheads="1"/>
          </p:cNvSpPr>
          <p:nvPr/>
        </p:nvSpPr>
        <p:spPr bwMode="auto">
          <a:xfrm>
            <a:off x="539751" y="1059657"/>
            <a:ext cx="1439863" cy="609398"/>
          </a:xfrm>
          <a:prstGeom prst="rect">
            <a:avLst/>
          </a:prstGeom>
          <a:noFill/>
          <a:ln>
            <a:noFill/>
          </a:ln>
          <a:effectLst>
            <a:outerShdw dist="20000" dir="5400000" rotWithShape="0">
              <a:srgbClr val="00000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46AAC5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800">
                <a:solidFill>
                  <a:srgbClr val="008080"/>
                </a:solidFill>
                <a:latin typeface="宋体" pitchFamily="2" charset="-122"/>
                <a:ea typeface="黑体" pitchFamily="49" charset="-122"/>
              </a:rPr>
              <a:t>情景三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2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2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29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29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82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29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29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829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90" grpId="0"/>
      <p:bldP spid="82991" grpId="0"/>
      <p:bldP spid="8299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34" name="圆角矩形 84995"/>
          <p:cNvSpPr>
            <a:spLocks noChangeArrowheads="1"/>
          </p:cNvSpPr>
          <p:nvPr/>
        </p:nvSpPr>
        <p:spPr bwMode="auto">
          <a:xfrm>
            <a:off x="668338" y="847725"/>
            <a:ext cx="7815262" cy="2591991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endParaRPr lang="zh-CN" altLang="zh-CN">
              <a:solidFill>
                <a:srgbClr val="FF0000"/>
              </a:solidFill>
            </a:endParaRPr>
          </a:p>
        </p:txBody>
      </p:sp>
      <p:sp>
        <p:nvSpPr>
          <p:cNvPr id="84997" name="Text Box 6"/>
          <p:cNvSpPr txBox="1">
            <a:spLocks noChangeArrowheads="1"/>
          </p:cNvSpPr>
          <p:nvPr/>
        </p:nvSpPr>
        <p:spPr bwMode="auto">
          <a:xfrm>
            <a:off x="668338" y="847726"/>
            <a:ext cx="7626350" cy="1822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  <a:buNone/>
            </a:pPr>
            <a:r>
              <a:rPr lang="en-US" altLang="zh-CN" sz="2400">
                <a:latin typeface="Times New Roman" pitchFamily="18" charset="0"/>
                <a:ea typeface="黑体" pitchFamily="49" charset="-122"/>
              </a:rPr>
              <a:t>                                </a:t>
            </a:r>
            <a:r>
              <a:rPr lang="zh-CN" altLang="en-US" sz="2400" b="1">
                <a:latin typeface="Times New Roman" pitchFamily="18" charset="0"/>
                <a:ea typeface="黑体" pitchFamily="49" charset="-122"/>
              </a:rPr>
              <a:t>函数值</a:t>
            </a:r>
          </a:p>
          <a:p>
            <a:pPr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        对于自变量在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可取值范围内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的一个确定的值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，函数有唯一确定的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对应值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，这个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对应值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称为当自变量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等于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时的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函数值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．</a:t>
            </a:r>
          </a:p>
        </p:txBody>
      </p:sp>
      <p:sp>
        <p:nvSpPr>
          <p:cNvPr id="84999" name="Text Box 8"/>
          <p:cNvSpPr txBox="1">
            <a:spLocks noChangeArrowheads="1"/>
          </p:cNvSpPr>
          <p:nvPr/>
        </p:nvSpPr>
        <p:spPr bwMode="auto">
          <a:xfrm>
            <a:off x="974726" y="2524125"/>
            <a:ext cx="7402513" cy="936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400">
                <a:solidFill>
                  <a:srgbClr val="CC00CC"/>
                </a:solidFill>
                <a:latin typeface="Times New Roman" pitchFamily="18" charset="0"/>
                <a:ea typeface="黑体" pitchFamily="49" charset="-122"/>
              </a:rPr>
              <a:t>      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即：如果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y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是</a:t>
            </a:r>
            <a:r>
              <a:rPr lang="en-US" altLang="zh-CN" sz="2400" i="1"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的函数，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时，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，那么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b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叫做当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a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时的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函数值．</a:t>
            </a:r>
          </a:p>
        </p:txBody>
      </p:sp>
      <p:sp>
        <p:nvSpPr>
          <p:cNvPr id="85000" name="Text Box 10"/>
          <p:cNvSpPr txBox="1">
            <a:spLocks noChangeArrowheads="1"/>
          </p:cNvSpPr>
          <p:nvPr/>
        </p:nvSpPr>
        <p:spPr bwMode="auto">
          <a:xfrm>
            <a:off x="479426" y="3571875"/>
            <a:ext cx="8372475" cy="137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注意：</a:t>
            </a:r>
            <a:r>
              <a:rPr lang="zh-CN" altLang="en-US" sz="2400">
                <a:latin typeface="Times New Roman" pitchFamily="18" charset="0"/>
                <a:ea typeface="黑体" pitchFamily="49" charset="-122"/>
              </a:rPr>
              <a:t>函数不是数，它是指某一变化过程中两个变量之间的关系．而函数值是一个数，它是自变量确定时对应的因变量的值．</a:t>
            </a:r>
          </a:p>
        </p:txBody>
      </p:sp>
      <p:sp>
        <p:nvSpPr>
          <p:cNvPr id="120838" name="圆角矩形 31"/>
          <p:cNvSpPr>
            <a:spLocks noChangeArrowheads="1"/>
          </p:cNvSpPr>
          <p:nvPr/>
        </p:nvSpPr>
        <p:spPr bwMode="auto">
          <a:xfrm>
            <a:off x="331788" y="446485"/>
            <a:ext cx="1223962" cy="321469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D9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99FF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b="1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归纳总结</a:t>
            </a:r>
            <a:endParaRPr lang="zh-CN" altLang="en-US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4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50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  <p:bldP spid="84999" grpId="0"/>
      <p:bldP spid="8500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858" name="文本框 1"/>
          <p:cNvSpPr txBox="1">
            <a:spLocks noChangeArrowheads="1"/>
          </p:cNvSpPr>
          <p:nvPr/>
        </p:nvSpPr>
        <p:spPr bwMode="auto">
          <a:xfrm>
            <a:off x="466725" y="627460"/>
            <a:ext cx="794543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例</a:t>
            </a:r>
            <a:r>
              <a:rPr lang="en-US" altLang="zh-CN" sz="2800">
                <a:solidFill>
                  <a:srgbClr val="269999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3  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已知函数</a:t>
            </a:r>
          </a:p>
        </p:txBody>
      </p:sp>
      <p:graphicFrame>
        <p:nvGraphicFramePr>
          <p:cNvPr id="121859" name="对象 2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751138" y="551260"/>
          <a:ext cx="1370012" cy="557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r:id="rId2" imgW="723885" imgH="393635" progId="Equation.KSEE3">
                  <p:embed/>
                </p:oleObj>
              </mc:Choice>
              <mc:Fallback>
                <p:oleObj r:id="rId2" imgW="723885" imgH="393635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751138" y="551260"/>
                        <a:ext cx="1370012" cy="557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1860" name="文本框 3"/>
          <p:cNvSpPr txBox="1">
            <a:spLocks noChangeArrowheads="1"/>
          </p:cNvSpPr>
          <p:nvPr/>
        </p:nvSpPr>
        <p:spPr bwMode="auto">
          <a:xfrm>
            <a:off x="539750" y="1006079"/>
            <a:ext cx="5943600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(1)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求当</a:t>
            </a:r>
            <a:r>
              <a:rPr lang="en-US" altLang="zh-CN" sz="2800" i="1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800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=2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，</a:t>
            </a:r>
            <a:r>
              <a:rPr lang="en-US" altLang="zh-CN" sz="2800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3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，</a:t>
            </a:r>
            <a:r>
              <a:rPr lang="en-US" altLang="zh-CN" sz="2800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-3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时，函数的值；</a:t>
            </a:r>
          </a:p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(2)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求当</a:t>
            </a:r>
            <a:r>
              <a:rPr lang="en-US" altLang="zh-CN" sz="2800" i="1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zh-CN" altLang="en-US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取什么值时，函数的值为</a:t>
            </a:r>
            <a:r>
              <a:rPr lang="en-US" altLang="zh-CN" sz="2800">
                <a:solidFill>
                  <a:schemeClr val="tx2"/>
                </a:solidFill>
                <a:latin typeface="Times New Roman" pitchFamily="18" charset="0"/>
                <a:ea typeface="黑体" pitchFamily="49" charset="-122"/>
              </a:rPr>
              <a:t>0</a:t>
            </a:r>
            <a:r>
              <a:rPr lang="en-US" altLang="zh-CN" sz="2800">
                <a:solidFill>
                  <a:schemeClr val="tx2"/>
                </a:solidFill>
                <a:latin typeface="黑体" pitchFamily="49" charset="-122"/>
                <a:ea typeface="黑体" pitchFamily="49" charset="-122"/>
              </a:rPr>
              <a:t>.</a:t>
            </a:r>
          </a:p>
        </p:txBody>
      </p:sp>
      <p:sp>
        <p:nvSpPr>
          <p:cNvPr id="26629" name="文本框 4"/>
          <p:cNvSpPr txBox="1">
            <a:spLocks noChangeArrowheads="1"/>
          </p:cNvSpPr>
          <p:nvPr/>
        </p:nvSpPr>
        <p:spPr bwMode="auto">
          <a:xfrm>
            <a:off x="585788" y="1924050"/>
            <a:ext cx="7707312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解：（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）当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=2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时，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                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;</a:t>
            </a: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     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=3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时，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 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;</a:t>
            </a: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     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=-3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时，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=7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;</a:t>
            </a: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（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2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）令         解得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</a:t>
            </a: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       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即当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</a:t>
            </a:r>
            <a:r>
              <a:rPr lang="en-US" altLang="zh-CN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时，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=0.</a:t>
            </a:r>
          </a:p>
          <a:p>
            <a:pPr>
              <a:buFont typeface="Arial" pitchFamily="34" charset="0"/>
              <a:buNone/>
            </a:pPr>
            <a:endParaRPr lang="en-US" altLang="zh-CN" sz="2400">
              <a:solidFill>
                <a:srgbClr val="FF0000"/>
              </a:solidFill>
              <a:latin typeface="Times New Roman" pitchFamily="18" charset="0"/>
              <a:ea typeface="黑体" pitchFamily="49" charset="-122"/>
            </a:endParaRPr>
          </a:p>
        </p:txBody>
      </p:sp>
      <p:graphicFrame>
        <p:nvGraphicFramePr>
          <p:cNvPr id="26630" name="对象 5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3738564" y="2569369"/>
          <a:ext cx="300037" cy="5524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r:id="rId4" imgW="152400" imgH="393790" progId="Equation.KSEE3">
                  <p:embed/>
                </p:oleObj>
              </mc:Choice>
              <mc:Fallback>
                <p:oleObj r:id="rId4" imgW="152400" imgH="39379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38564" y="2569369"/>
                        <a:ext cx="300037" cy="552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6631" name="对象 6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976564" y="4229100"/>
          <a:ext cx="307975" cy="5667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r:id="rId6" imgW="152400" imgH="393790" progId="Equation.KSEE3">
                  <p:embed/>
                </p:oleObj>
              </mc:Choice>
              <mc:Fallback>
                <p:oleObj r:id="rId6" imgW="152400" imgH="39379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976564" y="4229100"/>
                        <a:ext cx="307975" cy="5667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2" name="AutoShape 32"/>
          <p:cNvSpPr>
            <a:spLocks noChangeArrowheads="1"/>
          </p:cNvSpPr>
          <p:nvPr/>
        </p:nvSpPr>
        <p:spPr bwMode="auto">
          <a:xfrm>
            <a:off x="5705475" y="2276475"/>
            <a:ext cx="2706688" cy="972741"/>
          </a:xfrm>
          <a:prstGeom prst="wedgeRoundRectCallout">
            <a:avLst>
              <a:gd name="adj1" fmla="val -49199"/>
              <a:gd name="adj2" fmla="val -94125"/>
              <a:gd name="adj3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CC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</a:pP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把自变量</a:t>
            </a:r>
            <a:r>
              <a:rPr lang="en-US" altLang="zh-CN" sz="2400" i="1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x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  <a:sym typeface="宋体" pitchFamily="2" charset="-122"/>
              </a:rPr>
              <a:t>的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值带入关系式中，即可求出函数</a:t>
            </a:r>
            <a:r>
              <a:rPr lang="zh-CN" altLang="en-US" sz="2400">
                <a:solidFill>
                  <a:srgbClr val="FF0000"/>
                </a:solidFill>
                <a:latin typeface="黑体" pitchFamily="49" charset="-122"/>
                <a:ea typeface="黑体" pitchFamily="49" charset="-122"/>
              </a:rPr>
              <a:t>的</a:t>
            </a:r>
            <a:r>
              <a:rPr lang="zh-CN" altLang="en-US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值</a:t>
            </a:r>
            <a:r>
              <a:rPr lang="en-US" altLang="zh-CN" sz="240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  <a:sym typeface="宋体" pitchFamily="2" charset="-122"/>
              </a:rPr>
              <a:t>.</a:t>
            </a:r>
          </a:p>
        </p:txBody>
      </p:sp>
      <p:graphicFrame>
        <p:nvGraphicFramePr>
          <p:cNvPr id="2" name="对象 5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3762375" y="2059782"/>
          <a:ext cx="1220788" cy="54649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r:id="rId8" imgW="660240" imgH="393480" progId="Equation.KSEE3">
                  <p:embed/>
                </p:oleObj>
              </mc:Choice>
              <mc:Fallback>
                <p:oleObj r:id="rId8" imgW="660240" imgH="39348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762375" y="2059782"/>
                        <a:ext cx="1220788" cy="5464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2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2403476" y="3715941"/>
          <a:ext cx="1249363" cy="5572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r:id="rId10" imgW="660240" imgH="393480" progId="Equation.KSEE3">
                  <p:embed/>
                </p:oleObj>
              </mc:Choice>
              <mc:Fallback>
                <p:oleObj r:id="rId10" imgW="660240" imgH="39348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03476" y="3715941"/>
                        <a:ext cx="1249363" cy="5572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6">
            <a:hlinkClick action="ppaction://ole?verb=1"/>
          </p:cNvPr>
          <p:cNvGraphicFramePr>
            <a:graphicFrameLocks noChangeAspect="1"/>
          </p:cNvGraphicFramePr>
          <p:nvPr/>
        </p:nvGraphicFramePr>
        <p:xfrm>
          <a:off x="4662489" y="3662363"/>
          <a:ext cx="307975" cy="59769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r:id="rId12" imgW="152400" imgH="393790" progId="Equation.KSEE3">
                  <p:embed/>
                </p:oleObj>
              </mc:Choice>
              <mc:Fallback>
                <p:oleObj r:id="rId12" imgW="152400" imgH="39379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662489" y="3662363"/>
                        <a:ext cx="307975" cy="5976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6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6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66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662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66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https://d.book118.com/478135043132006042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5">
      <vt:lpstr>Arial</vt:lpstr>
      <vt:lpstr>Calibri</vt:lpstr>
      <vt:lpstr>宋体</vt:lpstr>
      <vt:lpstr>微软雅黑</vt:lpstr>
      <vt:lpstr>黑体</vt:lpstr>
      <vt:lpstr>Times New Roman</vt:lpstr>
      <vt:lpstr>方正姚体</vt:lpstr>
      <vt:lpstr>方正舒体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2024-09-22T04:53:46.576</cp:lastPrinted>
  <dcterms:created xsi:type="dcterms:W3CDTF">2024-09-21T20:53:46Z</dcterms:created>
  <dcterms:modified xsi:type="dcterms:W3CDTF">2024-09-21T20:53:48Z</dcterms:modified>
</cp:coreProperties>
</file>