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ROOUB+MS-UIGothic"/>
      <p:regular r:id="rId18"/>
    </p:embeddedFont>
    <p:embeddedFont>
      <p:font typeface="GSQEPG+IKGFWK+MicrosoftYaHei-Bold"/>
      <p:regular r:id="rId19"/>
    </p:embeddedFont>
    <p:embeddedFont>
      <p:font typeface="JRGCWH+RWBRII+ArialMT"/>
      <p:regular r:id="rId20"/>
    </p:embeddedFont>
    <p:embeddedFont>
      <p:font typeface="CJBBND+LVDML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A4D45-A750-48F0-8142-16F0D78B7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17ABD-7BD5-4155-AA82-3BFA0BC7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F2E41-D8C0-4A26-A5CC-3502D555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54D2A-A859-4DBA-A41A-949503A3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23D10-7F36-4CA4-9BCD-014EE98E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7F94C-5523-46AD-A4F9-AA7A7CBE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5A437-F754-44D3-8EA7-9C9B92C8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BBCC2-8B76-4234-861D-533622633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F0976-F2DD-49E9-A289-DD1144D4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A4AB9-3E3C-44F8-986B-7B713BBD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04347-4549-434F-9148-146B4857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5136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273573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ROOUB+MS-UIGothic"/>
                <a:cs typeface="OROOUB+MS-UIGothic"/>
              </a:rPr>
              <a:t>数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3600">
                <a:solidFill>
                  <a:srgbClr val="FFFFFF"/>
                </a:solidFill>
                <a:latin typeface="OROOUB+MS-UIGothic"/>
                <a:cs typeface="OROOUB+MS-UIGothic"/>
              </a:rPr>
              <a:t>和冠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3600">
                <a:solidFill>
                  <a:srgbClr val="FFFFFF"/>
                </a:solidFill>
                <a:latin typeface="OROOUB+MS-UIGothic"/>
                <a:cs typeface="OROOUB+MS-UIGothic"/>
              </a:rPr>
              <a:t>的翻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译课</a:t>
            </a:r>
            <a:r>
              <a:rPr sz="3600">
                <a:solidFill>
                  <a:srgbClr val="FFFFFF"/>
                </a:solidFill>
                <a:latin typeface="OROOUB+MS-UIGothic"/>
                <a:cs typeface="OROOUB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OROOUB+MS-UIGothic"/>
                <a:cs typeface="OROOUB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12250"/>
            <a:ext cx="2490509" cy="190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RGCWH+RWBRII+ArialMT"/>
                <a:cs typeface="JRGCWH+RWBRI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RGCWH+RWBRII+ArialMT"/>
                <a:cs typeface="JRGCWH+RWBRI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基数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的翻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RGCWH+RWBRII+ArialMT"/>
                <a:cs typeface="JRGCWH+RWBRI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序数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的翻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531069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RGCWH+RWBRII+ArialMT"/>
                <a:cs typeface="JRGCWH+RWBRI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和冠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译实</a:t>
            </a:r>
            <a:r>
              <a:rPr sz="2400">
                <a:solidFill>
                  <a:srgbClr val="000000"/>
                </a:solidFill>
                <a:latin typeface="OROOUB+MS-UIGothic"/>
                <a:cs typeface="OROOUB+MS-UIGothic"/>
              </a:rPr>
              <a:t>践与提升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数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是表示数量或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，它分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基数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和序数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328407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表示数量多少的数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，如一、二、三等。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34812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表示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序的数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，如第一、第二、第三等。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准确性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68670" y="2379198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准确的数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可以避免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解和混淆。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一致性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5695" y="388033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在同一个上下文中，数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译应该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保持一致，以避免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生歧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表达清晰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68595" y="5347823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正确的数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可以帮助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者更好地理解文本的含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20202"/>
                </a:solidFill>
                <a:latin typeface="OROOUB+MS-UIGothic"/>
                <a:cs typeface="OROOU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史与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OROOUB+MS-UIGothic"/>
                <a:cs typeface="OROOUB+MS-UIGothic"/>
              </a:rPr>
              <a:t>古代翻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59AE93"/>
                </a:solidFill>
                <a:latin typeface="OROOUB+MS-UIGothic"/>
                <a:cs typeface="OROOUB+MS-UIGothic"/>
              </a:rPr>
              <a:t>代翻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OROOUB+MS-UIGothic"/>
                <a:cs typeface="OROOUB+MS-UIGothic"/>
              </a:rPr>
              <a:t>未来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在古代，数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通常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受到文化、宗教和地域的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代，随着全球化的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程，数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范逐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形成。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展，数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将更加智能化和自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的翻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的构成与用法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2300" spc="23">
                <a:solidFill>
                  <a:srgbClr val="59AE93"/>
                </a:solidFill>
                <a:latin typeface="OROOUB+MS-UIGothic"/>
                <a:cs typeface="OROOUB+MS-UIGothic"/>
              </a:rPr>
              <a:t>定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2300" spc="23">
                <a:solidFill>
                  <a:srgbClr val="59AE93"/>
                </a:solidFill>
                <a:latin typeface="OROOUB+MS-UIGothic"/>
                <a:cs typeface="OROOUB+MS-UIGothic"/>
              </a:rPr>
              <a:t>构成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2300" spc="23">
                <a:solidFill>
                  <a:srgbClr val="59AE93"/>
                </a:solidFill>
                <a:latin typeface="OROOUB+MS-UIGothic"/>
                <a:cs typeface="OROOUB+MS-UIGothic"/>
              </a:rPr>
              <a:t>用法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是指描述事物数量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的多少的数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一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二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三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由基本的数字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位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构成，如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一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二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三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等，可以用来表示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事物的数量。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通常用于描述数量，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例如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一个人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两个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苹果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三个星期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OROOUB+MS-UIGothic"/>
                <a:cs typeface="OROOUB+MS-UIGothic"/>
              </a:rPr>
              <a:t>直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2000">
                <a:solidFill>
                  <a:srgbClr val="59AE93"/>
                </a:solidFill>
                <a:latin typeface="OROOUB+MS-UIGothic"/>
                <a:cs typeface="OROOUB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OROOUB+MS-UIGothic"/>
                <a:cs typeface="OROOUB+MS-UIGothic"/>
              </a:rPr>
              <a:t>意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2000">
                <a:solidFill>
                  <a:srgbClr val="59AE93"/>
                </a:solidFill>
                <a:latin typeface="OROOUB+MS-UIGothic"/>
                <a:cs typeface="OROOUB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OROOUB+MS-UIGothic"/>
                <a:cs typeface="OROOUB+MS-UIGothic"/>
              </a:rPr>
              <a:t>省略法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于一些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，可以直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接翻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成相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的数量，例如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一</a:t>
            </a:r>
          </a:p>
          <a:p>
            <a:pPr marL="1714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“one”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二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  <a:p>
            <a:pPr marL="6858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“two”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5856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于一些无法直接翻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的基数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需要借助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境和上下文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</a:t>
            </a:r>
          </a:p>
          <a:p>
            <a:pPr marL="1905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例如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五里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中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可以翻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</a:p>
          <a:p>
            <a:pPr marL="28701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“in the midst of a dense</a:t>
            </a:r>
          </a:p>
          <a:p>
            <a:pPr marL="104393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mist”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98205" y="4031988"/>
            <a:ext cx="3062236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84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在某些情况下，可以将基数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省</a:t>
            </a:r>
          </a:p>
          <a:p>
            <a:pPr marL="2984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略不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，例如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人山人海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可以</a:t>
            </a:r>
          </a:p>
          <a:p>
            <a:pPr marL="36385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“crowded with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people”</a:t>
            </a: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，省略了具体的数量描</a:t>
            </a:r>
          </a:p>
          <a:p>
            <a:pPr marL="1172844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OOUB+MS-UIGothic"/>
                <a:cs typeface="OROOUB+MS-UIGothic"/>
              </a:rPr>
              <a:t>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基数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译实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52005" y="2070730"/>
            <a:ext cx="616671" cy="1387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例</a:t>
            </a:r>
            <a:r>
              <a:rPr sz="15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1</a:t>
            </a:r>
          </a:p>
          <a:p>
            <a:pPr marL="0" marR="0">
              <a:lnSpc>
                <a:spcPts val="1615"/>
              </a:lnSpc>
              <a:spcBef>
                <a:spcPts val="5384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例</a:t>
            </a:r>
            <a:r>
              <a:rPr sz="15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6934" y="2084558"/>
            <a:ext cx="2155632" cy="21984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43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一个人（</a:t>
            </a: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One person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）</a:t>
            </a:r>
          </a:p>
          <a:p>
            <a:pPr marL="43814" marR="0">
              <a:lnSpc>
                <a:spcPts val="1406"/>
              </a:lnSpc>
              <a:spcBef>
                <a:spcPts val="551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两个苹果（</a:t>
            </a: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Two apples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）</a:t>
            </a:r>
          </a:p>
          <a:p>
            <a:pPr marL="0" marR="0">
              <a:lnSpc>
                <a:spcPts val="1406"/>
              </a:lnSpc>
              <a:spcBef>
                <a:spcPts val="556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三个星期（</a:t>
            </a: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Three weeks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54544" y="3848096"/>
            <a:ext cx="636991" cy="22451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87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例</a:t>
            </a:r>
            <a:r>
              <a:rPr sz="15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3</a:t>
            </a:r>
          </a:p>
          <a:p>
            <a:pPr marL="20319" marR="0">
              <a:lnSpc>
                <a:spcPts val="1615"/>
              </a:lnSpc>
              <a:spcBef>
                <a:spcPts val="5199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例</a:t>
            </a:r>
            <a:r>
              <a:rPr sz="15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4</a:t>
            </a:r>
          </a:p>
          <a:p>
            <a:pPr marL="0" marR="0">
              <a:lnSpc>
                <a:spcPts val="1615"/>
              </a:lnSpc>
              <a:spcBef>
                <a:spcPts val="5324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例</a:t>
            </a:r>
            <a:r>
              <a:rPr sz="155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5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45500" y="4579473"/>
            <a:ext cx="2373432" cy="727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四百五十人（</a:t>
            </a: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Four hundred</a:t>
            </a:r>
          </a:p>
          <a:p>
            <a:pPr marL="339725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and fifty people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48394" y="5459583"/>
            <a:ext cx="171424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一千零一十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页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（</a:t>
            </a: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One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7880" y="5747237"/>
            <a:ext cx="239440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CJBBND+LVDMLW+MicrosoftYaHei"/>
                <a:cs typeface="CJBBND+LVDMLW+MicrosoftYaHei"/>
              </a:rPr>
              <a:t>thousand and ten pages</a:t>
            </a:r>
            <a:r>
              <a:rPr sz="1350">
                <a:solidFill>
                  <a:srgbClr val="000404"/>
                </a:solidFill>
                <a:latin typeface="OROOUB+MS-UIGothic"/>
                <a:cs typeface="OROOUB+MS-UIGothic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GSQEPG+IKGFWK+MicrosoftYaHei-Bold"/>
                <a:cs typeface="GSQEPG+IKGFW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4500">
                <a:solidFill>
                  <a:srgbClr val="59AE93"/>
                </a:solidFill>
                <a:latin typeface="OROOUB+MS-UIGothic"/>
                <a:cs typeface="OROOUB+MS-UIGothic"/>
              </a:rPr>
              <a:t>的翻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的构成与用法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的基本构成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4335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序数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是由基数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加上后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缀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-th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成的，例如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first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second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、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third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的用法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7825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序数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主要用于描述事物的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序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或位置，例如</a:t>
            </a:r>
            <a:r>
              <a:rPr sz="1350" spc="-8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"The</a:t>
            </a:r>
            <a:r>
              <a:rPr sz="1350" spc="255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first</a:t>
            </a:r>
            <a:r>
              <a:rPr sz="1350" spc="255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prize</a:t>
            </a:r>
            <a:r>
              <a:rPr sz="1350" spc="254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is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the</a:t>
            </a:r>
            <a:r>
              <a:rPr sz="1350" spc="49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most</a:t>
            </a:r>
            <a:r>
              <a:rPr sz="1350" spc="49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important."</a:t>
            </a:r>
            <a:r>
              <a:rPr sz="1350" spc="94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 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（第一名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是最重要的。）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序数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的翻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59AE93"/>
                </a:solidFill>
                <a:latin typeface="OROOUB+MS-UIGothic"/>
                <a:cs typeface="OROOUB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OROOUB+MS-UIGothic"/>
                <a:cs typeface="OROOUB+MS-UIGothic"/>
              </a:rPr>
              <a:t>直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译</a:t>
            </a:r>
            <a:r>
              <a:rPr sz="1550">
                <a:solidFill>
                  <a:srgbClr val="59AE93"/>
                </a:solidFill>
                <a:latin typeface="OROOUB+MS-UIGothic"/>
                <a:cs typeface="OROOUB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于一些固定搭配的序数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，可以采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用直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行翻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，例如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"in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first place"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首先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，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"in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second place"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第二</a:t>
            </a:r>
            <a:r>
              <a:rPr sz="1350">
                <a:solidFill>
                  <a:srgbClr val="000000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000000"/>
                </a:solidFill>
                <a:latin typeface="OROOUB+MS-UIGothic"/>
                <a:cs typeface="OROOU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ROOUB+MS-UIGothic"/>
                <a:cs typeface="OROOUB+MS-UIGothic"/>
              </a:rPr>
              <a:t>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550">
                <a:solidFill>
                  <a:srgbClr val="FFFFFF"/>
                </a:solidFill>
                <a:latin typeface="OROOUB+MS-UIGothic"/>
                <a:cs typeface="OROOUB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34660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于一些无法直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的序数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，可以采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行翻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，例如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"in the third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place"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第三点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，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"in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fourth place"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第四点</a:t>
            </a:r>
            <a:r>
              <a:rPr sz="1350">
                <a:solidFill>
                  <a:srgbClr val="FFFFFF"/>
                </a:solidFill>
                <a:latin typeface="CJBBND+LVDMLW+MicrosoftYaHei"/>
                <a:cs typeface="CJBBND+LVDMLW+MicrosoftYaHei"/>
              </a:rPr>
              <a:t>"</a:t>
            </a:r>
            <a:r>
              <a:rPr sz="1350">
                <a:solidFill>
                  <a:srgbClr val="FFFFFF"/>
                </a:solidFill>
                <a:latin typeface="OROOUB+MS-UIGothic"/>
                <a:cs typeface="OROOU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https://d.book118.com/478135136104006041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OROOUB+MS-UIGothic</vt:lpstr>
      <vt:lpstr>SimSun</vt:lpstr>
      <vt:lpstr>GSQEPG+IKGFWK+MicrosoftYaHei-Bold</vt:lpstr>
      <vt:lpstr>JRGCWH+RWBRII+ArialMT</vt:lpstr>
      <vt:lpstr>Times New Roman</vt:lpstr>
      <vt:lpstr>CJBBND+LVDMLW+MicrosoftYaHei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2024-09-20T12:54:24.426</cp:lastPrinted>
  <dcterms:created xsi:type="dcterms:W3CDTF">2024-09-20T04:54:24Z</dcterms:created>
  <dcterms:modified xsi:type="dcterms:W3CDTF">2024-09-20T04:54:25Z</dcterms:modified>
</cp:coreProperties>
</file>