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14.xml" ContentType="application/vnd.openxmlformats-officedocument.presentationml.slide+xml"/>
  <Override PartName="/ppt/slides/slide15.xml" ContentType="application/vnd.openxmlformats-officedocument.presentationml.slide+xml"/>
  <Override PartName="/ppt/slides/slide16.xml" ContentType="application/vnd.openxmlformats-officedocument.presentationml.slide+xml"/>
  <Override PartName="/ppt/slides/slide17.xml" ContentType="application/vnd.openxmlformats-officedocument.presentationml.slide+xml"/>
  <Override PartName="/ppt/slides/slide18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1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5" r:id="rId15"/>
    <p:sldId id="298" r:id="rId16"/>
    <p:sldId id="301" r:id="rId17"/>
    <p:sldId id="304" r:id="rId18"/>
    <p:sldId id="307" r:id="rId19"/>
    <p:sldId id="309" r:id="rId20"/>
  </p:sldIdLst>
  <p:sldSz cx="12192000" cy="6858000"/>
  <p:notesSz cx="6858000" cy="9144000"/>
  <p:custDataLst>
    <p:tags r:id="rId21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slide" Target="slides/slide14.xml" /><Relationship Id="rId17" Type="http://schemas.openxmlformats.org/officeDocument/2006/relationships/slide" Target="slides/slide15.xml" /><Relationship Id="rId18" Type="http://schemas.openxmlformats.org/officeDocument/2006/relationships/slide" Target="slides/slide16.xml" /><Relationship Id="rId19" Type="http://schemas.openxmlformats.org/officeDocument/2006/relationships/slide" Target="slides/slide17.xml" /><Relationship Id="rId2" Type="http://schemas.openxmlformats.org/officeDocument/2006/relationships/slideMaster" Target="slideMasters/slideMaster2.xml" /><Relationship Id="rId20" Type="http://schemas.openxmlformats.org/officeDocument/2006/relationships/slide" Target="slides/slide18.xml" /><Relationship Id="rId21" Type="http://schemas.openxmlformats.org/officeDocument/2006/relationships/tags" Target="tags/tag1.xml" /><Relationship Id="rId22" Type="http://schemas.openxmlformats.org/officeDocument/2006/relationships/presProps" Target="presProps.xml" /><Relationship Id="rId23" Type="http://schemas.openxmlformats.org/officeDocument/2006/relationships/viewProps" Target="viewProps.xml" /><Relationship Id="rId24" Type="http://schemas.openxmlformats.org/officeDocument/2006/relationships/theme" Target="theme/theme1.xml" /><Relationship Id="rId25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2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9C948D6D-4F58-42DE-A316-B2848907874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F910DB0-8DF2-42B1-8C6B-6C7F174CC55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A56BDD9-5E48-4899-B256-8D526FFEA635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4DDFA228-3CEC-4859-93B1-169D10533D3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583415AD-53D2-4EEA-A86D-63BF7A03885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B4CF4185-AB56-454D-B9BE-426098D09E4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748B024D-1C0D-405A-B8E2-72842FB62BEE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B2AA7641-1D9A-41E9-AB59-D6BBC8D78EEF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75368E01-34DA-4968-82D7-59F39839A2A0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09788AE2-3DC3-4373-ABE2-B11095BA173B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88E5ACE3-D7D1-450C-90F0-3033741C1F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ctrTitle"/>
          </p:nvPr>
        </p:nvSpPr>
        <p:spPr>
          <a:xfrm>
            <a:off x="685800" y="2130425"/>
            <a:ext cx="7772400" cy="1470025"/>
          </a:xfrm>
        </p:spPr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/>
          <p:cNvSpPr>
            <a:spLocks noGrp="1"/>
          </p:cNvSpPr>
          <p:nvPr>
            <p:ph type="subTitle" idx="1"/>
          </p:nvPr>
        </p:nvSpPr>
        <p:spPr>
          <a:xfrm>
            <a:off x="1371600" y="3886200"/>
            <a:ext cx="6400800" cy="1752600"/>
          </a:xfrm>
        </p:spPr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722313" y="4406900"/>
            <a:ext cx="7772400" cy="1362075"/>
          </a:xfrm>
        </p:spPr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722313" y="2906713"/>
            <a:ext cx="7772400" cy="1500187"/>
          </a:xfrm>
        </p:spPr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sz="half" idx="1"/>
          </p:nvPr>
        </p:nvSpPr>
        <p:spPr>
          <a:xfrm>
            <a:off x="457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648200" y="1600200"/>
            <a:ext cx="4038600" cy="4525963"/>
          </a:xfrm>
        </p:spPr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>
            <a:lvl1pPr>
              <a:defRPr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535113"/>
            <a:ext cx="4040188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/>
          <p:cNvSpPr>
            <a:spLocks noGrp="1"/>
          </p:cNvSpPr>
          <p:nvPr>
            <p:ph sz="half" idx="2"/>
          </p:nvPr>
        </p:nvSpPr>
        <p:spPr>
          <a:xfrm>
            <a:off x="457200" y="2174875"/>
            <a:ext cx="4040188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/>
          <p:cNvSpPr>
            <a:spLocks noGrp="1"/>
          </p:cNvSpPr>
          <p:nvPr>
            <p:ph type="body" sz="quarter" idx="3"/>
          </p:nvPr>
        </p:nvSpPr>
        <p:spPr>
          <a:xfrm>
            <a:off x="4645025" y="1535113"/>
            <a:ext cx="4041775" cy="639762"/>
          </a:xfrm>
        </p:spPr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/>
          <p:cNvSpPr>
            <a:spLocks noGrp="1"/>
          </p:cNvSpPr>
          <p:nvPr>
            <p:ph sz="quarter" idx="4"/>
          </p:nvPr>
        </p:nvSpPr>
        <p:spPr>
          <a:xfrm>
            <a:off x="4645025" y="2174875"/>
            <a:ext cx="4041775" cy="3951288"/>
          </a:xfrm>
        </p:spPr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8" name="Footer Placeholder 7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4" name="Footer Placeholder 3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3" name="Footer Placeholder 2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457200" y="273050"/>
            <a:ext cx="3008313" cy="1162050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/>
          <p:cNvSpPr>
            <a:spLocks noGrp="1"/>
          </p:cNvSpPr>
          <p:nvPr>
            <p:ph idx="1"/>
          </p:nvPr>
        </p:nvSpPr>
        <p:spPr>
          <a:xfrm>
            <a:off x="3575050" y="273050"/>
            <a:ext cx="5111750" cy="5853113"/>
          </a:xfrm>
        </p:spPr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457200" y="1435100"/>
            <a:ext cx="3008313" cy="4691063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>
          <a:xfrm>
            <a:off x="1792288" y="4800600"/>
            <a:ext cx="5486400" cy="566738"/>
          </a:xfrm>
        </p:spPr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/>
          <p:cNvSpPr>
            <a:spLocks noGrp="1"/>
          </p:cNvSpPr>
          <p:nvPr>
            <p:ph type="pic" idx="1"/>
          </p:nvPr>
        </p:nvSpPr>
        <p:spPr>
          <a:xfrm>
            <a:off x="1792288" y="612775"/>
            <a:ext cx="5486400" cy="4114800"/>
          </a:xfrm>
        </p:spPr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/>
          <p:cNvSpPr>
            <a:spLocks noGrp="1"/>
          </p:cNvSpPr>
          <p:nvPr>
            <p:ph type="body" sz="half" idx="2"/>
          </p:nvPr>
        </p:nvSpPr>
        <p:spPr>
          <a:xfrm>
            <a:off x="1792288" y="5367338"/>
            <a:ext cx="5486400" cy="804862"/>
          </a:xfrm>
        </p:spPr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pPr lvl="0"/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6" name="Footer Placeholder 5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/>
          <p:cNvSpPr>
            <a:spLocks noGrp="1"/>
          </p:cNvSpPr>
          <p:nvPr>
            <p:ph type="title" orient="vert"/>
          </p:nvPr>
        </p:nvSpPr>
        <p:spPr>
          <a:xfrm>
            <a:off x="6629400" y="274638"/>
            <a:ext cx="2057400" cy="5851525"/>
          </a:xfrm>
        </p:spPr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/>
          <p:cNvSpPr>
            <a:spLocks noGrp="1"/>
          </p:cNvSpPr>
          <p:nvPr>
            <p:ph type="body" orient="vert" idx="1"/>
          </p:nvPr>
        </p:nvSpPr>
        <p:spPr>
          <a:xfrm>
            <a:off x="457200" y="274638"/>
            <a:ext cx="6019800" cy="5851525"/>
          </a:xfrm>
        </p:spPr>
        <p:txBody>
          <a:bodyPr vert="eaVert"/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10"/>
          </p:nvPr>
        </p:nvSpPr>
        <p:spPr/>
        <p:txBody>
          <a:bodyPr/>
          <a:lstStyle/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1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12"/>
          </p:nvPr>
        </p:nvSpPr>
        <p:spPr/>
        <p:txBody>
          <a:bodyPr/>
          <a:lstStyle/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theme" Target="../theme/theme2.xml" /><Relationship Id="rId2" Type="http://schemas.openxmlformats.org/officeDocument/2006/relationships/slideLayout" Target="../slideLayouts/slideLayout13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pPr lvl="0"/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1D8BD707-D9CF-40AE-B4C6-C98DA3205C09}" type="datetimeFigureOut">
              <a:rPr lang="en-US" smtClean="0"/>
              <a:t>8/1/2011</a:t>
            </a:fld>
            <a:endParaRPr lang="en-US"/>
          </a:p>
        </p:txBody>
      </p:sp>
      <p:sp>
        <p:nvSpPr>
          <p:cNvPr id="5" name="Footer Placeholder 4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en-US"/>
          </a:p>
        </p:txBody>
      </p:sp>
      <p:sp>
        <p:nvSpPr>
          <p:cNvPr id="6" name="Slide Number Placeholder 5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en-US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6F15528-21DE-4FAA-801E-634DDDAF4B2B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1" r:id="rId2"/>
    <p:sldLayoutId id="2147483662" r:id="rId3"/>
    <p:sldLayoutId id="2147483663" r:id="rId4"/>
    <p:sldLayoutId id="2147483664" r:id="rId5"/>
    <p:sldLayoutId id="2147483665" r:id="rId6"/>
    <p:sldLayoutId id="2147483666" r:id="rId7"/>
    <p:sldLayoutId id="2147483667" r:id="rId8"/>
    <p:sldLayoutId id="2147483668" r:id="rId9"/>
    <p:sldLayoutId id="2147483669" r:id="rId10"/>
    <p:sldLayoutId id="2147483670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.png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2.png" /><Relationship Id="rId3" Type="http://schemas.openxmlformats.org/officeDocument/2006/relationships/image" Target="../media/image3.png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5.jpeg" /><Relationship Id="rId3" Type="http://schemas.openxmlformats.org/officeDocument/2006/relationships/image" Target="../media/image3.png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6.jpeg" /><Relationship Id="rId3" Type="http://schemas.openxmlformats.org/officeDocument/2006/relationships/image" Target="../media/image7.jpeg" /><Relationship Id="rId4" Type="http://schemas.openxmlformats.org/officeDocument/2006/relationships/image" Target="../media/image8.jpeg" /><Relationship Id="rId5" Type="http://schemas.openxmlformats.org/officeDocument/2006/relationships/image" Target="../media/image3.png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9.jpeg" /><Relationship Id="rId3" Type="http://schemas.openxmlformats.org/officeDocument/2006/relationships/image" Target="../media/image3.png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0.jpeg" /><Relationship Id="rId3" Type="http://schemas.openxmlformats.org/officeDocument/2006/relationships/image" Target="../media/image3.png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1.jpeg" /><Relationship Id="rId3" Type="http://schemas.openxmlformats.org/officeDocument/2006/relationships/image" Target="../media/image3.png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2.jpeg" /><Relationship Id="rId3" Type="http://schemas.openxmlformats.org/officeDocument/2006/relationships/image" Target="../media/image13.jpeg" /><Relationship Id="rId4" Type="http://schemas.openxmlformats.org/officeDocument/2006/relationships/image" Target="../media/image14.jpeg" /><Relationship Id="rId5" Type="http://schemas.openxmlformats.org/officeDocument/2006/relationships/image" Target="../media/image3.png" /></Relationships>
</file>

<file path=ppt/slides/_rels/slide1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5.jpeg" /><Relationship Id="rId3" Type="http://schemas.openxmlformats.org/officeDocument/2006/relationships/image" Target="../media/image3.png" /></Relationships>
</file>

<file path=ppt/slides/_rels/slide1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3.png" /></Relationships>
</file>

<file path=ppt/slides/_rels/slide1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4.png" /></Relationships>
</file>

<file path=ppt/slides/_rels/slide1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8.xml" /><Relationship Id="rId2" Type="http://schemas.openxmlformats.org/officeDocument/2006/relationships/image" Target="../media/image16.jpeg" /><Relationship Id="rId3" Type="http://schemas.openxmlformats.org/officeDocument/2006/relationships/image" Target="../media/image3.png" /></Relationships>
</file>

<file path=ppt/slides/_rels/slide1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485002334241011110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589475" y="1934330"/>
            <a:ext cx="5943600" cy="2000250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495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合同法对个人权益的保护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95421" y="4206240"/>
            <a:ext cx="240030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汇报人：XX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3289655" y="4206240"/>
            <a:ext cx="2724150" cy="504825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20000"/>
              </a:lnSpc>
            </a:pPr>
            <a:r>
              <a:rPr lang="en-US" sz="2025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2024-01-23</a:t>
            </a:r>
          </a:p>
        </p:txBody>
      </p:sp>
    </p:spTree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合同法对个人权益的保护措施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合同法在劳动领域的应用与保障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合同法在消费领域的应用与保障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5878292" y="1373505"/>
            <a:ext cx="4792980" cy="4110990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合同法在房屋租赁领域的应用与保障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合同法在网络交易领域的应用与保障</a:t>
            </a:r>
          </a:p>
          <a:p>
            <a:pPr marL="203200" lvl="0" indent="-203200">
              <a:lnSpc>
                <a:spcPct val="140000"/>
              </a:lnSpc>
              <a:spcBef>
                <a:spcPts val="375"/>
              </a:spcBef>
              <a:buFont typeface="Arial"/>
              <a:buChar char="•"/>
            </a:pPr>
            <a:r>
              <a:rPr lang="en-US" sz="2400">
                <a:solidFill>
                  <a:schemeClr val="dk2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总结与展望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2297146" y="2519470"/>
            <a:ext cx="2792730" cy="13011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7200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目录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2635283" y="3598652"/>
            <a:ext cx="2116455" cy="501015"/>
          </a:xfrm>
          <a:prstGeom prst="rect">
            <a:avLst/>
          </a:prstGeom>
        </p:spPr>
        <p:txBody>
          <a:bodyPr vert="horz" wrap="square" lIns="91440" tIns="45720" rIns="91440" bIns="45720" rtlCol="0" anchor="ctr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00000"/>
              </a:lnSpc>
              <a:spcBef>
                <a:spcPts val="375"/>
              </a:spcBef>
            </a:pPr>
            <a:r>
              <a:rPr lang="en-US" sz="2400" b="1">
                <a:solidFill>
                  <a:srgbClr val="000000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CONTENTS</a:t>
            </a:r>
          </a:p>
        </p:txBody>
      </p:sp>
    </p:spTree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01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合同法概述</a:t>
            </a:r>
          </a:p>
        </p:txBody>
      </p:sp>
    </p:spTree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TextBox 2"/>
          <p:cNvSpPr txBox="1"/>
          <p:nvPr/>
        </p:nvSpPr>
        <p:spPr>
          <a:xfrm>
            <a:off x="763829" y="1414808"/>
            <a:ext cx="673417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合同法的定义</a:t>
            </a:r>
          </a:p>
        </p:txBody>
      </p:sp>
      <p:sp>
        <p:nvSpPr>
          <p:cNvPr id="3" name="TextBox 3"/>
          <p:cNvSpPr txBox="1"/>
          <p:nvPr/>
        </p:nvSpPr>
        <p:spPr>
          <a:xfrm>
            <a:off x="763829" y="2093647"/>
            <a:ext cx="67341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合同法是调整平等主体之间的交易关系的法律，它主要规定合同的订立、合同的效力、合同的履行、变更、转让、终止、违反合同的责任等各类规则。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89593" y="3949139"/>
            <a:ext cx="6524625" cy="8858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74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合同法的作用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89593" y="4645945"/>
            <a:ext cx="6810375" cy="13239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维护社会经济秩序，保障交易安全；保护合同当事人的合法权益，促进交易的公平和效率。</a:t>
            </a:r>
          </a:p>
        </p:txBody>
      </p:sp>
      <p:sp>
        <p:nvSpPr>
          <p:cNvPr id="6" name="AutoShape 6"/>
          <p:cNvSpPr/>
          <p:nvPr/>
        </p:nvSpPr>
        <p:spPr>
          <a:xfrm>
            <a:off x="884406" y="5955116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831494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514246" y="5955116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585874" y="6029346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pic>
        <p:nvPicPr>
          <p:cNvPr id="10" name="Picture 10"/>
          <p:cNvPicPr>
            <a:picLocks noChangeAspect="1"/>
          </p:cNvPicPr>
          <p:nvPr/>
        </p:nvPicPr>
        <p:blipFill>
          <a:blip r:embed="rId2">
            <a:alphaModFix amt="70000"/>
          </a:blip>
          <a:srcRect l="25006" r="25006"/>
          <a:stretch>
            <a:fillRect/>
          </a:stretch>
        </p:blipFill>
        <p:spPr>
          <a:xfrm>
            <a:off x="7803289" y="1299241"/>
            <a:ext cx="3679824" cy="4906431"/>
          </a:xfrm>
          <a:prstGeom prst="rect">
            <a:avLst/>
          </a:prstGeom>
        </p:spPr>
      </p:pic>
      <p:sp>
        <p:nvSpPr>
          <p:cNvPr id="11" name="AutoShape 11"/>
          <p:cNvSpPr/>
          <p:nvPr/>
        </p:nvSpPr>
        <p:spPr>
          <a:xfrm>
            <a:off x="852680" y="362945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799768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1482520" y="362945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4" name="Connector 14"/>
          <p:cNvCxnSpPr/>
          <p:nvPr/>
        </p:nvCxnSpPr>
        <p:spPr>
          <a:xfrm>
            <a:off x="1554148" y="3703689"/>
            <a:ext cx="6181975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grpSp>
        <p:nvGrpSpPr>
          <p:cNvPr id="15" name="Group 15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6" name="AutoShape 16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TextBox 36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合同法的定义与作用</a:t>
              </a:r>
            </a:p>
          </p:txBody>
        </p:sp>
      </p:grp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5530845" y="2528385"/>
            <a:ext cx="1097280" cy="1097280"/>
          </a:xfrm>
          <a:prstGeom prst="ellipse">
            <a:avLst/>
          </a:prstGeom>
          <a:solidFill>
            <a:schemeClr val="accent4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4620017" y="5027098"/>
            <a:ext cx="1097280" cy="1097280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6436105" y="5027098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Freeform 5"/>
          <p:cNvSpPr/>
          <p:nvPr/>
        </p:nvSpPr>
        <p:spPr>
          <a:xfrm rot="2135991">
            <a:off x="6736988" y="2931817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Freeform 6"/>
          <p:cNvSpPr/>
          <p:nvPr/>
        </p:nvSpPr>
        <p:spPr>
          <a:xfrm rot="-2296662">
            <a:off x="5066977" y="2906819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Freeform 7"/>
          <p:cNvSpPr/>
          <p:nvPr/>
        </p:nvSpPr>
        <p:spPr>
          <a:xfrm rot="-6933846">
            <a:off x="4575518" y="443644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Freeform 8"/>
          <p:cNvSpPr/>
          <p:nvPr/>
        </p:nvSpPr>
        <p:spPr>
          <a:xfrm rot="10800000">
            <a:off x="5870342" y="5320925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Freeform 9"/>
          <p:cNvSpPr/>
          <p:nvPr/>
        </p:nvSpPr>
        <p:spPr>
          <a:xfrm rot="6699367">
            <a:off x="7223592" y="4470770"/>
            <a:ext cx="422364" cy="509626"/>
          </a:xfrm>
          <a:custGeom>
            <a:rect l="l" t="t" r="r" b="b"/>
            <a:pathLst>
              <a:path w="1905000" h="1905000">
                <a:moveTo>
                  <a:pt x="1905000" y="952500"/>
                </a:moveTo>
                <a:lnTo>
                  <a:pt x="952500" y="0"/>
                </a:lnTo>
                <a:lnTo>
                  <a:pt x="952500" y="476250"/>
                </a:lnTo>
                <a:lnTo>
                  <a:pt x="0" y="476250"/>
                </a:lnTo>
                <a:lnTo>
                  <a:pt x="0" y="1428750"/>
                </a:lnTo>
                <a:lnTo>
                  <a:pt x="952500" y="1428750"/>
                </a:lnTo>
                <a:lnTo>
                  <a:pt x="952500" y="1905000"/>
                </a:lnTo>
                <a:lnTo>
                  <a:pt x="1905000" y="952500"/>
                </a:lnTo>
                <a:close/>
              </a:path>
            </a:pathLst>
          </a:custGeom>
          <a:solidFill>
            <a:schemeClr val="accent1">
              <a:lumMod val="75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TextBox 10"/>
          <p:cNvSpPr txBox="1"/>
          <p:nvPr/>
        </p:nvSpPr>
        <p:spPr>
          <a:xfrm>
            <a:off x="8132415" y="2756572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自愿原则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813241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当事人依法享有自愿订立合同的权利，任何单位和个人不得非法干预。</a:t>
            </a:r>
          </a:p>
        </p:txBody>
      </p:sp>
      <p:sp>
        <p:nvSpPr>
          <p:cNvPr id="12" name="TextBox 12"/>
          <p:cNvSpPr txBox="1"/>
          <p:nvPr/>
        </p:nvSpPr>
        <p:spPr>
          <a:xfrm>
            <a:off x="4541030" y="1027328"/>
            <a:ext cx="41243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平等原则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541030" y="1453445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合同当事人的法律地位平等，一方不得将自己的意志强加给另一方。</a:t>
            </a:r>
          </a:p>
        </p:txBody>
      </p:sp>
      <p:sp>
        <p:nvSpPr>
          <p:cNvPr id="14" name="Freeform 14"/>
          <p:cNvSpPr/>
          <p:nvPr/>
        </p:nvSpPr>
        <p:spPr>
          <a:xfrm>
            <a:off x="5793785" y="2791325"/>
            <a:ext cx="571400" cy="571400"/>
          </a:xfrm>
          <a:custGeom>
            <a:rect l="l" t="t" r="r" b="b"/>
            <a:pathLst>
              <a:path w="304800" h="304800">
                <a:moveTo>
                  <a:pt x="147180" y="28632"/>
                </a:moveTo>
                <a:lnTo>
                  <a:pt x="19907" y="83468"/>
                </a:lnTo>
                <a:lnTo>
                  <a:pt x="147304" y="137874"/>
                </a:lnTo>
                <a:lnTo>
                  <a:pt x="276015" y="83344"/>
                </a:lnTo>
                <a:lnTo>
                  <a:pt x="147180" y="28632"/>
                </a:lnTo>
                <a:close/>
                <a:moveTo>
                  <a:pt x="152400" y="144723"/>
                </a:moveTo>
                <a:lnTo>
                  <a:pt x="152400" y="276168"/>
                </a:lnTo>
                <a:lnTo>
                  <a:pt x="276177" y="217408"/>
                </a:lnTo>
                <a:lnTo>
                  <a:pt x="276177" y="92145"/>
                </a:lnTo>
                <a:lnTo>
                  <a:pt x="152400" y="144723"/>
                </a:lnTo>
                <a:close/>
                <a:moveTo>
                  <a:pt x="19098" y="217408"/>
                </a:moveTo>
                <a:lnTo>
                  <a:pt x="143294" y="276168"/>
                </a:lnTo>
                <a:lnTo>
                  <a:pt x="143294" y="144723"/>
                </a:lnTo>
                <a:lnTo>
                  <a:pt x="19098" y="92145"/>
                </a:lnTo>
                <a:lnTo>
                  <a:pt x="19098" y="217408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6958501" y="3293513"/>
            <a:ext cx="1097280" cy="1097280"/>
          </a:xfrm>
          <a:prstGeom prst="ellipse">
            <a:avLst/>
          </a:prstGeom>
          <a:solidFill>
            <a:schemeClr val="accent3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6" name="Freeform 16"/>
          <p:cNvSpPr/>
          <p:nvPr/>
        </p:nvSpPr>
        <p:spPr>
          <a:xfrm>
            <a:off x="7250975" y="3585987"/>
            <a:ext cx="512333" cy="512333"/>
          </a:xfrm>
          <a:custGeom>
            <a:rect l="l" t="t" r="r" b="b"/>
            <a:pathLst>
              <a:path w="304800" h="304800">
                <a:moveTo>
                  <a:pt x="0" y="209550"/>
                </a:moveTo>
                <a:lnTo>
                  <a:pt x="152410" y="247650"/>
                </a:lnTo>
                <a:lnTo>
                  <a:pt x="304800" y="209550"/>
                </a:lnTo>
                <a:lnTo>
                  <a:pt x="304800" y="247650"/>
                </a:lnTo>
                <a:lnTo>
                  <a:pt x="152410" y="285750"/>
                </a:lnTo>
                <a:lnTo>
                  <a:pt x="0" y="247650"/>
                </a:lnTo>
                <a:close/>
                <a:moveTo>
                  <a:pt x="0" y="133350"/>
                </a:moveTo>
                <a:lnTo>
                  <a:pt x="152410" y="171450"/>
                </a:lnTo>
                <a:lnTo>
                  <a:pt x="304800" y="133350"/>
                </a:lnTo>
                <a:lnTo>
                  <a:pt x="304800" y="171450"/>
                </a:lnTo>
                <a:lnTo>
                  <a:pt x="152410" y="209550"/>
                </a:lnTo>
                <a:lnTo>
                  <a:pt x="0" y="171450"/>
                </a:lnTo>
                <a:close/>
                <a:moveTo>
                  <a:pt x="0" y="57150"/>
                </a:moveTo>
                <a:lnTo>
                  <a:pt x="152410" y="19050"/>
                </a:lnTo>
                <a:lnTo>
                  <a:pt x="304800" y="57150"/>
                </a:lnTo>
                <a:lnTo>
                  <a:pt x="304800" y="95250"/>
                </a:lnTo>
                <a:lnTo>
                  <a:pt x="152410" y="133350"/>
                </a:lnTo>
                <a:lnTo>
                  <a:pt x="0" y="9525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7" name="AutoShape 17"/>
          <p:cNvSpPr/>
          <p:nvPr/>
        </p:nvSpPr>
        <p:spPr>
          <a:xfrm>
            <a:off x="4101166" y="3337992"/>
            <a:ext cx="1097280" cy="1097280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Freeform 18"/>
          <p:cNvSpPr/>
          <p:nvPr/>
        </p:nvSpPr>
        <p:spPr>
          <a:xfrm>
            <a:off x="4403006" y="3595353"/>
            <a:ext cx="493600" cy="493600"/>
          </a:xfrm>
          <a:custGeom>
            <a:rect l="l" t="t" r="r" b="b"/>
            <a:pathLst>
              <a:path w="304800" h="304800">
                <a:moveTo>
                  <a:pt x="0" y="91440"/>
                </a:moveTo>
                <a:lnTo>
                  <a:pt x="152400" y="0"/>
                </a:lnTo>
                <a:lnTo>
                  <a:pt x="304800" y="91440"/>
                </a:lnTo>
                <a:lnTo>
                  <a:pt x="304800" y="121920"/>
                </a:lnTo>
                <a:lnTo>
                  <a:pt x="0" y="121920"/>
                </a:lnTo>
                <a:lnTo>
                  <a:pt x="0" y="91440"/>
                </a:lnTo>
                <a:close/>
                <a:moveTo>
                  <a:pt x="0" y="274320"/>
                </a:moveTo>
                <a:lnTo>
                  <a:pt x="304800" y="274320"/>
                </a:lnTo>
                <a:lnTo>
                  <a:pt x="304800" y="304800"/>
                </a:lnTo>
                <a:lnTo>
                  <a:pt x="0" y="304800"/>
                </a:lnTo>
                <a:lnTo>
                  <a:pt x="0" y="274320"/>
                </a:lnTo>
                <a:close/>
                <a:moveTo>
                  <a:pt x="30480" y="243840"/>
                </a:moveTo>
                <a:lnTo>
                  <a:pt x="274320" y="243840"/>
                </a:lnTo>
                <a:lnTo>
                  <a:pt x="274320" y="274320"/>
                </a:lnTo>
                <a:lnTo>
                  <a:pt x="30480" y="274320"/>
                </a:lnTo>
                <a:lnTo>
                  <a:pt x="30480" y="243840"/>
                </a:lnTo>
                <a:close/>
                <a:moveTo>
                  <a:pt x="30480" y="121920"/>
                </a:moveTo>
                <a:lnTo>
                  <a:pt x="91440" y="121920"/>
                </a:lnTo>
                <a:lnTo>
                  <a:pt x="91440" y="243840"/>
                </a:lnTo>
                <a:lnTo>
                  <a:pt x="30480" y="243840"/>
                </a:lnTo>
                <a:lnTo>
                  <a:pt x="30480" y="121920"/>
                </a:lnTo>
                <a:close/>
                <a:moveTo>
                  <a:pt x="121920" y="121920"/>
                </a:moveTo>
                <a:lnTo>
                  <a:pt x="182880" y="121920"/>
                </a:lnTo>
                <a:lnTo>
                  <a:pt x="182880" y="243840"/>
                </a:lnTo>
                <a:lnTo>
                  <a:pt x="121920" y="243840"/>
                </a:lnTo>
                <a:lnTo>
                  <a:pt x="121920" y="121920"/>
                </a:lnTo>
                <a:close/>
                <a:moveTo>
                  <a:pt x="213360" y="121920"/>
                </a:moveTo>
                <a:lnTo>
                  <a:pt x="274320" y="121920"/>
                </a:lnTo>
                <a:lnTo>
                  <a:pt x="274320" y="243840"/>
                </a:lnTo>
                <a:lnTo>
                  <a:pt x="213360" y="243840"/>
                </a:lnTo>
                <a:lnTo>
                  <a:pt x="213360" y="12192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Freeform 19"/>
          <p:cNvSpPr/>
          <p:nvPr/>
        </p:nvSpPr>
        <p:spPr>
          <a:xfrm>
            <a:off x="4922225" y="5355934"/>
            <a:ext cx="476843" cy="476843"/>
          </a:xfrm>
          <a:custGeom>
            <a:rect l="l" t="t" r="r" b="b"/>
            <a:pathLst>
              <a:path w="304800" h="304800">
                <a:moveTo>
                  <a:pt x="116843" y="182880"/>
                </a:moveTo>
                <a:lnTo>
                  <a:pt x="30480" y="182880"/>
                </a:lnTo>
                <a:lnTo>
                  <a:pt x="30480" y="304800"/>
                </a:lnTo>
                <a:lnTo>
                  <a:pt x="0" y="304800"/>
                </a:lnTo>
                <a:lnTo>
                  <a:pt x="0" y="0"/>
                </a:lnTo>
                <a:lnTo>
                  <a:pt x="182880" y="0"/>
                </a:lnTo>
                <a:lnTo>
                  <a:pt x="187957" y="30480"/>
                </a:lnTo>
                <a:lnTo>
                  <a:pt x="304800" y="30480"/>
                </a:lnTo>
                <a:lnTo>
                  <a:pt x="259080" y="121920"/>
                </a:lnTo>
                <a:lnTo>
                  <a:pt x="304800" y="213360"/>
                </a:lnTo>
                <a:lnTo>
                  <a:pt x="121920" y="213360"/>
                </a:lnTo>
                <a:lnTo>
                  <a:pt x="116843" y="182880"/>
                </a:ln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Freeform 20"/>
          <p:cNvSpPr/>
          <p:nvPr/>
        </p:nvSpPr>
        <p:spPr>
          <a:xfrm>
            <a:off x="6598325" y="5290510"/>
            <a:ext cx="570456" cy="570456"/>
          </a:xfrm>
          <a:custGeom>
            <a:rect l="l" t="t" r="r" b="b"/>
            <a:pathLst>
              <a:path w="304800" h="304800">
                <a:moveTo>
                  <a:pt x="310886" y="167269"/>
                </a:moveTo>
                <a:cubicBezTo>
                  <a:pt x="310886" y="167269"/>
                  <a:pt x="267148" y="122672"/>
                  <a:pt x="206873" y="122672"/>
                </a:cubicBezTo>
                <a:cubicBezTo>
                  <a:pt x="147980" y="122672"/>
                  <a:pt x="89764" y="167269"/>
                  <a:pt x="89764" y="167269"/>
                </a:cubicBezTo>
                <a:lnTo>
                  <a:pt x="57064" y="153619"/>
                </a:lnTo>
                <a:lnTo>
                  <a:pt x="57064" y="193662"/>
                </a:lnTo>
                <a:cubicBezTo>
                  <a:pt x="62217" y="195415"/>
                  <a:pt x="65989" y="200158"/>
                  <a:pt x="65989" y="205902"/>
                </a:cubicBezTo>
                <a:cubicBezTo>
                  <a:pt x="65989" y="211703"/>
                  <a:pt x="62141" y="216456"/>
                  <a:pt x="56912" y="218170"/>
                </a:cubicBezTo>
                <a:lnTo>
                  <a:pt x="66580" y="245135"/>
                </a:lnTo>
                <a:lnTo>
                  <a:pt x="38043" y="245135"/>
                </a:lnTo>
                <a:lnTo>
                  <a:pt x="47796" y="217942"/>
                </a:lnTo>
                <a:cubicBezTo>
                  <a:pt x="43110" y="215951"/>
                  <a:pt x="39834" y="211322"/>
                  <a:pt x="39834" y="205902"/>
                </a:cubicBezTo>
                <a:cubicBezTo>
                  <a:pt x="39834" y="200597"/>
                  <a:pt x="43015" y="196082"/>
                  <a:pt x="47558" y="194024"/>
                </a:cubicBezTo>
                <a:lnTo>
                  <a:pt x="47558" y="149647"/>
                </a:lnTo>
                <a:lnTo>
                  <a:pt x="0" y="129816"/>
                </a:lnTo>
                <a:lnTo>
                  <a:pt x="209255" y="35890"/>
                </a:lnTo>
                <a:lnTo>
                  <a:pt x="401241" y="130997"/>
                </a:lnTo>
                <a:lnTo>
                  <a:pt x="310886" y="167269"/>
                </a:lnTo>
                <a:close/>
                <a:moveTo>
                  <a:pt x="204492" y="145266"/>
                </a:moveTo>
                <a:cubicBezTo>
                  <a:pt x="265128" y="145266"/>
                  <a:pt x="294846" y="177365"/>
                  <a:pt x="294846" y="177365"/>
                </a:cubicBezTo>
                <a:lnTo>
                  <a:pt x="294846" y="243945"/>
                </a:lnTo>
                <a:cubicBezTo>
                  <a:pt x="294846" y="243945"/>
                  <a:pt x="263938" y="268910"/>
                  <a:pt x="199739" y="268910"/>
                </a:cubicBezTo>
                <a:cubicBezTo>
                  <a:pt x="135541" y="268910"/>
                  <a:pt x="114138" y="243945"/>
                  <a:pt x="114138" y="243945"/>
                </a:cubicBezTo>
                <a:lnTo>
                  <a:pt x="114138" y="177365"/>
                </a:lnTo>
                <a:cubicBezTo>
                  <a:pt x="114138" y="177365"/>
                  <a:pt x="143856" y="145266"/>
                  <a:pt x="204492" y="145266"/>
                </a:cubicBezTo>
                <a:close/>
                <a:moveTo>
                  <a:pt x="203302" y="254641"/>
                </a:moveTo>
                <a:cubicBezTo>
                  <a:pt x="245326" y="254641"/>
                  <a:pt x="279397" y="246116"/>
                  <a:pt x="279397" y="235620"/>
                </a:cubicBezTo>
                <a:cubicBezTo>
                  <a:pt x="279397" y="225123"/>
                  <a:pt x="245326" y="216599"/>
                  <a:pt x="203302" y="216599"/>
                </a:cubicBezTo>
                <a:cubicBezTo>
                  <a:pt x="161277" y="216599"/>
                  <a:pt x="127216" y="225123"/>
                  <a:pt x="127216" y="235620"/>
                </a:cubicBezTo>
                <a:cubicBezTo>
                  <a:pt x="127216" y="246116"/>
                  <a:pt x="161277" y="254641"/>
                  <a:pt x="203302" y="254641"/>
                </a:cubicBezTo>
                <a:close/>
              </a:path>
            </a:pathLst>
          </a:custGeom>
          <a:solidFill>
            <a:srgbClr val="FFFFFF">
              <a:alpha val="100000"/>
            </a:srgb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1" name="TextBox 21"/>
          <p:cNvSpPr txBox="1"/>
          <p:nvPr/>
        </p:nvSpPr>
        <p:spPr>
          <a:xfrm>
            <a:off x="7824133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22" name="TextBox 22"/>
          <p:cNvSpPr txBox="1"/>
          <p:nvPr/>
        </p:nvSpPr>
        <p:spPr>
          <a:xfrm>
            <a:off x="7824133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当事人应当遵循公平原则确定各方的权利和义务。</a:t>
            </a:r>
          </a:p>
        </p:txBody>
      </p:sp>
      <p:sp>
        <p:nvSpPr>
          <p:cNvPr id="23" name="TextBox 23"/>
          <p:cNvSpPr txBox="1"/>
          <p:nvPr/>
        </p:nvSpPr>
        <p:spPr>
          <a:xfrm>
            <a:off x="689125" y="2785147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遵守法律原则</a:t>
            </a:r>
          </a:p>
        </p:txBody>
      </p:sp>
      <p:sp>
        <p:nvSpPr>
          <p:cNvPr id="24" name="TextBox 24"/>
          <p:cNvSpPr txBox="1"/>
          <p:nvPr/>
        </p:nvSpPr>
        <p:spPr>
          <a:xfrm>
            <a:off x="689125" y="3244806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订立、履行合同应当遵守法律、行政法规，尊重社会公德，不得扰乱社会经济秩序，损害社会公共利益。</a:t>
            </a:r>
          </a:p>
        </p:txBody>
      </p:sp>
      <p:sp>
        <p:nvSpPr>
          <p:cNvPr id="25" name="TextBox 25"/>
          <p:cNvSpPr txBox="1"/>
          <p:nvPr/>
        </p:nvSpPr>
        <p:spPr>
          <a:xfrm>
            <a:off x="1054890" y="4891283"/>
            <a:ext cx="3895725" cy="69532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诚信原则</a:t>
            </a:r>
          </a:p>
        </p:txBody>
      </p:sp>
      <p:sp>
        <p:nvSpPr>
          <p:cNvPr id="26" name="TextBox 26"/>
          <p:cNvSpPr txBox="1"/>
          <p:nvPr/>
        </p:nvSpPr>
        <p:spPr>
          <a:xfrm>
            <a:off x="1054890" y="5360468"/>
            <a:ext cx="33147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当事人行使权利、履行义务应当遵循诚实信用原则。</a:t>
            </a:r>
          </a:p>
        </p:txBody>
      </p:sp>
      <p:grpSp>
        <p:nvGrpSpPr>
          <p:cNvPr id="27" name="Group 2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8" name="AutoShape 2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AutoShape 4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4" name="AutoShape 4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5" name="AutoShape 4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6" name="AutoShape 4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7" name="AutoShape 4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8" name="TextBox 4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合同法的基本原则</a:t>
              </a:r>
            </a:p>
          </p:txBody>
        </p:sp>
      </p:grp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789747" y="1388509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467252" y="1671934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适用于平等主体之间订立的各类合同，包括买卖合同、赠与合同、借款合同、租赁合同等。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1491031" y="3030193"/>
            <a:ext cx="8008040" cy="1267968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1643863" y="3325809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适用于具有涉外因素的合同，即合同的主体、客体或者内容至少有一项与外国有联系。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/>
          <a:srcRect t="10234" b="10234"/>
          <a:stretch>
            <a:fillRect/>
          </a:stretch>
        </p:blipFill>
        <p:spPr>
          <a:xfrm>
            <a:off x="539110" y="1388510"/>
            <a:ext cx="2256056" cy="1267968"/>
          </a:xfrm>
          <a:prstGeom prst="rect">
            <a:avLst/>
          </a:prstGeom>
        </p:spPr>
      </p:pic>
      <p:pic>
        <p:nvPicPr>
          <p:cNvPr id="7" name="Picture 7"/>
          <p:cNvPicPr>
            <a:picLocks noChangeAspect="1"/>
          </p:cNvPicPr>
          <p:nvPr/>
        </p:nvPicPr>
        <p:blipFill>
          <a:blip r:embed="rId3"/>
          <a:srcRect t="10234" b="10234"/>
          <a:stretch>
            <a:fillRect/>
          </a:stretch>
        </p:blipFill>
        <p:spPr>
          <a:xfrm>
            <a:off x="9486879" y="3030193"/>
            <a:ext cx="2256056" cy="1267968"/>
          </a:xfrm>
          <a:prstGeom prst="rect">
            <a:avLst/>
          </a:prstGeom>
        </p:spPr>
      </p:pic>
      <p:sp>
        <p:nvSpPr>
          <p:cNvPr id="8" name="AutoShape 8"/>
          <p:cNvSpPr/>
          <p:nvPr/>
        </p:nvSpPr>
        <p:spPr>
          <a:xfrm>
            <a:off x="2795409" y="4664094"/>
            <a:ext cx="8008040" cy="126796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472914" y="4947518"/>
            <a:ext cx="7220692" cy="702183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适用于自然人、法人和其他组织之间订立的合同，但不包括婚姻、收养、监护等有关身份关系的协议。</a:t>
            </a:r>
          </a:p>
        </p:txBody>
      </p:sp>
      <p:pic>
        <p:nvPicPr>
          <p:cNvPr id="10" name="Picture 10"/>
          <p:cNvPicPr>
            <a:picLocks noChangeAspect="1"/>
          </p:cNvPicPr>
          <p:nvPr/>
        </p:nvPicPr>
        <p:blipFill>
          <a:blip r:embed="rId4"/>
          <a:srcRect t="7583" b="7583"/>
          <a:stretch>
            <a:fillRect/>
          </a:stretch>
        </p:blipFill>
        <p:spPr>
          <a:xfrm>
            <a:off x="544772" y="4664094"/>
            <a:ext cx="2256056" cy="1267968"/>
          </a:xfrm>
          <a:prstGeom prst="rect">
            <a:avLst/>
          </a:prstGeom>
        </p:spPr>
      </p:pic>
      <p:grpSp>
        <p:nvGrpSpPr>
          <p:cNvPr id="11" name="Group 11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2" name="AutoShape 12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TextBox 32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合同法的适用范围</a:t>
              </a:r>
            </a:p>
          </p:txBody>
        </p:sp>
      </p:grpSp>
    </p:spTree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02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合同法对个人权益的保护措施</a:t>
            </a:r>
          </a:p>
        </p:txBody>
      </p:sp>
    </p:spTree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t="952" b="952"/>
          <a:stretch>
            <a:fillRect/>
          </a:stretch>
        </p:blipFill>
        <p:spPr>
          <a:xfrm>
            <a:off x="3909691" y="1250241"/>
            <a:ext cx="7848600" cy="5248275"/>
          </a:xfrm>
          <a:prstGeom prst="rect">
            <a:avLst/>
          </a:prstGeom>
        </p:spPr>
      </p:pic>
      <p:sp>
        <p:nvSpPr>
          <p:cNvPr id="3" name="AutoShape 3"/>
          <p:cNvSpPr/>
          <p:nvPr/>
        </p:nvSpPr>
        <p:spPr>
          <a:xfrm>
            <a:off x="466496" y="3766754"/>
            <a:ext cx="3974251" cy="2472718"/>
          </a:xfrm>
          <a:prstGeom prst="rect">
            <a:avLst/>
          </a:prstGeom>
          <a:solidFill>
            <a:schemeClr val="accent1">
              <a:lumMod val="75000"/>
              <a:alpha val="76862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563624" y="1824409"/>
            <a:ext cx="2936423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合同法规定，当事人订立合同应当具有相应的民事权利能力和民事行为能力，遵循公平原则确定各方的权利和义务。</a:t>
            </a:r>
            <a:endParaRPr lang="en-US" sz="1100"/>
          </a:p>
        </p:txBody>
      </p:sp>
      <p:sp>
        <p:nvSpPr>
          <p:cNvPr id="5" name="AutoShape 5"/>
          <p:cNvSpPr/>
          <p:nvPr/>
        </p:nvSpPr>
        <p:spPr>
          <a:xfrm>
            <a:off x="601724" y="4315960"/>
            <a:ext cx="3052052" cy="1604591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50000"/>
              </a:lnSpc>
              <a:spcBef>
                <a:spcPts val="270"/>
              </a:spcBef>
              <a:defRPr/>
            </a:pPr>
            <a:r>
              <a:rPr lang="en-US" sz="135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合同法规定，当事人在合同中的地位平等，一方不得将自己的意志强加给另一方。当事人应当遵循公平原则确定各方的权利和义务。</a:t>
            </a:r>
            <a:endParaRPr lang="en-US" sz="1100"/>
          </a:p>
        </p:txBody>
      </p:sp>
      <p:grpSp>
        <p:nvGrpSpPr>
          <p:cNvPr id="6" name="Group 6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7" name="AutoShape 7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8" name="AutoShape 8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TextBox 27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明确双方权利义务</a:t>
              </a:r>
            </a:p>
          </p:txBody>
        </p:sp>
      </p:grpSp>
      <p:sp>
        <p:nvSpPr>
          <p:cNvPr id="28" name="AutoShape 28"/>
          <p:cNvSpPr/>
          <p:nvPr/>
        </p:nvSpPr>
        <p:spPr>
          <a:xfrm>
            <a:off x="601724" y="3976765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权利义务对等</a:t>
            </a:r>
            <a:endParaRPr lang="en-US" sz="1100"/>
          </a:p>
        </p:txBody>
      </p:sp>
      <p:sp>
        <p:nvSpPr>
          <p:cNvPr id="29" name="AutoShape 29"/>
          <p:cNvSpPr/>
          <p:nvPr/>
        </p:nvSpPr>
        <p:spPr>
          <a:xfrm>
            <a:off x="563624" y="1405309"/>
            <a:ext cx="2936423" cy="339195"/>
          </a:xfrm>
          <a:prstGeom prst="rect">
            <a:avLst/>
          </a:prstGeom>
          <a:noFill/>
        </p:spPr>
        <p:txBody>
          <a:bodyPr vert="horz" wrap="square" lIns="91440" tIns="45720" rIns="91440" bIns="45720" rtlCol="0" anchor="t" anchorCtr="0">
            <a:no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just">
              <a:defRPr/>
            </a:pPr>
            <a:r>
              <a:rPr lang="en-US" sz="157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合同订立</a:t>
            </a:r>
            <a:endParaRPr lang="en-US" sz="1100"/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2" name="Picture 2"/>
          <p:cNvPicPr>
            <a:picLocks noChangeAspect="1"/>
          </p:cNvPicPr>
          <p:nvPr/>
        </p:nvPicPr>
        <p:blipFill>
          <a:blip r:embed="rId2"/>
          <a:srcRect l="16667" r="16667"/>
          <a:stretch>
            <a:fillRect/>
          </a:stretch>
        </p:blipFill>
        <p:spPr>
          <a:xfrm>
            <a:off x="705128" y="1258733"/>
            <a:ext cx="5140491" cy="5140490"/>
          </a:xfrm>
          <a:prstGeom prst="roundRect">
            <a:avLst/>
          </a:prstGeom>
        </p:spPr>
      </p:pic>
      <p:sp>
        <p:nvSpPr>
          <p:cNvPr id="3" name="TextBox 3"/>
          <p:cNvSpPr txBox="1"/>
          <p:nvPr/>
        </p:nvSpPr>
        <p:spPr>
          <a:xfrm>
            <a:off x="6422466" y="1924848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合同法规定，当事人应当按照约定全面履行自己的义务。当事人应当遵循诚信原则，根据合同的性质、目的和交易习惯履行通知、协助、保密等义务。</a:t>
            </a:r>
          </a:p>
        </p:txBody>
      </p:sp>
      <p:sp>
        <p:nvSpPr>
          <p:cNvPr id="4" name="TextBox 4"/>
          <p:cNvSpPr txBox="1"/>
          <p:nvPr/>
        </p:nvSpPr>
        <p:spPr>
          <a:xfrm>
            <a:off x="6422466" y="1539657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合同履行</a:t>
            </a:r>
          </a:p>
        </p:txBody>
      </p:sp>
      <p:sp>
        <p:nvSpPr>
          <p:cNvPr id="5" name="TextBox 5"/>
          <p:cNvSpPr txBox="1"/>
          <p:nvPr/>
        </p:nvSpPr>
        <p:spPr>
          <a:xfrm>
            <a:off x="6422466" y="3539953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合同法规定，当事人协商一致，可以变更合同。当事人一方经对方同意，可以将自己在合同中的权利和义务一并转让给第三人。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6422466" y="319133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合同变更和转让</a:t>
            </a:r>
          </a:p>
        </p:txBody>
      </p:sp>
      <p:sp>
        <p:nvSpPr>
          <p:cNvPr id="7" name="TextBox 7"/>
          <p:cNvSpPr txBox="1"/>
          <p:nvPr/>
        </p:nvSpPr>
        <p:spPr>
          <a:xfrm>
            <a:off x="6422466" y="5213997"/>
            <a:ext cx="5064406" cy="994791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合同法规定，当事人协商一致，可以解除合同。当事人可以约定一方解除合同的事由。解除合同的事由发生时，解除权人可以解除合同。</a:t>
            </a:r>
          </a:p>
        </p:txBody>
      </p:sp>
      <p:sp>
        <p:nvSpPr>
          <p:cNvPr id="8" name="TextBox 8"/>
          <p:cNvSpPr txBox="1"/>
          <p:nvPr/>
        </p:nvSpPr>
        <p:spPr>
          <a:xfrm>
            <a:off x="6422466" y="4823558"/>
            <a:ext cx="4169507" cy="367284"/>
          </a:xfrm>
          <a:prstGeom prst="rect">
            <a:avLst/>
          </a:prstGeom>
        </p:spPr>
        <p:txBody>
          <a:bodyPr vert="horz" wrap="square" lIns="114300" tIns="57150" rIns="114300" bIns="5715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77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合同解除和终止</a:t>
            </a:r>
          </a:p>
        </p:txBody>
      </p:sp>
      <p:grpSp>
        <p:nvGrpSpPr>
          <p:cNvPr id="9" name="Group 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0" name="AutoShape 1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TextBox 3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保障交易安全</a:t>
              </a:r>
            </a:p>
          </p:txBody>
        </p:sp>
      </p:grp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-3574882" y="1165346"/>
            <a:ext cx="5016408" cy="5733525"/>
          </a:xfrm>
          <a:prstGeom prst="parallelogram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3" name="Picture 3"/>
          <p:cNvPicPr>
            <a:picLocks noChangeAspect="1"/>
          </p:cNvPicPr>
          <p:nvPr/>
        </p:nvPicPr>
        <p:blipFill>
          <a:blip r:embed="rId2">
            <a:alphaModFix amt="70000"/>
          </a:blip>
          <a:srcRect l="16688" r="16688"/>
          <a:stretch>
            <a:fillRect/>
          </a:stretch>
        </p:blipFill>
        <p:spPr>
          <a:xfrm>
            <a:off x="161995" y="1165346"/>
            <a:ext cx="4300144" cy="5733525"/>
          </a:xfrm>
          <a:prstGeom prst="parallelogram">
            <a:avLst/>
          </a:prstGeom>
        </p:spPr>
      </p:pic>
      <p:sp>
        <p:nvSpPr>
          <p:cNvPr id="4" name="TextBox 4"/>
          <p:cNvSpPr txBox="1"/>
          <p:nvPr/>
        </p:nvSpPr>
        <p:spPr>
          <a:xfrm>
            <a:off x="5272221" y="1165346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违约责任</a:t>
            </a:r>
          </a:p>
        </p:txBody>
      </p:sp>
      <p:sp>
        <p:nvSpPr>
          <p:cNvPr id="5" name="AutoShape 5"/>
          <p:cNvSpPr/>
          <p:nvPr/>
        </p:nvSpPr>
        <p:spPr>
          <a:xfrm>
            <a:off x="3908867" y="1360418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4351619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3633815" y="1360418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TextBox 8"/>
          <p:cNvSpPr txBox="1"/>
          <p:nvPr/>
        </p:nvSpPr>
        <p:spPr>
          <a:xfrm>
            <a:off x="3810637" y="1233134"/>
            <a:ext cx="799698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01</a:t>
            </a:r>
          </a:p>
        </p:txBody>
      </p:sp>
      <p:sp>
        <p:nvSpPr>
          <p:cNvPr id="9" name="TextBox 9"/>
          <p:cNvSpPr txBox="1"/>
          <p:nvPr/>
        </p:nvSpPr>
        <p:spPr>
          <a:xfrm>
            <a:off x="5272221" y="1692114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合同法规定，当事人一方不履行合同义务或者履行合同义务不符合约定的，应当承担继续履行、采取补救措施或者赔偿损失等违约责任。</a:t>
            </a:r>
          </a:p>
        </p:txBody>
      </p:sp>
      <p:sp>
        <p:nvSpPr>
          <p:cNvPr id="10" name="TextBox 10"/>
          <p:cNvSpPr txBox="1"/>
          <p:nvPr/>
        </p:nvSpPr>
        <p:spPr>
          <a:xfrm>
            <a:off x="4832636" y="2904135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争议解决</a:t>
            </a:r>
          </a:p>
        </p:txBody>
      </p:sp>
      <p:sp>
        <p:nvSpPr>
          <p:cNvPr id="11" name="AutoShape 11"/>
          <p:cNvSpPr/>
          <p:nvPr/>
        </p:nvSpPr>
        <p:spPr>
          <a:xfrm>
            <a:off x="3469283" y="3099207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2" name="AutoShape 12"/>
          <p:cNvSpPr/>
          <p:nvPr/>
        </p:nvSpPr>
        <p:spPr>
          <a:xfrm>
            <a:off x="3912035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3" name="AutoShape 13"/>
          <p:cNvSpPr/>
          <p:nvPr/>
        </p:nvSpPr>
        <p:spPr>
          <a:xfrm>
            <a:off x="3194231" y="3099207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4" name="TextBox 14"/>
          <p:cNvSpPr txBox="1"/>
          <p:nvPr/>
        </p:nvSpPr>
        <p:spPr>
          <a:xfrm>
            <a:off x="3249042" y="2971923"/>
            <a:ext cx="1102577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02</a:t>
            </a:r>
          </a:p>
        </p:txBody>
      </p:sp>
      <p:sp>
        <p:nvSpPr>
          <p:cNvPr id="15" name="TextBox 15"/>
          <p:cNvSpPr txBox="1"/>
          <p:nvPr/>
        </p:nvSpPr>
        <p:spPr>
          <a:xfrm>
            <a:off x="4832636" y="3430903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合同法规定，当事人可以通过和解、调解、仲裁、诉讼等途径解决合同争议。当事人应当履行发生法律效力的判决、仲裁裁决、调解书；拒不履行的，对方可以请求人民法院执行。</a:t>
            </a:r>
          </a:p>
        </p:txBody>
      </p:sp>
      <p:sp>
        <p:nvSpPr>
          <p:cNvPr id="16" name="TextBox 16"/>
          <p:cNvSpPr txBox="1"/>
          <p:nvPr/>
        </p:nvSpPr>
        <p:spPr>
          <a:xfrm>
            <a:off x="4431562" y="4642924"/>
            <a:ext cx="6288526" cy="755904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40000"/>
              </a:lnSpc>
            </a:pPr>
            <a:r>
              <a:rPr lang="en-US" sz="2325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公平原则</a:t>
            </a:r>
          </a:p>
        </p:txBody>
      </p:sp>
      <p:sp>
        <p:nvSpPr>
          <p:cNvPr id="17" name="AutoShape 17"/>
          <p:cNvSpPr/>
          <p:nvPr/>
        </p:nvSpPr>
        <p:spPr>
          <a:xfrm>
            <a:off x="3068208" y="4837996"/>
            <a:ext cx="701468" cy="550104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8" name="AutoShape 18"/>
          <p:cNvSpPr/>
          <p:nvPr/>
        </p:nvSpPr>
        <p:spPr>
          <a:xfrm>
            <a:off x="3510960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9" name="AutoShape 19"/>
          <p:cNvSpPr/>
          <p:nvPr/>
        </p:nvSpPr>
        <p:spPr>
          <a:xfrm>
            <a:off x="2793156" y="4837996"/>
            <a:ext cx="550104" cy="550104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20" name="TextBox 20"/>
          <p:cNvSpPr txBox="1"/>
          <p:nvPr/>
        </p:nvSpPr>
        <p:spPr>
          <a:xfrm>
            <a:off x="2878500" y="4710712"/>
            <a:ext cx="1115711" cy="79248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>
              <a:lnSpc>
                <a:spcPct val="150000"/>
              </a:lnSpc>
            </a:pPr>
            <a:r>
              <a:rPr lang="en-US" sz="2325" b="1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03</a:t>
            </a:r>
          </a:p>
        </p:txBody>
      </p:sp>
      <p:sp>
        <p:nvSpPr>
          <p:cNvPr id="21" name="TextBox 21"/>
          <p:cNvSpPr txBox="1"/>
          <p:nvPr/>
        </p:nvSpPr>
        <p:spPr>
          <a:xfrm>
            <a:off x="4431562" y="5169692"/>
            <a:ext cx="6124237" cy="13411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合同法规定，当事人在民事活动中的地位平等。在处理合同纠纷时，法院将根据公平原则进行裁决，以维护社会公平正义。</a:t>
            </a:r>
          </a:p>
        </p:txBody>
      </p:sp>
      <p:grpSp>
        <p:nvGrpSpPr>
          <p:cNvPr id="22" name="Group 2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3" name="AutoShape 2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AutoShape 4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1" name="AutoShape 4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2" name="AutoShape 4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3" name="TextBox 4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维护公平正义</a:t>
              </a:r>
            </a:p>
          </p:txBody>
        </p:sp>
      </p:grp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03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合同法在劳动领域的应用与保障</a:t>
            </a:r>
          </a:p>
        </p:txBody>
      </p:sp>
    </p:spTree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5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2480108" y="1287672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TextBox 3"/>
          <p:cNvSpPr txBox="1"/>
          <p:nvPr/>
        </p:nvSpPr>
        <p:spPr>
          <a:xfrm>
            <a:off x="3025751" y="1468427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劳动合同是劳动者与用人单位之间确立劳动关系、明确双方权利和义务的协议。</a:t>
            </a:r>
          </a:p>
        </p:txBody>
      </p:sp>
      <p:sp>
        <p:nvSpPr>
          <p:cNvPr id="4" name="AutoShape 4"/>
          <p:cNvSpPr/>
          <p:nvPr/>
        </p:nvSpPr>
        <p:spPr>
          <a:xfrm>
            <a:off x="999470" y="1050728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2480108" y="3069093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TextBox 6"/>
          <p:cNvSpPr txBox="1"/>
          <p:nvPr/>
        </p:nvSpPr>
        <p:spPr>
          <a:xfrm>
            <a:off x="2773369" y="3249848"/>
            <a:ext cx="6286500" cy="971550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劳动合同的签订应遵循平等自愿、协商一致的原则，且合同内容应明确、具体、完整，包括工作内容、工作地点、工作时间、劳动报酬等条款。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9060033" y="2832149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2480108" y="4850514"/>
            <a:ext cx="7377949" cy="1356301"/>
          </a:xfrm>
          <a:prstGeom prst="roundRect">
            <a:avLst>
              <a:gd name="adj" fmla="val 16667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9" name="TextBox 9"/>
          <p:cNvSpPr txBox="1"/>
          <p:nvPr/>
        </p:nvSpPr>
        <p:spPr>
          <a:xfrm>
            <a:off x="3025751" y="5031268"/>
            <a:ext cx="6286664" cy="994791"/>
          </a:xfrm>
          <a:prstGeom prst="rect">
            <a:avLst/>
          </a:prstGeom>
        </p:spPr>
        <p:txBody>
          <a:bodyPr vert="horz" wrap="square" lIns="114300" tIns="57150" rIns="114300" bIns="57150" rtlCol="0" anchor="ctr" anchorCtr="0">
            <a:norm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</a:pPr>
            <a:r>
              <a:rPr lang="en-US" sz="1500">
                <a:solidFill>
                  <a:srgbClr val="FFFFFF">
                    <a:alpha val="100000"/>
                  </a:srgbClr>
                </a:solidFill>
                <a:latin typeface="Microsoft Yahei"/>
                <a:ea typeface="Microsoft Yahei"/>
                <a:cs typeface="Microsoft Yahei"/>
              </a:rPr>
              <a:t>劳动合同的履行应遵循诚实信用原则，双方应全面履行合同约定的义务，任何一方不得擅自变更或解除合同。</a:t>
            </a:r>
          </a:p>
        </p:txBody>
      </p:sp>
      <p:sp>
        <p:nvSpPr>
          <p:cNvPr id="10" name="AutoShape 10"/>
          <p:cNvSpPr/>
          <p:nvPr/>
        </p:nvSpPr>
        <p:spPr>
          <a:xfrm>
            <a:off x="999470" y="4613570"/>
            <a:ext cx="2132497" cy="1830189"/>
          </a:xfrm>
          <a:prstGeom prst="hexagon">
            <a:avLst>
              <a:gd name="adj" fmla="val 25000"/>
              <a:gd name="vf" fmla="val 115470"/>
            </a:avLst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11" name="Picture 11"/>
          <p:cNvPicPr>
            <a:picLocks noChangeAspect="1"/>
          </p:cNvPicPr>
          <p:nvPr/>
        </p:nvPicPr>
        <p:blipFill>
          <a:blip r:embed="rId2"/>
          <a:srcRect l="12408" r="12408"/>
          <a:stretch>
            <a:fillRect/>
          </a:stretch>
        </p:blipFill>
        <p:spPr>
          <a:xfrm>
            <a:off x="1099415" y="1124574"/>
            <a:ext cx="1926336" cy="1682496"/>
          </a:xfrm>
          <a:prstGeom prst="hexagon">
            <a:avLst/>
          </a:prstGeom>
        </p:spPr>
      </p:pic>
      <p:pic>
        <p:nvPicPr>
          <p:cNvPr id="12" name="Picture 12"/>
          <p:cNvPicPr>
            <a:picLocks noChangeAspect="1"/>
          </p:cNvPicPr>
          <p:nvPr/>
        </p:nvPicPr>
        <p:blipFill>
          <a:blip r:embed="rId3"/>
          <a:srcRect l="959" r="959"/>
          <a:stretch>
            <a:fillRect/>
          </a:stretch>
        </p:blipFill>
        <p:spPr>
          <a:xfrm>
            <a:off x="9163113" y="2905301"/>
            <a:ext cx="1926336" cy="1682496"/>
          </a:xfrm>
          <a:prstGeom prst="hexagon">
            <a:avLst/>
          </a:prstGeom>
        </p:spPr>
      </p:pic>
      <p:pic>
        <p:nvPicPr>
          <p:cNvPr id="13" name="Picture 13"/>
          <p:cNvPicPr>
            <a:picLocks noChangeAspect="1"/>
          </p:cNvPicPr>
          <p:nvPr/>
        </p:nvPicPr>
        <p:blipFill>
          <a:blip r:embed="rId4"/>
          <a:srcRect l="3678" r="3678"/>
          <a:stretch>
            <a:fillRect/>
          </a:stretch>
        </p:blipFill>
        <p:spPr>
          <a:xfrm>
            <a:off x="1099415" y="4686721"/>
            <a:ext cx="1926336" cy="1682496"/>
          </a:xfrm>
          <a:prstGeom prst="hexagon">
            <a:avLst/>
          </a:prstGeom>
        </p:spPr>
      </p:pic>
      <p:grpSp>
        <p:nvGrpSpPr>
          <p:cNvPr id="14" name="Group 14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5" name="AutoShape 15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TextBox 35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劳动合同的签订与履行</a:t>
              </a:r>
            </a:p>
          </p:txBody>
        </p:sp>
      </p:grpSp>
    </p:spTree>
  </p:cSld>
  <p:clrMapOvr>
    <a:masterClrMapping/>
  </p:clrMapOvr>
  <p:transition/>
  <p:timing/>
</p:sld>
</file>

<file path=ppt/slides/slide1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1251956" y="1859223"/>
            <a:ext cx="3680862" cy="3680862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0" y="1859223"/>
            <a:ext cx="3004065" cy="3680862"/>
          </a:xfrm>
          <a:prstGeom prst="rect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1599244" y="2206511"/>
            <a:ext cx="2986286" cy="2986286"/>
          </a:xfrm>
          <a:prstGeom prst="ellipse">
            <a:avLst/>
          </a:prstGeom>
          <a:noFill/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TextBox 5"/>
          <p:cNvSpPr txBox="1"/>
          <p:nvPr/>
        </p:nvSpPr>
        <p:spPr>
          <a:xfrm>
            <a:off x="5189774" y="1566054"/>
            <a:ext cx="6364820" cy="481584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劳动者享有平等就业和选择职业的权利，不因民族、种族、性别、宗教信仰等不同而受歧视。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劳动者享有取得劳动报酬的权利，工资分配应当遵循按劳分配原则，实行同工同酬。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劳动者享有休息休假的权利，国家实行劳动者每日工作时间不超过八小时、平均每周工作时间不超过四十四小时的工时制度。</a:t>
            </a:r>
          </a:p>
          <a:p>
            <a:pPr marL="203200" lvl="0" indent="-203200">
              <a:lnSpc>
                <a:spcPct val="120000"/>
              </a:lnSpc>
              <a:buFont typeface="Arial"/>
              <a:buChar char="•"/>
            </a:pPr>
            <a:r>
              <a:rPr lang="en-US" sz="150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劳动者享有劳动安全卫生保护的权利，用人单位必须建立、健全劳动安全卫生制度，严格执行国家劳动安全卫生规程和标准，对劳动者进行劳动安全卫生教育，防止劳动过程中的事故，减少职业危害。</a:t>
            </a:r>
          </a:p>
        </p:txBody>
      </p:sp>
      <p:pic>
        <p:nvPicPr>
          <p:cNvPr id="6" name="Picture 6"/>
          <p:cNvPicPr>
            <a:picLocks noChangeAspect="1"/>
          </p:cNvPicPr>
          <p:nvPr/>
        </p:nvPicPr>
        <p:blipFill>
          <a:blip r:embed="rId2">
            <a:alphaModFix/>
          </a:blip>
          <a:srcRect l="11458" r="11458"/>
          <a:stretch>
            <a:fillRect/>
          </a:stretch>
        </p:blipFill>
        <p:spPr>
          <a:xfrm>
            <a:off x="1644228" y="2251495"/>
            <a:ext cx="2896317" cy="2896317"/>
          </a:xfrm>
          <a:prstGeom prst="ellipse">
            <a:avLst/>
          </a:prstGeom>
        </p:spPr>
      </p:pic>
      <p:grpSp>
        <p:nvGrpSpPr>
          <p:cNvPr id="7" name="Group 7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8" name="AutoShape 8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9" name="AutoShape 9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0" name="AutoShape 10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1" name="AutoShape 11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2" name="AutoShape 12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3" name="AutoShape 13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TextBox 28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劳动者权益保护</a:t>
              </a:r>
            </a:p>
          </p:txBody>
        </p:sp>
      </p:grpSp>
    </p:spTree>
  </p:cSld>
  <p:clrMapOvr>
    <a:masterClrMapping/>
  </p:clrMapOvr>
  <p:transition/>
  <p:timing/>
</p:sld>
</file>

<file path=ppt/slides/slide1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cxnSp>
        <p:nvCxnSpPr>
          <p:cNvPr id="2" name="Connector 2"/>
          <p:cNvCxnSpPr/>
          <p:nvPr/>
        </p:nvCxnSpPr>
        <p:spPr>
          <a:xfrm>
            <a:off x="4385648" y="3298301"/>
            <a:ext cx="7773409" cy="0"/>
          </a:xfrm>
          <a:prstGeom prst="line">
            <a:avLst/>
          </a:prstGeom>
          <a:ln w="14288">
            <a:solidFill>
              <a:schemeClr val="accent2">
                <a:lumMod val="60000"/>
                <a:lumOff val="40000"/>
              </a:schemeClr>
            </a:solidFill>
            <a:prstDash val="dash"/>
            <a:headEnd type="none"/>
            <a:tailEnd type="none"/>
          </a:ln>
        </p:spPr>
        <p:style>
          <a:lnRef idx="0">
            <a:schemeClr val="accent2"/>
          </a:lnRef>
          <a:fillRef idx="1">
            <a:schemeClr val="accent2"/>
          </a:fillRef>
          <a:effectRef idx="0">
            <a:schemeClr val="accent2"/>
          </a:effectRef>
          <a:fontRef idx="minor">
            <a:schemeClr val="lt1"/>
          </a:fontRef>
        </p:style>
      </p:cxnSp>
      <p:sp>
        <p:nvSpPr>
          <p:cNvPr id="3" name="AutoShape 3"/>
          <p:cNvSpPr/>
          <p:nvPr/>
        </p:nvSpPr>
        <p:spPr>
          <a:xfrm>
            <a:off x="3684179" y="3236263"/>
            <a:ext cx="701468" cy="122998"/>
          </a:xfrm>
          <a:prstGeom prst="rect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4" name="AutoShape 4"/>
          <p:cNvSpPr/>
          <p:nvPr/>
        </p:nvSpPr>
        <p:spPr>
          <a:xfrm>
            <a:off x="3631268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5" name="AutoShape 5"/>
          <p:cNvSpPr/>
          <p:nvPr/>
        </p:nvSpPr>
        <p:spPr>
          <a:xfrm>
            <a:off x="4314020" y="3236263"/>
            <a:ext cx="122998" cy="122998"/>
          </a:xfrm>
          <a:prstGeom prst="ellipse">
            <a:avLst/>
          </a:prstGeom>
          <a:solidFill>
            <a:schemeClr val="accent2">
              <a:lumMod val="60000"/>
              <a:lumOff val="40000"/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6" name="AutoShape 6"/>
          <p:cNvSpPr/>
          <p:nvPr/>
        </p:nvSpPr>
        <p:spPr>
          <a:xfrm>
            <a:off x="1236382" y="5823339"/>
            <a:ext cx="701468" cy="122998"/>
          </a:xfrm>
          <a:prstGeom prst="rect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7" name="AutoShape 7"/>
          <p:cNvSpPr/>
          <p:nvPr/>
        </p:nvSpPr>
        <p:spPr>
          <a:xfrm>
            <a:off x="1183471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8" name="AutoShape 8"/>
          <p:cNvSpPr/>
          <p:nvPr/>
        </p:nvSpPr>
        <p:spPr>
          <a:xfrm>
            <a:off x="1866223" y="5823339"/>
            <a:ext cx="122998" cy="122998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9" name="Connector 9"/>
          <p:cNvCxnSpPr/>
          <p:nvPr/>
        </p:nvCxnSpPr>
        <p:spPr>
          <a:xfrm>
            <a:off x="1937851" y="5897569"/>
            <a:ext cx="10254150" cy="0"/>
          </a:xfrm>
          <a:prstGeom prst="line">
            <a:avLst/>
          </a:prstGeom>
          <a:ln w="14288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0" name="TextBox 10"/>
          <p:cNvSpPr txBox="1"/>
          <p:nvPr/>
        </p:nvSpPr>
        <p:spPr>
          <a:xfrm>
            <a:off x="3560911" y="1781514"/>
            <a:ext cx="77724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发生劳动争议，劳动者可以与用人单位协商，也可以请工会或者第三方共同与用人单位协商，达成和解协议。</a:t>
            </a:r>
          </a:p>
        </p:txBody>
      </p:sp>
      <p:sp>
        <p:nvSpPr>
          <p:cNvPr id="11" name="TextBox 11"/>
          <p:cNvSpPr txBox="1"/>
          <p:nvPr/>
        </p:nvSpPr>
        <p:spPr>
          <a:xfrm>
            <a:off x="1183471" y="4329642"/>
            <a:ext cx="7810500" cy="1209675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发生劳动争议，当事人不愿协商、协商不成或者达成和解协议后不履行的，可以向调解组织申请调解；不愿调解、调解不成或者达成调解协议后不履行的，可以向劳动争议仲裁委员会申请仲裁；对仲裁裁决不服的，除本法另有规定的外，可以向人民法院提起诉讼。</a:t>
            </a:r>
          </a:p>
        </p:txBody>
      </p:sp>
      <p:grpSp>
        <p:nvGrpSpPr>
          <p:cNvPr id="12" name="Group 12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13" name="AutoShape 13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4" name="AutoShape 14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5" name="AutoShape 15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6" name="AutoShape 16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7" name="AutoShape 17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8" name="AutoShape 18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19" name="AutoShape 19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0" name="AutoShape 20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TextBox 33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劳动争议解决机制</a:t>
              </a:r>
            </a:p>
          </p:txBody>
        </p:sp>
      </p:grpSp>
    </p:spTree>
  </p:cSld>
  <p:clrMapOvr>
    <a:masterClrMapping/>
  </p:clrMapOvr>
  <p:transition/>
  <p:timing/>
</p:sld>
</file>

<file path=ppt/slides/slide1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2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grpSp>
        <p:nvGrpSpPr>
          <p:cNvPr id="2" name="Group 2"/>
          <p:cNvGrpSpPr/>
          <p:nvPr/>
        </p:nvGrpSpPr>
        <p:grpSpPr>
          <a:xfrm>
            <a:off x="1365248" y="1093216"/>
            <a:ext cx="7405389" cy="1138956"/>
            <a:chOff x="1365248" y="1093216"/>
            <a:chExt cx="7405389" cy="1138956"/>
          </a:xfrm>
        </p:grpSpPr>
        <p:sp>
          <p:nvSpPr>
            <p:cNvPr id="3" name="TextBox 3"/>
            <p:cNvSpPr txBox="1"/>
            <p:nvPr/>
          </p:nvSpPr>
          <p:spPr>
            <a:xfrm>
              <a:off x="1365248" y="1093216"/>
              <a:ext cx="7405389" cy="1138956"/>
            </a:xfrm>
            <a:prstGeom prst="rect">
              <a:avLst/>
            </a:prstGeom>
          </p:spPr>
          <p:txBody>
            <a:bodyPr vert="horz" wrap="square" lIns="66008" tIns="33052" rIns="66008" bIns="33052" rtlCol="0" anchor="ctr" anchorCtr="0">
              <a:no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80000"/>
                </a:lnSpc>
              </a:pPr>
              <a:r>
                <a:rPr lang="en-US" sz="84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04</a:t>
              </a:r>
            </a:p>
          </p:txBody>
        </p:sp>
      </p:grpSp>
      <p:sp>
        <p:nvSpPr>
          <p:cNvPr id="4" name="TextBox 4"/>
          <p:cNvSpPr txBox="1"/>
          <p:nvPr/>
        </p:nvSpPr>
        <p:spPr>
          <a:xfrm>
            <a:off x="997301" y="2213122"/>
            <a:ext cx="5863918" cy="2148840"/>
          </a:xfrm>
          <a:prstGeom prst="rect">
            <a:avLst/>
          </a:prstGeom>
        </p:spPr>
        <p:txBody>
          <a:bodyPr vert="horz" wrap="square" lIns="91440" tIns="45720" rIns="91440" bIns="45720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20000"/>
              </a:lnSpc>
              <a:spcBef>
                <a:spcPts val="375"/>
              </a:spcBef>
            </a:pPr>
            <a:r>
              <a:rPr lang="en-US" sz="5400" b="1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合同法在消费领域的应用与保障</a:t>
            </a:r>
          </a:p>
        </p:txBody>
      </p:sp>
    </p:spTree>
  </p:cSld>
  <p:clrMapOvr>
    <a:masterClrMapping/>
  </p:clrMapOvr>
  <p:transition/>
  <p:timing/>
</p:sld>
</file>

<file path=ppt/slides/slide1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bg>
      <p:bgPr>
        <a:blipFill dpi="0" rotWithShape="1">
          <a:blip r:embed="rId3">
            <a:alphaModFix/>
          </a:blip>
          <a:stretch>
            <a:fillRect/>
          </a:stretch>
        </a:blipFill>
      </p:bgPr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AutoShape 2"/>
          <p:cNvSpPr/>
          <p:nvPr/>
        </p:nvSpPr>
        <p:spPr>
          <a:xfrm>
            <a:off x="3629637" y="143487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3" name="AutoShape 3"/>
          <p:cNvSpPr/>
          <p:nvPr/>
        </p:nvSpPr>
        <p:spPr>
          <a:xfrm>
            <a:off x="3764381" y="156961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4" name="Connector 4"/>
          <p:cNvCxnSpPr/>
          <p:nvPr/>
        </p:nvCxnSpPr>
        <p:spPr>
          <a:xfrm flipH="1">
            <a:off x="3948703" y="2073002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5" name="TextBox 5"/>
          <p:cNvSpPr txBox="1"/>
          <p:nvPr/>
        </p:nvSpPr>
        <p:spPr>
          <a:xfrm>
            <a:off x="4406789" y="122051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《消费者权益保护法》的立法宗旨</a:t>
            </a:r>
          </a:p>
        </p:txBody>
      </p:sp>
      <p:sp>
        <p:nvSpPr>
          <p:cNvPr id="6" name="TextBox 6"/>
          <p:cNvSpPr txBox="1"/>
          <p:nvPr/>
        </p:nvSpPr>
        <p:spPr>
          <a:xfrm>
            <a:off x="4406789" y="176915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保护消费者的合法权益，维护社会经济秩序，促进社会主义市场经济健康发展。</a:t>
            </a:r>
          </a:p>
        </p:txBody>
      </p:sp>
      <p:sp>
        <p:nvSpPr>
          <p:cNvPr id="7" name="AutoShape 7"/>
          <p:cNvSpPr/>
          <p:nvPr/>
        </p:nvSpPr>
        <p:spPr>
          <a:xfrm>
            <a:off x="-545608" y="2453663"/>
            <a:ext cx="3870955" cy="3870955"/>
          </a:xfrm>
          <a:prstGeom prst="ellipse">
            <a:avLst/>
          </a:prstGeom>
          <a:solidFill>
            <a:schemeClr val="accent2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pic>
        <p:nvPicPr>
          <p:cNvPr id="8" name="Picture 8"/>
          <p:cNvPicPr>
            <a:picLocks noChangeAspect="1"/>
          </p:cNvPicPr>
          <p:nvPr/>
        </p:nvPicPr>
        <p:blipFill>
          <a:blip r:embed="rId2">
            <a:alphaModFix/>
          </a:blip>
          <a:srcRect l="9333" r="9333"/>
          <a:stretch>
            <a:fillRect/>
          </a:stretch>
        </p:blipFill>
        <p:spPr>
          <a:xfrm>
            <a:off x="-344549" y="2654723"/>
            <a:ext cx="3468836" cy="3468836"/>
          </a:xfrm>
          <a:prstGeom prst="ellipse">
            <a:avLst/>
          </a:prstGeom>
        </p:spPr>
      </p:pic>
      <p:sp>
        <p:nvSpPr>
          <p:cNvPr id="9" name="AutoShape 9"/>
          <p:cNvSpPr/>
          <p:nvPr/>
        </p:nvSpPr>
        <p:spPr>
          <a:xfrm>
            <a:off x="3629637" y="3155196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0" name="AutoShape 10"/>
          <p:cNvSpPr/>
          <p:nvPr/>
        </p:nvSpPr>
        <p:spPr>
          <a:xfrm>
            <a:off x="3764381" y="3289940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1" name="Connector 11"/>
          <p:cNvCxnSpPr/>
          <p:nvPr/>
        </p:nvCxnSpPr>
        <p:spPr>
          <a:xfrm flipH="1">
            <a:off x="3948703" y="3793327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2" name="TextBox 12"/>
          <p:cNvSpPr txBox="1"/>
          <p:nvPr/>
        </p:nvSpPr>
        <p:spPr>
          <a:xfrm>
            <a:off x="4406789" y="2940841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消费者的基本权利</a:t>
            </a:r>
          </a:p>
        </p:txBody>
      </p:sp>
      <p:sp>
        <p:nvSpPr>
          <p:cNvPr id="13" name="TextBox 13"/>
          <p:cNvSpPr txBox="1"/>
          <p:nvPr/>
        </p:nvSpPr>
        <p:spPr>
          <a:xfrm>
            <a:off x="4406789" y="3489481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包括安全权、知情权、选择权、公平交易权、求偿权、结社权、获取知识权、受尊重权和监督权等。</a:t>
            </a:r>
          </a:p>
        </p:txBody>
      </p:sp>
      <p:sp>
        <p:nvSpPr>
          <p:cNvPr id="14" name="AutoShape 14"/>
          <p:cNvSpPr/>
          <p:nvPr/>
        </p:nvSpPr>
        <p:spPr>
          <a:xfrm>
            <a:off x="3629637" y="4875521"/>
            <a:ext cx="638131" cy="638131"/>
          </a:xfrm>
          <a:prstGeom prst="ellipse">
            <a:avLst/>
          </a:prstGeom>
          <a:solidFill>
            <a:schemeClr val="accent1">
              <a:alpha val="2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sp>
        <p:nvSpPr>
          <p:cNvPr id="15" name="AutoShape 15"/>
          <p:cNvSpPr/>
          <p:nvPr/>
        </p:nvSpPr>
        <p:spPr>
          <a:xfrm>
            <a:off x="3764381" y="5010265"/>
            <a:ext cx="368642" cy="368642"/>
          </a:xfrm>
          <a:prstGeom prst="ellipse">
            <a:avLst/>
          </a:prstGeom>
          <a:solidFill>
            <a:schemeClr val="accent1">
              <a:alpha val="100000"/>
            </a:schemeClr>
          </a:solidFill>
        </p:spPr>
        <p:txBody>
          <a:bodyPr/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/>
        </p:txBody>
      </p:sp>
      <p:cxnSp>
        <p:nvCxnSpPr>
          <p:cNvPr id="16" name="Connector 16"/>
          <p:cNvCxnSpPr/>
          <p:nvPr/>
        </p:nvCxnSpPr>
        <p:spPr>
          <a:xfrm flipH="1">
            <a:off x="3948703" y="5513651"/>
            <a:ext cx="0" cy="872548"/>
          </a:xfrm>
          <a:prstGeom prst="line">
            <a:avLst/>
          </a:prstGeom>
          <a:ln w="9525">
            <a:solidFill>
              <a:schemeClr val="accent1"/>
            </a:solidFill>
            <a:prstDash val="dash"/>
            <a:headEnd type="none"/>
            <a:tailEnd type="none"/>
          </a:ln>
        </p:spPr>
        <p:style>
          <a:lnRef idx="0">
            <a:schemeClr val="accent1"/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</p:cxnSp>
      <p:sp>
        <p:nvSpPr>
          <p:cNvPr id="17" name="TextBox 17"/>
          <p:cNvSpPr txBox="1"/>
          <p:nvPr/>
        </p:nvSpPr>
        <p:spPr>
          <a:xfrm>
            <a:off x="4406789" y="4661166"/>
            <a:ext cx="6891292" cy="73152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606" b="1">
                <a:solidFill>
                  <a:schemeClr val="accent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经营者的义务</a:t>
            </a:r>
          </a:p>
        </p:txBody>
      </p:sp>
      <p:sp>
        <p:nvSpPr>
          <p:cNvPr id="18" name="TextBox 18"/>
          <p:cNvSpPr txBox="1"/>
          <p:nvPr/>
        </p:nvSpPr>
        <p:spPr>
          <a:xfrm>
            <a:off x="4406789" y="5209806"/>
            <a:ext cx="6891292" cy="1203960"/>
          </a:xfrm>
          <a:prstGeom prst="rect">
            <a:avLst/>
          </a:prstGeom>
        </p:spPr>
        <p:txBody>
          <a:bodyPr vert="horz" wrap="square" lIns="123825" tIns="123825" rIns="57150" bIns="123825" rtlCol="0" anchor="t" anchorCtr="0">
            <a:spAutoFit/>
          </a:bodyPr>
          <a:lstStyle>
            <a:defPPr>
              <a:defRPr lang="en-US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sz="1350">
                <a:solidFill>
                  <a:schemeClr val="dk1">
                    <a:alpha val="100000"/>
                  </a:schemeClr>
                </a:solidFill>
                <a:latin typeface="Microsoft Yahei"/>
                <a:ea typeface="Microsoft Yahei"/>
                <a:cs typeface="Microsoft Yahei"/>
              </a:rPr>
              <a:t>遵守法律、法规，接受社会监督，保障消费者人身和财产安全，提供真实、明确的信息，出具购货凭证或服务单据，承担“三包”责任等。</a:t>
            </a:r>
          </a:p>
        </p:txBody>
      </p:sp>
      <p:grpSp>
        <p:nvGrpSpPr>
          <p:cNvPr id="19" name="Group 19"/>
          <p:cNvGrpSpPr/>
          <p:nvPr/>
        </p:nvGrpSpPr>
        <p:grpSpPr>
          <a:xfrm>
            <a:off x="454963" y="93878"/>
            <a:ext cx="10641129" cy="914400"/>
            <a:chOff x="454963" y="93878"/>
            <a:chExt cx="10641129" cy="914400"/>
          </a:xfrm>
        </p:grpSpPr>
        <p:sp>
          <p:nvSpPr>
            <p:cNvPr id="20" name="AutoShape 20"/>
            <p:cNvSpPr/>
            <p:nvPr/>
          </p:nvSpPr>
          <p:spPr>
            <a:xfrm>
              <a:off x="454963" y="331168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1" name="AutoShape 21"/>
            <p:cNvSpPr/>
            <p:nvPr/>
          </p:nvSpPr>
          <p:spPr>
            <a:xfrm>
              <a:off x="575049" y="337743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2" name="AutoShape 22"/>
            <p:cNvSpPr/>
            <p:nvPr/>
          </p:nvSpPr>
          <p:spPr>
            <a:xfrm>
              <a:off x="689125" y="339460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3" name="AutoShape 23"/>
            <p:cNvSpPr/>
            <p:nvPr/>
          </p:nvSpPr>
          <p:spPr>
            <a:xfrm>
              <a:off x="799768" y="348430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4" name="AutoShape 24"/>
            <p:cNvSpPr/>
            <p:nvPr/>
          </p:nvSpPr>
          <p:spPr>
            <a:xfrm>
              <a:off x="904945" y="344297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5" name="AutoShape 25"/>
            <p:cNvSpPr/>
            <p:nvPr/>
          </p:nvSpPr>
          <p:spPr>
            <a:xfrm>
              <a:off x="454963" y="448942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6" name="AutoShape 26"/>
            <p:cNvSpPr/>
            <p:nvPr/>
          </p:nvSpPr>
          <p:spPr>
            <a:xfrm>
              <a:off x="575049" y="455517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7" name="AutoShape 27"/>
            <p:cNvSpPr/>
            <p:nvPr/>
          </p:nvSpPr>
          <p:spPr>
            <a:xfrm>
              <a:off x="689125" y="457233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8" name="AutoShape 28"/>
            <p:cNvSpPr/>
            <p:nvPr/>
          </p:nvSpPr>
          <p:spPr>
            <a:xfrm>
              <a:off x="799768" y="466203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29" name="AutoShape 29"/>
            <p:cNvSpPr/>
            <p:nvPr/>
          </p:nvSpPr>
          <p:spPr>
            <a:xfrm>
              <a:off x="904945" y="462070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0" name="AutoShape 30"/>
            <p:cNvSpPr/>
            <p:nvPr/>
          </p:nvSpPr>
          <p:spPr>
            <a:xfrm>
              <a:off x="454963" y="566715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1" name="AutoShape 31"/>
            <p:cNvSpPr/>
            <p:nvPr/>
          </p:nvSpPr>
          <p:spPr>
            <a:xfrm>
              <a:off x="575049" y="573291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2" name="AutoShape 32"/>
            <p:cNvSpPr/>
            <p:nvPr/>
          </p:nvSpPr>
          <p:spPr>
            <a:xfrm>
              <a:off x="689125" y="575007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3" name="AutoShape 33"/>
            <p:cNvSpPr/>
            <p:nvPr/>
          </p:nvSpPr>
          <p:spPr>
            <a:xfrm>
              <a:off x="799768" y="583977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4" name="AutoShape 34"/>
            <p:cNvSpPr/>
            <p:nvPr/>
          </p:nvSpPr>
          <p:spPr>
            <a:xfrm>
              <a:off x="904945" y="579844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5" name="AutoShape 35"/>
            <p:cNvSpPr/>
            <p:nvPr/>
          </p:nvSpPr>
          <p:spPr>
            <a:xfrm>
              <a:off x="454963" y="684489"/>
              <a:ext cx="84147" cy="84147"/>
            </a:xfrm>
            <a:prstGeom prst="ellipse">
              <a:avLst/>
            </a:prstGeom>
            <a:solidFill>
              <a:schemeClr val="accent1">
                <a:alpha val="10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6" name="AutoShape 36"/>
            <p:cNvSpPr/>
            <p:nvPr/>
          </p:nvSpPr>
          <p:spPr>
            <a:xfrm>
              <a:off x="575049" y="691064"/>
              <a:ext cx="78137" cy="78137"/>
            </a:xfrm>
            <a:prstGeom prst="ellipse">
              <a:avLst/>
            </a:prstGeom>
            <a:solidFill>
              <a:schemeClr val="accent1">
                <a:alpha val="8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7" name="AutoShape 37"/>
            <p:cNvSpPr/>
            <p:nvPr/>
          </p:nvSpPr>
          <p:spPr>
            <a:xfrm>
              <a:off x="689125" y="692781"/>
              <a:ext cx="74704" cy="74704"/>
            </a:xfrm>
            <a:prstGeom prst="ellipse">
              <a:avLst/>
            </a:prstGeom>
            <a:solidFill>
              <a:schemeClr val="accent1">
                <a:alpha val="6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8" name="AutoShape 38"/>
            <p:cNvSpPr/>
            <p:nvPr/>
          </p:nvSpPr>
          <p:spPr>
            <a:xfrm>
              <a:off x="799768" y="701751"/>
              <a:ext cx="69238" cy="69238"/>
            </a:xfrm>
            <a:prstGeom prst="ellipse">
              <a:avLst/>
            </a:prstGeom>
            <a:solidFill>
              <a:schemeClr val="accent1">
                <a:alpha val="4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39" name="AutoShape 39"/>
            <p:cNvSpPr/>
            <p:nvPr/>
          </p:nvSpPr>
          <p:spPr>
            <a:xfrm>
              <a:off x="904945" y="697618"/>
              <a:ext cx="65594" cy="65594"/>
            </a:xfrm>
            <a:prstGeom prst="ellipse">
              <a:avLst/>
            </a:prstGeom>
            <a:solidFill>
              <a:schemeClr val="accent1">
                <a:alpha val="20000"/>
              </a:schemeClr>
            </a:solidFill>
          </p:spPr>
          <p:txBody>
            <a:bodyPr/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/>
          </p:txBody>
        </p:sp>
        <p:sp>
          <p:nvSpPr>
            <p:cNvPr id="40" name="TextBox 40"/>
            <p:cNvSpPr txBox="1"/>
            <p:nvPr/>
          </p:nvSpPr>
          <p:spPr>
            <a:xfrm>
              <a:off x="1094842" y="93878"/>
              <a:ext cx="10001250" cy="914400"/>
            </a:xfrm>
            <a:prstGeom prst="rect">
              <a:avLst/>
            </a:prstGeom>
          </p:spPr>
          <p:txBody>
            <a:bodyPr vert="horz" wrap="square" lIns="123825" tIns="123825" rIns="57150" bIns="123825" rtlCol="0" anchor="t" anchorCtr="0">
              <a:spAutoFit/>
            </a:bodyPr>
            <a:lstStyle>
              <a:defPPr>
                <a:defRPr lang="en-US"/>
              </a:defPPr>
              <a:lvl1pPr marL="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1pPr>
              <a:lvl2pPr marL="457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2pPr>
              <a:lvl3pPr marL="914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3pPr>
              <a:lvl4pPr marL="1371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4pPr>
              <a:lvl5pPr marL="18288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5pPr>
              <a:lvl6pPr marL="22860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6pPr>
              <a:lvl7pPr marL="27432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7pPr>
              <a:lvl8pPr marL="32004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8pPr>
              <a:lvl9pPr marL="3657600" algn="l" defTabSz="914400" rtl="0" eaLnBrk="1" latinLnBrk="0" hangingPunct="1">
                <a:defRPr sz="1800" kern="1200">
                  <a:solidFill>
                    <a:schemeClr val="tx1"/>
                  </a:solidFill>
                  <a:latin typeface="+mn-lt"/>
                  <a:ea typeface="+mn-ea"/>
                  <a:cs typeface="+mn-cs"/>
                </a:defRPr>
              </a:lvl9pPr>
            </a:lstStyle>
            <a:p>
              <a:pPr>
                <a:lnSpc>
                  <a:spcPct val="140000"/>
                </a:lnSpc>
              </a:pPr>
              <a:r>
                <a:rPr lang="en-US" sz="3000" b="1">
                  <a:solidFill>
                    <a:schemeClr val="accent1">
                      <a:alpha val="100000"/>
                    </a:schemeClr>
                  </a:solidFill>
                  <a:latin typeface="Microsoft Yahei"/>
                  <a:ea typeface="Microsoft Yahei"/>
                  <a:cs typeface="Microsoft Yahei"/>
                </a:rPr>
                <a:t>消费者权益保护法规概述</a:t>
              </a:r>
            </a:p>
          </p:txBody>
        </p:sp>
      </p:grpSp>
    </p:spTree>
  </p:cSld>
  <p:clrMapOvr>
    <a:masterClrMapping/>
  </p:clrMapOvr>
  <p:transition/>
  <p:timing/>
</p:sld>
</file>

<file path=ppt/slides/slide1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https://d.book118.com/485002334241011110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rgbClr val="000000"/>
      </a:dk1>
      <a:lt1>
        <a:srgbClr val="F4F7FF"/>
      </a:lt1>
      <a:dk2>
        <a:srgbClr val="0A0237"/>
      </a:dk2>
      <a:lt2>
        <a:srgbClr val="FFFFFF"/>
      </a:lt2>
      <a:accent1>
        <a:srgbClr val="0084FF"/>
      </a:accent1>
      <a:accent2>
        <a:srgbClr val="5196FF"/>
      </a:accent2>
      <a:accent3>
        <a:srgbClr val="4454DF"/>
      </a:accent3>
      <a:accent4>
        <a:srgbClr val="7FA9F1"/>
      </a:accent4>
      <a:accent5>
        <a:srgbClr val="ABDDFF"/>
      </a:accent5>
      <a:accent6>
        <a:srgbClr val="A2E5B9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</a:majorFont>
      <a:minorFont>
        <a:latin typeface="Calibri"/>
        <a:ea typeface="Calibri"/>
        <a:cs typeface="Arial"/>
        <a:font script="Jpan" typeface="ＭＳ Ｐゴシック"/>
        <a:font script="Hang" typeface="맑은 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  <a:objectDefaults/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84</Paragraphs>
  <Slides>18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3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18</vt:i4>
      </vt:variant>
    </vt:vector>
  </HeadingPairs>
  <TitlesOfParts>
    <vt:vector baseType="lpstr" size="22">
      <vt:lpstr>Arial</vt:lpstr>
      <vt:lpstr>Calibri</vt:lpstr>
      <vt:lpstr>Microsoft Yahei</vt:lpstr>
      <vt:lpstr>Office Theme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2024-09-16T02:44:16.917</cp:lastPrinted>
  <dcterms:created xsi:type="dcterms:W3CDTF">2024-09-15T18:44:16Z</dcterms:created>
  <dcterms:modified xsi:type="dcterms:W3CDTF">2024-09-15T18:44:19Z</dcterms:modified>
</cp:coreProperties>
</file>