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55698D-85A8-45B9-8F4F-77E1DC93BE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7D3719-0D09-4130-9534-944068DBA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4E723D-EAF6-418B-B24A-5397E40EB7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33880A-6A92-4DC3-9AD3-4CE49C0A3E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923381-23BC-4273-AB52-BF1E229B2F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C8DFF9-1BB5-4549-8C7D-7C0658F55E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AB46A1B-908F-4F01-89EA-2D04B5093C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8FA407-9586-4086-97ED-15F7FC0414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9DE027-8C0C-43AB-9676-B7AAF6FC6E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AC9E51-3B6C-4322-B977-285FE12463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94E3AF-071C-4481-A4CC-257FCD590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5034340002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rgbClr val="2E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5D52-EADA-A8A3-E833-7CF75C08816A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2FE019-7B0E-0A21-759B-5EEE9C735AAC}"/>
              </a:ext>
            </a:extLst>
          </p:cNvPr>
          <p:cNvGrpSpPr/>
          <p:nvPr/>
        </p:nvGrpSpPr>
        <p:grpSpPr>
          <a:xfrm>
            <a:off x="516719" y="2676433"/>
            <a:ext cx="2942245" cy="435525"/>
            <a:chOff x="5717435" y="5325094"/>
            <a:chExt cx="2942245" cy="435525"/>
          </a:xfrm>
        </p:grpSpPr>
        <p:grpSp>
          <p:nvGrpSpPr>
            <p:cNvPr id="23" name="组合 33">
              <a:extLst>
                <a:ext uri="{FF2B5EF4-FFF2-40B4-BE49-F238E27FC236}">
                  <a16:creationId xmlns:a16="http://schemas.microsoft.com/office/drawing/2014/main" id="{6DDD178B-A893-E5BF-C35A-A7B04E7B17E9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45" name="组合 34">
                <a:extLst>
                  <a:ext uri="{FF2B5EF4-FFF2-40B4-BE49-F238E27FC236}">
                    <a16:creationId xmlns:a16="http://schemas.microsoft.com/office/drawing/2014/main" id="{90B9E14D-1C8E-A41A-051B-747558569ED5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7" name="椭圆 36">
                  <a:extLst>
                    <a:ext uri="{FF2B5EF4-FFF2-40B4-BE49-F238E27FC236}">
                      <a16:creationId xmlns:a16="http://schemas.microsoft.com/office/drawing/2014/main" id="{F0694811-ACB4-962E-7486-C121EE3BE386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椭圆 37">
                  <a:extLst>
                    <a:ext uri="{FF2B5EF4-FFF2-40B4-BE49-F238E27FC236}">
                      <a16:creationId xmlns:a16="http://schemas.microsoft.com/office/drawing/2014/main" id="{A9C67A62-3485-DB98-F38F-6841376830F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F5398C53-AAC5-188E-45EE-7BD7A4D46F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" name="组合 38">
              <a:extLst>
                <a:ext uri="{FF2B5EF4-FFF2-40B4-BE49-F238E27FC236}">
                  <a16:creationId xmlns:a16="http://schemas.microsoft.com/office/drawing/2014/main" id="{557336BC-6C9E-5361-7EB7-5A083CE6DD4D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56462033-2683-2E84-51DE-4B07DC7C1FA8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77D616BE-5DD7-0357-776E-64B8348A591F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椭圆 42">
                  <a:extLst>
                    <a:ext uri="{FF2B5EF4-FFF2-40B4-BE49-F238E27FC236}">
                      <a16:creationId xmlns:a16="http://schemas.microsoft.com/office/drawing/2014/main" id="{9333A942-5E0E-25CB-CFF3-FC3A894E660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022DB4D6-98D6-CB2F-435B-BC91D46BEE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5" name="组合 43">
              <a:extLst>
                <a:ext uri="{FF2B5EF4-FFF2-40B4-BE49-F238E27FC236}">
                  <a16:creationId xmlns:a16="http://schemas.microsoft.com/office/drawing/2014/main" id="{2546CF2A-9281-828C-7FDB-D1932546764E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36" name="组合 44">
                <a:extLst>
                  <a:ext uri="{FF2B5EF4-FFF2-40B4-BE49-F238E27FC236}">
                    <a16:creationId xmlns:a16="http://schemas.microsoft.com/office/drawing/2014/main" id="{9E0F60B8-3F09-6E04-09BE-5092850466DD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8" name="椭圆 46">
                  <a:extLst>
                    <a:ext uri="{FF2B5EF4-FFF2-40B4-BE49-F238E27FC236}">
                      <a16:creationId xmlns:a16="http://schemas.microsoft.com/office/drawing/2014/main" id="{FC6ACB78-C111-9127-4F93-C84D4F863A3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椭圆 47">
                  <a:extLst>
                    <a:ext uri="{FF2B5EF4-FFF2-40B4-BE49-F238E27FC236}">
                      <a16:creationId xmlns:a16="http://schemas.microsoft.com/office/drawing/2014/main" id="{0969F678-C671-92CD-7F3B-C6082A301F6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7" name="Freeform 45">
                <a:extLst>
                  <a:ext uri="{FF2B5EF4-FFF2-40B4-BE49-F238E27FC236}">
                    <a16:creationId xmlns:a16="http://schemas.microsoft.com/office/drawing/2014/main" id="{C3BCB57A-3FA4-C49F-46E1-C1384A497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6" name="组合 48">
              <a:extLst>
                <a:ext uri="{FF2B5EF4-FFF2-40B4-BE49-F238E27FC236}">
                  <a16:creationId xmlns:a16="http://schemas.microsoft.com/office/drawing/2014/main" id="{5E6AA565-3331-B5DC-CA8E-1645A8A9B2C3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32" name="组合 49">
                <a:extLst>
                  <a:ext uri="{FF2B5EF4-FFF2-40B4-BE49-F238E27FC236}">
                    <a16:creationId xmlns:a16="http://schemas.microsoft.com/office/drawing/2014/main" id="{A306EE8C-668C-4422-CD9E-6884F2260078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4" name="椭圆 51">
                  <a:extLst>
                    <a:ext uri="{FF2B5EF4-FFF2-40B4-BE49-F238E27FC236}">
                      <a16:creationId xmlns:a16="http://schemas.microsoft.com/office/drawing/2014/main" id="{10EE7CAC-8457-E0F5-CB55-7D07824738B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椭圆 52">
                  <a:extLst>
                    <a:ext uri="{FF2B5EF4-FFF2-40B4-BE49-F238E27FC236}">
                      <a16:creationId xmlns:a16="http://schemas.microsoft.com/office/drawing/2014/main" id="{D85487F0-185F-B726-860A-12EE08B0D2F5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3" name="Freeform 39">
                <a:extLst>
                  <a:ext uri="{FF2B5EF4-FFF2-40B4-BE49-F238E27FC236}">
                    <a16:creationId xmlns:a16="http://schemas.microsoft.com/office/drawing/2014/main" id="{AE0CBD90-74C6-A38A-63B4-E55E854AA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7" name="组合 54">
              <a:extLst>
                <a:ext uri="{FF2B5EF4-FFF2-40B4-BE49-F238E27FC236}">
                  <a16:creationId xmlns:a16="http://schemas.microsoft.com/office/drawing/2014/main" id="{C9A9A786-0BD1-87A3-9045-D943855A5A4C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28" name="组合 55">
                <a:extLst>
                  <a:ext uri="{FF2B5EF4-FFF2-40B4-BE49-F238E27FC236}">
                    <a16:creationId xmlns:a16="http://schemas.microsoft.com/office/drawing/2014/main" id="{2498D637-AAC7-CE28-7A7B-F45FD14042E8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0" name="椭圆 57">
                  <a:extLst>
                    <a:ext uri="{FF2B5EF4-FFF2-40B4-BE49-F238E27FC236}">
                      <a16:creationId xmlns:a16="http://schemas.microsoft.com/office/drawing/2014/main" id="{6E770C76-E727-7AB1-CB40-A24B031E341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1" name="椭圆 59">
                  <a:extLst>
                    <a:ext uri="{FF2B5EF4-FFF2-40B4-BE49-F238E27FC236}">
                      <a16:creationId xmlns:a16="http://schemas.microsoft.com/office/drawing/2014/main" id="{273D3294-D7A4-5517-D4D2-4CB35CA2CB5A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" name="KSO_Shape">
                <a:extLst>
                  <a:ext uri="{FF2B5EF4-FFF2-40B4-BE49-F238E27FC236}">
                    <a16:creationId xmlns:a16="http://schemas.microsoft.com/office/drawing/2014/main" id="{DC8FBDFB-BF08-5A19-D649-FA8E4D33A380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0EE73B87-B400-7942-5AE2-3B6B484E3286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5A8E864-2104-00C5-B4F5-1300FE4DC73D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F06EA732-8607-5EF3-EB6D-DFEC2727C05D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A6E363-E53C-92DE-B495-DC89EF6E3E0B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1878A0-A795-C401-6D7B-0065C5426F95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DBDAFB5-DAB4-FBA6-A2DF-C7B84CE1654A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3C4E00F-D1EF-A523-BF55-A81C2E6C99E8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7B51005-9EE8-BB33-5FE4-A6F3978DD59C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B5820F7-99E6-9111-6972-1EC405ED4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C33FD27-B87F-8479-222B-23CAEF66674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20A9339-D861-3119-8F04-C256C7CCF430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7D8FAB7-FB20-51AD-9937-0A51D72983D2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34637" y="3581377"/>
            <a:ext cx="6872599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癔病的症状与诊断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平行四边形 44">
            <a:extLst>
              <a:ext uri="{FF2B5EF4-FFF2-40B4-BE49-F238E27FC236}">
                <a16:creationId xmlns:a16="http://schemas.microsoft.com/office/drawing/2014/main" id="{5A876D26-365D-B458-056F-C23FCBBE2D11}"/>
              </a:ext>
            </a:extLst>
          </p:cNvPr>
          <p:cNvSpPr/>
          <p:nvPr/>
        </p:nvSpPr>
        <p:spPr>
          <a:xfrm>
            <a:off x="11281511" y="131384"/>
            <a:ext cx="788569" cy="798988"/>
          </a:xfrm>
          <a:prstGeom prst="parallelogram">
            <a:avLst>
              <a:gd name="adj" fmla="val 3524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4409919" y="3108814"/>
            <a:ext cx="685659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73AB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癔病定义及历史背景
 主要症状分类
 症状详细描述
 诊断标准
 诊断流程介绍
 鉴别诊断
 治疗方法与预后
 总结与展望</a:t>
            </a:r>
          </a:p>
        </p:txBody>
      </p:sp>
      <p:grpSp>
        <p:nvGrpSpPr>
          <p:cNvPr id="34" name="组合 66">
            <a:extLst>
              <a:ext uri="{FF2B5EF4-FFF2-40B4-BE49-F238E27FC236}">
                <a16:creationId xmlns:a16="http://schemas.microsoft.com/office/drawing/2014/main" id="{5AC41A00-070B-2AB8-8F01-3ABB90507CC2}"/>
              </a:ext>
            </a:extLst>
          </p:cNvPr>
          <p:cNvGrpSpPr/>
          <p:nvPr/>
        </p:nvGrpSpPr>
        <p:grpSpPr>
          <a:xfrm>
            <a:off x="1092830" y="30480"/>
            <a:ext cx="1446026" cy="1341044"/>
            <a:chOff x="3050912" y="3438396"/>
            <a:chExt cx="130991" cy="121481"/>
          </a:xfrm>
          <a:solidFill>
            <a:srgbClr val="FFFFFF">
              <a:lumMod val="85000"/>
              <a:alpha val="39000"/>
            </a:srgbClr>
          </a:solidFill>
        </p:grpSpPr>
        <p:sp>
          <p:nvSpPr>
            <p:cNvPr id="35" name="Freeform 324">
              <a:extLst>
                <a:ext uri="{FF2B5EF4-FFF2-40B4-BE49-F238E27FC236}">
                  <a16:creationId xmlns:a16="http://schemas.microsoft.com/office/drawing/2014/main" id="{D283F702-4BB7-F597-F573-CC74FCB0DB24}"/>
                </a:ext>
              </a:extLst>
            </p:cNvPr>
            <p:cNvSpPr/>
            <p:nvPr/>
          </p:nvSpPr>
          <p:spPr bwMode="auto">
            <a:xfrm>
              <a:off x="3050912" y="3438396"/>
              <a:ext cx="53588" cy="121481"/>
            </a:xfrm>
            <a:custGeom>
              <a:gdLst>
                <a:gd name="T0" fmla="*/ 0 w 118"/>
                <a:gd name="T1" fmla="*/ 147 h 265"/>
                <a:gd name="T2" fmla="*/ 0 w 118"/>
                <a:gd name="T3" fmla="*/ 150 h 265"/>
                <a:gd name="T4" fmla="*/ 0 w 118"/>
                <a:gd name="T5" fmla="*/ 248 h 265"/>
                <a:gd name="T6" fmla="*/ 17 w 118"/>
                <a:gd name="T7" fmla="*/ 265 h 265"/>
                <a:gd name="T8" fmla="*/ 101 w 118"/>
                <a:gd name="T9" fmla="*/ 265 h 265"/>
                <a:gd name="T10" fmla="*/ 118 w 118"/>
                <a:gd name="T11" fmla="*/ 248 h 265"/>
                <a:gd name="T12" fmla="*/ 118 w 118"/>
                <a:gd name="T13" fmla="*/ 150 h 265"/>
                <a:gd name="T14" fmla="*/ 101 w 118"/>
                <a:gd name="T15" fmla="*/ 133 h 265"/>
                <a:gd name="T16" fmla="*/ 70 w 118"/>
                <a:gd name="T17" fmla="*/ 133 h 265"/>
                <a:gd name="T18" fmla="*/ 71 w 118"/>
                <a:gd name="T19" fmla="*/ 133 h 265"/>
                <a:gd name="T20" fmla="*/ 118 w 118"/>
                <a:gd name="T21" fmla="*/ 59 h 265"/>
                <a:gd name="T22" fmla="*/ 118 w 118"/>
                <a:gd name="T23" fmla="*/ 0 h 265"/>
                <a:gd name="T24" fmla="*/ 0 w 118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65">
                  <a:moveTo>
                    <a:pt x="0" y="147"/>
                  </a:moveTo>
                  <a:cubicBezTo>
                    <a:pt x="0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7" y="265"/>
                    <a:pt x="17" y="265"/>
                  </a:cubicBezTo>
                  <a:cubicBezTo>
                    <a:pt x="101" y="265"/>
                    <a:pt x="101" y="265"/>
                    <a:pt x="101" y="265"/>
                  </a:cubicBezTo>
                  <a:cubicBezTo>
                    <a:pt x="111" y="265"/>
                    <a:pt x="118" y="257"/>
                    <a:pt x="118" y="248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41"/>
                    <a:pt x="111" y="133"/>
                    <a:pt x="101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1" y="83"/>
                    <a:pt x="84" y="59"/>
                    <a:pt x="118" y="5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7" y="6"/>
                    <a:pt x="1" y="73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25">
              <a:extLst>
                <a:ext uri="{FF2B5EF4-FFF2-40B4-BE49-F238E27FC236}">
                  <a16:creationId xmlns:a16="http://schemas.microsoft.com/office/drawing/2014/main" id="{C19B6F3D-8E90-EDE7-C1C1-64824A8124AD}"/>
                </a:ext>
              </a:extLst>
            </p:cNvPr>
            <p:cNvSpPr/>
            <p:nvPr/>
          </p:nvSpPr>
          <p:spPr bwMode="auto">
            <a:xfrm>
              <a:off x="3127125" y="3438396"/>
              <a:ext cx="54778" cy="121481"/>
            </a:xfrm>
            <a:custGeom>
              <a:gdLst>
                <a:gd name="T0" fmla="*/ 1 w 119"/>
                <a:gd name="T1" fmla="*/ 147 h 265"/>
                <a:gd name="T2" fmla="*/ 0 w 119"/>
                <a:gd name="T3" fmla="*/ 150 h 265"/>
                <a:gd name="T4" fmla="*/ 0 w 119"/>
                <a:gd name="T5" fmla="*/ 248 h 265"/>
                <a:gd name="T6" fmla="*/ 17 w 119"/>
                <a:gd name="T7" fmla="*/ 265 h 265"/>
                <a:gd name="T8" fmla="*/ 102 w 119"/>
                <a:gd name="T9" fmla="*/ 265 h 265"/>
                <a:gd name="T10" fmla="*/ 119 w 119"/>
                <a:gd name="T11" fmla="*/ 248 h 265"/>
                <a:gd name="T12" fmla="*/ 119 w 119"/>
                <a:gd name="T13" fmla="*/ 150 h 265"/>
                <a:gd name="T14" fmla="*/ 102 w 119"/>
                <a:gd name="T15" fmla="*/ 133 h 265"/>
                <a:gd name="T16" fmla="*/ 71 w 119"/>
                <a:gd name="T17" fmla="*/ 133 h 265"/>
                <a:gd name="T18" fmla="*/ 72 w 119"/>
                <a:gd name="T19" fmla="*/ 133 h 265"/>
                <a:gd name="T20" fmla="*/ 119 w 119"/>
                <a:gd name="T21" fmla="*/ 59 h 265"/>
                <a:gd name="T22" fmla="*/ 119 w 119"/>
                <a:gd name="T23" fmla="*/ 0 h 265"/>
                <a:gd name="T24" fmla="*/ 1 w 119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265">
                  <a:moveTo>
                    <a:pt x="1" y="147"/>
                  </a:moveTo>
                  <a:cubicBezTo>
                    <a:pt x="1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8" y="265"/>
                    <a:pt x="17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11" y="265"/>
                    <a:pt x="119" y="257"/>
                    <a:pt x="119" y="248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1"/>
                    <a:pt x="111" y="133"/>
                    <a:pt x="10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72" y="83"/>
                    <a:pt x="85" y="59"/>
                    <a:pt x="119" y="59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8" y="6"/>
                    <a:pt x="1" y="73"/>
                    <a:pt x="1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ADE819-9B79-CFCD-E938-0B5022AD404A}"/>
              </a:ext>
            </a:extLst>
          </p:cNvPr>
          <p:cNvGrpSpPr/>
          <p:nvPr/>
        </p:nvGrpSpPr>
        <p:grpSpPr>
          <a:xfrm>
            <a:off x="192629" y="6644639"/>
            <a:ext cx="11877451" cy="81977"/>
            <a:chOff x="446534" y="453643"/>
            <a:chExt cx="11298933" cy="98554"/>
          </a:xfrm>
        </p:grpSpPr>
        <p:sp>
          <p:nvSpPr>
            <p:cNvPr id="38" name="矩形 8">
              <a:extLst>
                <a:ext uri="{FF2B5EF4-FFF2-40B4-BE49-F238E27FC236}">
                  <a16:creationId xmlns:a16="http://schemas.microsoft.com/office/drawing/2014/main" id="{76018FD8-7AB4-FD28-8004-C32E7EC045D1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长方形 9">
              <a:extLst>
                <a:ext uri="{FF2B5EF4-FFF2-40B4-BE49-F238E27FC236}">
                  <a16:creationId xmlns:a16="http://schemas.microsoft.com/office/drawing/2014/main" id="{1C4857FA-8793-B516-E33A-2FA0C8D03C53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矩形 10">
              <a:extLst>
                <a:ext uri="{FF2B5EF4-FFF2-40B4-BE49-F238E27FC236}">
                  <a16:creationId xmlns:a16="http://schemas.microsoft.com/office/drawing/2014/main" id="{F8D0137A-49E1-3396-A516-B2B77E9B3B49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6E2DCF-71D3-8B1B-BE57-CE77902D68DA}"/>
              </a:ext>
            </a:extLst>
          </p:cNvPr>
          <p:cNvGrpSpPr/>
          <p:nvPr/>
        </p:nvGrpSpPr>
        <p:grpSpPr>
          <a:xfrm>
            <a:off x="1" y="-12700"/>
            <a:ext cx="3875351" cy="5921376"/>
            <a:chOff x="0" y="-12700"/>
            <a:chExt cx="6589713" cy="5921376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8A458B2D-46D9-DEF9-B07B-4B731D8FE3F2}"/>
                </a:ext>
              </a:extLst>
            </p:cNvPr>
            <p:cNvSpPr/>
            <p:nvPr/>
          </p:nvSpPr>
          <p:spPr bwMode="auto">
            <a:xfrm>
              <a:off x="0" y="2339975"/>
              <a:ext cx="6589713" cy="2160588"/>
            </a:xfrm>
            <a:custGeom>
              <a:gdLst>
                <a:gd name="T0" fmla="*/ 0 w 4151"/>
                <a:gd name="T1" fmla="*/ 1361 h 1361"/>
                <a:gd name="T2" fmla="*/ 4151 w 4151"/>
                <a:gd name="T3" fmla="*/ 1361 h 1361"/>
                <a:gd name="T4" fmla="*/ 4151 w 4151"/>
                <a:gd name="T5" fmla="*/ 294 h 1361"/>
                <a:gd name="T6" fmla="*/ 1945 w 4151"/>
                <a:gd name="T7" fmla="*/ 0 h 1361"/>
                <a:gd name="T8" fmla="*/ 0 w 4151"/>
                <a:gd name="T9" fmla="*/ 1361 h 13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1" h="1361">
                  <a:moveTo>
                    <a:pt x="0" y="1361"/>
                  </a:moveTo>
                  <a:lnTo>
                    <a:pt x="4151" y="1361"/>
                  </a:lnTo>
                  <a:lnTo>
                    <a:pt x="4151" y="294"/>
                  </a:lnTo>
                  <a:lnTo>
                    <a:pt x="1945" y="0"/>
                  </a:lnTo>
                  <a:lnTo>
                    <a:pt x="0" y="1361"/>
                  </a:lnTo>
                  <a:close/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4FFC78F0-E00D-7236-5BFE-04B6652AE4A8}"/>
                </a:ext>
              </a:extLst>
            </p:cNvPr>
            <p:cNvSpPr/>
            <p:nvPr/>
          </p:nvSpPr>
          <p:spPr bwMode="auto">
            <a:xfrm>
              <a:off x="0" y="-12700"/>
              <a:ext cx="3087688" cy="4513263"/>
            </a:xfrm>
            <a:custGeom>
              <a:gdLst>
                <a:gd name="T0" fmla="*/ 1945 w 1945"/>
                <a:gd name="T1" fmla="*/ 1482 h 2843"/>
                <a:gd name="T2" fmla="*/ 0 w 1945"/>
                <a:gd name="T3" fmla="*/ 0 h 2843"/>
                <a:gd name="T4" fmla="*/ 0 w 1945"/>
                <a:gd name="T5" fmla="*/ 2843 h 2843"/>
                <a:gd name="T6" fmla="*/ 1945 w 1945"/>
                <a:gd name="T7" fmla="*/ 1482 h 28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5" h="2843">
                  <a:moveTo>
                    <a:pt x="1945" y="1482"/>
                  </a:moveTo>
                  <a:lnTo>
                    <a:pt x="0" y="0"/>
                  </a:lnTo>
                  <a:lnTo>
                    <a:pt x="0" y="2843"/>
                  </a:lnTo>
                  <a:lnTo>
                    <a:pt x="1945" y="1482"/>
                  </a:ln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DB9C6194-195D-8114-8A25-7D4A82D932E7}"/>
                </a:ext>
              </a:extLst>
            </p:cNvPr>
            <p:cNvSpPr/>
            <p:nvPr/>
          </p:nvSpPr>
          <p:spPr bwMode="auto">
            <a:xfrm>
              <a:off x="0" y="4500563"/>
              <a:ext cx="2390775" cy="1408113"/>
            </a:xfrm>
            <a:custGeom>
              <a:gdLst>
                <a:gd name="T0" fmla="*/ 0 w 1506"/>
                <a:gd name="T1" fmla="*/ 887 h 887"/>
                <a:gd name="T2" fmla="*/ 1506 w 1506"/>
                <a:gd name="T3" fmla="*/ 0 h 887"/>
                <a:gd name="T4" fmla="*/ 0 w 1506"/>
                <a:gd name="T5" fmla="*/ 0 h 887"/>
                <a:gd name="T6" fmla="*/ 0 w 1506"/>
                <a:gd name="T7" fmla="*/ 887 h 8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6" h="885">
                  <a:moveTo>
                    <a:pt x="0" y="887"/>
                  </a:moveTo>
                  <a:lnTo>
                    <a:pt x="1506" y="0"/>
                  </a:lnTo>
                  <a:lnTo>
                    <a:pt x="0" y="0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rgbClr val="0073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5A212C80-CE8C-4245-F99D-1442DD740CD9}"/>
                </a:ext>
              </a:extLst>
            </p:cNvPr>
            <p:cNvSpPr/>
            <p:nvPr/>
          </p:nvSpPr>
          <p:spPr bwMode="auto">
            <a:xfrm>
              <a:off x="2390775" y="4500563"/>
              <a:ext cx="4198938" cy="696913"/>
            </a:xfrm>
            <a:custGeom>
              <a:gdLst>
                <a:gd name="T0" fmla="*/ 2645 w 2645"/>
                <a:gd name="T1" fmla="*/ 0 h 439"/>
                <a:gd name="T2" fmla="*/ 2108 w 2645"/>
                <a:gd name="T3" fmla="*/ 439 h 439"/>
                <a:gd name="T4" fmla="*/ 0 w 2645"/>
                <a:gd name="T5" fmla="*/ 0 h 439"/>
                <a:gd name="T6" fmla="*/ 2645 w 2645"/>
                <a:gd name="T7" fmla="*/ 0 h 4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5" h="439">
                  <a:moveTo>
                    <a:pt x="2645" y="0"/>
                  </a:moveTo>
                  <a:lnTo>
                    <a:pt x="2108" y="439"/>
                  </a:lnTo>
                  <a:lnTo>
                    <a:pt x="0" y="0"/>
                  </a:lnTo>
                  <a:lnTo>
                    <a:pt x="2645" y="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文本框 81">
              <a:extLst>
                <a:ext uri="{FF2B5EF4-FFF2-40B4-BE49-F238E27FC236}">
                  <a16:creationId xmlns:a16="http://schemas.microsoft.com/office/drawing/2014/main" id="{09908662-4D7E-81B7-13CD-D648474016F0}"/>
                </a:ext>
              </a:extLst>
            </p:cNvPr>
            <p:cNvSpPr txBox="1"/>
            <p:nvPr/>
          </p:nvSpPr>
          <p:spPr>
            <a:xfrm>
              <a:off x="2228760" y="3051897"/>
              <a:ext cx="254166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b="1">
                  <a:solidFill>
                    <a:schemeClr val="bg1"/>
                  </a:solidFill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癔病定义及历史背景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癔病的症状与诊断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癔病定义及历史背景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癔病的定义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1.癔病是一种心理疾病，表现为身体上的症状，但没有实际的生理原因。</a:t>
            </a:r>
          </a:p>
          <a:p>
            <a:r>
              <a:t>2.癔病的症状多样，包括抽搐、失明、失语、瘫痪等。</a:t>
            </a:r>
          </a:p>
          <a:p>
            <a:r>
              <a:t>3.癔病的发病与心理因素有关，如情绪压力、创伤、冲突等。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癔病的历史背景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1.癔病的认识可以追溯到古希腊时期，当时被认为是超自然力量或恶魔作祟。</a:t>
            </a:r>
          </a:p>
          <a:p>
            <a:r>
              <a:t>2.19世纪末，随着医学和心理学的进步，癔病被认为是一种神经系统疾病。</a:t>
            </a:r>
          </a:p>
          <a:p>
            <a:r>
              <a:t>3.20世纪，弗洛伊德等心理学家对癔病进行了深入研究，提出了心理分析理论。</a:t>
            </a:r>
          </a:p>
          <a:p>
            <a:r>
              <a:t>以上内容仅供参考，具体的内容需要根据实际的研究和资料进行整理。在制作PPT时，可以根据每个主题的进行展开和解释，以增加内容的丰富度和深度。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主要症状分类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癔病的症状与诊断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主要症状分类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分离性身份识别障碍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1.患者表现出两种或多种不同的身份或人格状态，每种状态都有其独特的行为、思想、感知和情感。</a:t>
            </a:r>
          </a:p>
          <a:p>
            <a:r>
              <a:t>2.这些身份或人格状态之间的切换往往伴随着遗忘、混淆或意识模糊。</a:t>
            </a:r>
          </a:p>
          <a:p>
            <a:r>
              <a:t>3.长期的分离性身份识别障碍可能导致患者社会功能严重受损，生活质量下降。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分离性运动障碍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1.患者表现出部分或完全丧失对身体的控制，如肢体瘫痪、失语等。</a:t>
            </a:r>
          </a:p>
          <a:p>
            <a:r>
              <a:t>2.这些症状并非由物理原因引起，也没有神经系统的损害。</a:t>
            </a:r>
          </a:p>
          <a:p>
            <a:r>
              <a:t>3.分离性运动障碍通常在压力或创伤事件后发作。</a:t>
            </a:r>
          </a:p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主要症状分类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分离性感觉障碍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1.患者可能出现感觉缺失、感觉过敏或感觉错乱，如麻木、疼痛等。</a:t>
            </a:r>
          </a:p>
          <a:p>
            <a:r>
              <a:t>2.这些感觉障碍并非由物理原因或神经系统损害引起。</a:t>
            </a:r>
          </a:p>
          <a:p>
            <a:r>
              <a:t>3.分离性感觉障碍可能与患者的情绪状态有关。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分离性遗忘症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1.患者无法回忆起重要的个人信息，如姓名、身份、生活事件等。</a:t>
            </a:r>
          </a:p>
          <a:p>
            <a:r>
              <a:t>2.这种遗忘并非由普通的健忘或老化引起，也不是由于神经系统损害导致。</a:t>
            </a:r>
          </a:p>
          <a:p>
            <a:r>
              <a:t>3.分离性遗忘症可能与心理创伤或压力事件有关。</a:t>
            </a:r>
          </a:p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主要症状分类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人格改变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1.患者的行为和情感反应与其原有的人格特征发生显著变化。</a:t>
            </a:r>
          </a:p>
          <a:p>
            <a:r>
              <a:t>2.这种变化可能是突然的或逐渐的，可能涉及情感、行为、认知等多个方面。</a:t>
            </a:r>
          </a:p>
          <a:p>
            <a:r>
              <a:t>3.人格改变可能是由于心理创伤、压力或神经系统疾病引起。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情绪障碍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1.患者可能表现出过度的情绪反应，如焦虑、抑郁、愤怒等。</a:t>
            </a:r>
          </a:p>
          <a:p>
            <a:r>
              <a:t>2.这些情绪反应可能与实际情境不符，或持续时间过长。</a:t>
            </a:r>
          </a:p>
          <a:p>
            <a:r>
              <a:t>3.情绪障碍可能会导致患者社会功能受损，生活质量下降。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症状详细描述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癔病的症状与诊断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症状详细描述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1.感觉异常：患者可能出现感觉过敏、感觉缺失或感觉异常，如麻木、刺痛或灼热感。</a:t>
            </a:r>
          </a:p>
          <a:p>
            <a:r>
              <a:t>2.运动障碍：癔病患者可能出现运动不能、肌无力、抽搐或震颤等运动障碍症状。</a:t>
            </a:r>
          </a:p>
          <a:p>
            <a:r>
              <a:t>3.假性瘫痪：患者可能表现出瘫痪的症状，但实际上神经系统并无器质性病变。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情感与认知症状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1.情感波动：癔病患者可能经历情感的大幅波动，包括焦虑、抑郁、易怒等。</a:t>
            </a:r>
          </a:p>
          <a:p>
            <a:r>
              <a:t>2.认知障碍：患者可能出现注意力不集中、记忆力减退、判断力下降等认知问题。</a:t>
            </a:r>
          </a:p>
          <a:p>
            <a:r>
              <a:t>3.人格解体：部分患者可能感到自己与身体或周围环境分离，出现人格解体现象。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感觉与运动症状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症状详细描述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视觉与听觉症状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1.视觉障碍：患者可能出现视力模糊、视野缺损或幻觉等视觉问题。</a:t>
            </a:r>
          </a:p>
          <a:p>
            <a:r>
              <a:t>2.听觉障碍：癔病患者可能出现听力下降、耳鸣或听觉过敏等听觉症状。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呼吸系统症状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1.呼吸困难：患者可能感到呼吸困难，但体检并未发现呼吸系统器质性病变。</a:t>
            </a:r>
          </a:p>
          <a:p>
            <a:r>
              <a:t>2.过度通气：部分患者可能出现过度通气，导致呼吸性碱中毒。</a:t>
            </a:r>
          </a:p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症状详细描述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1.功能性胃肠病：癔病患者可能出现功能性胃肠病，表现为腹痛、腹胀、恶心等症状。</a:t>
            </a:r>
          </a:p>
          <a:p>
            <a:r>
              <a:t>2.吞咽困难：部分患者可能出现吞咽困难，但并无器质性病变。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转化症状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1.转化性运动障碍：患者可能出现无法解释的肢体运动障碍，如瘫痪、抽搐等。</a:t>
            </a:r>
          </a:p>
          <a:p>
            <a:r>
              <a:t>2.转化性感觉障碍：癔病患者可能出现异常的感觉体验，如麻木、疼痛等。</a:t>
            </a:r>
          </a:p>
          <a:p>
            <a:r>
              <a:t>以上内容仅供参考，如需获取更专业的信息，建议您查阅有关癔病的文献资料或咨询专业人士。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消化系统症状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诊断标准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癔病的症状与诊断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诊断标准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诊断标准的概述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1.癔病的诊断标准主要基于临床观察与病史采集。</a:t>
            </a:r>
          </a:p>
          <a:p>
            <a:r>
              <a:t>2.诊断标准需确保准确性和可靠性，以便于临床操作。</a:t>
            </a:r>
          </a:p>
          <a:p>
            <a:r>
              <a:t>3.当前的诊断标准主要依据国际疾病分类（ICD）和美国精神障碍诊断与统计手册（DSM）。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症状标准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1.患者需表现出至少两种以上的癔病症状，如分离症状、转换症状等。</a:t>
            </a:r>
          </a:p>
          <a:p>
            <a:r>
              <a:t>2.症状需在一定时间内持续存在，并非短暂或一过性的。</a:t>
            </a:r>
          </a:p>
          <a:p>
            <a:r>
              <a:t>3.症状不能归因于其他躯体或精神疾病。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诊断标准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1.病程需持续至少三个月以上。</a:t>
            </a:r>
          </a:p>
          <a:p>
            <a:r>
              <a:t>2.病程中需排除其他器质性疾病或精神疾病的影响。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严重性标准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1.癔病症状需足够严重，影响到患者的日常生活和社会功能。</a:t>
            </a:r>
          </a:p>
          <a:p>
            <a:r>
              <a:t>2.症状的严重性需达到一定的临床阈值，才能确诊为癔病。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病程标准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https://d.book118.com/485034340002011042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癔病定义及历史背景</vt:lpstr>
      <vt:lpstr> 癔病定义及历史背景</vt:lpstr>
      <vt:lpstr> 主要症状分类</vt:lpstr>
      <vt:lpstr> 主要症状分类</vt:lpstr>
      <vt:lpstr> 主要症状分类</vt:lpstr>
      <vt:lpstr> 主要症状分类</vt:lpstr>
      <vt:lpstr> 症状详细描述</vt:lpstr>
      <vt:lpstr> 症状详细描述</vt:lpstr>
      <vt:lpstr> 症状详细描述</vt:lpstr>
      <vt:lpstr> 症状详细描述</vt:lpstr>
      <vt:lpstr> 诊断标准</vt:lpstr>
      <vt:lpstr> 诊断标准</vt:lpstr>
      <vt:lpstr> 诊断标准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2024-09-02T22:14:18.048</cp:lastPrinted>
  <dcterms:created xsi:type="dcterms:W3CDTF">2024-09-02T14:14:18Z</dcterms:created>
  <dcterms:modified xsi:type="dcterms:W3CDTF">2024-09-02T14:14:20Z</dcterms:modified>
</cp:coreProperties>
</file>