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6D79B-D213-4D98-847E-E477D6A21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0BC61-9E30-41A9-B0AB-150963535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12A17-1C46-4623-9FB0-8BEA4EFAF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4D9B7-4D69-4834-80EF-724651A52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C950AD-4FA8-4CC5-B9BE-EC8039B8F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E0A574-422D-4D32-8A54-3237425B6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F172CA-2D85-430A-8318-BD85D25A8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30D37-C906-421A-AA2B-11EC0827E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BFBD0-48EA-415D-ABC3-B44EDFB91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AE667-09C5-41C5-8DC1-3C887EE86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12BB1-48DD-4B3B-B74D-6C6E2A830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0323404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2349748" y="2458651"/>
            <a:ext cx="7531100" cy="7105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46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9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中国单用途预付卡行</a:t>
            </a:r>
            <a:r>
              <a:rPr sz="49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204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461772" y="803704"/>
            <a:ext cx="7862569" cy="32391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65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4900" spc="-1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49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marL="3395417" algn="l" rtl="0" eaLnBrk="0">
              <a:lnSpc>
                <a:spcPct val="91000"/>
              </a:lnSpc>
              <a:spcBef>
                <a:spcPts val="725"/>
              </a:spcBef>
            </a:pPr>
            <a:r>
              <a:rPr sz="240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2400"/>
          </a:p>
          <a:p>
            <a:pPr marL="3395417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单用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途预付卡行业概述</a:t>
            </a:r>
            <a:endParaRPr lang="Microsoft YaHei" altLang="Microsoft YaHei" sz="2400"/>
          </a:p>
          <a:p>
            <a:pPr marL="3395417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国单用途预付卡市场分析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algn="r" rtl="0" eaLnBrk="0">
              <a:lnSpc>
                <a:spcPct val="91000"/>
              </a:lnSpc>
              <a:spcBef>
                <a:spcPts val="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国单用途预付卡行业政策环境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204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2461772" y="803704"/>
            <a:ext cx="8472169" cy="21437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65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4900" spc="-1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4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721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国单用途预付卡消费者行为分析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algn="r" rtl="0" eaLnBrk="0">
              <a:lnSpc>
                <a:spcPct val="91000"/>
              </a:lnSpc>
              <a:spcBef>
                <a:spcPts val="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国单用途预付卡行业发展趋势和挑</a:t>
            </a:r>
            <a:endParaRPr lang="Microsoft YaHei" altLang="Microsoft YaHei" sz="2400"/>
          </a:p>
        </p:txBody>
      </p:sp>
      <p:sp>
        <p:nvSpPr>
          <p:cNvPr id="7" name="textbox 7"/>
          <p:cNvSpPr/>
          <p:nvPr/>
        </p:nvSpPr>
        <p:spPr>
          <a:xfrm>
            <a:off x="5844490" y="3103078"/>
            <a:ext cx="1736725" cy="9163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338"/>
              </a:lnSpc>
            </a:pPr>
            <a:endParaRPr lang="Arial" altLang="Arial" sz="100"/>
          </a:p>
          <a:p>
            <a:pPr marL="214953" algn="l" rtl="0" eaLnBrk="0">
              <a:lnSpc>
                <a:spcPct val="90000"/>
              </a:lnSpc>
            </a:pP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4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和建议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5543803" y="2039439"/>
            <a:ext cx="1136650" cy="1772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32"/>
              </a:lnSpc>
            </a:pPr>
            <a:endParaRPr lang="Arial" altLang="Arial" sz="100"/>
          </a:p>
          <a:p>
            <a:pPr marL="188397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49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7581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4500" spc="-1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866574" y="1250442"/>
            <a:ext cx="10458849" cy="2438400"/>
            <a:chExt cx="10458849" cy="2438400"/>
          </a:xfrm>
        </p:grpSpPr>
        <p:sp>
          <p:nvSpPr>
            <p:cNvPr id="10" name="rect"/>
            <p:cNvSpPr/>
            <p:nvPr/>
          </p:nvSpPr>
          <p:spPr>
            <a:xfrm>
              <a:off x="0" y="0"/>
              <a:ext cx="10458849" cy="2438400"/>
            </a:xfrm>
            <a:prstGeom prst="rect">
              <a:avLst/>
            </a:pr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textbox 11"/>
            <p:cNvSpPr/>
            <p:nvPr/>
          </p:nvSpPr>
          <p:spPr>
            <a:xfrm>
              <a:off x="547672" y="380952"/>
              <a:ext cx="9320530" cy="9912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3808"/>
                </a:lnSpc>
              </a:pPr>
              <a:endParaRPr lang="Arial" altLang="Arial" sz="100"/>
            </a:p>
            <a:p>
              <a:pPr marL="39066" algn="l" rtl="0" eaLnBrk="0">
                <a:lnSpc>
                  <a:spcPct val="92000"/>
                </a:lnSpc>
              </a:pPr>
              <a:r>
                <a:rPr sz="2000" spc="-6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2000" spc="-5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</a:t>
              </a:r>
              <a:endParaRPr lang="Microsoft YaHei" altLang="Microsoft YaHei" sz="2000"/>
            </a:p>
            <a:p>
              <a:pPr algn="l" rtl="0" eaLnBrk="0">
                <a:lnSpc>
                  <a:spcPct val="138000"/>
                </a:lnSpc>
              </a:pPr>
              <a:endParaRPr lang="Arial" altLang="Arial" sz="1000"/>
            </a:p>
            <a:p>
              <a:pPr algn="l" rtl="0" eaLnBrk="0">
                <a:lnSpc>
                  <a:spcPct val="138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1000"/>
                </a:lnSpc>
                <a:spcBef>
                  <a:spcPts val="1"/>
                </a:spcBef>
              </a:pP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本报告旨在全面分析中国单用途预付卡行业的现状、发展趋势和竞争格局，为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关企业和投资者提供决策参考。</a:t>
              </a:r>
              <a:endParaRPr lang="Microsoft YaHei" altLang="Microsoft YaHei" sz="1500"/>
            </a:p>
          </p:txBody>
        </p:sp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576703" y="887243"/>
              <a:ext cx="9258396" cy="76200"/>
            </a:xfrm>
            <a:prstGeom prst="rect">
              <a:avLst/>
            </a:prstGeom>
          </p:spPr>
        </p:pic>
      </p:grpSp>
      <p:grpSp>
        <p:nvGrpSpPr>
          <p:cNvPr id="4" name="group 4"/>
          <p:cNvGrpSpPr/>
          <p:nvPr/>
        </p:nvGrpSpPr>
        <p:grpSpPr>
          <a:xfrm rot="21600000">
            <a:off x="866574" y="3952505"/>
            <a:ext cx="10458849" cy="2438400"/>
            <a:chExt cx="10458849" cy="2438400"/>
          </a:xfrm>
        </p:grpSpPr>
        <p:sp>
          <p:nvSpPr>
            <p:cNvPr id="13" name="rect"/>
            <p:cNvSpPr/>
            <p:nvPr/>
          </p:nvSpPr>
          <p:spPr>
            <a:xfrm>
              <a:off x="0" y="0"/>
              <a:ext cx="10458849" cy="2438400"/>
            </a:xfrm>
            <a:prstGeom prst="rect">
              <a:avLst/>
            </a:prstGeom>
            <a:solidFill>
              <a:srgbClr val="D9EF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textbox 14"/>
            <p:cNvSpPr/>
            <p:nvPr/>
          </p:nvSpPr>
          <p:spPr>
            <a:xfrm>
              <a:off x="533956" y="397705"/>
              <a:ext cx="9358630" cy="16529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685"/>
                </a:lnSpc>
              </a:pPr>
              <a:endParaRPr lang="Arial" altLang="Arial" sz="100"/>
            </a:p>
            <a:p>
              <a:pPr marL="16035" algn="l" rtl="0" eaLnBrk="0">
                <a:lnSpc>
                  <a:spcPct val="91000"/>
                </a:lnSpc>
              </a:pPr>
              <a:r>
                <a:rPr sz="20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背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景</a:t>
              </a:r>
              <a:endParaRPr lang="Microsoft YaHei" altLang="Microsoft YaHei" sz="2000"/>
            </a:p>
            <a:p>
              <a:pPr algn="l" rtl="0" eaLnBrk="0">
                <a:lnSpc>
                  <a:spcPct val="168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12700" indent="10096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0A5C9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随着中国消费市场的不</a:t>
              </a:r>
              <a:r>
                <a:rPr sz="1500" spc="0">
                  <a:solidFill>
                    <a:srgbClr val="0A5C9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断扩大和消费者支付习惯的改变，单用途预付卡作为一种便捷、安全的支付方式，逐渐受 </a:t>
              </a:r>
              <a:r>
                <a:rPr sz="1500" spc="-10">
                  <a:solidFill>
                    <a:srgbClr val="0A5C9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到广</a:t>
              </a:r>
              <a:r>
                <a:rPr sz="1500" spc="0">
                  <a:solidFill>
                    <a:srgbClr val="0A5C9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大消费者的青睐。然而，在快速发展的同时，单用途预付卡行业也面临着诸多挑战和问题，如市场监管、资 </a:t>
              </a:r>
              <a:r>
                <a:rPr sz="1500" spc="-30">
                  <a:solidFill>
                    <a:srgbClr val="0A5C9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金安全、消费者权益</a:t>
              </a:r>
              <a:r>
                <a:rPr sz="1500" spc="-10">
                  <a:solidFill>
                    <a:srgbClr val="0A5C9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</a:t>
              </a:r>
              <a:r>
                <a:rPr sz="1500" spc="0">
                  <a:solidFill>
                    <a:srgbClr val="0A5C9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护等。</a:t>
              </a:r>
              <a:endParaRPr lang="Microsoft YaHei" altLang="Microsoft YaHei" sz="1500"/>
            </a:p>
          </p:txBody>
        </p:sp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568984" y="838847"/>
              <a:ext cx="9258396" cy="76200"/>
            </a:xfrm>
            <a:prstGeom prst="rect">
              <a:avLst/>
            </a:prstGeom>
          </p:spPr>
        </p:pic>
      </p:grpSp>
      <p:sp>
        <p:nvSpPr>
          <p:cNvPr id="16" name="textbox 16"/>
          <p:cNvSpPr/>
          <p:nvPr/>
        </p:nvSpPr>
        <p:spPr>
          <a:xfrm>
            <a:off x="787067" y="331596"/>
            <a:ext cx="3111500" cy="492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300"/>
          </a:p>
          <a:p>
            <a:pPr marL="183471" algn="l" rtl="0" eaLnBrk="0">
              <a:lnSpc>
                <a:spcPct val="90000"/>
              </a:lnSpc>
              <a:tabLst>
                <a:tab pos="437515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和背景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799767" y="344296"/>
            <a:ext cx="170771" cy="426692"/>
            <a:chExt cx="170771" cy="426692"/>
          </a:xfrm>
        </p:grpSpPr>
        <p:sp>
          <p:nvSpPr>
            <p:cNvPr id="17" name="path"/>
            <p:cNvSpPr/>
            <p:nvPr/>
          </p:nvSpPr>
          <p:spPr>
            <a:xfrm>
              <a:off x="0" y="413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105176" y="0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0" y="12190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105176" y="11777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0" y="23967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05176" y="23554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0" y="35745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05176" y="35332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43AEF2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43AEF2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43AEF2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43AEF2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path"/>
          <p:cNvSpPr/>
          <p:nvPr/>
        </p:nvSpPr>
        <p:spPr>
          <a:xfrm>
            <a:off x="689124" y="575006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43AEF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path"/>
          <p:cNvSpPr/>
          <p:nvPr/>
        </p:nvSpPr>
        <p:spPr>
          <a:xfrm>
            <a:off x="689124" y="692780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43AEF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path"/>
          <p:cNvSpPr/>
          <p:nvPr/>
        </p:nvSpPr>
        <p:spPr>
          <a:xfrm>
            <a:off x="689124" y="339459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43AEF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path"/>
          <p:cNvSpPr/>
          <p:nvPr/>
        </p:nvSpPr>
        <p:spPr>
          <a:xfrm>
            <a:off x="689124" y="457232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43AEF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group 8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37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87DD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87DD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87DD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3" name="textbox 43"/>
          <p:cNvSpPr/>
          <p:nvPr/>
        </p:nvSpPr>
        <p:spPr>
          <a:xfrm>
            <a:off x="7865539" y="1528981"/>
            <a:ext cx="3277234" cy="4022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3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1700"/>
          </a:p>
          <a:p>
            <a:pPr algn="l" rtl="0" eaLnBrk="0">
              <a:lnSpc>
                <a:spcPct val="152000"/>
              </a:lnSpc>
            </a:pPr>
            <a:endParaRPr lang="Arial" altLang="Arial" sz="1000"/>
          </a:p>
          <a:p>
            <a:pPr marL="66085" indent="380" algn="l" rtl="0" eaLnBrk="0">
              <a:lnSpc>
                <a:spcPct val="186000"/>
              </a:lnSpc>
              <a:spcBef>
                <a:spcPts val="460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主要关注中国境内的单用途预   </a:t>
            </a:r>
            <a:r>
              <a:rPr sz="15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付卡业务，包括但不限于零售、餐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娱乐、交通等领域的预付卡业务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21681" algn="l" rtl="0" eaLnBrk="0">
              <a:lnSpc>
                <a:spcPct val="91000"/>
              </a:lnSpc>
              <a:spcBef>
                <a:spcPts val="519"/>
              </a:spcBef>
            </a:pPr>
            <a:r>
              <a:rPr sz="17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Microsoft YaHei" altLang="Microsoft YaHei" sz="17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algn="l" rtl="0" eaLnBrk="0">
              <a:lnSpc>
                <a:spcPct val="7119"/>
              </a:lnSpc>
            </a:pPr>
            <a:endParaRPr lang="Arial" altLang="Arial" sz="100"/>
          </a:p>
          <a:p>
            <a:pPr marL="50396" indent="16830" algn="l" rtl="0" eaLnBrk="0">
              <a:lnSpc>
                <a:spcPct val="189000"/>
              </a:lnSpc>
            </a:pPr>
            <a:r>
              <a:rPr sz="14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由于数据获取的限制，本报告主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要基于   </a:t>
            </a: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公开数据和行业协会的统计数</a:t>
            </a:r>
            <a:r>
              <a:rPr sz="14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进行整   </a:t>
            </a: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理和分析。对于某些特定领域</a:t>
            </a:r>
            <a:r>
              <a:rPr sz="14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细分市</a:t>
            </a:r>
            <a:endParaRPr lang="Microsoft YaHei" altLang="Microsoft YaHei" sz="1400"/>
          </a:p>
        </p:txBody>
      </p:sp>
      <p:sp>
        <p:nvSpPr>
          <p:cNvPr id="44" name="textbox 44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2319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和限制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5" name="textbox 65"/>
          <p:cNvSpPr/>
          <p:nvPr/>
        </p:nvSpPr>
        <p:spPr>
          <a:xfrm>
            <a:off x="7904684" y="5733850"/>
            <a:ext cx="2882264" cy="2235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48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4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场的数据，可能存在一定的局限</a:t>
            </a:r>
            <a:r>
              <a:rPr sz="14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7" name="textbox 67"/>
          <p:cNvSpPr/>
          <p:nvPr/>
        </p:nvSpPr>
        <p:spPr>
          <a:xfrm>
            <a:off x="3236086" y="2041953"/>
            <a:ext cx="5730240" cy="1771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2496114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4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712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单用途预付卡行业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12"/>
          <p:cNvGrpSpPr/>
          <p:nvPr/>
        </p:nvGrpSpPr>
        <p:grpSpPr>
          <a:xfrm rot="21600000">
            <a:off x="965395" y="1807438"/>
            <a:ext cx="2243965" cy="2243966"/>
            <a:chExt cx="2243965" cy="2243966"/>
          </a:xfrm>
        </p:grpSpPr>
        <p:grpSp>
          <p:nvGrpSpPr>
            <p:cNvPr id="14" name="group 14"/>
            <p:cNvGrpSpPr/>
            <p:nvPr/>
          </p:nvGrpSpPr>
          <p:grpSpPr>
            <a:xfrm rot="21600000">
              <a:off x="0" y="0"/>
              <a:ext cx="2243965" cy="2243966"/>
              <a:chExt cx="2243965" cy="2243966"/>
            </a:xfrm>
          </p:grpSpPr>
          <p:sp>
            <p:nvSpPr>
              <p:cNvPr id="68" name="path"/>
              <p:cNvSpPr/>
              <p:nvPr/>
            </p:nvSpPr>
            <p:spPr>
              <a:xfrm>
                <a:off x="1571" y="1570"/>
                <a:ext cx="2240822" cy="2240824"/>
              </a:xfrm>
              <a:custGeom>
                <a:rect l="0" t="0" r="0" b="0"/>
                <a:pathLst>
                  <a:path w="3528" h="3528">
                    <a:moveTo>
                      <a:pt x="0" y="1764"/>
                    </a:moveTo>
                    <a:cubicBezTo>
                      <a:pt x="0" y="789"/>
                      <a:pt x="789" y="0"/>
                      <a:pt x="1764" y="0"/>
                    </a:cubicBezTo>
                    <a:lnTo>
                      <a:pt x="1764" y="0"/>
                    </a:lnTo>
                    <a:lnTo>
                      <a:pt x="1764" y="0"/>
                    </a:lnTo>
                    <a:lnTo>
                      <a:pt x="1764" y="0"/>
                    </a:lnTo>
                    <a:cubicBezTo>
                      <a:pt x="2738" y="0"/>
                      <a:pt x="3528" y="789"/>
                      <a:pt x="3528" y="1764"/>
                    </a:cubicBezTo>
                    <a:lnTo>
                      <a:pt x="3528" y="1764"/>
                    </a:lnTo>
                    <a:cubicBezTo>
                      <a:pt x="3528" y="1764"/>
                      <a:pt x="3528" y="1764"/>
                      <a:pt x="3528" y="1764"/>
                    </a:cubicBezTo>
                    <a:lnTo>
                      <a:pt x="3528" y="1764"/>
                    </a:lnTo>
                    <a:lnTo>
                      <a:pt x="3528" y="1764"/>
                    </a:lnTo>
                    <a:lnTo>
                      <a:pt x="3528" y="1764"/>
                    </a:lnTo>
                    <a:cubicBezTo>
                      <a:pt x="3528" y="2738"/>
                      <a:pt x="2738" y="3528"/>
                      <a:pt x="1764" y="3528"/>
                    </a:cubicBezTo>
                    <a:lnTo>
                      <a:pt x="1764" y="3528"/>
                    </a:lnTo>
                    <a:lnTo>
                      <a:pt x="1764" y="3528"/>
                    </a:lnTo>
                    <a:lnTo>
                      <a:pt x="1764" y="3528"/>
                    </a:lnTo>
                    <a:cubicBezTo>
                      <a:pt x="789" y="3528"/>
                      <a:pt x="0" y="2738"/>
                      <a:pt x="0" y="1764"/>
                    </a:cubicBezTo>
                    <a:lnTo>
                      <a:pt x="0" y="1764"/>
                    </a:lnTo>
                    <a:cubicBezTo>
                      <a:pt x="0" y="1764"/>
                      <a:pt x="0" y="1764"/>
                      <a:pt x="0" y="1764"/>
                    </a:cubicBezTo>
                    <a:lnTo>
                      <a:pt x="0" y="1764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9" name="path"/>
              <p:cNvSpPr/>
              <p:nvPr/>
            </p:nvSpPr>
            <p:spPr>
              <a:xfrm>
                <a:off x="0" y="0"/>
                <a:ext cx="2243965" cy="2243966"/>
              </a:xfrm>
              <a:custGeom>
                <a:rect l="0" t="0" r="0" b="0"/>
                <a:pathLst>
                  <a:path w="3533" h="3533">
                    <a:moveTo>
                      <a:pt x="2" y="1766"/>
                    </a:moveTo>
                    <a:cubicBezTo>
                      <a:pt x="2" y="792"/>
                      <a:pt x="792" y="2"/>
                      <a:pt x="1766" y="2"/>
                    </a:cubicBezTo>
                    <a:lnTo>
                      <a:pt x="1766" y="2"/>
                    </a:lnTo>
                    <a:lnTo>
                      <a:pt x="1766" y="2"/>
                    </a:lnTo>
                    <a:lnTo>
                      <a:pt x="1766" y="2"/>
                    </a:lnTo>
                    <a:cubicBezTo>
                      <a:pt x="2741" y="2"/>
                      <a:pt x="3531" y="792"/>
                      <a:pt x="3531" y="1766"/>
                    </a:cubicBezTo>
                    <a:lnTo>
                      <a:pt x="3531" y="1766"/>
                    </a:lnTo>
                    <a:cubicBezTo>
                      <a:pt x="3531" y="1766"/>
                      <a:pt x="3531" y="1766"/>
                      <a:pt x="3531" y="1766"/>
                    </a:cubicBezTo>
                    <a:lnTo>
                      <a:pt x="3531" y="1766"/>
                    </a:lnTo>
                    <a:lnTo>
                      <a:pt x="3531" y="1766"/>
                    </a:lnTo>
                    <a:lnTo>
                      <a:pt x="3531" y="1766"/>
                    </a:lnTo>
                    <a:cubicBezTo>
                      <a:pt x="3531" y="2741"/>
                      <a:pt x="2741" y="3531"/>
                      <a:pt x="1766" y="3531"/>
                    </a:cubicBezTo>
                    <a:lnTo>
                      <a:pt x="1766" y="3531"/>
                    </a:lnTo>
                    <a:lnTo>
                      <a:pt x="1766" y="3531"/>
                    </a:lnTo>
                    <a:lnTo>
                      <a:pt x="1766" y="3531"/>
                    </a:lnTo>
                    <a:cubicBezTo>
                      <a:pt x="792" y="3531"/>
                      <a:pt x="2" y="2741"/>
                      <a:pt x="2" y="1766"/>
                    </a:cubicBezTo>
                    <a:lnTo>
                      <a:pt x="2" y="1766"/>
                    </a:lnTo>
                    <a:cubicBezTo>
                      <a:pt x="2" y="1766"/>
                      <a:pt x="2" y="1766"/>
                      <a:pt x="2" y="1766"/>
                    </a:cubicBezTo>
                    <a:lnTo>
                      <a:pt x="2" y="1766"/>
                    </a:lnTo>
                    <a:close/>
                  </a:path>
                </a:pathLst>
              </a:custGeom>
              <a:noFill/>
              <a:ln w="3143" cap="flat">
                <a:solidFill>
                  <a:srgbClr val="53BA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70" name="textbox 70"/>
            <p:cNvSpPr/>
            <p:nvPr/>
          </p:nvSpPr>
          <p:spPr>
            <a:xfrm>
              <a:off x="-12700" y="-12700"/>
              <a:ext cx="2269489" cy="22885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886687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600"/>
            </a:p>
            <a:p>
              <a:pPr algn="l" rtl="0" eaLnBrk="0">
                <a:lnSpc>
                  <a:spcPct val="107000"/>
                </a:lnSpc>
              </a:pPr>
              <a:endParaRPr lang="Arial" altLang="Arial" sz="1200"/>
            </a:p>
            <a:p>
              <a:pPr algn="l" rtl="0" eaLnBrk="0">
                <a:lnSpc>
                  <a:spcPct val="8326"/>
                </a:lnSpc>
              </a:pPr>
              <a:endParaRPr lang="Arial" altLang="Arial" sz="100"/>
            </a:p>
            <a:p>
              <a:pPr marL="548006" algn="l" rtl="0" eaLnBrk="0">
                <a:lnSpc>
                  <a:spcPct val="95000"/>
                </a:lnSpc>
              </a:pPr>
              <a:r>
                <a:rPr sz="1500" spc="8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单用途预付</a:t>
              </a:r>
              <a:r>
                <a:rPr sz="15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卡</a:t>
              </a:r>
              <a:endParaRPr lang="Microsoft YaHei" altLang="Microsoft YaHei" sz="1500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4974014" y="1807438"/>
            <a:ext cx="2243965" cy="2243966"/>
            <a:chExt cx="2243965" cy="2243966"/>
          </a:xfrm>
        </p:grpSpPr>
        <p:grpSp>
          <p:nvGrpSpPr>
            <p:cNvPr id="18" name="group 18"/>
            <p:cNvGrpSpPr/>
            <p:nvPr/>
          </p:nvGrpSpPr>
          <p:grpSpPr>
            <a:xfrm rot="21600000">
              <a:off x="0" y="0"/>
              <a:ext cx="2243965" cy="2243966"/>
              <a:chExt cx="2243965" cy="2243966"/>
            </a:xfrm>
          </p:grpSpPr>
          <p:sp>
            <p:nvSpPr>
              <p:cNvPr id="71" name="path"/>
              <p:cNvSpPr/>
              <p:nvPr/>
            </p:nvSpPr>
            <p:spPr>
              <a:xfrm>
                <a:off x="1571" y="1570"/>
                <a:ext cx="2240822" cy="2240824"/>
              </a:xfrm>
              <a:custGeom>
                <a:rect l="0" t="0" r="0" b="0"/>
                <a:pathLst>
                  <a:path w="3528" h="3528">
                    <a:moveTo>
                      <a:pt x="0" y="1764"/>
                    </a:moveTo>
                    <a:cubicBezTo>
                      <a:pt x="0" y="789"/>
                      <a:pt x="789" y="0"/>
                      <a:pt x="1764" y="0"/>
                    </a:cubicBezTo>
                    <a:lnTo>
                      <a:pt x="1764" y="0"/>
                    </a:lnTo>
                    <a:lnTo>
                      <a:pt x="1764" y="0"/>
                    </a:lnTo>
                    <a:lnTo>
                      <a:pt x="1764" y="0"/>
                    </a:lnTo>
                    <a:cubicBezTo>
                      <a:pt x="2738" y="0"/>
                      <a:pt x="3528" y="789"/>
                      <a:pt x="3528" y="1764"/>
                    </a:cubicBezTo>
                    <a:lnTo>
                      <a:pt x="3528" y="1764"/>
                    </a:lnTo>
                    <a:cubicBezTo>
                      <a:pt x="3528" y="1764"/>
                      <a:pt x="3528" y="1764"/>
                      <a:pt x="3528" y="1764"/>
                    </a:cubicBezTo>
                    <a:lnTo>
                      <a:pt x="3528" y="1764"/>
                    </a:lnTo>
                    <a:lnTo>
                      <a:pt x="3528" y="1764"/>
                    </a:lnTo>
                    <a:lnTo>
                      <a:pt x="3528" y="1764"/>
                    </a:lnTo>
                    <a:cubicBezTo>
                      <a:pt x="3528" y="2738"/>
                      <a:pt x="2738" y="3528"/>
                      <a:pt x="1764" y="3528"/>
                    </a:cubicBezTo>
                    <a:lnTo>
                      <a:pt x="1764" y="3528"/>
                    </a:lnTo>
                    <a:lnTo>
                      <a:pt x="1764" y="3528"/>
                    </a:lnTo>
                    <a:lnTo>
                      <a:pt x="1764" y="3528"/>
                    </a:lnTo>
                    <a:cubicBezTo>
                      <a:pt x="789" y="3528"/>
                      <a:pt x="0" y="2738"/>
                      <a:pt x="0" y="1764"/>
                    </a:cubicBezTo>
                    <a:lnTo>
                      <a:pt x="0" y="1764"/>
                    </a:lnTo>
                    <a:cubicBezTo>
                      <a:pt x="0" y="1764"/>
                      <a:pt x="0" y="1764"/>
                      <a:pt x="0" y="1764"/>
                    </a:cubicBezTo>
                    <a:lnTo>
                      <a:pt x="0" y="1764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2" name="path"/>
              <p:cNvSpPr/>
              <p:nvPr/>
            </p:nvSpPr>
            <p:spPr>
              <a:xfrm>
                <a:off x="0" y="0"/>
                <a:ext cx="2243965" cy="2243966"/>
              </a:xfrm>
              <a:custGeom>
                <a:rect l="0" t="0" r="0" b="0"/>
                <a:pathLst>
                  <a:path w="3533" h="3533">
                    <a:moveTo>
                      <a:pt x="2" y="1766"/>
                    </a:moveTo>
                    <a:cubicBezTo>
                      <a:pt x="2" y="792"/>
                      <a:pt x="792" y="2"/>
                      <a:pt x="1766" y="2"/>
                    </a:cubicBezTo>
                    <a:lnTo>
                      <a:pt x="1766" y="2"/>
                    </a:lnTo>
                    <a:lnTo>
                      <a:pt x="1766" y="2"/>
                    </a:lnTo>
                    <a:lnTo>
                      <a:pt x="1766" y="2"/>
                    </a:lnTo>
                    <a:cubicBezTo>
                      <a:pt x="2741" y="2"/>
                      <a:pt x="3531" y="792"/>
                      <a:pt x="3531" y="1766"/>
                    </a:cubicBezTo>
                    <a:lnTo>
                      <a:pt x="3531" y="1766"/>
                    </a:lnTo>
                    <a:cubicBezTo>
                      <a:pt x="3531" y="1766"/>
                      <a:pt x="3531" y="1766"/>
                      <a:pt x="3531" y="1766"/>
                    </a:cubicBezTo>
                    <a:lnTo>
                      <a:pt x="3531" y="1766"/>
                    </a:lnTo>
                    <a:lnTo>
                      <a:pt x="3531" y="1766"/>
                    </a:lnTo>
                    <a:lnTo>
                      <a:pt x="3531" y="1766"/>
                    </a:lnTo>
                    <a:cubicBezTo>
                      <a:pt x="3531" y="2741"/>
                      <a:pt x="2741" y="3531"/>
                      <a:pt x="1766" y="3531"/>
                    </a:cubicBezTo>
                    <a:lnTo>
                      <a:pt x="1766" y="3531"/>
                    </a:lnTo>
                    <a:lnTo>
                      <a:pt x="1766" y="3531"/>
                    </a:lnTo>
                    <a:lnTo>
                      <a:pt x="1766" y="3531"/>
                    </a:lnTo>
                    <a:cubicBezTo>
                      <a:pt x="792" y="3531"/>
                      <a:pt x="2" y="2741"/>
                      <a:pt x="2" y="1766"/>
                    </a:cubicBezTo>
                    <a:lnTo>
                      <a:pt x="2" y="1766"/>
                    </a:lnTo>
                    <a:cubicBezTo>
                      <a:pt x="2" y="1766"/>
                      <a:pt x="2" y="1766"/>
                      <a:pt x="2" y="1766"/>
                    </a:cubicBezTo>
                    <a:lnTo>
                      <a:pt x="2" y="1766"/>
                    </a:lnTo>
                    <a:close/>
                  </a:path>
                </a:pathLst>
              </a:custGeom>
              <a:noFill/>
              <a:ln w="3143" cap="flat">
                <a:solidFill>
                  <a:srgbClr val="53BA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73" name="textbox 73"/>
            <p:cNvSpPr/>
            <p:nvPr/>
          </p:nvSpPr>
          <p:spPr>
            <a:xfrm>
              <a:off x="-12700" y="-12700"/>
              <a:ext cx="2269489" cy="22885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886688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600"/>
            </a:p>
            <a:p>
              <a:pPr algn="l" rtl="0" eaLnBrk="0">
                <a:lnSpc>
                  <a:spcPct val="107000"/>
                </a:lnSpc>
              </a:pPr>
              <a:endParaRPr lang="Arial" altLang="Arial" sz="1200"/>
            </a:p>
            <a:p>
              <a:pPr algn="l" rtl="0" eaLnBrk="0">
                <a:lnSpc>
                  <a:spcPct val="10950"/>
                </a:lnSpc>
              </a:pPr>
              <a:endParaRPr lang="Arial" altLang="Arial" sz="100"/>
            </a:p>
            <a:p>
              <a:pPr marL="548607" algn="l" rtl="0" eaLnBrk="0">
                <a:lnSpc>
                  <a:spcPct val="95000"/>
                </a:lnSpc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多用途预付</a:t>
              </a:r>
              <a:r>
                <a:rPr sz="1500" spc="6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卡</a:t>
              </a:r>
              <a:endParaRPr lang="Microsoft YaHei" altLang="Microsoft YaHei" sz="1500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8982634" y="1807438"/>
            <a:ext cx="2243964" cy="2243966"/>
            <a:chExt cx="2243964" cy="2243966"/>
          </a:xfrm>
        </p:grpSpPr>
        <p:grpSp>
          <p:nvGrpSpPr>
            <p:cNvPr id="22" name="group 22"/>
            <p:cNvGrpSpPr/>
            <p:nvPr/>
          </p:nvGrpSpPr>
          <p:grpSpPr>
            <a:xfrm rot="21600000">
              <a:off x="0" y="0"/>
              <a:ext cx="2243964" cy="2243966"/>
              <a:chExt cx="2243964" cy="2243966"/>
            </a:xfrm>
          </p:grpSpPr>
          <p:sp>
            <p:nvSpPr>
              <p:cNvPr id="74" name="path"/>
              <p:cNvSpPr/>
              <p:nvPr/>
            </p:nvSpPr>
            <p:spPr>
              <a:xfrm>
                <a:off x="1571" y="1570"/>
                <a:ext cx="2240822" cy="2240824"/>
              </a:xfrm>
              <a:custGeom>
                <a:rect l="0" t="0" r="0" b="0"/>
                <a:pathLst>
                  <a:path w="3528" h="3528">
                    <a:moveTo>
                      <a:pt x="0" y="1764"/>
                    </a:moveTo>
                    <a:cubicBezTo>
                      <a:pt x="0" y="789"/>
                      <a:pt x="789" y="0"/>
                      <a:pt x="1764" y="0"/>
                    </a:cubicBezTo>
                    <a:lnTo>
                      <a:pt x="1764" y="0"/>
                    </a:lnTo>
                    <a:lnTo>
                      <a:pt x="1764" y="0"/>
                    </a:lnTo>
                    <a:lnTo>
                      <a:pt x="1764" y="0"/>
                    </a:lnTo>
                    <a:cubicBezTo>
                      <a:pt x="2738" y="0"/>
                      <a:pt x="3528" y="789"/>
                      <a:pt x="3528" y="1764"/>
                    </a:cubicBezTo>
                    <a:lnTo>
                      <a:pt x="3528" y="1764"/>
                    </a:lnTo>
                    <a:cubicBezTo>
                      <a:pt x="3528" y="1764"/>
                      <a:pt x="3528" y="1764"/>
                      <a:pt x="3528" y="1764"/>
                    </a:cubicBezTo>
                    <a:lnTo>
                      <a:pt x="3528" y="1764"/>
                    </a:lnTo>
                    <a:lnTo>
                      <a:pt x="3528" y="1764"/>
                    </a:lnTo>
                    <a:lnTo>
                      <a:pt x="3528" y="1764"/>
                    </a:lnTo>
                    <a:cubicBezTo>
                      <a:pt x="3528" y="2738"/>
                      <a:pt x="2738" y="3528"/>
                      <a:pt x="1764" y="3528"/>
                    </a:cubicBezTo>
                    <a:lnTo>
                      <a:pt x="1764" y="3528"/>
                    </a:lnTo>
                    <a:lnTo>
                      <a:pt x="1764" y="3528"/>
                    </a:lnTo>
                    <a:lnTo>
                      <a:pt x="1764" y="3528"/>
                    </a:lnTo>
                    <a:cubicBezTo>
                      <a:pt x="789" y="3528"/>
                      <a:pt x="0" y="2738"/>
                      <a:pt x="0" y="1764"/>
                    </a:cubicBezTo>
                    <a:lnTo>
                      <a:pt x="0" y="1764"/>
                    </a:lnTo>
                    <a:cubicBezTo>
                      <a:pt x="0" y="1764"/>
                      <a:pt x="0" y="1764"/>
                      <a:pt x="0" y="1764"/>
                    </a:cubicBezTo>
                    <a:lnTo>
                      <a:pt x="0" y="1764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5" name="path"/>
              <p:cNvSpPr/>
              <p:nvPr/>
            </p:nvSpPr>
            <p:spPr>
              <a:xfrm>
                <a:off x="0" y="0"/>
                <a:ext cx="2243964" cy="2243966"/>
              </a:xfrm>
              <a:custGeom>
                <a:rect l="0" t="0" r="0" b="0"/>
                <a:pathLst>
                  <a:path w="3533" h="3533">
                    <a:moveTo>
                      <a:pt x="2" y="1766"/>
                    </a:moveTo>
                    <a:cubicBezTo>
                      <a:pt x="2" y="792"/>
                      <a:pt x="792" y="2"/>
                      <a:pt x="1766" y="2"/>
                    </a:cubicBezTo>
                    <a:lnTo>
                      <a:pt x="1766" y="2"/>
                    </a:lnTo>
                    <a:lnTo>
                      <a:pt x="1766" y="2"/>
                    </a:lnTo>
                    <a:lnTo>
                      <a:pt x="1766" y="2"/>
                    </a:lnTo>
                    <a:cubicBezTo>
                      <a:pt x="2741" y="2"/>
                      <a:pt x="3531" y="792"/>
                      <a:pt x="3531" y="1766"/>
                    </a:cubicBezTo>
                    <a:lnTo>
                      <a:pt x="3531" y="1766"/>
                    </a:lnTo>
                    <a:cubicBezTo>
                      <a:pt x="3531" y="1766"/>
                      <a:pt x="3531" y="1766"/>
                      <a:pt x="3531" y="1766"/>
                    </a:cubicBezTo>
                    <a:lnTo>
                      <a:pt x="3531" y="1766"/>
                    </a:lnTo>
                    <a:lnTo>
                      <a:pt x="3531" y="1766"/>
                    </a:lnTo>
                    <a:lnTo>
                      <a:pt x="3531" y="1766"/>
                    </a:lnTo>
                    <a:cubicBezTo>
                      <a:pt x="3531" y="2741"/>
                      <a:pt x="2741" y="3531"/>
                      <a:pt x="1766" y="3531"/>
                    </a:cubicBezTo>
                    <a:lnTo>
                      <a:pt x="1766" y="3531"/>
                    </a:lnTo>
                    <a:lnTo>
                      <a:pt x="1766" y="3531"/>
                    </a:lnTo>
                    <a:lnTo>
                      <a:pt x="1766" y="3531"/>
                    </a:lnTo>
                    <a:cubicBezTo>
                      <a:pt x="792" y="3531"/>
                      <a:pt x="2" y="2741"/>
                      <a:pt x="2" y="1766"/>
                    </a:cubicBezTo>
                    <a:lnTo>
                      <a:pt x="2" y="1766"/>
                    </a:lnTo>
                    <a:cubicBezTo>
                      <a:pt x="2" y="1766"/>
                      <a:pt x="2" y="1766"/>
                      <a:pt x="2" y="1766"/>
                    </a:cubicBezTo>
                    <a:lnTo>
                      <a:pt x="2" y="1766"/>
                    </a:lnTo>
                    <a:close/>
                  </a:path>
                </a:pathLst>
              </a:custGeom>
              <a:noFill/>
              <a:ln w="3143" cap="flat">
                <a:solidFill>
                  <a:srgbClr val="53BA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76" name="textbox 76"/>
            <p:cNvSpPr/>
            <p:nvPr/>
          </p:nvSpPr>
          <p:spPr>
            <a:xfrm>
              <a:off x="-12700" y="-12700"/>
              <a:ext cx="2269489" cy="22885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886688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600"/>
            </a:p>
            <a:p>
              <a:pPr algn="l" rtl="0" eaLnBrk="0">
                <a:lnSpc>
                  <a:spcPct val="107000"/>
                </a:lnSpc>
              </a:pPr>
              <a:endParaRPr lang="Arial" altLang="Arial" sz="1200"/>
            </a:p>
            <a:p>
              <a:pPr algn="l" rtl="0" eaLnBrk="0">
                <a:lnSpc>
                  <a:spcPct val="9546"/>
                </a:lnSpc>
              </a:pPr>
              <a:endParaRPr lang="Arial" altLang="Arial" sz="100"/>
            </a:p>
            <a:p>
              <a:pPr marL="647218" algn="l" rtl="0" eaLnBrk="0">
                <a:lnSpc>
                  <a:spcPct val="95000"/>
                </a:lnSpc>
              </a:pPr>
              <a:r>
                <a:rPr sz="1500" spc="8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虚拟预付</a:t>
              </a:r>
              <a:r>
                <a:rPr sz="15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卡</a:t>
              </a:r>
              <a:endParaRPr lang="Microsoft YaHei" altLang="Microsoft YaHei" sz="1500"/>
            </a:p>
          </p:txBody>
        </p:sp>
      </p:grpSp>
      <p:sp>
        <p:nvSpPr>
          <p:cNvPr id="77" name="textbox 77"/>
          <p:cNvSpPr/>
          <p:nvPr/>
        </p:nvSpPr>
        <p:spPr>
          <a:xfrm>
            <a:off x="875901" y="4648391"/>
            <a:ext cx="239077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27"/>
              </a:lnSpc>
            </a:pPr>
            <a:endParaRPr lang="Arial" altLang="Arial" sz="100"/>
          </a:p>
          <a:p>
            <a:pPr marL="99453" algn="l" rtl="0" eaLnBrk="0">
              <a:lnSpc>
                <a:spcPct val="94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指由商业企业发行，只能在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处或有限几处消费的预付费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卡，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85007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如超市购物卡、餐饮卡等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78" name="textbox 78"/>
          <p:cNvSpPr/>
          <p:nvPr/>
        </p:nvSpPr>
        <p:spPr>
          <a:xfrm>
            <a:off x="8894169" y="4649420"/>
            <a:ext cx="2389504" cy="811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43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指以电子形式存在的预付费</a:t>
            </a: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卡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marL="98252" algn="l" rtl="0" eaLnBrk="0">
              <a:lnSpc>
                <a:spcPct val="86000"/>
              </a:lnSpc>
              <a:spcBef>
                <a:spcPts val="963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如电商平台上的余额支付、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</a:t>
            </a:r>
            <a:endParaRPr lang="Microsoft YaHei" altLang="Microsoft YaHei" sz="1300"/>
          </a:p>
          <a:p>
            <a:pPr marL="783881" algn="l" rtl="0" eaLnBrk="0">
              <a:lnSpc>
                <a:spcPts val="2417"/>
              </a:lnSpc>
            </a:pPr>
            <a:r>
              <a:rPr sz="1300" spc="-1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戏点卡等</a:t>
            </a:r>
            <a:r>
              <a:rPr sz="13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79" name="textbox 79"/>
          <p:cNvSpPr/>
          <p:nvPr/>
        </p:nvSpPr>
        <p:spPr>
          <a:xfrm>
            <a:off x="4971274" y="4649763"/>
            <a:ext cx="2252345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9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指由第三方支付机构发行，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</a:t>
            </a:r>
            <a:endParaRPr lang="Microsoft YaHei" altLang="Microsoft YaHei" sz="1300"/>
          </a:p>
          <a:p>
            <a:pPr marL="19901" indent="-1200" algn="l" rtl="0" eaLnBrk="0">
              <a:lnSpc>
                <a:spcPct val="159000"/>
              </a:lnSpc>
              <a:spcBef>
                <a:spcPts val="31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以在多个场所或线上平台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 </a:t>
            </a: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的预付费卡，如公交卡、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</a:t>
            </a:r>
            <a:endParaRPr lang="Microsoft YaHei" altLang="Microsoft YaHei" sz="1300"/>
          </a:p>
        </p:txBody>
      </p:sp>
      <p:sp>
        <p:nvSpPr>
          <p:cNvPr id="80" name="textbox 80"/>
          <p:cNvSpPr/>
          <p:nvPr/>
        </p:nvSpPr>
        <p:spPr>
          <a:xfrm>
            <a:off x="442263" y="318468"/>
            <a:ext cx="2694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定义和分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1" name="textbox 101"/>
          <p:cNvSpPr/>
          <p:nvPr/>
        </p:nvSpPr>
        <p:spPr>
          <a:xfrm>
            <a:off x="5831267" y="5575593"/>
            <a:ext cx="502284" cy="210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451"/>
              </a:lnSpc>
            </a:pPr>
            <a:r>
              <a:rPr sz="1200" spc="-9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卡等</a:t>
            </a:r>
            <a:r>
              <a:rPr sz="12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textbox 102"/>
          <p:cNvSpPr/>
          <p:nvPr/>
        </p:nvSpPr>
        <p:spPr>
          <a:xfrm>
            <a:off x="1311465" y="4216335"/>
            <a:ext cx="7533640" cy="660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68"/>
              </a:lnSpc>
            </a:pPr>
            <a:endParaRPr lang="Arial" altLang="Arial" sz="100"/>
          </a:p>
          <a:p>
            <a:pPr marL="14338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近年来，随着电子商务和移动支付的快速发展，单用途预付卡行业呈现出线上线下融合发展的</a:t>
            </a:r>
            <a:r>
              <a:rPr sz="13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势。</a:t>
            </a:r>
            <a:endParaRPr lang="Microsoft YaHei" altLang="Microsoft YaHei" sz="1300"/>
          </a:p>
        </p:txBody>
      </p:sp>
      <p:sp>
        <p:nvSpPr>
          <p:cNvPr id="103" name="textbox 103"/>
          <p:cNvSpPr/>
          <p:nvPr/>
        </p:nvSpPr>
        <p:spPr>
          <a:xfrm>
            <a:off x="3696276" y="1668207"/>
            <a:ext cx="6840219" cy="660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06"/>
              </a:lnSpc>
            </a:pPr>
            <a:endParaRPr lang="Arial" altLang="Arial" sz="100"/>
          </a:p>
          <a:p>
            <a:pPr marL="12871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场规模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7"/>
              </a:spcBef>
            </a:pP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随着消费市场的不断扩大和消费者支付习惯的改变，中国单用途预付卡市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规模持续增长。</a:t>
            </a:r>
            <a:endParaRPr lang="Microsoft YaHei" altLang="Microsoft YaHei" sz="1300"/>
          </a:p>
        </p:txBody>
      </p:sp>
      <p:sp>
        <p:nvSpPr>
          <p:cNvPr id="104" name="textbox 104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05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和增长趋势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5" name="rect"/>
          <p:cNvSpPr/>
          <p:nvPr/>
        </p:nvSpPr>
        <p:spPr>
          <a:xfrm>
            <a:off x="3499343" y="3306001"/>
            <a:ext cx="805749" cy="122998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" name="rect"/>
          <p:cNvSpPr/>
          <p:nvPr/>
        </p:nvSpPr>
        <p:spPr>
          <a:xfrm>
            <a:off x="4253724" y="3373087"/>
            <a:ext cx="10254151" cy="14288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7" name="rect"/>
          <p:cNvSpPr/>
          <p:nvPr/>
        </p:nvSpPr>
        <p:spPr>
          <a:xfrm>
            <a:off x="1197253" y="5955115"/>
            <a:ext cx="805749" cy="122998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8" name="rect"/>
          <p:cNvSpPr/>
          <p:nvPr/>
        </p:nvSpPr>
        <p:spPr>
          <a:xfrm>
            <a:off x="1951634" y="6022201"/>
            <a:ext cx="10254149" cy="14288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" name="group 28"/>
          <p:cNvGrpSpPr/>
          <p:nvPr/>
        </p:nvGrpSpPr>
        <p:grpSpPr>
          <a:xfrm rot="21600000">
            <a:off x="619357" y="2191991"/>
            <a:ext cx="10953286" cy="731803"/>
            <a:chExt cx="10953286" cy="731803"/>
          </a:xfrm>
        </p:grpSpPr>
        <p:sp>
          <p:nvSpPr>
            <p:cNvPr id="129" name="path"/>
            <p:cNvSpPr/>
            <p:nvPr/>
          </p:nvSpPr>
          <p:spPr>
            <a:xfrm>
              <a:off x="0" y="0"/>
              <a:ext cx="1600605" cy="731803"/>
            </a:xfrm>
            <a:custGeom>
              <a:rect l="0" t="0" r="0" b="0"/>
              <a:pathLst>
                <a:path w="2520" h="1152">
                  <a:moveTo>
                    <a:pt x="0" y="0"/>
                  </a:moveTo>
                  <a:lnTo>
                    <a:pt x="2520" y="0"/>
                  </a:lnTo>
                  <a:lnTo>
                    <a:pt x="2520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67058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1600605" y="0"/>
              <a:ext cx="5479432" cy="731803"/>
            </a:xfrm>
            <a:custGeom>
              <a:rect l="0" t="0" r="0" b="0"/>
              <a:pathLst>
                <a:path w="8629" h="1152">
                  <a:moveTo>
                    <a:pt x="0" y="0"/>
                  </a:moveTo>
                  <a:lnTo>
                    <a:pt x="8629" y="0"/>
                  </a:lnTo>
                  <a:lnTo>
                    <a:pt x="8629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8392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7080037" y="0"/>
              <a:ext cx="3873248" cy="731803"/>
            </a:xfrm>
            <a:custGeom>
              <a:rect l="0" t="0" r="0" b="0"/>
              <a:pathLst>
                <a:path w="6099" h="1152">
                  <a:moveTo>
                    <a:pt x="0" y="0"/>
                  </a:moveTo>
                  <a:lnTo>
                    <a:pt x="6099" y="0"/>
                  </a:lnTo>
                  <a:lnTo>
                    <a:pt x="6099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2" name="textbox 132"/>
          <p:cNvSpPr/>
          <p:nvPr/>
        </p:nvSpPr>
        <p:spPr>
          <a:xfrm>
            <a:off x="700450" y="4343448"/>
            <a:ext cx="3281045" cy="531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15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如超市、百货商场、餐饮企业等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作为单</a:t>
            </a:r>
            <a:endParaRPr lang="Microsoft YaHei" altLang="Microsoft YaHei" sz="1400"/>
          </a:p>
          <a:p>
            <a:pPr marL="14328" algn="l" rtl="0" eaLnBrk="0">
              <a:lnSpc>
                <a:spcPts val="2564"/>
              </a:lnSpc>
            </a:pPr>
            <a:r>
              <a:rPr sz="14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用途预付卡的发行方，提供预付卡服务。</a:t>
            </a:r>
            <a:endParaRPr lang="Microsoft YaHei" altLang="Microsoft YaHei" sz="1400"/>
          </a:p>
        </p:txBody>
      </p:sp>
      <p:sp>
        <p:nvSpPr>
          <p:cNvPr id="133" name="textbox 133"/>
          <p:cNvSpPr/>
          <p:nvPr/>
        </p:nvSpPr>
        <p:spPr>
          <a:xfrm>
            <a:off x="8189583" y="4343448"/>
            <a:ext cx="3281045" cy="531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27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如电商平台、游戏公司等，提供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拟预付</a:t>
            </a:r>
            <a:endParaRPr lang="Microsoft YaHei" altLang="Microsoft YaHei" sz="1400"/>
          </a:p>
          <a:p>
            <a:pPr marL="15776" algn="l" rtl="0" eaLnBrk="0">
              <a:lnSpc>
                <a:spcPts val="2564"/>
              </a:lnSpc>
            </a:pPr>
            <a:r>
              <a:rPr sz="13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卡服务</a:t>
            </a:r>
            <a:r>
              <a:rPr sz="13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34" name="textbox 134"/>
          <p:cNvSpPr/>
          <p:nvPr/>
        </p:nvSpPr>
        <p:spPr>
          <a:xfrm>
            <a:off x="4444836" y="4344534"/>
            <a:ext cx="3281045" cy="530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0"/>
              </a:lnSpc>
            </a:pPr>
            <a:endParaRPr lang="Arial" altLang="Arial" sz="100"/>
          </a:p>
          <a:p>
            <a:pPr marL="12880" algn="l" rtl="0" eaLnBrk="0">
              <a:lnSpc>
                <a:spcPct val="84000"/>
              </a:lnSpc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如银联、支付宝、微信支付等，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为多用</a:t>
            </a:r>
            <a:endParaRPr lang="Microsoft YaHei" altLang="Microsoft YaHei" sz="1400"/>
          </a:p>
          <a:p>
            <a:pPr marL="12700" algn="l" rtl="0" eaLnBrk="0">
              <a:lnSpc>
                <a:spcPts val="2563"/>
              </a:lnSpc>
            </a:pPr>
            <a:r>
              <a:rPr sz="14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途预付卡的发行方，提供预付</a:t>
            </a:r>
            <a:r>
              <a:rPr sz="14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卡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服务。</a:t>
            </a:r>
            <a:endParaRPr lang="Microsoft YaHei" altLang="Microsoft YaHei" sz="1400"/>
          </a:p>
        </p:txBody>
      </p:sp>
      <p:sp>
        <p:nvSpPr>
          <p:cNvPr id="135" name="textbox 135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05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行业主要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参与者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6" name="textbox 156"/>
          <p:cNvSpPr/>
          <p:nvPr/>
        </p:nvSpPr>
        <p:spPr>
          <a:xfrm>
            <a:off x="8190031" y="3682532"/>
            <a:ext cx="1623060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7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虚拟预付卡提供</a:t>
            </a:r>
            <a:r>
              <a:rPr sz="15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</a:t>
            </a:r>
            <a:endParaRPr lang="Microsoft YaHei" altLang="Microsoft YaHei" sz="1500"/>
          </a:p>
        </p:txBody>
      </p:sp>
      <p:sp>
        <p:nvSpPr>
          <p:cNvPr id="157" name="textbox 157"/>
          <p:cNvSpPr/>
          <p:nvPr/>
        </p:nvSpPr>
        <p:spPr>
          <a:xfrm>
            <a:off x="4443465" y="3682532"/>
            <a:ext cx="1424939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7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第三方支付机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</a:t>
            </a:r>
            <a:endParaRPr lang="Microsoft YaHei" altLang="Microsoft YaHei" sz="1500"/>
          </a:p>
        </p:txBody>
      </p:sp>
      <p:sp>
        <p:nvSpPr>
          <p:cNvPr id="158" name="textbox 158"/>
          <p:cNvSpPr/>
          <p:nvPr/>
        </p:nvSpPr>
        <p:spPr>
          <a:xfrm>
            <a:off x="705498" y="3683332"/>
            <a:ext cx="818514" cy="240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2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商业企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endParaRPr lang="Microsoft YaHei" altLang="Microsoft YaHei" sz="1500"/>
          </a:p>
        </p:txBody>
      </p:sp>
      <p:sp>
        <p:nvSpPr>
          <p:cNvPr id="159" name="textbox 159"/>
          <p:cNvSpPr/>
          <p:nvPr/>
        </p:nvSpPr>
        <p:spPr>
          <a:xfrm>
            <a:off x="1214142" y="2394843"/>
            <a:ext cx="426719" cy="386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52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2700" spc="-10">
                <a:solidFill>
                  <a:srgbClr val="F4FBFF">
                    <a:alpha val="67058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67058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700"/>
          </a:p>
        </p:txBody>
      </p:sp>
      <p:sp>
        <p:nvSpPr>
          <p:cNvPr id="160" name="textbox 160"/>
          <p:cNvSpPr/>
          <p:nvPr/>
        </p:nvSpPr>
        <p:spPr>
          <a:xfrm>
            <a:off x="4754161" y="2396265"/>
            <a:ext cx="42671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2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700" spc="-10">
                <a:solidFill>
                  <a:srgbClr val="F4FBFF">
                    <a:alpha val="83921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83921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2700"/>
          </a:p>
        </p:txBody>
      </p:sp>
      <p:sp>
        <p:nvSpPr>
          <p:cNvPr id="161" name="textbox 161"/>
          <p:cNvSpPr/>
          <p:nvPr/>
        </p:nvSpPr>
        <p:spPr>
          <a:xfrm>
            <a:off x="9430502" y="2396265"/>
            <a:ext cx="42671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2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700" spc="-10">
                <a:solidFill>
                  <a:srgbClr val="F4FB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27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2" name="picture 1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63" name="textbox 163"/>
          <p:cNvSpPr/>
          <p:nvPr/>
        </p:nvSpPr>
        <p:spPr>
          <a:xfrm>
            <a:off x="2974911" y="2041953"/>
            <a:ext cx="6277609" cy="2593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2757289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4900"/>
          </a:p>
          <a:p>
            <a:pPr algn="l" rtl="0" eaLnBrk="0">
              <a:lnSpc>
                <a:spcPct val="105000"/>
              </a:lnSpc>
            </a:pPr>
            <a:endParaRPr lang="Arial" altLang="Arial" sz="1500"/>
          </a:p>
          <a:p>
            <a:pPr algn="l" rtl="0" eaLnBrk="0">
              <a:lnSpc>
                <a:spcPct val="8931"/>
              </a:lnSpc>
            </a:pPr>
            <a:endParaRPr lang="Arial" altLang="Arial" sz="100"/>
          </a:p>
          <a:p>
            <a:pPr marL="2843910" indent="-2831210" algn="l" rtl="0" eaLnBrk="0">
              <a:lnSpc>
                <a:spcPct val="123000"/>
              </a:lnSpc>
            </a:pPr>
            <a:r>
              <a:rPr sz="4500" spc="-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中国单用途预付卡市</a:t>
            </a: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4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2" name="group 32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164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textbox 165"/>
            <p:cNvSpPr/>
            <p:nvPr/>
          </p:nvSpPr>
          <p:spPr>
            <a:xfrm>
              <a:off x="372410" y="386710"/>
              <a:ext cx="2689860" cy="22618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4214"/>
                </a:lnSpc>
              </a:pPr>
              <a:endParaRPr lang="Arial" altLang="Arial" sz="100"/>
            </a:p>
            <a:p>
              <a:pPr marL="536912" algn="l" rtl="0" eaLnBrk="0">
                <a:lnSpc>
                  <a:spcPct val="91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规范发展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阶段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572" algn="l" rtl="0" eaLnBrk="0">
                <a:lnSpc>
                  <a:spcPct val="150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，随着监管政策的逐步完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善和市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场竞争的加剧，单用途预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付卡行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业逐步走向规范发展，企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业竞争格局也日趋明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朗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66" name="picture 16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34" name="group 34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167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64BDF5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textbox 168"/>
            <p:cNvSpPr/>
            <p:nvPr/>
          </p:nvSpPr>
          <p:spPr>
            <a:xfrm>
              <a:off x="371457" y="385824"/>
              <a:ext cx="2843529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403"/>
                </a:lnSpc>
              </a:pPr>
              <a:endParaRPr lang="Arial" altLang="Arial" sz="100"/>
            </a:p>
            <a:p>
              <a:pPr marL="833730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起步阶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段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9144" algn="l" rtl="0" eaLnBrk="0">
                <a:lnSpc>
                  <a:spcPct val="151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20世纪90年代，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单用途预付卡在 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中国开始起步，主要应用于零售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餐饮等少数领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域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69" name="picture 16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36" name="group 36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170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64BDF5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textbox 171"/>
            <p:cNvSpPr/>
            <p:nvPr/>
          </p:nvSpPr>
          <p:spPr>
            <a:xfrm>
              <a:off x="371648" y="386710"/>
              <a:ext cx="2723514" cy="26047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4214"/>
                </a:lnSpc>
              </a:pPr>
              <a:endParaRPr lang="Arial" altLang="Arial" sz="100"/>
            </a:p>
            <a:p>
              <a:pPr marL="535902" algn="l" rtl="0" eaLnBrk="0">
                <a:lnSpc>
                  <a:spcPct val="91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快速发展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阶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段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190" algn="l" rtl="0" eaLnBrk="0">
                <a:lnSpc>
                  <a:spcPct val="150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进入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21世纪，随着经济的快速发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消费市场的不断扩大，单用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途预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付卡行业迅速崛起，应用领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域逐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渐扩大到旅游、娱乐、医疗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等多个领域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72" name="picture 17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173" name="textbox 173"/>
          <p:cNvSpPr/>
          <p:nvPr/>
        </p:nvSpPr>
        <p:spPr>
          <a:xfrm>
            <a:off x="442263" y="318468"/>
            <a:ext cx="3075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994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市场发展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textbox 194"/>
          <p:cNvSpPr/>
          <p:nvPr/>
        </p:nvSpPr>
        <p:spPr>
          <a:xfrm>
            <a:off x="3623727" y="2548699"/>
            <a:ext cx="7261859" cy="30232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11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据统计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，中国单用途预付卡市场规模持续增长，目前已经达到数千亿元人民币，成为消</a:t>
            </a:r>
            <a:endParaRPr lang="Microsoft YaHei" altLang="Microsoft YaHei" sz="1500"/>
          </a:p>
          <a:p>
            <a:pPr marL="2774949" algn="l" rtl="0" eaLnBrk="0">
              <a:lnSpc>
                <a:spcPts val="3354"/>
              </a:lnSpc>
            </a:pPr>
            <a:r>
              <a:rPr sz="1500" spc="-1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费市场的重要一环</a:t>
            </a:r>
            <a:r>
              <a:rPr sz="15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3412048" algn="l" rtl="0" eaLnBrk="0">
              <a:lnSpc>
                <a:spcPct val="92000"/>
              </a:lnSpc>
              <a:spcBef>
                <a:spcPts val="518"/>
              </a:spcBef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</a:t>
            </a:r>
            <a:endParaRPr lang="Microsoft YaHei" altLang="Microsoft YaHei" sz="17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3158426" indent="-3144964" algn="l" rtl="0" eaLnBrk="0">
              <a:lnSpc>
                <a:spcPct val="186000"/>
              </a:lnSpc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单用途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预付卡市场主要由零售、餐饮、旅游、娱乐等领域构成，其中零售领域占据最大 </a:t>
            </a:r>
            <a:r>
              <a:rPr sz="15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  <a:r>
              <a:rPr sz="15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1075312" y="4179053"/>
            <a:ext cx="1747957" cy="1747957"/>
            <a:chExt cx="1747957" cy="1747957"/>
          </a:xfrm>
        </p:grpSpPr>
        <p:sp>
          <p:nvSpPr>
            <p:cNvPr id="195" name="path"/>
            <p:cNvSpPr/>
            <p:nvPr/>
          </p:nvSpPr>
          <p:spPr>
            <a:xfrm>
              <a:off x="0" y="0"/>
              <a:ext cx="1747957" cy="1747957"/>
            </a:xfrm>
            <a:custGeom>
              <a:rect l="0" t="0" r="0" b="0"/>
              <a:pathLst>
                <a:path w="2752" h="2752">
                  <a:moveTo>
                    <a:pt x="0" y="1376"/>
                  </a:moveTo>
                  <a:cubicBezTo>
                    <a:pt x="0" y="616"/>
                    <a:pt x="616" y="0"/>
                    <a:pt x="1376" y="0"/>
                  </a:cubicBezTo>
                  <a:lnTo>
                    <a:pt x="1376" y="0"/>
                  </a:lnTo>
                  <a:lnTo>
                    <a:pt x="1376" y="0"/>
                  </a:lnTo>
                  <a:lnTo>
                    <a:pt x="1376" y="0"/>
                  </a:lnTo>
                  <a:cubicBezTo>
                    <a:pt x="2136" y="0"/>
                    <a:pt x="2752" y="616"/>
                    <a:pt x="2752" y="1376"/>
                  </a:cubicBezTo>
                  <a:lnTo>
                    <a:pt x="2752" y="1376"/>
                  </a:lnTo>
                  <a:cubicBezTo>
                    <a:pt x="2752" y="1376"/>
                    <a:pt x="2752" y="1376"/>
                    <a:pt x="2752" y="1376"/>
                  </a:cubicBezTo>
                  <a:lnTo>
                    <a:pt x="2752" y="1376"/>
                  </a:lnTo>
                  <a:lnTo>
                    <a:pt x="2752" y="1376"/>
                  </a:lnTo>
                  <a:lnTo>
                    <a:pt x="2752" y="1376"/>
                  </a:lnTo>
                  <a:cubicBezTo>
                    <a:pt x="2752" y="2136"/>
                    <a:pt x="2136" y="2752"/>
                    <a:pt x="1376" y="2752"/>
                  </a:cubicBezTo>
                  <a:lnTo>
                    <a:pt x="1376" y="2752"/>
                  </a:lnTo>
                  <a:lnTo>
                    <a:pt x="1376" y="2752"/>
                  </a:lnTo>
                  <a:lnTo>
                    <a:pt x="1376" y="2752"/>
                  </a:lnTo>
                  <a:cubicBezTo>
                    <a:pt x="616" y="2752"/>
                    <a:pt x="0" y="2136"/>
                    <a:pt x="0" y="1376"/>
                  </a:cubicBezTo>
                  <a:lnTo>
                    <a:pt x="0" y="137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462499" y="462500"/>
              <a:ext cx="822959" cy="822959"/>
            </a:xfrm>
            <a:custGeom>
              <a:rect l="0" t="0" r="0" b="0"/>
              <a:pathLst>
                <a:path w="1295" h="1295">
                  <a:moveTo>
                    <a:pt x="1295" y="727"/>
                  </a:moveTo>
                  <a:lnTo>
                    <a:pt x="1295" y="565"/>
                  </a:lnTo>
                  <a:lnTo>
                    <a:pt x="1102" y="485"/>
                  </a:lnTo>
                  <a:lnTo>
                    <a:pt x="1102" y="485"/>
                  </a:lnTo>
                  <a:cubicBezTo>
                    <a:pt x="1096" y="469"/>
                    <a:pt x="1091" y="455"/>
                    <a:pt x="1084" y="440"/>
                  </a:cubicBezTo>
                  <a:lnTo>
                    <a:pt x="1084" y="440"/>
                  </a:lnTo>
                  <a:lnTo>
                    <a:pt x="1162" y="246"/>
                  </a:lnTo>
                  <a:lnTo>
                    <a:pt x="1047" y="131"/>
                  </a:lnTo>
                  <a:lnTo>
                    <a:pt x="855" y="211"/>
                  </a:lnTo>
                  <a:lnTo>
                    <a:pt x="855" y="211"/>
                  </a:lnTo>
                  <a:cubicBezTo>
                    <a:pt x="840" y="203"/>
                    <a:pt x="825" y="197"/>
                    <a:pt x="809" y="192"/>
                  </a:cubicBezTo>
                  <a:lnTo>
                    <a:pt x="809" y="192"/>
                  </a:lnTo>
                  <a:lnTo>
                    <a:pt x="727" y="0"/>
                  </a:lnTo>
                  <a:lnTo>
                    <a:pt x="565" y="0"/>
                  </a:lnTo>
                  <a:lnTo>
                    <a:pt x="485" y="191"/>
                  </a:lnTo>
                  <a:lnTo>
                    <a:pt x="485" y="191"/>
                  </a:lnTo>
                  <a:cubicBezTo>
                    <a:pt x="469" y="197"/>
                    <a:pt x="454" y="203"/>
                    <a:pt x="438" y="210"/>
                  </a:cubicBezTo>
                  <a:lnTo>
                    <a:pt x="438" y="210"/>
                  </a:lnTo>
                  <a:lnTo>
                    <a:pt x="246" y="133"/>
                  </a:lnTo>
                  <a:lnTo>
                    <a:pt x="131" y="247"/>
                  </a:lnTo>
                  <a:lnTo>
                    <a:pt x="210" y="438"/>
                  </a:lnTo>
                  <a:lnTo>
                    <a:pt x="210" y="438"/>
                  </a:lnTo>
                  <a:cubicBezTo>
                    <a:pt x="202" y="454"/>
                    <a:pt x="196" y="470"/>
                    <a:pt x="190" y="486"/>
                  </a:cubicBezTo>
                  <a:lnTo>
                    <a:pt x="190" y="486"/>
                  </a:lnTo>
                  <a:lnTo>
                    <a:pt x="0" y="568"/>
                  </a:lnTo>
                  <a:lnTo>
                    <a:pt x="0" y="730"/>
                  </a:lnTo>
                  <a:lnTo>
                    <a:pt x="190" y="809"/>
                  </a:lnTo>
                  <a:lnTo>
                    <a:pt x="190" y="809"/>
                  </a:lnTo>
                  <a:cubicBezTo>
                    <a:pt x="196" y="826"/>
                    <a:pt x="202" y="842"/>
                    <a:pt x="210" y="857"/>
                  </a:cubicBezTo>
                  <a:lnTo>
                    <a:pt x="210" y="857"/>
                  </a:lnTo>
                  <a:lnTo>
                    <a:pt x="133" y="1049"/>
                  </a:lnTo>
                  <a:lnTo>
                    <a:pt x="247" y="1164"/>
                  </a:lnTo>
                  <a:lnTo>
                    <a:pt x="439" y="1085"/>
                  </a:lnTo>
                  <a:lnTo>
                    <a:pt x="439" y="1085"/>
                  </a:lnTo>
                  <a:cubicBezTo>
                    <a:pt x="454" y="1092"/>
                    <a:pt x="470" y="1098"/>
                    <a:pt x="486" y="1104"/>
                  </a:cubicBezTo>
                  <a:lnTo>
                    <a:pt x="486" y="1104"/>
                  </a:lnTo>
                  <a:lnTo>
                    <a:pt x="568" y="1295"/>
                  </a:lnTo>
                  <a:lnTo>
                    <a:pt x="730" y="1295"/>
                  </a:lnTo>
                  <a:lnTo>
                    <a:pt x="810" y="1103"/>
                  </a:lnTo>
                  <a:lnTo>
                    <a:pt x="810" y="1103"/>
                  </a:lnTo>
                  <a:cubicBezTo>
                    <a:pt x="825" y="1097"/>
                    <a:pt x="840" y="1091"/>
                    <a:pt x="855" y="1084"/>
                  </a:cubicBezTo>
                  <a:lnTo>
                    <a:pt x="855" y="1084"/>
                  </a:lnTo>
                  <a:lnTo>
                    <a:pt x="1049" y="1162"/>
                  </a:lnTo>
                  <a:lnTo>
                    <a:pt x="1164" y="1047"/>
                  </a:lnTo>
                  <a:lnTo>
                    <a:pt x="1084" y="854"/>
                  </a:lnTo>
                  <a:lnTo>
                    <a:pt x="1084" y="854"/>
                  </a:lnTo>
                  <a:cubicBezTo>
                    <a:pt x="1091" y="840"/>
                    <a:pt x="1096" y="825"/>
                    <a:pt x="1102" y="810"/>
                  </a:cubicBezTo>
                  <a:lnTo>
                    <a:pt x="1102" y="810"/>
                  </a:lnTo>
                  <a:lnTo>
                    <a:pt x="1295" y="727"/>
                  </a:lnTo>
                  <a:close/>
                  <a:moveTo>
                    <a:pt x="646" y="890"/>
                  </a:moveTo>
                  <a:cubicBezTo>
                    <a:pt x="512" y="890"/>
                    <a:pt x="403" y="782"/>
                    <a:pt x="403" y="647"/>
                  </a:cubicBezTo>
                  <a:lnTo>
                    <a:pt x="403" y="647"/>
                  </a:lnTo>
                  <a:cubicBezTo>
                    <a:pt x="403" y="513"/>
                    <a:pt x="512" y="405"/>
                    <a:pt x="646" y="405"/>
                  </a:cubicBezTo>
                  <a:lnTo>
                    <a:pt x="646" y="405"/>
                  </a:lnTo>
                  <a:cubicBezTo>
                    <a:pt x="780" y="405"/>
                    <a:pt x="889" y="513"/>
                    <a:pt x="889" y="647"/>
                  </a:cubicBezTo>
                  <a:lnTo>
                    <a:pt x="889" y="647"/>
                  </a:lnTo>
                  <a:cubicBezTo>
                    <a:pt x="889" y="782"/>
                    <a:pt x="780" y="890"/>
                    <a:pt x="646" y="890"/>
                  </a:cubicBezTo>
                </a:path>
              </a:pathLst>
            </a:custGeom>
            <a:solidFill>
              <a:srgbClr val="FDFC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1075312" y="1789317"/>
            <a:ext cx="1747957" cy="1747956"/>
            <a:chExt cx="1747957" cy="1747956"/>
          </a:xfrm>
        </p:grpSpPr>
        <p:sp>
          <p:nvSpPr>
            <p:cNvPr id="197" name="path"/>
            <p:cNvSpPr/>
            <p:nvPr/>
          </p:nvSpPr>
          <p:spPr>
            <a:xfrm>
              <a:off x="0" y="0"/>
              <a:ext cx="1747957" cy="1747956"/>
            </a:xfrm>
            <a:custGeom>
              <a:rect l="0" t="0" r="0" b="0"/>
              <a:pathLst>
                <a:path w="2752" h="2752">
                  <a:moveTo>
                    <a:pt x="0" y="1376"/>
                  </a:moveTo>
                  <a:cubicBezTo>
                    <a:pt x="0" y="616"/>
                    <a:pt x="616" y="0"/>
                    <a:pt x="1376" y="0"/>
                  </a:cubicBezTo>
                  <a:lnTo>
                    <a:pt x="1376" y="0"/>
                  </a:lnTo>
                  <a:lnTo>
                    <a:pt x="1376" y="0"/>
                  </a:lnTo>
                  <a:lnTo>
                    <a:pt x="1376" y="0"/>
                  </a:lnTo>
                  <a:cubicBezTo>
                    <a:pt x="2136" y="0"/>
                    <a:pt x="2752" y="616"/>
                    <a:pt x="2752" y="1376"/>
                  </a:cubicBezTo>
                  <a:lnTo>
                    <a:pt x="2752" y="1376"/>
                  </a:lnTo>
                  <a:cubicBezTo>
                    <a:pt x="2752" y="1376"/>
                    <a:pt x="2752" y="1376"/>
                    <a:pt x="2752" y="1376"/>
                  </a:cubicBezTo>
                  <a:lnTo>
                    <a:pt x="2752" y="1376"/>
                  </a:lnTo>
                  <a:lnTo>
                    <a:pt x="2752" y="1376"/>
                  </a:lnTo>
                  <a:lnTo>
                    <a:pt x="2752" y="1376"/>
                  </a:lnTo>
                  <a:cubicBezTo>
                    <a:pt x="2752" y="2136"/>
                    <a:pt x="2136" y="2752"/>
                    <a:pt x="1376" y="2752"/>
                  </a:cubicBezTo>
                  <a:lnTo>
                    <a:pt x="1376" y="2752"/>
                  </a:lnTo>
                  <a:lnTo>
                    <a:pt x="1376" y="2752"/>
                  </a:lnTo>
                  <a:lnTo>
                    <a:pt x="1376" y="2752"/>
                  </a:lnTo>
                  <a:cubicBezTo>
                    <a:pt x="616" y="2752"/>
                    <a:pt x="0" y="2136"/>
                    <a:pt x="0" y="1376"/>
                  </a:cubicBezTo>
                  <a:lnTo>
                    <a:pt x="0" y="137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462499" y="462500"/>
              <a:ext cx="822959" cy="822960"/>
            </a:xfrm>
            <a:custGeom>
              <a:rect l="0" t="0" r="0" b="0"/>
              <a:pathLst>
                <a:path w="1295" h="1296">
                  <a:moveTo>
                    <a:pt x="0" y="388"/>
                  </a:moveTo>
                  <a:lnTo>
                    <a:pt x="647" y="0"/>
                  </a:lnTo>
                  <a:lnTo>
                    <a:pt x="1295" y="388"/>
                  </a:lnTo>
                  <a:lnTo>
                    <a:pt x="1295" y="518"/>
                  </a:lnTo>
                  <a:lnTo>
                    <a:pt x="0" y="518"/>
                  </a:lnTo>
                  <a:lnTo>
                    <a:pt x="0" y="388"/>
                  </a:lnTo>
                  <a:close/>
                  <a:moveTo>
                    <a:pt x="0" y="1166"/>
                  </a:moveTo>
                  <a:lnTo>
                    <a:pt x="1295" y="1166"/>
                  </a:lnTo>
                  <a:lnTo>
                    <a:pt x="1295" y="1296"/>
                  </a:lnTo>
                  <a:lnTo>
                    <a:pt x="0" y="1296"/>
                  </a:lnTo>
                  <a:lnTo>
                    <a:pt x="0" y="1166"/>
                  </a:lnTo>
                  <a:close/>
                  <a:moveTo>
                    <a:pt x="129" y="1036"/>
                  </a:moveTo>
                  <a:lnTo>
                    <a:pt x="1166" y="1036"/>
                  </a:lnTo>
                  <a:lnTo>
                    <a:pt x="1166" y="1166"/>
                  </a:lnTo>
                  <a:lnTo>
                    <a:pt x="129" y="1166"/>
                  </a:lnTo>
                  <a:lnTo>
                    <a:pt x="129" y="1036"/>
                  </a:lnTo>
                  <a:close/>
                  <a:moveTo>
                    <a:pt x="129" y="518"/>
                  </a:moveTo>
                  <a:lnTo>
                    <a:pt x="388" y="518"/>
                  </a:lnTo>
                  <a:lnTo>
                    <a:pt x="388" y="1036"/>
                  </a:lnTo>
                  <a:lnTo>
                    <a:pt x="129" y="1036"/>
                  </a:lnTo>
                  <a:lnTo>
                    <a:pt x="129" y="518"/>
                  </a:lnTo>
                  <a:close/>
                  <a:moveTo>
                    <a:pt x="518" y="518"/>
                  </a:moveTo>
                  <a:lnTo>
                    <a:pt x="777" y="518"/>
                  </a:lnTo>
                  <a:lnTo>
                    <a:pt x="777" y="1036"/>
                  </a:lnTo>
                  <a:lnTo>
                    <a:pt x="518" y="1036"/>
                  </a:lnTo>
                  <a:lnTo>
                    <a:pt x="518" y="518"/>
                  </a:lnTo>
                  <a:close/>
                  <a:moveTo>
                    <a:pt x="907" y="518"/>
                  </a:moveTo>
                  <a:lnTo>
                    <a:pt x="1166" y="518"/>
                  </a:lnTo>
                  <a:lnTo>
                    <a:pt x="1166" y="1036"/>
                  </a:lnTo>
                  <a:lnTo>
                    <a:pt x="907" y="1036"/>
                  </a:lnTo>
                  <a:lnTo>
                    <a:pt x="907" y="518"/>
                  </a:lnTo>
                  <a:close/>
                </a:path>
              </a:pathLst>
            </a:custGeom>
            <a:solidFill>
              <a:srgbClr val="FDFC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9" name="textbox 199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994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</a:t>
            </a:r>
            <a:endParaRPr lang="Microsoft YaHei" altLang="Microsoft YaHei" sz="30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0" name="textbox 220"/>
          <p:cNvSpPr/>
          <p:nvPr/>
        </p:nvSpPr>
        <p:spPr>
          <a:xfrm>
            <a:off x="6809915" y="1673611"/>
            <a:ext cx="894080" cy="264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6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</a:t>
            </a:r>
            <a:endParaRPr lang="Microsoft YaHei" altLang="Microsoft YaHei" sz="17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6" name="group 46"/>
          <p:cNvGrpSpPr/>
          <p:nvPr/>
        </p:nvGrpSpPr>
        <p:grpSpPr>
          <a:xfrm rot="21600000">
            <a:off x="763570" y="1751286"/>
            <a:ext cx="10664857" cy="4234459"/>
            <a:chExt cx="10664857" cy="4234459"/>
          </a:xfrm>
        </p:grpSpPr>
        <p:sp>
          <p:nvSpPr>
            <p:cNvPr id="221" name="path"/>
            <p:cNvSpPr/>
            <p:nvPr/>
          </p:nvSpPr>
          <p:spPr>
            <a:xfrm>
              <a:off x="5422195" y="0"/>
              <a:ext cx="5242662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E0F2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0" y="0"/>
              <a:ext cx="5242663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3767145" y="679269"/>
              <a:ext cx="3130563" cy="3130565"/>
            </a:xfrm>
            <a:custGeom>
              <a:rect l="0" t="0" r="0" b="0"/>
              <a:pathLst>
                <a:path w="4930" h="4930">
                  <a:moveTo>
                    <a:pt x="0" y="2465"/>
                  </a:moveTo>
                  <a:cubicBezTo>
                    <a:pt x="0" y="1103"/>
                    <a:pt x="1103" y="0"/>
                    <a:pt x="2465" y="0"/>
                  </a:cubicBezTo>
                  <a:lnTo>
                    <a:pt x="2465" y="0"/>
                  </a:lnTo>
                  <a:lnTo>
                    <a:pt x="2465" y="0"/>
                  </a:lnTo>
                  <a:lnTo>
                    <a:pt x="2465" y="0"/>
                  </a:lnTo>
                  <a:cubicBezTo>
                    <a:pt x="3826" y="0"/>
                    <a:pt x="4930" y="1103"/>
                    <a:pt x="4930" y="2465"/>
                  </a:cubicBezTo>
                  <a:lnTo>
                    <a:pt x="4930" y="2465"/>
                  </a:lnTo>
                  <a:cubicBezTo>
                    <a:pt x="4930" y="2465"/>
                    <a:pt x="4930" y="2465"/>
                    <a:pt x="4930" y="2465"/>
                  </a:cubicBezTo>
                  <a:lnTo>
                    <a:pt x="4930" y="2465"/>
                  </a:lnTo>
                  <a:lnTo>
                    <a:pt x="4930" y="2465"/>
                  </a:lnTo>
                  <a:lnTo>
                    <a:pt x="4930" y="2465"/>
                  </a:lnTo>
                  <a:cubicBezTo>
                    <a:pt x="4930" y="3826"/>
                    <a:pt x="3826" y="4930"/>
                    <a:pt x="2465" y="4930"/>
                  </a:cubicBezTo>
                  <a:lnTo>
                    <a:pt x="2465" y="4930"/>
                  </a:lnTo>
                  <a:lnTo>
                    <a:pt x="2465" y="4930"/>
                  </a:lnTo>
                  <a:lnTo>
                    <a:pt x="2465" y="4930"/>
                  </a:lnTo>
                  <a:cubicBezTo>
                    <a:pt x="1103" y="4930"/>
                    <a:pt x="0" y="3826"/>
                    <a:pt x="0" y="2465"/>
                  </a:cubicBezTo>
                  <a:lnTo>
                    <a:pt x="0" y="2465"/>
                  </a:lnTo>
                  <a:close/>
                </a:path>
              </a:pathLst>
            </a:custGeom>
            <a:solidFill>
              <a:srgbClr val="FFFFFF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3957971" y="870096"/>
              <a:ext cx="2748909" cy="2748908"/>
            </a:xfrm>
            <a:custGeom>
              <a:rect l="0" t="0" r="0" b="0"/>
              <a:pathLst>
                <a:path w="4328" h="4328">
                  <a:moveTo>
                    <a:pt x="0" y="2164"/>
                  </a:moveTo>
                  <a:cubicBezTo>
                    <a:pt x="0" y="969"/>
                    <a:pt x="969" y="0"/>
                    <a:pt x="2164" y="0"/>
                  </a:cubicBezTo>
                  <a:lnTo>
                    <a:pt x="2164" y="0"/>
                  </a:lnTo>
                  <a:lnTo>
                    <a:pt x="2164" y="0"/>
                  </a:lnTo>
                  <a:lnTo>
                    <a:pt x="2164" y="0"/>
                  </a:lnTo>
                  <a:cubicBezTo>
                    <a:pt x="3359" y="0"/>
                    <a:pt x="4328" y="969"/>
                    <a:pt x="4328" y="2164"/>
                  </a:cubicBezTo>
                  <a:lnTo>
                    <a:pt x="4328" y="2164"/>
                  </a:lnTo>
                  <a:cubicBezTo>
                    <a:pt x="4328" y="2164"/>
                    <a:pt x="4328" y="2164"/>
                    <a:pt x="4328" y="2164"/>
                  </a:cubicBezTo>
                  <a:lnTo>
                    <a:pt x="4328" y="2164"/>
                  </a:lnTo>
                  <a:lnTo>
                    <a:pt x="4328" y="2164"/>
                  </a:lnTo>
                  <a:lnTo>
                    <a:pt x="4328" y="2164"/>
                  </a:lnTo>
                  <a:cubicBezTo>
                    <a:pt x="4328" y="3359"/>
                    <a:pt x="3359" y="4328"/>
                    <a:pt x="2164" y="4328"/>
                  </a:cubicBezTo>
                  <a:lnTo>
                    <a:pt x="2164" y="4328"/>
                  </a:lnTo>
                  <a:lnTo>
                    <a:pt x="2164" y="4328"/>
                  </a:lnTo>
                  <a:lnTo>
                    <a:pt x="2164" y="4328"/>
                  </a:lnTo>
                  <a:cubicBezTo>
                    <a:pt x="969" y="4328"/>
                    <a:pt x="0" y="3359"/>
                    <a:pt x="0" y="2164"/>
                  </a:cubicBezTo>
                  <a:lnTo>
                    <a:pt x="0" y="2164"/>
                  </a:lnTo>
                  <a:close/>
                </a:path>
              </a:pathLst>
            </a:custGeom>
            <a:solidFill>
              <a:srgbClr val="84CDF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5" name="textbox 225"/>
          <p:cNvSpPr/>
          <p:nvPr/>
        </p:nvSpPr>
        <p:spPr>
          <a:xfrm>
            <a:off x="7931894" y="3134605"/>
            <a:ext cx="3247389" cy="1138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69"/>
              </a:lnSpc>
            </a:pPr>
            <a:endParaRPr lang="Arial" altLang="Arial" sz="100"/>
          </a:p>
          <a:p>
            <a:pPr marL="14585" algn="l" rtl="0" eaLnBrk="0">
              <a:lnSpc>
                <a:spcPct val="94000"/>
              </a:lnSpc>
            </a:pPr>
            <a:r>
              <a:rPr sz="1300" spc="50">
                <a:solidFill>
                  <a:srgbClr val="0A5C9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市场竞争激烈，企业通过产品创新、服</a:t>
            </a:r>
            <a:r>
              <a:rPr sz="1300" spc="10">
                <a:solidFill>
                  <a:srgbClr val="0A5C9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endParaRPr lang="Microsoft YaHei" altLang="Microsoft YaHei" sz="1300"/>
          </a:p>
          <a:p>
            <a:pPr marL="13386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-10">
                <a:solidFill>
                  <a:srgbClr val="0A5C9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升级</a:t>
            </a:r>
            <a:r>
              <a:rPr sz="1300" spc="0">
                <a:solidFill>
                  <a:srgbClr val="0A5C9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、营销推广等多种方式争夺市场份额。</a:t>
            </a:r>
            <a:endParaRPr lang="Microsoft YaHei" altLang="Microsoft YaHei" sz="1300"/>
          </a:p>
          <a:p>
            <a:pPr marL="23844" algn="l" rtl="0" eaLnBrk="0">
              <a:lnSpc>
                <a:spcPct val="94000"/>
              </a:lnSpc>
              <a:spcBef>
                <a:spcPts val="963"/>
              </a:spcBef>
            </a:pPr>
            <a:r>
              <a:rPr sz="1300" spc="50">
                <a:solidFill>
                  <a:srgbClr val="0A5C9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同时，监管政策也是影响市场竞争</a:t>
            </a:r>
            <a:r>
              <a:rPr sz="1300" spc="30">
                <a:solidFill>
                  <a:srgbClr val="0A5C9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</a:t>
            </a:r>
            <a:r>
              <a:rPr sz="1300" spc="0">
                <a:solidFill>
                  <a:srgbClr val="0A5C9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局的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80">
                <a:solidFill>
                  <a:srgbClr val="0A5C9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重要因素之一</a:t>
            </a:r>
            <a:r>
              <a:rPr sz="1300" spc="-50">
                <a:solidFill>
                  <a:srgbClr val="0A5C9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26" name="textbox 226"/>
          <p:cNvSpPr/>
          <p:nvPr/>
        </p:nvSpPr>
        <p:spPr>
          <a:xfrm>
            <a:off x="1198768" y="3134605"/>
            <a:ext cx="2937510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37"/>
              </a:lnSpc>
            </a:pPr>
            <a:endParaRPr lang="Arial" altLang="Arial" sz="100"/>
          </a:p>
          <a:p>
            <a:pPr marL="24187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中国单用途预付卡市场竞争企业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要包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括专业预付卡公司、商业银行、第三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9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1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支付机构等</a:t>
            </a:r>
            <a:r>
              <a:rPr sz="13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27" name="textbox 227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994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</a:t>
            </a:r>
            <a:endParaRPr lang="Microsoft YaHei" altLang="Microsoft YaHei" sz="3000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8" name="textbox 248"/>
          <p:cNvSpPr/>
          <p:nvPr/>
        </p:nvSpPr>
        <p:spPr>
          <a:xfrm>
            <a:off x="5392252" y="3661530"/>
            <a:ext cx="1298575" cy="1015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5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</a:t>
            </a:r>
            <a:r>
              <a:rPr sz="7600" spc="24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7600"/>
          </a:p>
        </p:txBody>
      </p:sp>
      <p:sp>
        <p:nvSpPr>
          <p:cNvPr id="249" name="textbox 249"/>
          <p:cNvSpPr/>
          <p:nvPr/>
        </p:nvSpPr>
        <p:spPr>
          <a:xfrm>
            <a:off x="1200033" y="2314347"/>
            <a:ext cx="1556385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3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竞争企业类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</a:t>
            </a:r>
            <a:endParaRPr lang="Microsoft YaHei" altLang="Microsoft YaHei" sz="2000"/>
          </a:p>
        </p:txBody>
      </p:sp>
      <p:sp>
        <p:nvSpPr>
          <p:cNvPr id="250" name="textbox 250"/>
          <p:cNvSpPr/>
          <p:nvPr/>
        </p:nvSpPr>
        <p:spPr>
          <a:xfrm>
            <a:off x="10014981" y="2314347"/>
            <a:ext cx="1045210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57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状况</a:t>
            </a:r>
            <a:endParaRPr lang="Microsoft YaHei" altLang="Microsoft YaHei" sz="2000"/>
          </a:p>
        </p:txBody>
      </p:sp>
      <p:pic>
        <p:nvPicPr>
          <p:cNvPr id="251" name="picture 2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17660" y="2817090"/>
            <a:ext cx="2894156" cy="76200"/>
          </a:xfrm>
          <a:prstGeom prst="rect">
            <a:avLst/>
          </a:prstGeom>
        </p:spPr>
      </p:pic>
      <p:pic>
        <p:nvPicPr>
          <p:cNvPr id="252" name="picture 25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76414" y="2817090"/>
            <a:ext cx="2894155" cy="76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3" name="picture 2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54" name="textbox 254"/>
          <p:cNvSpPr/>
          <p:nvPr/>
        </p:nvSpPr>
        <p:spPr>
          <a:xfrm>
            <a:off x="2974911" y="2041953"/>
            <a:ext cx="6277609" cy="2597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2757289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4900"/>
          </a:p>
          <a:p>
            <a:pPr algn="l" rtl="0" eaLnBrk="0">
              <a:lnSpc>
                <a:spcPct val="100000"/>
              </a:lnSpc>
            </a:pPr>
            <a:endParaRPr lang="Arial" altLang="Arial" sz="1600"/>
          </a:p>
          <a:p>
            <a:pPr algn="l" rtl="0" eaLnBrk="0">
              <a:lnSpc>
                <a:spcPct val="6609"/>
              </a:lnSpc>
            </a:pPr>
            <a:endParaRPr lang="Arial" altLang="Arial" sz="100"/>
          </a:p>
          <a:p>
            <a:pPr marL="2270696" indent="-2257996" algn="l" rtl="0" eaLnBrk="0">
              <a:lnSpc>
                <a:spcPct val="123000"/>
              </a:lnSpc>
            </a:pPr>
            <a:r>
              <a:rPr sz="4500" spc="-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中国单用途预付卡行</a:t>
            </a: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</a:t>
            </a:r>
            <a:r>
              <a:rPr sz="4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策环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境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https://d.book118.com/485103234042011122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2024-09-25T14:49:13.675</cp:lastPrinted>
  <dcterms:created xsi:type="dcterms:W3CDTF">2024-09-25T06:49:13Z</dcterms:created>
  <dcterms:modified xsi:type="dcterms:W3CDTF">2024-09-25T06:49:15Z</dcterms:modified>
</cp:coreProperties>
</file>