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826E632-63DA-4802-910B-B831455900C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DDE0B21-E966-44CD-BDBD-F1277BA00EB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1CD5D21-5229-4093-BF8F-194D1ED10BD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CE8575E-2243-4576-AF96-C857182BC37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89D659D3-92B7-4F4D-98B5-620BA8F4B2D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ADE4C4A9-4EDB-49AE-B951-077ABEB59A9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06DE9571-ACAD-41AF-822F-D7ADDF2A63F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5733876-5323-49B6-998F-0F74B0EC85A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8833FE0-2556-4B8C-9D67-9F8DF64506D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5D4212F-19F5-48F8-BA46-A7C42ECAFE5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94C99C4-BDA5-4CB4-B1A8-721D50D1B31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48514200104101110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21252" y="4375458"/>
            <a:ext cx="10720639" cy="1402534"/>
          </a:xfrm>
          <a:prstGeom prst="rect">
            <a:avLst/>
          </a:prstGeom>
        </p:spPr>
        <p:txBody>
          <a:bodyPr vert="horz" wrap="square" lIns="114300" tIns="57150" rIns="114300" bIns="57150" rtlCol="0" anchor="b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39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《机电专业职业规划》ppt课件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353515" y="345275"/>
            <a:ext cx="1851660" cy="114584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4500" b="1">
                <a:solidFill>
                  <a:srgbClr val="FFFFFF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目录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1627613" y="812712"/>
            <a:ext cx="3256160" cy="572922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800" b="1">
                <a:solidFill>
                  <a:srgbClr val="FFFFFF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CONTENTS</a:t>
            </a:r>
            <a:endParaRPr lang="en-US" sz="1100"/>
          </a:p>
        </p:txBody>
      </p:sp>
      <p:sp>
        <p:nvSpPr>
          <p:cNvPr id="5" name="TextBox 5"/>
          <p:cNvSpPr txBox="1"/>
          <p:nvPr/>
        </p:nvSpPr>
        <p:spPr>
          <a:xfrm>
            <a:off x="547412" y="1585599"/>
            <a:ext cx="6449687" cy="496090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机电专业概述</a:t>
            </a:r>
          </a:p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机电专业职业发展现状</a:t>
            </a:r>
          </a:p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机电专业职业规划策略</a:t>
            </a:r>
          </a:p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机电专业职业发展案例分析</a:t>
            </a:r>
          </a:p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机电专业职业发展面临的挑战与机遇</a:t>
            </a:r>
          </a:p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如何制定个人职业规划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193147" y="2013882"/>
            <a:ext cx="3450158" cy="1322592"/>
            <a:chOff x="4193147" y="2013882"/>
            <a:chExt cx="3450158" cy="1322592"/>
          </a:xfrm>
        </p:grpSpPr>
        <p:sp>
          <p:nvSpPr>
            <p:cNvPr id="3" name="TextBox 3"/>
            <p:cNvSpPr txBox="1"/>
            <p:nvPr/>
          </p:nvSpPr>
          <p:spPr>
            <a:xfrm>
              <a:off x="4193147" y="2013882"/>
              <a:ext cx="3450158" cy="1322592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9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970722" y="3809875"/>
            <a:ext cx="8250555" cy="1645482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ts val="375"/>
              </a:spcBef>
            </a:pPr>
            <a:r>
              <a:rPr lang="en-US" sz="3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机电专业概述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574694" y="1423099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3" name="AutoShape 3"/>
          <p:cNvSpPr/>
          <p:nvPr/>
        </p:nvSpPr>
        <p:spPr>
          <a:xfrm>
            <a:off x="125016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19725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188000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6" name="Connector 6"/>
          <p:cNvCxnSpPr/>
          <p:nvPr/>
        </p:nvCxnSpPr>
        <p:spPr>
          <a:xfrm>
            <a:off x="1951634" y="6029346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TextBox 7"/>
          <p:cNvSpPr txBox="1"/>
          <p:nvPr/>
        </p:nvSpPr>
        <p:spPr>
          <a:xfrm>
            <a:off x="3574694" y="1913291"/>
            <a:ext cx="777693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机电专业融合了机械与电子技术，具有综合性、实践性和应用广泛的特点。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197254" y="3971227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197254" y="4461419"/>
            <a:ext cx="7806355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机电专业是机械工程与电子工程相结合的跨学科领域，涉及机械设计、制造、自动化控制等多个方面。该专业注重实践与应用，旨在培养掌握机械与电子技术、具备创新能力和工程实践能力的高素质人才。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552256" y="3306002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499345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182096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>
            <a:off x="4253725" y="3380232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机电专业的定义与特点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机电专业经历了从传统机械制造向智能化、自动化的发展历程。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自工业革命以来，机械制造一直发挥着重要作用。随着电子技术的发展，机电专业逐渐形成并发展壮大。如今，随着信息化、智能化的推进，机电专业正朝着自动化、智能化、高效化的方向发展，为工业4.0和智能制造提供了重要支撑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机电专业的历史与发展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185766" y="1751287"/>
            <a:ext cx="5242663" cy="4234459"/>
          </a:xfrm>
          <a:prstGeom prst="roundRect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63571" y="1751287"/>
            <a:ext cx="5242663" cy="4234459"/>
          </a:xfrm>
          <a:prstGeom prst="round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4530718" y="2430558"/>
            <a:ext cx="3130564" cy="3130564"/>
          </a:xfrm>
          <a:prstGeom prst="ellipse">
            <a:avLst/>
          </a:prstGeom>
          <a:solidFill>
            <a:srgbClr val="FFFFFF">
              <a:alpha val="5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721546" y="2621386"/>
            <a:ext cx="2748908" cy="2748908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879259" y="2959520"/>
            <a:ext cx="2253950" cy="20726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VS</a:t>
            </a:r>
          </a:p>
        </p:txBody>
      </p:sp>
      <p:cxnSp>
        <p:nvCxnSpPr>
          <p:cNvPr id="7" name="Connector 7"/>
          <p:cNvCxnSpPr/>
          <p:nvPr/>
        </p:nvCxnSpPr>
        <p:spPr>
          <a:xfrm>
            <a:off x="1214515" y="2855191"/>
            <a:ext cx="2856056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8" name="TextBox 8"/>
          <p:cNvSpPr txBox="1"/>
          <p:nvPr/>
        </p:nvSpPr>
        <p:spPr>
          <a:xfrm>
            <a:off x="1085072" y="2931894"/>
            <a:ext cx="3263018" cy="28041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机电专业广泛应用于工业、交通、能源、航空航天等领域。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389233" y="2064798"/>
            <a:ext cx="4714875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cxnSp>
        <p:nvCxnSpPr>
          <p:cNvPr id="10" name="Connector 10"/>
          <p:cNvCxnSpPr/>
          <p:nvPr/>
        </p:nvCxnSpPr>
        <p:spPr>
          <a:xfrm>
            <a:off x="8117660" y="2855191"/>
            <a:ext cx="2856056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1" name="TextBox 11"/>
          <p:cNvSpPr txBox="1"/>
          <p:nvPr/>
        </p:nvSpPr>
        <p:spPr>
          <a:xfrm>
            <a:off x="7817683" y="2931894"/>
            <a:ext cx="3286125" cy="2819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机电专业在工业领域中发挥着关键作用，涉及自动化生产线设计、工业机器人应用、智能制造系统集成等方面。此外，在交通、能源、航空航天等领域，机电专业也具有广泛的应用前景，如高铁、动车组的制动系统，风力发电设备的控制系统，航空航天器的导航与控制系统等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85072" y="2064798"/>
            <a:ext cx="4150786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4" name="AutoShape 1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TextBox 3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机电专业的应用领域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193147" y="2013882"/>
            <a:ext cx="3450158" cy="1322592"/>
            <a:chOff x="4193147" y="2013882"/>
            <a:chExt cx="3450158" cy="1322592"/>
          </a:xfrm>
        </p:grpSpPr>
        <p:sp>
          <p:nvSpPr>
            <p:cNvPr id="3" name="TextBox 3"/>
            <p:cNvSpPr txBox="1"/>
            <p:nvPr/>
          </p:nvSpPr>
          <p:spPr>
            <a:xfrm>
              <a:off x="4193147" y="2013882"/>
              <a:ext cx="3450158" cy="1322592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9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970722" y="3809875"/>
            <a:ext cx="8250555" cy="1645482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ts val="375"/>
              </a:spcBef>
            </a:pPr>
            <a:r>
              <a:rPr lang="en-US" sz="3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机电专业职业发展现状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机电专业人才需求分析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09821" y="1388973"/>
            <a:ext cx="2987778" cy="490334"/>
            <a:chOff x="7809821" y="1388973"/>
            <a:chExt cx="2987778" cy="490334"/>
          </a:xfrm>
        </p:grpSpPr>
        <p:sp>
          <p:nvSpPr>
            <p:cNvPr id="44" name="TextBox 44"/>
            <p:cNvSpPr txBox="1"/>
            <p:nvPr/>
          </p:nvSpPr>
          <p:spPr>
            <a:xfrm>
              <a:off x="7809821" y="1388973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总结词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7809821" y="1823726"/>
            <a:ext cx="3286271" cy="1875094"/>
            <a:chOff x="7809821" y="1823726"/>
            <a:chExt cx="3286271" cy="1875094"/>
          </a:xfrm>
        </p:grpSpPr>
        <p:sp>
          <p:nvSpPr>
            <p:cNvPr id="46" name="TextBox 46"/>
            <p:cNvSpPr txBox="1"/>
            <p:nvPr/>
          </p:nvSpPr>
          <p:spPr>
            <a:xfrm>
              <a:off x="7809821" y="1823726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随着工业4.0和智能制造的快速发展，机电专业人才需求呈现供不应求的态势。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7809821" y="3814445"/>
            <a:ext cx="2987778" cy="490334"/>
            <a:chOff x="7809821" y="3814445"/>
            <a:chExt cx="2987778" cy="490334"/>
          </a:xfrm>
        </p:grpSpPr>
        <p:sp>
          <p:nvSpPr>
            <p:cNvPr id="48" name="TextBox 48"/>
            <p:cNvSpPr txBox="1"/>
            <p:nvPr/>
          </p:nvSpPr>
          <p:spPr>
            <a:xfrm>
              <a:off x="7809821" y="3814445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详细描述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7809821" y="4249198"/>
            <a:ext cx="3286271" cy="1875094"/>
            <a:chOff x="7809821" y="4249198"/>
            <a:chExt cx="3286271" cy="1875094"/>
          </a:xfrm>
        </p:grpSpPr>
        <p:sp>
          <p:nvSpPr>
            <p:cNvPr id="50" name="TextBox 50"/>
            <p:cNvSpPr txBox="1"/>
            <p:nvPr/>
          </p:nvSpPr>
          <p:spPr>
            <a:xfrm>
              <a:off x="7809821" y="4249198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随着工业自动化和智能化的推进，企业对于掌握机电一体化技术的专业人才需求越来越大。这类人才在制造业、机器人产业、新能源等领域具有广泛的应用前景。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69632" y="2076770"/>
            <a:ext cx="1303226" cy="130322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0405045" y="2076770"/>
            <a:ext cx="1347972" cy="134797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4" name="Connector 4"/>
          <p:cNvCxnSpPr/>
          <p:nvPr/>
        </p:nvCxnSpPr>
        <p:spPr>
          <a:xfrm>
            <a:off x="2099221" y="2318568"/>
            <a:ext cx="3468643" cy="0"/>
          </a:xfrm>
          <a:prstGeom prst="line">
            <a:avLst/>
          </a:prstGeom>
          <a:ln w="9525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5" name="TextBox 5"/>
          <p:cNvSpPr txBox="1"/>
          <p:nvPr/>
        </p:nvSpPr>
        <p:spPr>
          <a:xfrm>
            <a:off x="1964092" y="2344711"/>
            <a:ext cx="3829140" cy="35356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机电专业毕业生就业前景广阔，薪资水平较高。</a:t>
            </a:r>
          </a:p>
        </p:txBody>
      </p:sp>
      <p:cxnSp>
        <p:nvCxnSpPr>
          <p:cNvPr id="6" name="Connector 6"/>
          <p:cNvCxnSpPr/>
          <p:nvPr/>
        </p:nvCxnSpPr>
        <p:spPr>
          <a:xfrm>
            <a:off x="6516784" y="2318568"/>
            <a:ext cx="3468643" cy="0"/>
          </a:xfrm>
          <a:prstGeom prst="line">
            <a:avLst/>
          </a:prstGeom>
          <a:ln w="9525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7" name="TextBox 7"/>
          <p:cNvSpPr txBox="1"/>
          <p:nvPr/>
        </p:nvSpPr>
        <p:spPr>
          <a:xfrm>
            <a:off x="6381655" y="2344711"/>
            <a:ext cx="3829140" cy="35356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随着制造业转型升级和新兴产业的发展，机电专业毕业生在机械设计、自动化工程、机器人技术等领域具有广泛的就业前景。同时，由于技术含量高，专业性强，机电专业毕业生的薪资水平也相对较高。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964092" y="1532038"/>
            <a:ext cx="401955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381655" y="1532038"/>
            <a:ext cx="401955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10" name="Freeform 10"/>
          <p:cNvSpPr/>
          <p:nvPr/>
        </p:nvSpPr>
        <p:spPr>
          <a:xfrm>
            <a:off x="10761443" y="2433168"/>
            <a:ext cx="635177" cy="635177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794451" y="2401589"/>
            <a:ext cx="653588" cy="653588"/>
          </a:xfrm>
          <a:custGeom>
            <a:rect l="l" t="t" r="r" b="b"/>
            <a:pathLst>
              <a:path w="304800" h="304800">
                <a:moveTo>
                  <a:pt x="304800" y="171155"/>
                </a:moveTo>
                <a:lnTo>
                  <a:pt x="304800" y="133055"/>
                </a:lnTo>
                <a:lnTo>
                  <a:pt x="259261" y="114081"/>
                </a:lnTo>
                <a:cubicBezTo>
                  <a:pt x="257994" y="110509"/>
                  <a:pt x="256661" y="107051"/>
                  <a:pt x="255022" y="103661"/>
                </a:cubicBezTo>
                <a:lnTo>
                  <a:pt x="273406" y="57893"/>
                </a:lnTo>
                <a:lnTo>
                  <a:pt x="246459" y="30956"/>
                </a:lnTo>
                <a:lnTo>
                  <a:pt x="201101" y="49635"/>
                </a:lnTo>
                <a:cubicBezTo>
                  <a:pt x="197644" y="47958"/>
                  <a:pt x="194110" y="46549"/>
                  <a:pt x="190462" y="45244"/>
                </a:cubicBezTo>
                <a:lnTo>
                  <a:pt x="171155" y="0"/>
                </a:lnTo>
                <a:lnTo>
                  <a:pt x="133055" y="0"/>
                </a:lnTo>
                <a:lnTo>
                  <a:pt x="114224" y="45091"/>
                </a:lnTo>
                <a:cubicBezTo>
                  <a:pt x="110433" y="46434"/>
                  <a:pt x="106785" y="47844"/>
                  <a:pt x="103175" y="49559"/>
                </a:cubicBezTo>
                <a:lnTo>
                  <a:pt x="57893" y="31366"/>
                </a:lnTo>
                <a:lnTo>
                  <a:pt x="30956" y="58303"/>
                </a:lnTo>
                <a:lnTo>
                  <a:pt x="49416" y="103175"/>
                </a:lnTo>
                <a:cubicBezTo>
                  <a:pt x="47625" y="106861"/>
                  <a:pt x="46177" y="110614"/>
                  <a:pt x="44796" y="114491"/>
                </a:cubicBezTo>
                <a:lnTo>
                  <a:pt x="0" y="133645"/>
                </a:lnTo>
                <a:lnTo>
                  <a:pt x="0" y="171745"/>
                </a:lnTo>
                <a:lnTo>
                  <a:pt x="44834" y="190424"/>
                </a:lnTo>
                <a:cubicBezTo>
                  <a:pt x="46215" y="194291"/>
                  <a:pt x="47701" y="198053"/>
                  <a:pt x="49482" y="201740"/>
                </a:cubicBezTo>
                <a:lnTo>
                  <a:pt x="31366" y="246907"/>
                </a:lnTo>
                <a:lnTo>
                  <a:pt x="58303" y="273844"/>
                </a:lnTo>
                <a:lnTo>
                  <a:pt x="103289" y="255318"/>
                </a:lnTo>
                <a:cubicBezTo>
                  <a:pt x="106899" y="257032"/>
                  <a:pt x="110585" y="258404"/>
                  <a:pt x="114376" y="259709"/>
                </a:cubicBezTo>
                <a:lnTo>
                  <a:pt x="133645" y="304800"/>
                </a:lnTo>
                <a:lnTo>
                  <a:pt x="171745" y="304800"/>
                </a:lnTo>
                <a:lnTo>
                  <a:pt x="190605" y="259480"/>
                </a:lnTo>
                <a:cubicBezTo>
                  <a:pt x="194215" y="258137"/>
                  <a:pt x="197787" y="256727"/>
                  <a:pt x="201206" y="255089"/>
                </a:cubicBezTo>
                <a:lnTo>
                  <a:pt x="246898" y="273396"/>
                </a:lnTo>
                <a:lnTo>
                  <a:pt x="273834" y="246459"/>
                </a:lnTo>
                <a:lnTo>
                  <a:pt x="255079" y="200997"/>
                </a:lnTo>
                <a:cubicBezTo>
                  <a:pt x="256680" y="197577"/>
                  <a:pt x="257985" y="194110"/>
                  <a:pt x="259251" y="190576"/>
                </a:cubicBezTo>
                <a:lnTo>
                  <a:pt x="304800" y="171155"/>
                </a:lnTo>
                <a:close/>
                <a:moveTo>
                  <a:pt x="152105" y="209550"/>
                </a:moveTo>
                <a:cubicBezTo>
                  <a:pt x="120558" y="209550"/>
                  <a:pt x="94955" y="183947"/>
                  <a:pt x="94955" y="152400"/>
                </a:cubicBezTo>
                <a:cubicBezTo>
                  <a:pt x="94955" y="120853"/>
                  <a:pt x="120558" y="95250"/>
                  <a:pt x="152105" y="95250"/>
                </a:cubicBezTo>
                <a:cubicBezTo>
                  <a:pt x="183652" y="95250"/>
                  <a:pt x="209255" y="120853"/>
                  <a:pt x="209255" y="152400"/>
                </a:cubicBezTo>
                <a:cubicBezTo>
                  <a:pt x="209255" y="183947"/>
                  <a:pt x="183652" y="209550"/>
                  <a:pt x="152105" y="20955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机电专业就业前景展望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3" name="AutoShape 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AutoShape 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TextBox 2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机电专业职业发展路径</a:t>
              </a: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3561535" y="2061200"/>
            <a:ext cx="7382690" cy="1531407"/>
            <a:chOff x="3561535" y="2061200"/>
            <a:chExt cx="7382690" cy="1531407"/>
          </a:xfrm>
        </p:grpSpPr>
        <p:sp>
          <p:nvSpPr>
            <p:cNvPr id="25" name="TextBox 25"/>
            <p:cNvSpPr txBox="1"/>
            <p:nvPr/>
          </p:nvSpPr>
          <p:spPr>
            <a:xfrm>
              <a:off x="3561535" y="2061200"/>
              <a:ext cx="7382690" cy="153140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机电专业职业发展路径多样，包括技术研发、项目管理、教育培训等方向。</a:t>
              </a:r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3561535" y="1520189"/>
            <a:ext cx="7382690" cy="490334"/>
            <a:chOff x="3561535" y="1520189"/>
            <a:chExt cx="7382690" cy="490334"/>
          </a:xfrm>
        </p:grpSpPr>
        <p:sp>
          <p:nvSpPr>
            <p:cNvPr id="27" name="TextBox 27"/>
            <p:cNvSpPr txBox="1"/>
            <p:nvPr/>
          </p:nvSpPr>
          <p:spPr>
            <a:xfrm>
              <a:off x="3561535" y="1520189"/>
              <a:ext cx="7382690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总结词</a:t>
              </a:r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3561535" y="4422893"/>
            <a:ext cx="7382690" cy="1531407"/>
            <a:chOff x="3561535" y="4422893"/>
            <a:chExt cx="7382690" cy="1531407"/>
          </a:xfrm>
        </p:grpSpPr>
        <p:sp>
          <p:nvSpPr>
            <p:cNvPr id="29" name="TextBox 29"/>
            <p:cNvSpPr txBox="1"/>
            <p:nvPr/>
          </p:nvSpPr>
          <p:spPr>
            <a:xfrm>
              <a:off x="3561535" y="4422893"/>
              <a:ext cx="7382690" cy="153140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机电专业毕业生可以选择从事技术研发、设计、制造、调试等方面的工作，也可以向项目管理、技术支持、教育培训等方向发展。同时，具备一定经验后，还可以自主创业或成为企业高管。</a:t>
              </a:r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3561535" y="3881882"/>
            <a:ext cx="7382690" cy="490334"/>
            <a:chOff x="3561535" y="3881882"/>
            <a:chExt cx="7382690" cy="490334"/>
          </a:xfrm>
        </p:grpSpPr>
        <p:sp>
          <p:nvSpPr>
            <p:cNvPr id="31" name="TextBox 31"/>
            <p:cNvSpPr txBox="1"/>
            <p:nvPr/>
          </p:nvSpPr>
          <p:spPr>
            <a:xfrm>
              <a:off x="3561535" y="3881882"/>
              <a:ext cx="7382690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详细描述</a:t>
              </a:r>
            </a:p>
          </p:txBody>
        </p:sp>
      </p:grpSp>
      <p:sp>
        <p:nvSpPr>
          <p:cNvPr id="32" name="AutoShape 32"/>
          <p:cNvSpPr/>
          <p:nvPr/>
        </p:nvSpPr>
        <p:spPr>
          <a:xfrm>
            <a:off x="1075314" y="4179055"/>
            <a:ext cx="1747957" cy="174795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1075314" y="1789318"/>
            <a:ext cx="1747957" cy="174795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Freeform 34"/>
          <p:cNvSpPr/>
          <p:nvPr/>
        </p:nvSpPr>
        <p:spPr>
          <a:xfrm>
            <a:off x="1537812" y="4641553"/>
            <a:ext cx="822960" cy="822960"/>
          </a:xfrm>
          <a:custGeom>
            <a:rect l="l" t="t" r="r" b="b"/>
            <a:pathLst>
              <a:path w="304800" h="304800">
                <a:moveTo>
                  <a:pt x="304800" y="171155"/>
                </a:moveTo>
                <a:lnTo>
                  <a:pt x="304800" y="133055"/>
                </a:lnTo>
                <a:lnTo>
                  <a:pt x="259261" y="114081"/>
                </a:lnTo>
                <a:cubicBezTo>
                  <a:pt x="257994" y="110509"/>
                  <a:pt x="256661" y="107051"/>
                  <a:pt x="255022" y="103661"/>
                </a:cubicBezTo>
                <a:lnTo>
                  <a:pt x="273406" y="57893"/>
                </a:lnTo>
                <a:lnTo>
                  <a:pt x="246459" y="30956"/>
                </a:lnTo>
                <a:lnTo>
                  <a:pt x="201101" y="49635"/>
                </a:lnTo>
                <a:cubicBezTo>
                  <a:pt x="197644" y="47958"/>
                  <a:pt x="194110" y="46549"/>
                  <a:pt x="190462" y="45244"/>
                </a:cubicBezTo>
                <a:lnTo>
                  <a:pt x="171155" y="0"/>
                </a:lnTo>
                <a:lnTo>
                  <a:pt x="133055" y="0"/>
                </a:lnTo>
                <a:lnTo>
                  <a:pt x="114224" y="45091"/>
                </a:lnTo>
                <a:cubicBezTo>
                  <a:pt x="110433" y="46434"/>
                  <a:pt x="106785" y="47844"/>
                  <a:pt x="103175" y="49559"/>
                </a:cubicBezTo>
                <a:lnTo>
                  <a:pt x="57893" y="31366"/>
                </a:lnTo>
                <a:lnTo>
                  <a:pt x="30956" y="58303"/>
                </a:lnTo>
                <a:lnTo>
                  <a:pt x="49416" y="103175"/>
                </a:lnTo>
                <a:cubicBezTo>
                  <a:pt x="47625" y="106861"/>
                  <a:pt x="46177" y="110614"/>
                  <a:pt x="44796" y="114491"/>
                </a:cubicBezTo>
                <a:lnTo>
                  <a:pt x="0" y="133645"/>
                </a:lnTo>
                <a:lnTo>
                  <a:pt x="0" y="171745"/>
                </a:lnTo>
                <a:lnTo>
                  <a:pt x="44834" y="190424"/>
                </a:lnTo>
                <a:cubicBezTo>
                  <a:pt x="46215" y="194291"/>
                  <a:pt x="47701" y="198053"/>
                  <a:pt x="49482" y="201740"/>
                </a:cubicBezTo>
                <a:lnTo>
                  <a:pt x="31366" y="246907"/>
                </a:lnTo>
                <a:lnTo>
                  <a:pt x="58303" y="273844"/>
                </a:lnTo>
                <a:lnTo>
                  <a:pt x="103289" y="255318"/>
                </a:lnTo>
                <a:cubicBezTo>
                  <a:pt x="106899" y="257032"/>
                  <a:pt x="110585" y="258404"/>
                  <a:pt x="114376" y="259709"/>
                </a:cubicBezTo>
                <a:lnTo>
                  <a:pt x="133645" y="304800"/>
                </a:lnTo>
                <a:lnTo>
                  <a:pt x="171745" y="304800"/>
                </a:lnTo>
                <a:lnTo>
                  <a:pt x="190605" y="259480"/>
                </a:lnTo>
                <a:cubicBezTo>
                  <a:pt x="194215" y="258137"/>
                  <a:pt x="197787" y="256727"/>
                  <a:pt x="201206" y="255089"/>
                </a:cubicBezTo>
                <a:lnTo>
                  <a:pt x="246898" y="273396"/>
                </a:lnTo>
                <a:lnTo>
                  <a:pt x="273834" y="246459"/>
                </a:lnTo>
                <a:lnTo>
                  <a:pt x="255079" y="200997"/>
                </a:lnTo>
                <a:cubicBezTo>
                  <a:pt x="256680" y="197577"/>
                  <a:pt x="257985" y="194110"/>
                  <a:pt x="259251" y="190576"/>
                </a:cubicBezTo>
                <a:lnTo>
                  <a:pt x="304800" y="171155"/>
                </a:lnTo>
                <a:close/>
                <a:moveTo>
                  <a:pt x="152105" y="209550"/>
                </a:moveTo>
                <a:cubicBezTo>
                  <a:pt x="120558" y="209550"/>
                  <a:pt x="94955" y="183947"/>
                  <a:pt x="94955" y="152400"/>
                </a:cubicBezTo>
                <a:cubicBezTo>
                  <a:pt x="94955" y="120853"/>
                  <a:pt x="120558" y="95250"/>
                  <a:pt x="152105" y="95250"/>
                </a:cubicBezTo>
                <a:cubicBezTo>
                  <a:pt x="183652" y="95250"/>
                  <a:pt x="209255" y="120853"/>
                  <a:pt x="209255" y="152400"/>
                </a:cubicBezTo>
                <a:cubicBezTo>
                  <a:pt x="209255" y="183947"/>
                  <a:pt x="183652" y="209550"/>
                  <a:pt x="152105" y="209550"/>
                </a:cubicBezTo>
                <a:close/>
              </a:path>
            </a:pathLst>
          </a:custGeom>
          <a:solidFill>
            <a:srgbClr val="FDFCFC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Freeform 35"/>
          <p:cNvSpPr/>
          <p:nvPr/>
        </p:nvSpPr>
        <p:spPr>
          <a:xfrm>
            <a:off x="1537812" y="2251817"/>
            <a:ext cx="822960" cy="822960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DFCFC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193147" y="2013882"/>
            <a:ext cx="3450158" cy="1322592"/>
            <a:chOff x="4193147" y="2013882"/>
            <a:chExt cx="3450158" cy="1322592"/>
          </a:xfrm>
        </p:grpSpPr>
        <p:sp>
          <p:nvSpPr>
            <p:cNvPr id="3" name="TextBox 3"/>
            <p:cNvSpPr txBox="1"/>
            <p:nvPr/>
          </p:nvSpPr>
          <p:spPr>
            <a:xfrm>
              <a:off x="4193147" y="2013882"/>
              <a:ext cx="3450158" cy="1322592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9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970722" y="3809875"/>
            <a:ext cx="8250555" cy="1645482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ts val="375"/>
              </a:spcBef>
            </a:pPr>
            <a:r>
              <a:rPr lang="en-US" sz="3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机电专业职业规划策略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31631" y="1742733"/>
            <a:ext cx="3798277" cy="3798277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3059989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662092" y="1742733"/>
            <a:ext cx="3798277" cy="3798277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196862" y="1742733"/>
            <a:ext cx="3798277" cy="3798277"/>
          </a:xfrm>
          <a:prstGeom prst="ellipse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170411" y="2510291"/>
            <a:ext cx="2803668" cy="10629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掌握机电专业基础知识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170411" y="3541108"/>
            <a:ext cx="2928915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如机械设计、电子技术、控制理论等，为职业生涯发展奠定坚实基础。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707422" y="2510291"/>
            <a:ext cx="2800350" cy="1076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不断学习新技术与新知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707422" y="3541108"/>
            <a:ext cx="2924175" cy="12477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关注行业发展趋势，学习新技术、新工艺、新标准，保持专业竞争力。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226846" y="2510291"/>
            <a:ext cx="2803668" cy="10629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实践经验积累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226846" y="3541108"/>
            <a:ext cx="2928915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积极参与实习、实践项目，积累实际工作经验，提高解决实际问题的能力。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3126664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507874" y="6318935"/>
            <a:ext cx="701468" cy="12299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454963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7715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6" name="Connector 16"/>
          <p:cNvCxnSpPr/>
          <p:nvPr/>
        </p:nvCxnSpPr>
        <p:spPr>
          <a:xfrm>
            <a:off x="1209343" y="6393165"/>
            <a:ext cx="10991852" cy="0"/>
          </a:xfrm>
          <a:prstGeom prst="line">
            <a:avLst/>
          </a:prstGeom>
          <a:ln w="14288">
            <a:solidFill>
              <a:schemeClr val="accent2"/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grpSp>
        <p:nvGrpSpPr>
          <p:cNvPr id="17" name="Group 1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8" name="AutoShape 1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TextBox 3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提升专业技能与知识</a:t>
              </a:r>
            </a:p>
          </p:txBody>
        </p:sp>
      </p:grpSp>
      <p:sp>
        <p:nvSpPr>
          <p:cNvPr id="39" name="AutoShape 39"/>
          <p:cNvSpPr/>
          <p:nvPr/>
        </p:nvSpPr>
        <p:spPr>
          <a:xfrm>
            <a:off x="6801159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6867834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10237651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10304326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TextBox 43"/>
          <p:cNvSpPr txBox="1"/>
          <p:nvPr/>
        </p:nvSpPr>
        <p:spPr>
          <a:xfrm>
            <a:off x="10207807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6761790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3030145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H="1" flipV="1">
            <a:off x="5226940" y="2711199"/>
            <a:ext cx="869059" cy="556467"/>
          </a:xfrm>
          <a:prstGeom prst="line">
            <a:avLst/>
          </a:prstGeom>
          <a:ln w="1905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3" name="Connector 3"/>
          <p:cNvCxnSpPr/>
          <p:nvPr/>
        </p:nvCxnSpPr>
        <p:spPr>
          <a:xfrm flipH="1">
            <a:off x="6085799" y="2787060"/>
            <a:ext cx="787048" cy="457877"/>
          </a:xfrm>
          <a:prstGeom prst="line">
            <a:avLst/>
          </a:prstGeom>
          <a:ln w="1905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4" name="Connector 4"/>
          <p:cNvCxnSpPr/>
          <p:nvPr/>
        </p:nvCxnSpPr>
        <p:spPr>
          <a:xfrm flipH="1" flipV="1">
            <a:off x="6096000" y="3252176"/>
            <a:ext cx="0" cy="1146048"/>
          </a:xfrm>
          <a:prstGeom prst="line">
            <a:avLst/>
          </a:prstGeom>
          <a:ln w="1905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5" name="AutoShape 5"/>
          <p:cNvSpPr/>
          <p:nvPr/>
        </p:nvSpPr>
        <p:spPr>
          <a:xfrm>
            <a:off x="654974" y="1746676"/>
            <a:ext cx="4692565" cy="1777323"/>
          </a:xfrm>
          <a:prstGeom prst="snip1Rect">
            <a:avLst>
              <a:gd name="adj" fmla="val 25816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897941" y="2525610"/>
            <a:ext cx="419981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在团队中发挥自身专业优势，提升团队协作能力。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897941" y="1951443"/>
            <a:ext cx="3851172" cy="5193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积极参与团队项目</a:t>
            </a:r>
          </a:p>
        </p:txBody>
      </p:sp>
      <p:sp>
        <p:nvSpPr>
          <p:cNvPr id="8" name="AutoShape 8"/>
          <p:cNvSpPr/>
          <p:nvPr/>
        </p:nvSpPr>
        <p:spPr>
          <a:xfrm>
            <a:off x="5575257" y="2695566"/>
            <a:ext cx="1041485" cy="1064453"/>
          </a:xfrm>
          <a:prstGeom prst="ellipse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5692637" y="2815534"/>
            <a:ext cx="806727" cy="82451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 rot="10800000">
            <a:off x="5065769" y="1746676"/>
            <a:ext cx="281771" cy="281771"/>
          </a:xfrm>
          <a:prstGeom prst="rtTriangl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6862010" y="1746676"/>
            <a:ext cx="4692565" cy="1777323"/>
          </a:xfrm>
          <a:prstGeom prst="snip1Rect">
            <a:avLst>
              <a:gd name="adj" fmla="val 25816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 rot="10800000">
            <a:off x="11272804" y="1746676"/>
            <a:ext cx="281771" cy="281771"/>
          </a:xfrm>
          <a:prstGeom prst="rt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2304288" y="4201903"/>
            <a:ext cx="7583424" cy="1744811"/>
          </a:xfrm>
          <a:prstGeom prst="snip1Rect">
            <a:avLst>
              <a:gd name="adj" fmla="val 25374"/>
            </a:avLst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 rot="10800000">
            <a:off x="9605942" y="4201903"/>
            <a:ext cx="281771" cy="281771"/>
          </a:xfrm>
          <a:prstGeom prst="rtTriangle">
            <a:avLst/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TextBox 15"/>
          <p:cNvSpPr txBox="1"/>
          <p:nvPr/>
        </p:nvSpPr>
        <p:spPr>
          <a:xfrm>
            <a:off x="7096195" y="2525610"/>
            <a:ext cx="419981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学会清晰、准确地表达自己的观点，倾听他人意见，促进团队和谐。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7096195" y="1966682"/>
            <a:ext cx="3948708" cy="5193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有效沟通技巧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2571608" y="4965724"/>
            <a:ext cx="68766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在团队中发挥带头作用，学会带领团队解决问题，培养领导才能。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2571608" y="4415940"/>
            <a:ext cx="4371364" cy="5193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领导力培养</a:t>
            </a:r>
          </a:p>
        </p:txBody>
      </p:sp>
      <p:sp>
        <p:nvSpPr>
          <p:cNvPr id="19" name="Freeform 19"/>
          <p:cNvSpPr/>
          <p:nvPr/>
        </p:nvSpPr>
        <p:spPr>
          <a:xfrm>
            <a:off x="5885368" y="3029673"/>
            <a:ext cx="396240" cy="420624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培养团队协作与沟通能力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https://d.book118.com/485142001041011104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C1118"/>
      </a:lt1>
      <a:dk2>
        <a:srgbClr val="F7F7F7"/>
      </a:dk2>
      <a:lt2>
        <a:srgbClr val="121C23"/>
      </a:lt2>
      <a:accent1>
        <a:srgbClr val="E27536"/>
      </a:accent1>
      <a:accent2>
        <a:srgbClr val="3195CF"/>
      </a:accent2>
      <a:accent3>
        <a:srgbClr val="1A638D"/>
      </a:accent3>
      <a:accent4>
        <a:srgbClr val="25B3BC"/>
      </a:accent4>
      <a:accent5>
        <a:srgbClr val="073A6A"/>
      </a:accent5>
      <a:accent6>
        <a:srgbClr val="D97F5B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ant" typeface="新細明體"/>
        <a:font script="Telu" typeface="Gautami"/>
        <a:font script="Ethi" typeface="Nyala"/>
        <a:font script="Jpan" typeface="ＭＳ Ｐゴシック"/>
        <a:font script="Sinh" typeface="Iskoola Pota"/>
        <a:font script="Deva" typeface="Mangal"/>
        <a:font script="Knda" typeface="Tunga"/>
        <a:font script="Tibt" typeface="Microsoft Himalaya"/>
        <a:font script="Khmr" typeface="MoolBoran"/>
        <a:font script="Taml" typeface="Latha"/>
        <a:font script="Hebr" typeface="Times New Roman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ant" typeface="新細明體"/>
        <a:font script="Telu" typeface="Gautami"/>
        <a:font script="Ethi" typeface="Nyala"/>
        <a:font script="Jpan" typeface="ＭＳ Ｐゴシック"/>
        <a:font script="Sinh" typeface="Iskoola Pota"/>
        <a:font script="Deva" typeface="Mangal"/>
        <a:font script="Knda" typeface="Tunga"/>
        <a:font script="Tibt" typeface="Microsoft Himalaya"/>
        <a:font script="Khmr" typeface="DaunPenh"/>
        <a:font script="Taml" typeface="Latha"/>
        <a:font script="Hebr" typeface="Arial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64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9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2024-09-13T20:58:02.876</cp:lastPrinted>
  <dcterms:created xsi:type="dcterms:W3CDTF">2024-09-13T12:58:02Z</dcterms:created>
  <dcterms:modified xsi:type="dcterms:W3CDTF">2024-09-13T12:58:04Z</dcterms:modified>
</cp:coreProperties>
</file>