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39C7A-535B-40CA-A460-A5E71E0A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95913-162A-4999-95BE-0AEDAE68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03F60-9BAF-46CC-8374-2DA7A5810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724A3-3E09-4B2F-B9CB-1F38AD12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E8B49-AF11-446D-AD9D-5B1002F3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0B54B5-2F70-4CDD-8717-C5BC036B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5FF54-08AA-4D33-9830-2824959E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E9BE9-EFA0-470A-A334-FBABD4AF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6E095-7FF5-469E-BE5A-7FE70A7C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0A45C-6017-404A-AC2F-E61BEAFD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BA443-C5C6-4EA2-A2B0-862EDCC0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31" Type="http://schemas.openxmlformats.org/officeDocument/2006/relationships/tags" Target="../tags/tag224.xml" /><Relationship Id="rId32" Type="http://schemas.openxmlformats.org/officeDocument/2006/relationships/tags" Target="../tags/tag225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11343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UML在软件工程质量度量和评估中的应用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19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UML的基本概念</a:t>
            </a:r>
            <a:endParaRPr lang="zh-CN" altLang="en-US" sz="19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软件工程质量度量和评估的重要性</a:t>
            </a:r>
            <a:endParaRPr lang="zh-CN" altLang="en-US" sz="19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UML在软件工程质量度量中的应用</a:t>
            </a:r>
            <a:endParaRPr lang="zh-CN" altLang="en-US" sz="19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UML在软件工程质量评估中的应用</a:t>
            </a:r>
            <a:endParaRPr lang="zh-CN" altLang="en-US" sz="19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UML在软件工程质量度量和评估中的价值和挑战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UML的基本概念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UML的定义和作用</a:t>
            </a:r>
            <a:endParaRPr lang="zh-CN" altLang="en-US"/>
          </a:p>
        </p:txBody>
      </p:sp>
      <p:sp>
        <p:nvSpPr>
          <p:cNvPr id="104916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UML（Unified Modeling Language）是一种标准化的建模语言，用于描述、分析和设计软件系统。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UML定义了一套图形符号和规则，用于表示软件系统的结构、行为和关系。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UML的作用在于提高软件开发的效率和质量，通过可视化的方式帮助开发人员更好地理解和沟通软件系统的设计。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UML在软件工程质量度量和评估中的应用，可以帮助开发人员更好地理解和评估软件系统的质量，提高软件开发的效率和质量。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UML的主要特点和优势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72986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089439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887013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统一建模语言：UML是一种通用的建模语言，可以应用于各种软件开发过程中。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4429469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480901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4586615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面向对象：UML是一种面向对象的建模语言，可以更好地描述和表达软件的结构和行为。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7"/>
          <p:cNvSpPr/>
          <p:nvPr>
            <p:custDataLst>
              <p:tags r:id="rId8"/>
            </p:custDataLst>
          </p:nvPr>
        </p:nvSpPr>
        <p:spPr>
          <a:xfrm>
            <a:off x="812840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2"/>
          <p:cNvSpPr/>
          <p:nvPr>
            <p:custDataLst>
              <p:tags r:id="rId9"/>
            </p:custDataLst>
          </p:nvPr>
        </p:nvSpPr>
        <p:spPr>
          <a:xfrm>
            <a:off x="8527931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828555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可视化：UML提供了一种可视化的建模方式，可以更直观地展示软件的结构和行为。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3"/>
          <p:cNvSpPr/>
          <p:nvPr>
            <p:custDataLst>
              <p:tags r:id="rId11"/>
            </p:custDataLst>
          </p:nvPr>
        </p:nvSpPr>
        <p:spPr>
          <a:xfrm>
            <a:off x="72920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7"/>
          <p:cNvSpPr/>
          <p:nvPr>
            <p:custDataLst>
              <p:tags r:id="rId12"/>
            </p:custDataLst>
          </p:nvPr>
        </p:nvSpPr>
        <p:spPr>
          <a:xfrm>
            <a:off x="1088773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886347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易于理解和使用：UML的语法和符号都比较简单易懂，易于学习和使用。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34"/>
          <p:cNvSpPr/>
          <p:nvPr>
            <p:custDataLst>
              <p:tags r:id="rId14"/>
            </p:custDataLst>
          </p:nvPr>
        </p:nvSpPr>
        <p:spPr>
          <a:xfrm>
            <a:off x="4428803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8"/>
          <p:cNvSpPr/>
          <p:nvPr>
            <p:custDataLst>
              <p:tags r:id="rId15"/>
            </p:custDataLst>
          </p:nvPr>
        </p:nvSpPr>
        <p:spPr>
          <a:xfrm>
            <a:off x="4808352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6"/>
            </p:custDataLst>
          </p:nvPr>
        </p:nvSpPr>
        <p:spPr>
          <a:xfrm>
            <a:off x="4585949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灵活性：UML可以根据不同的软件开发过程和需求进行定制和扩展。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35"/>
          <p:cNvSpPr/>
          <p:nvPr>
            <p:custDataLst>
              <p:tags r:id="rId17"/>
            </p:custDataLst>
          </p:nvPr>
        </p:nvSpPr>
        <p:spPr>
          <a:xfrm>
            <a:off x="812774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39"/>
          <p:cNvSpPr/>
          <p:nvPr>
            <p:custDataLst>
              <p:tags r:id="rId18"/>
            </p:custDataLst>
          </p:nvPr>
        </p:nvSpPr>
        <p:spPr>
          <a:xfrm>
            <a:off x="8527265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19"/>
            </p:custDataLst>
          </p:nvPr>
        </p:nvSpPr>
        <p:spPr>
          <a:xfrm>
            <a:off x="8284886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标准化：UML是一种标准化的建模语言，已经被广泛应用于各种软件开发过程中。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UML的基本元素和表示方法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494654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773162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204442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710253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3160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757912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3855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7102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719600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7312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0" name="正文"/>
          <p:cNvSpPr txBox="1"/>
          <p:nvPr>
            <p:custDataLst>
              <p:tags r:id="rId12"/>
            </p:custDataLst>
          </p:nvPr>
        </p:nvSpPr>
        <p:spPr>
          <a:xfrm>
            <a:off x="1851253" y="1729582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接口：表示对象或实体的行为或操作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13"/>
            </p:custDataLst>
          </p:nvPr>
        </p:nvSpPr>
        <p:spPr>
          <a:xfrm>
            <a:off x="3789350" y="2396796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包：表示一组相关的类和接口，用于组织模型元素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14"/>
            </p:custDataLst>
          </p:nvPr>
        </p:nvSpPr>
        <p:spPr>
          <a:xfrm>
            <a:off x="5737613" y="1330525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部署图：表示软件系统在硬件环境中的部署和配置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15"/>
            </p:custDataLst>
          </p:nvPr>
        </p:nvSpPr>
        <p:spPr>
          <a:xfrm>
            <a:off x="7681429" y="2208070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状态图：表示对象的状态变化和事件触发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16"/>
            </p:custDataLst>
          </p:nvPr>
        </p:nvSpPr>
        <p:spPr>
          <a:xfrm>
            <a:off x="9619525" y="1507178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用例图：表示系统与用户的交互和功能需求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17"/>
            </p:custDataLst>
          </p:nvPr>
        </p:nvSpPr>
        <p:spPr>
          <a:xfrm>
            <a:off x="876486" y="4177938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类：表示对象或实体，具有属性和方法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18"/>
            </p:custDataLst>
          </p:nvPr>
        </p:nvSpPr>
        <p:spPr>
          <a:xfrm>
            <a:off x="2826656" y="5078359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关系：表示对象或实体之间的关系，如继承、关联、依赖等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19"/>
            </p:custDataLst>
          </p:nvPr>
        </p:nvSpPr>
        <p:spPr>
          <a:xfrm>
            <a:off x="4767294" y="4556661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组件：表示一个独立的软件单元，如模块、子系统等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0"/>
            </p:custDataLst>
          </p:nvPr>
        </p:nvSpPr>
        <p:spPr>
          <a:xfrm>
            <a:off x="6726360" y="5422768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活动图：表示业务流程或算法流程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1"/>
            </p:custDataLst>
          </p:nvPr>
        </p:nvSpPr>
        <p:spPr>
          <a:xfrm>
            <a:off x="8660009" y="4366664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序列图：表示对象之间的消息传递和协作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713431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0" name="椭圆 23"/>
          <p:cNvSpPr/>
          <p:nvPr>
            <p:custDataLst>
              <p:tags r:id="rId23"/>
            </p:custDataLst>
          </p:nvPr>
        </p:nvSpPr>
        <p:spPr>
          <a:xfrm flipV="1">
            <a:off x="10453224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2" name="椭圆 21"/>
          <p:cNvSpPr/>
          <p:nvPr>
            <p:custDataLst>
              <p:tags r:id="rId24"/>
            </p:custDataLst>
          </p:nvPr>
        </p:nvSpPr>
        <p:spPr>
          <a:xfrm flipV="1">
            <a:off x="7560059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4" name="椭圆 22"/>
          <p:cNvSpPr/>
          <p:nvPr>
            <p:custDataLst>
              <p:tags r:id="rId25"/>
            </p:custDataLst>
          </p:nvPr>
        </p:nvSpPr>
        <p:spPr>
          <a:xfrm flipV="1">
            <a:off x="9493708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6" name="椭圆 20"/>
          <p:cNvSpPr/>
          <p:nvPr>
            <p:custDataLst>
              <p:tags r:id="rId26"/>
            </p:custDataLst>
          </p:nvPr>
        </p:nvSpPr>
        <p:spPr>
          <a:xfrm flipV="1">
            <a:off x="8515128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8" name="椭圆 13"/>
          <p:cNvSpPr/>
          <p:nvPr>
            <p:custDataLst>
              <p:tags r:id="rId27"/>
            </p:custDataLst>
          </p:nvPr>
        </p:nvSpPr>
        <p:spPr>
          <a:xfrm flipV="1">
            <a:off x="657131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0" name="椭圆 14"/>
          <p:cNvSpPr/>
          <p:nvPr>
            <p:custDataLst>
              <p:tags r:id="rId28"/>
            </p:custDataLst>
          </p:nvPr>
        </p:nvSpPr>
        <p:spPr>
          <a:xfrm flipV="1">
            <a:off x="560099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2" name="椭圆 15"/>
          <p:cNvSpPr/>
          <p:nvPr>
            <p:custDataLst>
              <p:tags r:id="rId29"/>
            </p:custDataLst>
          </p:nvPr>
        </p:nvSpPr>
        <p:spPr>
          <a:xfrm flipV="1">
            <a:off x="4623049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4" name="椭圆 17"/>
          <p:cNvSpPr/>
          <p:nvPr>
            <p:custDataLst>
              <p:tags r:id="rId30"/>
            </p:custDataLst>
          </p:nvPr>
        </p:nvSpPr>
        <p:spPr>
          <a:xfrm flipV="1">
            <a:off x="3660355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6" name="椭圆 18"/>
          <p:cNvSpPr/>
          <p:nvPr>
            <p:custDataLst>
              <p:tags r:id="rId31"/>
            </p:custDataLst>
          </p:nvPr>
        </p:nvSpPr>
        <p:spPr>
          <a:xfrm flipV="1">
            <a:off x="268495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8" name="椭圆 19"/>
          <p:cNvSpPr/>
          <p:nvPr>
            <p:custDataLst>
              <p:tags r:id="rId32"/>
            </p:custDataLst>
          </p:nvPr>
        </p:nvSpPr>
        <p:spPr>
          <a:xfrm flipV="1">
            <a:off x="1710185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软件工程质量度量和评估的重要性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软件工程质量的定义和影响因素</a:t>
            </a:r>
            <a:endParaRPr lang="zh-CN" altLang="en-US"/>
          </a:p>
        </p:txBody>
      </p:sp>
      <p:sp>
        <p:nvSpPr>
          <p:cNvPr id="104951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重要性：软件工程质量度量和评估对于提高软件产品的质量和可靠性，降低开发成本，提高用户满意度等方面具有重要意义。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软件工程质量的定义：软件工程质量是指软件产品满足用户需求的程度，包括功能性、可靠性、易用性、效率、可维护性等方面。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影响因素：软件工程质量受到多种因素的影响，包括需求分析、设计、编码、测试、维护等环节，以及团队协作、项目管理、技术水平等因素。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应用UML：UML是一种可视化建模语言，可以用于描述和设计软件系统，有助于提高软件工程质量度量和评估的准确性和有效性。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度量和评估的目的和意义</a:t>
            </a:r>
            <a:endParaRPr lang="zh-CN" altLang="en-US"/>
          </a:p>
        </p:txBody>
      </p:sp>
      <p:sp>
        <p:nvSpPr>
          <p:cNvPr id="104960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提高客户满意度：通过度量和评估，满足客户需求，提高客户满意度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提高软件质量：通过度量和评估，及时发现并解决问题，提高软件质量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降低开发成本：通过度量和评估，减少不必要的开发成本，提高开发效率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提高市场竞争力：通过度量和评估，提高软件产品的市场竞争力，增加市场份额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度量和评估的方法和工具</a:t>
            </a:r>
            <a:endParaRPr lang="zh-CN" altLang="en-US"/>
          </a:p>
        </p:txBody>
      </p:sp>
      <p:sp>
        <p:nvSpPr>
          <p:cNvPr id="10496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工具：SonarQube、JMeter、LoadRunner等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评估标准：ISO/IEC 25000系列标准、CMMI等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静态度量：代码行数、复杂度、耦合度等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动态度量：性能测试、压力测试、可靠性测试等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7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UML在软件工程质量度量中的应用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https://d.book118.com/485211343323011111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UML在软件工程质量度量和评估中的应用</vt:lpstr>
      <vt:lpstr>目录</vt:lpstr>
      <vt:lpstr>添加章节标题</vt:lpstr>
      <vt:lpstr>UML的基本概念</vt:lpstr>
      <vt:lpstr>UML的定义和作用</vt:lpstr>
      <vt:lpstr>UML的主要特点和优势</vt:lpstr>
      <vt:lpstr>UML的基本元素和表示方法</vt:lpstr>
      <vt:lpstr>软件工程质量度量和评估的重要性</vt:lpstr>
      <vt:lpstr>软件工程质量的定义和影响因素</vt:lpstr>
      <vt:lpstr>度量和评估的目的和意义</vt:lpstr>
      <vt:lpstr>度量和评估的方法和工具</vt:lpstr>
      <vt:lpstr>UML在软件工程质量度量中的应用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2024-09-17T22:15:20.480</cp:lastPrinted>
  <dcterms:created xsi:type="dcterms:W3CDTF">2024-09-17T14:15:20Z</dcterms:created>
  <dcterms:modified xsi:type="dcterms:W3CDTF">2024-09-17T14:15:23Z</dcterms:modified>
</cp:coreProperties>
</file>