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0FCE3F-55AF-44BD-B737-5CA1D1CAE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CAC027-F577-4949-A1F9-9B068B745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94EA74-6203-4767-A796-695730360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1E1296-CEDE-4E60-9203-9D6DC5DC4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3443BA-F668-4565-9BF6-53D311A795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C80DAE-D9F7-4A4B-8F89-D66B09E62F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CF737E-3BCD-4DEB-8FD8-D8DA5EB071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668B30-ADFB-4402-BEEA-0DBA671E4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E3646-8D66-4AC2-B8FB-98289D6FB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BDE679-2EEF-4840-8853-B8F205DBF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2DACC3-A06A-4CDF-A113-016075932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30313040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《高压配电系统》ppt课件</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高压配电系统概述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高压配电系统的组成与结构</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高压配电系统的运行与维护</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高压配电系统的设计与优化</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高压配电系统的安全与防护</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案例分析与实践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高压配电系统概述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高压配电系统是一种将电能从发电厂传输到用户的系统，其特点包括高电压、大容量、远距离传输等。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配电系统通常是指33kV或以上的电力系统，其主要功能是将电能从发电厂传输到用户，并确保电力供应的可靠性、安全性和经济性。高压配电系统具有高电压、大容量、远距离传输等特点，能够满足大规模用电需求，并且能够减少电能传输过程中的损失。</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高压配电系统对于保障社会生产和人民生活具有重要意义，它是现代电力工业的重要组成部分。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压配电系统是现代电力工业的重要基础设施，它承担着向用户提供可靠、安全、经济的电力供应的任务。随着社会经济的发展和人民生活水平的提高，电力需求不断增加，高压配电系统的地位和作用也日益突出。高压配电系统的正常运行对于保障社会生产和人民生活的正常进行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高压配电系统的发展经历了从低压配电到高压配电的演变过程，未来将朝着更加智能化、绿色化的方向发展。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电力工业的发展，高压配电系统的技术不断进步和完善。早期电力系统采用低压配电方式，但随着用电负荷的增加和远距离传输需求的出现，高压配电逐渐成为主流。目前，高压配电系统已经实现了自动化和智能化管理，未来还将朝着更加环保、高效、可靠的方向发展，以满足人类社会不断增长的电力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高压配电系统的组成与结构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负荷中心</a:t>
            </a:r>
            <a:endParaRPr lang="en-US" sz="1100"/>
          </a:p>
        </p:txBody>
      </p:sp>
      <p:sp>
        <p:nvSpPr>
          <p:cNvPr id="12" name="AutoShape 12"/>
          <p:cNvSpPr/>
          <p:nvPr/>
        </p:nvSpPr>
        <p:spPr>
          <a:xfrm>
            <a:off x="4156340" y="3584949"/>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输电线路</a:t>
            </a:r>
            <a:endParaRPr lang="en-US" sz="1100"/>
          </a:p>
        </p:txBody>
      </p:sp>
      <p:sp>
        <p:nvSpPr>
          <p:cNvPr id="13" name="AutoShape 13"/>
          <p:cNvSpPr/>
          <p:nvPr/>
        </p:nvSpPr>
        <p:spPr>
          <a:xfrm>
            <a:off x="4156340" y="2165691"/>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电源</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高压配电系统的组成</a:t>
              </a:r>
            </a:p>
          </p:txBody>
        </p:sp>
      </p:grpSp>
      <p:sp>
        <p:nvSpPr>
          <p:cNvPr id="36" name="AutoShape 36"/>
          <p:cNvSpPr/>
          <p:nvPr/>
        </p:nvSpPr>
        <p:spPr>
          <a:xfrm>
            <a:off x="6096000" y="190754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提供电能，通过高压输电线路传输至负荷中心。</a:t>
            </a:r>
            <a:endParaRPr lang="en-US" sz="1100"/>
          </a:p>
        </p:txBody>
      </p:sp>
      <p:sp>
        <p:nvSpPr>
          <p:cNvPr id="37" name="AutoShape 37"/>
          <p:cNvSpPr/>
          <p:nvPr/>
        </p:nvSpPr>
        <p:spPr>
          <a:xfrm>
            <a:off x="6096000" y="4928174"/>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将电能分配给各类用户，包括工业、商业和居民区等。</a:t>
            </a:r>
            <a:endParaRPr lang="en-US" sz="1100"/>
          </a:p>
        </p:txBody>
      </p:sp>
      <p:sp>
        <p:nvSpPr>
          <p:cNvPr id="38" name="AutoShape 38"/>
          <p:cNvSpPr/>
          <p:nvPr/>
        </p:nvSpPr>
        <p:spPr>
          <a:xfrm>
            <a:off x="6096000" y="340742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用于传输电能，由导线、杆塔、绝缘子等组成。</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高压配电系统的结构</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网状结构</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电源通过多条输电线路供电给负荷中心，形成网状结构，适用于大型城市或工业区等复杂供电系统。</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放射式结构</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电源通过一条输电线路直接供电给负荷中心，适用于负荷集中的情况。</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环式结构</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电源通过两条输电线路供电给负荷中心，形成环形结构，适用于对供电可靠性要求较高的场合。</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23593" y="3784976"/>
            <a:ext cx="1631969"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23593" y="2056783"/>
            <a:ext cx="1631969"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29991" y="2152793"/>
            <a:ext cx="1645627" cy="57606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29991" y="3784976"/>
            <a:ext cx="1645627"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6" name="Group 6"/>
          <p:cNvGrpSpPr/>
          <p:nvPr/>
        </p:nvGrpSpPr>
        <p:grpSpPr>
          <a:xfrm>
            <a:off x="2887644" y="1462367"/>
            <a:ext cx="1042321" cy="1042416"/>
            <a:chOff x="2887644" y="1462367"/>
            <a:chExt cx="1042321" cy="1042416"/>
          </a:xfrm>
        </p:grpSpPr>
        <p:sp>
          <p:nvSpPr>
            <p:cNvPr id="7" name="AutoShape 7"/>
            <p:cNvSpPr/>
            <p:nvPr/>
          </p:nvSpPr>
          <p:spPr>
            <a:xfrm>
              <a:off x="2887644" y="1462367"/>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887644" y="4072978"/>
            <a:ext cx="1042321" cy="1042416"/>
            <a:chOff x="2887644" y="4072978"/>
            <a:chExt cx="1042321" cy="1042416"/>
          </a:xfrm>
        </p:grpSpPr>
        <p:sp>
          <p:nvSpPr>
            <p:cNvPr id="9" name="AutoShape 9"/>
            <p:cNvSpPr/>
            <p:nvPr/>
          </p:nvSpPr>
          <p:spPr>
            <a:xfrm>
              <a:off x="2887644" y="4072978"/>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551590" y="1473606"/>
            <a:ext cx="1042321" cy="1042416"/>
            <a:chOff x="8551590" y="1473606"/>
            <a:chExt cx="1042321" cy="1042416"/>
          </a:xfrm>
        </p:grpSpPr>
        <p:sp>
          <p:nvSpPr>
            <p:cNvPr id="11" name="AutoShape 11"/>
            <p:cNvSpPr/>
            <p:nvPr/>
          </p:nvSpPr>
          <p:spPr>
            <a:xfrm>
              <a:off x="8551590" y="1473606"/>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551590" y="4084218"/>
            <a:ext cx="1042321" cy="1042416"/>
            <a:chOff x="8551590" y="4084218"/>
            <a:chExt cx="1042321" cy="1042416"/>
          </a:xfrm>
        </p:grpSpPr>
        <p:sp>
          <p:nvSpPr>
            <p:cNvPr id="13" name="AutoShape 13"/>
            <p:cNvSpPr/>
            <p:nvPr/>
          </p:nvSpPr>
          <p:spPr>
            <a:xfrm>
              <a:off x="8551590" y="4084218"/>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AutoShape 14"/>
          <p:cNvSpPr/>
          <p:nvPr/>
        </p:nvSpPr>
        <p:spPr>
          <a:xfrm>
            <a:off x="2244174" y="2598544"/>
            <a:ext cx="2551945"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变压器</a:t>
            </a:r>
            <a:endParaRPr lang="en-US" sz="1100"/>
          </a:p>
        </p:txBody>
      </p:sp>
      <p:sp>
        <p:nvSpPr>
          <p:cNvPr id="15" name="AutoShape 15"/>
          <p:cNvSpPr/>
          <p:nvPr/>
        </p:nvSpPr>
        <p:spPr>
          <a:xfrm>
            <a:off x="7796778" y="2598544"/>
            <a:ext cx="2551945"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断路器</a:t>
            </a:r>
            <a:endParaRPr lang="en-US" sz="1100"/>
          </a:p>
        </p:txBody>
      </p:sp>
      <p:sp>
        <p:nvSpPr>
          <p:cNvPr id="16" name="AutoShape 16"/>
          <p:cNvSpPr/>
          <p:nvPr/>
        </p:nvSpPr>
        <p:spPr>
          <a:xfrm>
            <a:off x="2132832" y="5115395"/>
            <a:ext cx="2551945" cy="32874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隔离开关</a:t>
            </a:r>
            <a:endParaRPr lang="en-US" sz="1100"/>
          </a:p>
        </p:txBody>
      </p:sp>
      <p:sp>
        <p:nvSpPr>
          <p:cNvPr id="17" name="AutoShape 17"/>
          <p:cNvSpPr/>
          <p:nvPr/>
        </p:nvSpPr>
        <p:spPr>
          <a:xfrm>
            <a:off x="7796778" y="5115395"/>
            <a:ext cx="2551945" cy="32874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电流互感器和电压互感器</a:t>
            </a:r>
            <a:endParaRPr lang="en-US" sz="1100"/>
          </a:p>
        </p:txBody>
      </p:sp>
      <p:sp>
        <p:nvSpPr>
          <p:cNvPr id="18" name="Freeform 18"/>
          <p:cNvSpPr/>
          <p:nvPr/>
        </p:nvSpPr>
        <p:spPr>
          <a:xfrm>
            <a:off x="3162126" y="1736896"/>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854255" y="1765080"/>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216332" y="4401714"/>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903628" y="4425064"/>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高压配电系统的设备与元件</a:t>
              </a:r>
            </a:p>
          </p:txBody>
        </p:sp>
      </p:grpSp>
      <p:sp>
        <p:nvSpPr>
          <p:cNvPr id="44" name="AutoShape 44"/>
          <p:cNvSpPr/>
          <p:nvPr/>
        </p:nvSpPr>
        <p:spPr>
          <a:xfrm>
            <a:off x="8236050" y="5416004"/>
            <a:ext cx="2860041" cy="108146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用于隔离电路，保证设备和线路检修时的安全。</a:t>
            </a:r>
            <a:endParaRPr lang="en-US" sz="1100"/>
          </a:p>
        </p:txBody>
      </p:sp>
      <p:sp>
        <p:nvSpPr>
          <p:cNvPr id="45" name="AutoShape 45"/>
          <p:cNvSpPr/>
          <p:nvPr/>
        </p:nvSpPr>
        <p:spPr>
          <a:xfrm>
            <a:off x="1391768" y="5416004"/>
            <a:ext cx="2860041" cy="108146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用于测量和保护电路中的电流和电压。</a:t>
            </a:r>
            <a:endParaRPr lang="en-US" sz="1100"/>
          </a:p>
        </p:txBody>
      </p:sp>
      <p:sp>
        <p:nvSpPr>
          <p:cNvPr id="46" name="AutoShape 46"/>
          <p:cNvSpPr/>
          <p:nvPr/>
        </p:nvSpPr>
        <p:spPr>
          <a:xfrm>
            <a:off x="1399937" y="2898546"/>
            <a:ext cx="2861224" cy="138372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用于将高压电能转换为较低电压等级的电能，以满足用户需求。</a:t>
            </a:r>
            <a:endParaRPr lang="en-US" sz="1100"/>
          </a:p>
        </p:txBody>
      </p:sp>
      <p:sp>
        <p:nvSpPr>
          <p:cNvPr id="47" name="AutoShape 47"/>
          <p:cNvSpPr/>
          <p:nvPr/>
        </p:nvSpPr>
        <p:spPr>
          <a:xfrm>
            <a:off x="8238458" y="2898546"/>
            <a:ext cx="2857634" cy="138372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用于切断或接通电路，保护设备和线路的安全。</a:t>
            </a:r>
            <a:endParaRPr lang="en-US" sz="1100"/>
          </a:p>
        </p:txBody>
      </p:sp>
      <p:sp>
        <p:nvSpPr>
          <p:cNvPr id="48" name="Freeform 48"/>
          <p:cNvSpPr/>
          <p:nvPr/>
        </p:nvSpPr>
        <p:spPr>
          <a:xfrm>
            <a:off x="5651945" y="2717646"/>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高压配电系统的运行与维护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高压配电系统的监控与保护</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高压配电系统的基本构成</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高压配电系统的运行方式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高压配电系统的运行</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介绍如何通过各种传感器和保护装置对系统进行实时监控和保护，确保系统的安全稳定运行。</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详细介绍高压配电系统的各个组成部分，如变压器、断路器、隔离开关等，以及它们在系统中的作用。</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解释正常运行、备用、检修等不同状态下的系统运行方式，以及相应的操作规程和注意事项。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列举日常维护的要点，如检查设备外观、紧固件、清洁等，以及相应的工具和安全措施。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日常维护</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介绍定期对设备进行预防性维护的重要性，包括更换磨损件、检查电气性能等，以及相应的维护周期和标准。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定期维护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针对高温、高湿、腐蚀等特殊环境下的高压配电系统，提出相应的维护措施和注意事项。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特殊环境下的维护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高压配电系统的维护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https://d.book118.com/485230313040011040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2024-08-31T02:50:45.546</cp:lastPrinted>
  <dcterms:created xsi:type="dcterms:W3CDTF">2024-08-30T18:50:45Z</dcterms:created>
  <dcterms:modified xsi:type="dcterms:W3CDTF">2024-08-30T18:50:47Z</dcterms:modified>
</cp:coreProperties>
</file>