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80.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8D2FA9-CDBA-45CB-ADD2-CBA2074A34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74257-F182-4C6A-A044-490BF83E9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59E8A1-A628-46CB-925F-A0719A457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436535-342E-48F4-AE23-972316EDD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034B13-AF96-461D-8D97-498915DB50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524CF1-E748-410A-9AEB-AFA83E4851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0526F9-2724-4BDF-820B-BCAB950570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33635-F6C9-46A4-8000-55DE1D95FC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22B363-99E7-4017-B7A9-317F9E430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18601-5A9F-4A63-8914-F67C9EF20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3BB0AD-5A42-4319-9889-B11017030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75.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tags" Target="../tags/tag195.xml" /><Relationship Id="rId23" Type="http://schemas.openxmlformats.org/officeDocument/2006/relationships/tags" Target="../tags/tag196.xml" /><Relationship Id="rId24" Type="http://schemas.openxmlformats.org/officeDocument/2006/relationships/tags" Target="../tags/tag197.xml" /><Relationship Id="rId25" Type="http://schemas.openxmlformats.org/officeDocument/2006/relationships/tags" Target="../tags/tag198.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tags" Target="../tags/tag241.xml" /><Relationship Id="rId15" Type="http://schemas.openxmlformats.org/officeDocument/2006/relationships/tags" Target="../tags/tag242.xml" /><Relationship Id="rId16" Type="http://schemas.openxmlformats.org/officeDocument/2006/relationships/tags" Target="../tags/tag243.xml" /><Relationship Id="rId17" Type="http://schemas.openxmlformats.org/officeDocument/2006/relationships/tags" Target="../tags/tag244.xml" /><Relationship Id="rId18" Type="http://schemas.openxmlformats.org/officeDocument/2006/relationships/tags" Target="../tags/tag245.xml" /><Relationship Id="rId19" Type="http://schemas.openxmlformats.org/officeDocument/2006/relationships/tags" Target="../tags/tag246.xml" /><Relationship Id="rId2" Type="http://schemas.openxmlformats.org/officeDocument/2006/relationships/tags" Target="../tags/tag229.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ags" Target="../tags/tag252.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tags" Target="../tags/tag265.xml" /><Relationship Id="rId15" Type="http://schemas.openxmlformats.org/officeDocument/2006/relationships/tags" Target="../tags/tag266.xml" /><Relationship Id="rId16" Type="http://schemas.openxmlformats.org/officeDocument/2006/relationships/tags" Target="../tags/tag267.xml" /><Relationship Id="rId17" Type="http://schemas.openxmlformats.org/officeDocument/2006/relationships/tags" Target="../tags/tag268.xml" /><Relationship Id="rId18" Type="http://schemas.openxmlformats.org/officeDocument/2006/relationships/tags" Target="../tags/tag269.xml" /><Relationship Id="rId19" Type="http://schemas.openxmlformats.org/officeDocument/2006/relationships/tags" Target="../tags/tag270.xml" /><Relationship Id="rId2" Type="http://schemas.openxmlformats.org/officeDocument/2006/relationships/tags" Target="../tags/tag253.xml" /><Relationship Id="rId20" Type="http://schemas.openxmlformats.org/officeDocument/2006/relationships/tags" Target="../tags/tag271.xml" /><Relationship Id="rId21" Type="http://schemas.openxmlformats.org/officeDocument/2006/relationships/tags" Target="../tags/tag272.xml" /><Relationship Id="rId22" Type="http://schemas.openxmlformats.org/officeDocument/2006/relationships/tags" Target="../tags/tag273.xml" /><Relationship Id="rId23" Type="http://schemas.openxmlformats.org/officeDocument/2006/relationships/tags" Target="../tags/tag274.xml" /><Relationship Id="rId24" Type="http://schemas.openxmlformats.org/officeDocument/2006/relationships/tags" Target="../tags/tag275.xml" /><Relationship Id="rId25" Type="http://schemas.openxmlformats.org/officeDocument/2006/relationships/tags" Target="../tags/tag276.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40020240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针对胎儿问题的孕产妇医疗护理查房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汇报人：刀客特万</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疾病相关知识</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疾病相关知识</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胎儿问题类型及影响</a:t>
            </a:r>
            <a:endParaRPr lang="zh-CN" altLang="en-US"/>
          </a:p>
        </p:txBody>
      </p:sp>
      <p:sp>
        <p:nvSpPr>
          <p:cNvPr id="11280" name="Freeform 16"/>
          <p:cNvSpPr/>
          <p:nvPr>
            <p:custDataLst>
              <p:tags r:id="rId2"/>
            </p:custDataLst>
          </p:nvPr>
        </p:nvSpPr>
        <p:spPr bwMode="auto">
          <a:xfrm>
            <a:off x="838200"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1">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1276" name="Freeform 12"/>
          <p:cNvSpPr/>
          <p:nvPr>
            <p:custDataLst>
              <p:tags r:id="rId3"/>
            </p:custDataLst>
          </p:nvPr>
        </p:nvSpPr>
        <p:spPr bwMode="auto">
          <a:xfrm>
            <a:off x="838200"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1">
              <a:lumMod val="60000"/>
              <a:lumOff val="40000"/>
            </a:schemeClr>
          </a:solidFill>
          <a:ln w="34925" cap="rnd">
            <a:solidFill>
              <a:schemeClr val="accent1"/>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5" name="文本框 34"/>
          <p:cNvSpPr txBox="1"/>
          <p:nvPr>
            <p:custDataLst>
              <p:tags r:id="rId4"/>
            </p:custDataLst>
          </p:nvPr>
        </p:nvSpPr>
        <p:spPr>
          <a:xfrm>
            <a:off x="1220882"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01</a:t>
            </a:r>
            <a:endParaRPr lang="en-US" altLang="zh-CN" sz="5400" b="1" spc="300">
              <a:solidFill>
                <a:schemeClr val="lt1">
                  <a:lumMod val="100000"/>
                </a:schemeClr>
              </a:solidFill>
              <a:uFillTx/>
              <a:latin typeface="+mn-ea"/>
            </a:endParaRPr>
          </a:p>
        </p:txBody>
      </p:sp>
      <p:sp>
        <p:nvSpPr>
          <p:cNvPr id="29" name="Freeform 16"/>
          <p:cNvSpPr/>
          <p:nvPr>
            <p:custDataLst>
              <p:tags r:id="rId5"/>
            </p:custDataLst>
          </p:nvPr>
        </p:nvSpPr>
        <p:spPr bwMode="auto">
          <a:xfrm>
            <a:off x="361345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2">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1" name="Freeform 12"/>
          <p:cNvSpPr/>
          <p:nvPr>
            <p:custDataLst>
              <p:tags r:id="rId6"/>
            </p:custDataLst>
          </p:nvPr>
        </p:nvSpPr>
        <p:spPr bwMode="auto">
          <a:xfrm>
            <a:off x="361345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2">
              <a:lumMod val="60000"/>
              <a:lumOff val="40000"/>
            </a:schemeClr>
          </a:solidFill>
          <a:ln w="34925" cap="rnd">
            <a:solidFill>
              <a:schemeClr val="accent2"/>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4" name="文本框 33"/>
          <p:cNvSpPr txBox="1"/>
          <p:nvPr>
            <p:custDataLst>
              <p:tags r:id="rId7"/>
            </p:custDataLst>
          </p:nvPr>
        </p:nvSpPr>
        <p:spPr>
          <a:xfrm>
            <a:off x="3996140"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02</a:t>
            </a:r>
            <a:endParaRPr lang="en-US" altLang="zh-CN" sz="5400" b="1" spc="300">
              <a:solidFill>
                <a:schemeClr val="lt1">
                  <a:lumMod val="100000"/>
                </a:schemeClr>
              </a:solidFill>
              <a:uFillTx/>
              <a:latin typeface="+mn-ea"/>
            </a:endParaRPr>
          </a:p>
        </p:txBody>
      </p:sp>
      <p:sp>
        <p:nvSpPr>
          <p:cNvPr id="38" name="Freeform 16"/>
          <p:cNvSpPr/>
          <p:nvPr>
            <p:custDataLst>
              <p:tags r:id="rId8"/>
            </p:custDataLst>
          </p:nvPr>
        </p:nvSpPr>
        <p:spPr bwMode="auto">
          <a:xfrm>
            <a:off x="638936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3">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9" name="Freeform 12"/>
          <p:cNvSpPr/>
          <p:nvPr>
            <p:custDataLst>
              <p:tags r:id="rId9"/>
            </p:custDataLst>
          </p:nvPr>
        </p:nvSpPr>
        <p:spPr bwMode="auto">
          <a:xfrm>
            <a:off x="638936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3">
              <a:lumMod val="60000"/>
              <a:lumOff val="40000"/>
            </a:schemeClr>
          </a:solidFill>
          <a:ln w="34925" cap="rnd">
            <a:solidFill>
              <a:schemeClr val="accent3"/>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2" name="文本框 41"/>
          <p:cNvSpPr txBox="1"/>
          <p:nvPr>
            <p:custDataLst>
              <p:tags r:id="rId10"/>
            </p:custDataLst>
          </p:nvPr>
        </p:nvSpPr>
        <p:spPr>
          <a:xfrm>
            <a:off x="6772049"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03</a:t>
            </a:r>
            <a:endParaRPr lang="en-US" altLang="zh-CN" sz="5400" b="1" spc="300">
              <a:solidFill>
                <a:schemeClr val="lt1">
                  <a:lumMod val="100000"/>
                </a:schemeClr>
              </a:solidFill>
              <a:uFillTx/>
              <a:latin typeface="+mn-ea"/>
            </a:endParaRPr>
          </a:p>
        </p:txBody>
      </p:sp>
      <p:sp>
        <p:nvSpPr>
          <p:cNvPr id="44" name="Freeform 16"/>
          <p:cNvSpPr/>
          <p:nvPr>
            <p:custDataLst>
              <p:tags r:id="rId11"/>
            </p:custDataLst>
          </p:nvPr>
        </p:nvSpPr>
        <p:spPr bwMode="auto">
          <a:xfrm>
            <a:off x="9164625"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4">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5" name="Freeform 12"/>
          <p:cNvSpPr/>
          <p:nvPr>
            <p:custDataLst>
              <p:tags r:id="rId12"/>
            </p:custDataLst>
          </p:nvPr>
        </p:nvSpPr>
        <p:spPr bwMode="auto">
          <a:xfrm>
            <a:off x="9164625"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4">
              <a:lumMod val="60000"/>
              <a:lumOff val="40000"/>
            </a:schemeClr>
          </a:solidFill>
          <a:ln w="34925" cap="rnd">
            <a:solidFill>
              <a:schemeClr val="accent4"/>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8" name="文本框 47"/>
          <p:cNvSpPr txBox="1"/>
          <p:nvPr>
            <p:custDataLst>
              <p:tags r:id="rId13"/>
            </p:custDataLst>
          </p:nvPr>
        </p:nvSpPr>
        <p:spPr>
          <a:xfrm>
            <a:off x="9547307"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04</a:t>
            </a:r>
            <a:endParaRPr lang="en-US" altLang="zh-CN" sz="5400" b="1" spc="300">
              <a:solidFill>
                <a:schemeClr val="lt1">
                  <a:lumMod val="100000"/>
                </a:schemeClr>
              </a:solidFill>
              <a:uFillTx/>
              <a:latin typeface="+mn-ea"/>
            </a:endParaRPr>
          </a:p>
        </p:txBody>
      </p:sp>
      <p:sp>
        <p:nvSpPr>
          <p:cNvPr id="4" name="文本框 3"/>
          <p:cNvSpPr txBox="1"/>
          <p:nvPr>
            <p:custDataLst>
              <p:tags r:id="rId14"/>
            </p:custDataLst>
          </p:nvPr>
        </p:nvSpPr>
        <p:spPr>
          <a:xfrm>
            <a:off x="989447" y="3723409"/>
            <a:ext cx="1885380" cy="2109510"/>
          </a:xfrm>
          <a:prstGeom prst="rect">
            <a:avLst/>
          </a:prstGeom>
          <a:noFill/>
        </p:spPr>
        <p:txBody>
          <a:bodyPr wrap="square" r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胎儿发育迟缓：可能导致胎儿生长受限、早产、低出生体重等</a:t>
            </a:r>
            <a:endParaRPr lang="zh-CN" altLang="en-US" sz="2000" spc="150">
              <a:solidFill>
                <a:schemeClr val="dk1">
                  <a:lumMod val="100000"/>
                </a:schemeClr>
              </a:solidFill>
              <a:uFillTx/>
              <a:latin typeface="+mn-ea"/>
            </a:endParaRPr>
          </a:p>
        </p:txBody>
      </p:sp>
      <p:sp>
        <p:nvSpPr>
          <p:cNvPr id="5" name="文本框 4"/>
          <p:cNvSpPr txBox="1"/>
          <p:nvPr>
            <p:custDataLst>
              <p:tags r:id="rId15"/>
            </p:custDataLst>
          </p:nvPr>
        </p:nvSpPr>
        <p:spPr>
          <a:xfrm>
            <a:off x="3766009"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胎儿畸形：可能导致胎儿器官发育异常、功能障碍等</a:t>
            </a:r>
            <a:endParaRPr lang="zh-CN" altLang="en-US" sz="2000" spc="150">
              <a:solidFill>
                <a:schemeClr val="dk1">
                  <a:lumMod val="100000"/>
                </a:schemeClr>
              </a:solidFill>
              <a:uFillTx/>
              <a:latin typeface="+mn-ea"/>
            </a:endParaRPr>
          </a:p>
        </p:txBody>
      </p:sp>
      <p:sp>
        <p:nvSpPr>
          <p:cNvPr id="6" name="文本框 5"/>
          <p:cNvSpPr txBox="1"/>
          <p:nvPr>
            <p:custDataLst>
              <p:tags r:id="rId16"/>
            </p:custDataLst>
          </p:nvPr>
        </p:nvSpPr>
        <p:spPr>
          <a:xfrm>
            <a:off x="6542571"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胎儿感染：可能导致胎儿宫内感染、新生儿感染等</a:t>
            </a:r>
            <a:endParaRPr lang="zh-CN" altLang="en-US" sz="2000" spc="150">
              <a:solidFill>
                <a:schemeClr val="dk1">
                  <a:lumMod val="100000"/>
                </a:schemeClr>
              </a:solidFill>
              <a:uFillTx/>
              <a:latin typeface="+mn-ea"/>
            </a:endParaRPr>
          </a:p>
        </p:txBody>
      </p:sp>
      <p:sp>
        <p:nvSpPr>
          <p:cNvPr id="7" name="文本框 6"/>
          <p:cNvSpPr txBox="1"/>
          <p:nvPr>
            <p:custDataLst>
              <p:tags r:id="rId17"/>
            </p:custDataLst>
          </p:nvPr>
        </p:nvSpPr>
        <p:spPr>
          <a:xfrm>
            <a:off x="9316525" y="3723409"/>
            <a:ext cx="1885380" cy="2109510"/>
          </a:xfrm>
          <a:prstGeom prst="rect">
            <a:avLst/>
          </a:prstGeom>
          <a:noFill/>
        </p:spPr>
        <p:txBody>
          <a:bodyPr wrap="square" r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胎儿窘迫：可能导致胎儿缺氧、酸中毒等，严重时可导致胎儿死亡</a:t>
            </a:r>
            <a:endParaRPr lang="zh-CN" altLang="en-US" sz="2000" spc="150">
              <a:solidFill>
                <a:schemeClr val="dk1">
                  <a:lumMod val="100000"/>
                </a:schemeClr>
              </a:solidFill>
              <a:uFillTx/>
              <a:latin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孕产妇常见疾病及症状</a:t>
            </a:r>
            <a:endParaRPr lang="zh-CN" altLang="en-US"/>
          </a:p>
        </p:txBody>
      </p:sp>
      <p:sp>
        <p:nvSpPr>
          <p:cNvPr id="11" name="任意多边形: 形状 10"/>
          <p:cNvSpPr/>
          <p:nvPr>
            <p:custDataLst>
              <p:tags r:id="rId2"/>
            </p:custDataLst>
          </p:nvPr>
        </p:nvSpPr>
        <p:spPr>
          <a:xfrm>
            <a:off x="1167030" y="1364400"/>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8" name="文本框 10"/>
          <p:cNvSpPr txBox="1"/>
          <p:nvPr>
            <p:custDataLst>
              <p:tags r:id="rId3"/>
            </p:custDataLst>
          </p:nvPr>
        </p:nvSpPr>
        <p:spPr>
          <a:xfrm>
            <a:off x="1359765" y="2407626"/>
            <a:ext cx="2754065" cy="1110182"/>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妊娠期高血压：高血压、水肿、蛋白尿等症状</a:t>
            </a:r>
            <a:endParaRPr lang="zh-CN" altLang="en-US" sz="2000" spc="150">
              <a:solidFill>
                <a:schemeClr val="tx1">
                  <a:lumMod val="75000"/>
                  <a:lumOff val="25000"/>
                </a:schemeClr>
              </a:solidFill>
              <a:latin typeface="+mn-ea"/>
              <a:sym typeface="+mn-ea"/>
            </a:endParaRPr>
          </a:p>
        </p:txBody>
      </p:sp>
      <p:sp>
        <p:nvSpPr>
          <p:cNvPr id="9" name="文本框 58"/>
          <p:cNvSpPr txBox="1"/>
          <p:nvPr>
            <p:custDataLst>
              <p:tags r:id="rId4"/>
            </p:custDataLst>
          </p:nvPr>
        </p:nvSpPr>
        <p:spPr>
          <a:xfrm>
            <a:off x="1359765" y="1625692"/>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01</a:t>
            </a:r>
            <a:endParaRPr lang="en-US" altLang="zh-CN" sz="4800" b="1" spc="300">
              <a:solidFill>
                <a:schemeClr val="accent1"/>
              </a:solidFill>
              <a:latin typeface="+mn-ea"/>
            </a:endParaRPr>
          </a:p>
        </p:txBody>
      </p:sp>
      <p:sp>
        <p:nvSpPr>
          <p:cNvPr id="12" name="矩形 11"/>
          <p:cNvSpPr/>
          <p:nvPr>
            <p:custDataLst>
              <p:tags r:id="rId5"/>
            </p:custDataLst>
          </p:nvPr>
        </p:nvSpPr>
        <p:spPr>
          <a:xfrm>
            <a:off x="1047379" y="1364400"/>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5" name="任意多边形: 形状 14"/>
          <p:cNvSpPr/>
          <p:nvPr>
            <p:custDataLst>
              <p:tags r:id="rId6"/>
            </p:custDataLst>
          </p:nvPr>
        </p:nvSpPr>
        <p:spPr>
          <a:xfrm>
            <a:off x="4634965" y="1364400"/>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17" name="文本框 10"/>
          <p:cNvSpPr txBox="1"/>
          <p:nvPr>
            <p:custDataLst>
              <p:tags r:id="rId7"/>
            </p:custDataLst>
          </p:nvPr>
        </p:nvSpPr>
        <p:spPr>
          <a:xfrm>
            <a:off x="4827700" y="2407626"/>
            <a:ext cx="2754065" cy="1110182"/>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妊娠期糖尿病：血糖升高、尿糖阳性等症状</a:t>
            </a:r>
            <a:endParaRPr lang="zh-CN" altLang="en-US" sz="2000" spc="150">
              <a:solidFill>
                <a:schemeClr val="tx1">
                  <a:lumMod val="75000"/>
                  <a:lumOff val="25000"/>
                </a:schemeClr>
              </a:solidFill>
              <a:latin typeface="+mn-ea"/>
              <a:sym typeface="+mn-ea"/>
            </a:endParaRPr>
          </a:p>
        </p:txBody>
      </p:sp>
      <p:sp>
        <p:nvSpPr>
          <p:cNvPr id="18" name="文本框 58"/>
          <p:cNvSpPr txBox="1"/>
          <p:nvPr>
            <p:custDataLst>
              <p:tags r:id="rId8"/>
            </p:custDataLst>
          </p:nvPr>
        </p:nvSpPr>
        <p:spPr>
          <a:xfrm>
            <a:off x="4827700" y="1625692"/>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2"/>
                </a:solidFill>
                <a:latin typeface="+mn-ea"/>
              </a:rPr>
              <a:t>02</a:t>
            </a:r>
            <a:endParaRPr lang="en-US" altLang="zh-CN" sz="4800" b="1" spc="300">
              <a:solidFill>
                <a:schemeClr val="accent2"/>
              </a:solidFill>
              <a:latin typeface="+mn-ea"/>
            </a:endParaRPr>
          </a:p>
        </p:txBody>
      </p:sp>
      <p:sp>
        <p:nvSpPr>
          <p:cNvPr id="19" name="矩形 18"/>
          <p:cNvSpPr/>
          <p:nvPr>
            <p:custDataLst>
              <p:tags r:id="rId9"/>
            </p:custDataLst>
          </p:nvPr>
        </p:nvSpPr>
        <p:spPr>
          <a:xfrm>
            <a:off x="4514668" y="1364400"/>
            <a:ext cx="120298" cy="22828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1" name="任意多边形: 形状 20"/>
          <p:cNvSpPr/>
          <p:nvPr>
            <p:custDataLst>
              <p:tags r:id="rId10"/>
            </p:custDataLst>
          </p:nvPr>
        </p:nvSpPr>
        <p:spPr>
          <a:xfrm>
            <a:off x="7989718" y="1364400"/>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23" name="文本框 10"/>
          <p:cNvSpPr txBox="1"/>
          <p:nvPr>
            <p:custDataLst>
              <p:tags r:id="rId11"/>
            </p:custDataLst>
          </p:nvPr>
        </p:nvSpPr>
        <p:spPr>
          <a:xfrm>
            <a:off x="8182453" y="2407626"/>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妊娠期贫血：头晕、乏力、心悸等症状</a:t>
            </a:r>
            <a:endParaRPr lang="zh-CN" altLang="en-US" sz="2000" spc="150">
              <a:solidFill>
                <a:schemeClr val="tx1">
                  <a:lumMod val="75000"/>
                  <a:lumOff val="25000"/>
                </a:schemeClr>
              </a:solidFill>
              <a:latin typeface="+mn-ea"/>
              <a:sym typeface="+mn-ea"/>
            </a:endParaRPr>
          </a:p>
        </p:txBody>
      </p:sp>
      <p:sp>
        <p:nvSpPr>
          <p:cNvPr id="24" name="文本框 58"/>
          <p:cNvSpPr txBox="1"/>
          <p:nvPr>
            <p:custDataLst>
              <p:tags r:id="rId12"/>
            </p:custDataLst>
          </p:nvPr>
        </p:nvSpPr>
        <p:spPr>
          <a:xfrm>
            <a:off x="8182453" y="1625692"/>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03</a:t>
            </a:r>
            <a:endParaRPr lang="en-US" altLang="zh-CN" sz="4800" b="1" spc="300">
              <a:solidFill>
                <a:schemeClr val="accent1"/>
              </a:solidFill>
              <a:latin typeface="+mn-ea"/>
            </a:endParaRPr>
          </a:p>
        </p:txBody>
      </p:sp>
      <p:sp>
        <p:nvSpPr>
          <p:cNvPr id="25" name="矩形 24"/>
          <p:cNvSpPr/>
          <p:nvPr>
            <p:custDataLst>
              <p:tags r:id="rId13"/>
            </p:custDataLst>
          </p:nvPr>
        </p:nvSpPr>
        <p:spPr>
          <a:xfrm>
            <a:off x="7870067" y="1364400"/>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 name="任意多边形: 形状 1"/>
          <p:cNvSpPr/>
          <p:nvPr>
            <p:custDataLst>
              <p:tags r:id="rId14"/>
            </p:custDataLst>
          </p:nvPr>
        </p:nvSpPr>
        <p:spPr>
          <a:xfrm>
            <a:off x="1167030" y="3894531"/>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5" name="文本框 10"/>
          <p:cNvSpPr txBox="1"/>
          <p:nvPr>
            <p:custDataLst>
              <p:tags r:id="rId15"/>
            </p:custDataLst>
          </p:nvPr>
        </p:nvSpPr>
        <p:spPr>
          <a:xfrm>
            <a:off x="1359765" y="4911887"/>
            <a:ext cx="2754065" cy="1110182"/>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妊娠期甲状腺功能异常：甲状腺功能亢进或减退等症状</a:t>
            </a:r>
            <a:endParaRPr lang="zh-CN" altLang="en-US" sz="2000" spc="150">
              <a:solidFill>
                <a:schemeClr val="tx1">
                  <a:lumMod val="75000"/>
                  <a:lumOff val="25000"/>
                </a:schemeClr>
              </a:solidFill>
              <a:latin typeface="+mn-ea"/>
              <a:sym typeface="+mn-ea"/>
            </a:endParaRPr>
          </a:p>
        </p:txBody>
      </p:sp>
      <p:sp>
        <p:nvSpPr>
          <p:cNvPr id="6" name="文本框 58"/>
          <p:cNvSpPr txBox="1"/>
          <p:nvPr>
            <p:custDataLst>
              <p:tags r:id="rId16"/>
            </p:custDataLst>
          </p:nvPr>
        </p:nvSpPr>
        <p:spPr>
          <a:xfrm>
            <a:off x="1359765" y="4156470"/>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04</a:t>
            </a:r>
            <a:endParaRPr lang="en-US" altLang="zh-CN" sz="4800" b="1" spc="300">
              <a:solidFill>
                <a:schemeClr val="accent1"/>
              </a:solidFill>
              <a:latin typeface="+mn-ea"/>
            </a:endParaRPr>
          </a:p>
        </p:txBody>
      </p:sp>
      <p:sp>
        <p:nvSpPr>
          <p:cNvPr id="7" name="矩形 6"/>
          <p:cNvSpPr/>
          <p:nvPr>
            <p:custDataLst>
              <p:tags r:id="rId17"/>
            </p:custDataLst>
          </p:nvPr>
        </p:nvSpPr>
        <p:spPr>
          <a:xfrm>
            <a:off x="1047379" y="3894531"/>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 name="任意多边形: 形状 9"/>
          <p:cNvSpPr/>
          <p:nvPr>
            <p:custDataLst>
              <p:tags r:id="rId18"/>
            </p:custDataLst>
          </p:nvPr>
        </p:nvSpPr>
        <p:spPr>
          <a:xfrm>
            <a:off x="4634965" y="3894531"/>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14" name="文本框 10"/>
          <p:cNvSpPr txBox="1"/>
          <p:nvPr>
            <p:custDataLst>
              <p:tags r:id="rId19"/>
            </p:custDataLst>
          </p:nvPr>
        </p:nvSpPr>
        <p:spPr>
          <a:xfrm>
            <a:off x="4827700" y="4911887"/>
            <a:ext cx="2754065" cy="1110182"/>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妊娠期肝内胆汁淤积症：皮肤瘙痒、黄疸等症状</a:t>
            </a:r>
            <a:endParaRPr lang="zh-CN" altLang="en-US" sz="2000" spc="150">
              <a:solidFill>
                <a:schemeClr val="tx1">
                  <a:lumMod val="75000"/>
                  <a:lumOff val="25000"/>
                </a:schemeClr>
              </a:solidFill>
              <a:latin typeface="+mn-ea"/>
              <a:sym typeface="+mn-ea"/>
            </a:endParaRPr>
          </a:p>
        </p:txBody>
      </p:sp>
      <p:sp>
        <p:nvSpPr>
          <p:cNvPr id="20" name="文本框 58"/>
          <p:cNvSpPr txBox="1"/>
          <p:nvPr>
            <p:custDataLst>
              <p:tags r:id="rId20"/>
            </p:custDataLst>
          </p:nvPr>
        </p:nvSpPr>
        <p:spPr>
          <a:xfrm>
            <a:off x="4827700" y="4156470"/>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2"/>
                </a:solidFill>
                <a:latin typeface="+mn-ea"/>
              </a:rPr>
              <a:t>05</a:t>
            </a:r>
            <a:endParaRPr lang="en-US" altLang="zh-CN" sz="4800" b="1" spc="300">
              <a:solidFill>
                <a:schemeClr val="accent2"/>
              </a:solidFill>
              <a:latin typeface="+mn-ea"/>
            </a:endParaRPr>
          </a:p>
        </p:txBody>
      </p:sp>
      <p:sp>
        <p:nvSpPr>
          <p:cNvPr id="26" name="矩形 25"/>
          <p:cNvSpPr/>
          <p:nvPr>
            <p:custDataLst>
              <p:tags r:id="rId21"/>
            </p:custDataLst>
          </p:nvPr>
        </p:nvSpPr>
        <p:spPr>
          <a:xfrm>
            <a:off x="4514668" y="3894531"/>
            <a:ext cx="120298" cy="22828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32" name="任意多边形: 形状 31"/>
          <p:cNvSpPr/>
          <p:nvPr>
            <p:custDataLst>
              <p:tags r:id="rId22"/>
            </p:custDataLst>
          </p:nvPr>
        </p:nvSpPr>
        <p:spPr>
          <a:xfrm>
            <a:off x="7989718" y="3894531"/>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34" name="文本框 10"/>
          <p:cNvSpPr txBox="1"/>
          <p:nvPr>
            <p:custDataLst>
              <p:tags r:id="rId23"/>
            </p:custDataLst>
          </p:nvPr>
        </p:nvSpPr>
        <p:spPr>
          <a:xfrm>
            <a:off x="8182453" y="4911887"/>
            <a:ext cx="2754065" cy="1110182"/>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妊娠期抑郁症：情绪低落、失眠、焦虑等症状</a:t>
            </a:r>
            <a:endParaRPr lang="zh-CN" altLang="en-US" sz="2000" spc="150">
              <a:solidFill>
                <a:schemeClr val="tx1">
                  <a:lumMod val="75000"/>
                  <a:lumOff val="25000"/>
                </a:schemeClr>
              </a:solidFill>
              <a:latin typeface="+mn-ea"/>
              <a:sym typeface="+mn-ea"/>
            </a:endParaRPr>
          </a:p>
        </p:txBody>
      </p:sp>
      <p:sp>
        <p:nvSpPr>
          <p:cNvPr id="35" name="文本框 58"/>
          <p:cNvSpPr txBox="1"/>
          <p:nvPr>
            <p:custDataLst>
              <p:tags r:id="rId24"/>
            </p:custDataLst>
          </p:nvPr>
        </p:nvSpPr>
        <p:spPr>
          <a:xfrm>
            <a:off x="8182453" y="4156470"/>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06</a:t>
            </a:r>
            <a:endParaRPr lang="en-US" altLang="zh-CN" sz="4800" b="1" spc="300">
              <a:solidFill>
                <a:schemeClr val="accent1"/>
              </a:solidFill>
              <a:latin typeface="+mn-ea"/>
            </a:endParaRPr>
          </a:p>
        </p:txBody>
      </p:sp>
      <p:sp>
        <p:nvSpPr>
          <p:cNvPr id="36" name="矩形 35"/>
          <p:cNvSpPr/>
          <p:nvPr>
            <p:custDataLst>
              <p:tags r:id="rId25"/>
            </p:custDataLst>
          </p:nvPr>
        </p:nvSpPr>
        <p:spPr>
          <a:xfrm>
            <a:off x="7870067" y="3894531"/>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孕产妇疾病的风险和预防</a:t>
            </a:r>
            <a:endParaRPr lang="zh-CN" altLang="en-US"/>
          </a:p>
        </p:txBody>
      </p:sp>
      <p:sp>
        <p:nvSpPr>
          <p:cNvPr id="27"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妊娠期高血压：风险因素包括年龄、肥胖、家族史等，预防措施包括合理饮食、适当运动、定期产检等。</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妊娠期糖尿病：风险因素包括年龄、肥胖、家族史等，预防措施包括合理饮食、适当运动、定期产检等。</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早产：风险因素包括年龄、多胎妊娠、子宫畸形等，预防措施包括合理饮食、适当运动、定期产检等。</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产后抑郁症：风险因素包括年龄、家庭环境、心理压力等，预防措施包括心理疏导、家庭支持、自我调节等。</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孕产妇病例摘要</a:t>
            </a:r>
            <a:endParaRPr lang="zh-CN" altLang="en-US"/>
          </a:p>
        </p:txBody>
      </p:sp>
      <p:sp>
        <p:nvSpPr>
          <p:cNvPr id="21" name="文本框 20"/>
          <p:cNvSpPr txBox="1"/>
          <p:nvPr>
            <p:custDataLst>
              <p:tags r:id="rId2"/>
            </p:custDataLst>
          </p:nvPr>
        </p:nvSpPr>
        <p:spPr>
          <a:xfrm>
            <a:off x="6781093" y="1390723"/>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mn-ea"/>
                <a:sym typeface="+mn-ea"/>
              </a:rPr>
              <a:t>03</a:t>
            </a:r>
            <a:endParaRPr lang="en-US" altLang="zh-CN" sz="6600" b="1" spc="100">
              <a:gradFill>
                <a:gsLst>
                  <a:gs pos="67000">
                    <a:schemeClr val="accent3">
                      <a:alpha val="0"/>
                    </a:schemeClr>
                  </a:gs>
                  <a:gs pos="34000">
                    <a:schemeClr val="accent3"/>
                  </a:gs>
                </a:gsLst>
                <a:lin ang="5400000" scaled="1"/>
              </a:gradFill>
              <a:latin typeface="+mn-ea"/>
              <a:sym typeface="+mn-ea"/>
            </a:endParaRPr>
          </a:p>
        </p:txBody>
      </p:sp>
      <p:sp>
        <p:nvSpPr>
          <p:cNvPr id="179" name="文本框 178"/>
          <p:cNvSpPr txBox="1"/>
          <p:nvPr>
            <p:custDataLst>
              <p:tags r:id="rId3"/>
            </p:custDataLst>
          </p:nvPr>
        </p:nvSpPr>
        <p:spPr>
          <a:xfrm>
            <a:off x="6294898"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体格检查：生命体征、腹部检查、胎心监测等</a:t>
            </a:r>
            <a:endParaRPr lang="zh-CN" altLang="en-US" b="0">
              <a:latin typeface="+mn-ea"/>
              <a:ea typeface="+mn-ea"/>
              <a:sym typeface="+mn-ea"/>
            </a:endParaRPr>
          </a:p>
        </p:txBody>
      </p:sp>
      <p:sp>
        <p:nvSpPr>
          <p:cNvPr id="19" name="文本框 18"/>
          <p:cNvSpPr txBox="1"/>
          <p:nvPr>
            <p:custDataLst>
              <p:tags r:id="rId4"/>
            </p:custDataLst>
          </p:nvPr>
        </p:nvSpPr>
        <p:spPr>
          <a:xfrm>
            <a:off x="1324395" y="1390723"/>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01</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77" name="文本框 176"/>
          <p:cNvSpPr txBox="1"/>
          <p:nvPr>
            <p:custDataLst>
              <p:tags r:id="rId5"/>
            </p:custDataLst>
          </p:nvPr>
        </p:nvSpPr>
        <p:spPr>
          <a:xfrm>
            <a:off x="838200"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患者基本信息：年龄、孕周、产次、病史等</a:t>
            </a:r>
            <a:endParaRPr lang="zh-CN" altLang="en-US" b="0">
              <a:latin typeface="+mn-ea"/>
              <a:ea typeface="+mn-ea"/>
              <a:sym typeface="+mn-ea"/>
            </a:endParaRPr>
          </a:p>
        </p:txBody>
      </p:sp>
      <p:sp>
        <p:nvSpPr>
          <p:cNvPr id="20" name="文本框 19"/>
          <p:cNvSpPr txBox="1"/>
          <p:nvPr>
            <p:custDataLst>
              <p:tags r:id="rId6"/>
            </p:custDataLst>
          </p:nvPr>
        </p:nvSpPr>
        <p:spPr>
          <a:xfrm>
            <a:off x="4053069" y="1390723"/>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mn-ea"/>
                <a:sym typeface="+mn-ea"/>
              </a:rPr>
              <a:t>02</a:t>
            </a:r>
            <a:endParaRPr lang="en-US" altLang="zh-CN" sz="6600" b="1" spc="100">
              <a:gradFill>
                <a:gsLst>
                  <a:gs pos="67000">
                    <a:schemeClr val="accent2">
                      <a:alpha val="0"/>
                    </a:schemeClr>
                  </a:gs>
                  <a:gs pos="34000">
                    <a:schemeClr val="accent2"/>
                  </a:gs>
                </a:gsLst>
                <a:lin ang="5400000" scaled="1"/>
              </a:gradFill>
              <a:latin typeface="+mn-ea"/>
              <a:sym typeface="+mn-ea"/>
            </a:endParaRPr>
          </a:p>
        </p:txBody>
      </p:sp>
      <p:sp>
        <p:nvSpPr>
          <p:cNvPr id="178" name="文本框 177"/>
          <p:cNvSpPr txBox="1"/>
          <p:nvPr>
            <p:custDataLst>
              <p:tags r:id="rId7"/>
            </p:custDataLst>
          </p:nvPr>
        </p:nvSpPr>
        <p:spPr>
          <a:xfrm>
            <a:off x="3566224"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主诉：胎儿问题、孕期症状、分娩情况等</a:t>
            </a:r>
            <a:endParaRPr lang="zh-CN" altLang="en-US" b="0">
              <a:latin typeface="+mn-ea"/>
              <a:ea typeface="+mn-ea"/>
              <a:sym typeface="+mn-ea"/>
            </a:endParaRPr>
          </a:p>
        </p:txBody>
      </p:sp>
      <p:sp>
        <p:nvSpPr>
          <p:cNvPr id="26" name="文本框 25"/>
          <p:cNvSpPr txBox="1"/>
          <p:nvPr>
            <p:custDataLst>
              <p:tags r:id="rId8"/>
            </p:custDataLst>
          </p:nvPr>
        </p:nvSpPr>
        <p:spPr>
          <a:xfrm>
            <a:off x="8145431" y="3834049"/>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07</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81" name="文本框 180"/>
          <p:cNvSpPr txBox="1"/>
          <p:nvPr>
            <p:custDataLst>
              <p:tags r:id="rId9"/>
            </p:custDataLst>
          </p:nvPr>
        </p:nvSpPr>
        <p:spPr>
          <a:xfrm>
            <a:off x="7657935" y="47173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预后：胎儿预后、母体预后、分娩风险等</a:t>
            </a:r>
            <a:endParaRPr lang="zh-CN" altLang="en-US" b="0">
              <a:latin typeface="+mn-ea"/>
              <a:ea typeface="+mn-ea"/>
              <a:sym typeface="+mn-ea"/>
            </a:endParaRPr>
          </a:p>
        </p:txBody>
      </p:sp>
      <p:sp>
        <p:nvSpPr>
          <p:cNvPr id="24" name="文本框 23"/>
          <p:cNvSpPr txBox="1"/>
          <p:nvPr>
            <p:custDataLst>
              <p:tags r:id="rId10"/>
            </p:custDataLst>
          </p:nvPr>
        </p:nvSpPr>
        <p:spPr>
          <a:xfrm>
            <a:off x="2688732" y="3834049"/>
            <a:ext cx="1358152" cy="1189314"/>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latin typeface="+mn-ea"/>
                <a:sym typeface="+mn-ea"/>
              </a:rPr>
              <a:t>05</a:t>
            </a:r>
            <a:endParaRPr lang="en-US" altLang="zh-CN" sz="6600">
              <a:gradFill>
                <a:gsLst>
                  <a:gs pos="67000">
                    <a:schemeClr val="accent5">
                      <a:alpha val="0"/>
                    </a:schemeClr>
                  </a:gs>
                  <a:gs pos="34000">
                    <a:schemeClr val="accent5"/>
                  </a:gs>
                </a:gsLst>
                <a:lin ang="5400000" scaled="1"/>
              </a:gradFill>
              <a:latin typeface="+mn-ea"/>
              <a:sym typeface="+mn-ea"/>
            </a:endParaRPr>
          </a:p>
        </p:txBody>
      </p:sp>
      <p:sp>
        <p:nvSpPr>
          <p:cNvPr id="182" name="文本框 181"/>
          <p:cNvSpPr txBox="1"/>
          <p:nvPr>
            <p:custDataLst>
              <p:tags r:id="rId11"/>
            </p:custDataLst>
          </p:nvPr>
        </p:nvSpPr>
        <p:spPr>
          <a:xfrm>
            <a:off x="2201237" y="47173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诊断：胎儿问题类型、病因、严重程度等</a:t>
            </a:r>
            <a:endParaRPr lang="zh-CN" altLang="en-US" b="0">
              <a:latin typeface="+mn-ea"/>
              <a:ea typeface="+mn-ea"/>
              <a:sym typeface="+mn-ea"/>
            </a:endParaRPr>
          </a:p>
        </p:txBody>
      </p:sp>
      <p:sp>
        <p:nvSpPr>
          <p:cNvPr id="25" name="文本框 24"/>
          <p:cNvSpPr txBox="1"/>
          <p:nvPr>
            <p:custDataLst>
              <p:tags r:id="rId12"/>
            </p:custDataLst>
          </p:nvPr>
        </p:nvSpPr>
        <p:spPr>
          <a:xfrm>
            <a:off x="5416756" y="3834049"/>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mn-ea"/>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mn-ea"/>
              <a:sym typeface="+mn-ea"/>
            </a:endParaRPr>
          </a:p>
        </p:txBody>
      </p:sp>
      <p:sp>
        <p:nvSpPr>
          <p:cNvPr id="183" name="文本框 182"/>
          <p:cNvSpPr txBox="1"/>
          <p:nvPr>
            <p:custDataLst>
              <p:tags r:id="rId13"/>
            </p:custDataLst>
          </p:nvPr>
        </p:nvSpPr>
        <p:spPr>
          <a:xfrm>
            <a:off x="4929911" y="47030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治疗方案：药物治疗、手术治疗、生活调整等</a:t>
            </a:r>
            <a:endParaRPr lang="zh-CN" altLang="en-US" b="0">
              <a:latin typeface="+mn-ea"/>
              <a:ea typeface="+mn-ea"/>
              <a:sym typeface="+mn-ea"/>
            </a:endParaRPr>
          </a:p>
        </p:txBody>
      </p:sp>
      <p:sp>
        <p:nvSpPr>
          <p:cNvPr id="22" name="文本框 21"/>
          <p:cNvSpPr txBox="1"/>
          <p:nvPr>
            <p:custDataLst>
              <p:tags r:id="rId14"/>
            </p:custDataLst>
          </p:nvPr>
        </p:nvSpPr>
        <p:spPr>
          <a:xfrm>
            <a:off x="9509118" y="1390723"/>
            <a:ext cx="1358152" cy="1189314"/>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latin typeface="+mn-ea"/>
              </a:rPr>
              <a:t>04</a:t>
            </a:r>
            <a:endParaRPr lang="en-US" altLang="zh-CN" sz="6600">
              <a:latin typeface="+mn-ea"/>
            </a:endParaRPr>
          </a:p>
        </p:txBody>
      </p:sp>
      <p:sp>
        <p:nvSpPr>
          <p:cNvPr id="180" name="文本框 179"/>
          <p:cNvSpPr txBox="1"/>
          <p:nvPr>
            <p:custDataLst>
              <p:tags r:id="rId15"/>
            </p:custDataLst>
          </p:nvPr>
        </p:nvSpPr>
        <p:spPr>
          <a:xfrm>
            <a:off x="9022922" y="2179165"/>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辅助检查：超声检查、胎心监护、血液检查等</a:t>
            </a:r>
            <a:endParaRPr lang="zh-CN" altLang="en-US" b="0">
              <a:latin typeface="+mn-ea"/>
              <a:ea typeface="+mn-ea"/>
              <a:sym typeface="+mn-ea"/>
            </a:endParaRPr>
          </a:p>
        </p:txBody>
      </p:sp>
    </p:spTree>
    <p:custDataLst>
      <p:tags r:id="rId1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胎儿问题及处理措施</a:t>
            </a:r>
            <a:endParaRPr lang="zh-CN" altLang="en-US"/>
          </a:p>
        </p:txBody>
      </p:sp>
      <p:sp>
        <p:nvSpPr>
          <p:cNvPr id="5" name="Freeform 5"/>
          <p:cNvSpPr/>
          <p:nvPr>
            <p:custDataLst>
              <p:tags r:id="rId2"/>
            </p:custDataLst>
          </p:nvPr>
        </p:nvSpPr>
        <p:spPr bwMode="auto">
          <a:xfrm>
            <a:off x="106806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6806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08318"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838200"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胎儿发育迟缓：加强营养，补充维生素和矿物质</a:t>
            </a:r>
            <a:endParaRPr lang="zh-CN" altLang="en-US" sz="2000" spc="150">
              <a:latin typeface="+mn-ea"/>
              <a:sym typeface="+mn-ea"/>
            </a:endParaRPr>
          </a:p>
        </p:txBody>
      </p:sp>
      <p:sp>
        <p:nvSpPr>
          <p:cNvPr id="17" name="Freeform 5"/>
          <p:cNvSpPr/>
          <p:nvPr>
            <p:custDataLst>
              <p:tags r:id="rId6"/>
            </p:custDataLst>
          </p:nvPr>
        </p:nvSpPr>
        <p:spPr bwMode="auto">
          <a:xfrm>
            <a:off x="2851331"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034732"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3091587"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621469"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胎儿缺氧：吸氧治疗，监测胎心</a:t>
            </a:r>
            <a:endParaRPr lang="zh-CN" altLang="en-US" sz="2000" spc="150">
              <a:latin typeface="+mn-ea"/>
              <a:sym typeface="+mn-ea"/>
            </a:endParaRPr>
          </a:p>
        </p:txBody>
      </p:sp>
      <p:sp>
        <p:nvSpPr>
          <p:cNvPr id="24" name="Freeform 5"/>
          <p:cNvSpPr/>
          <p:nvPr>
            <p:custDataLst>
              <p:tags r:id="rId10"/>
            </p:custDataLst>
          </p:nvPr>
        </p:nvSpPr>
        <p:spPr bwMode="auto">
          <a:xfrm>
            <a:off x="4633989"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633989"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74244"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404126"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胎儿畸形：产前诊断，及时终止妊娠</a:t>
            </a:r>
            <a:endParaRPr lang="zh-CN" altLang="en-US" sz="2000" spc="150">
              <a:latin typeface="+mn-ea"/>
              <a:sym typeface="+mn-ea"/>
            </a:endParaRPr>
          </a:p>
        </p:txBody>
      </p:sp>
      <p:sp>
        <p:nvSpPr>
          <p:cNvPr id="31" name="Freeform 5"/>
          <p:cNvSpPr/>
          <p:nvPr>
            <p:custDataLst>
              <p:tags r:id="rId14"/>
            </p:custDataLst>
          </p:nvPr>
        </p:nvSpPr>
        <p:spPr bwMode="auto">
          <a:xfrm>
            <a:off x="6417257"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17257"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57513"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7395"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胎儿感染：抗感染治疗，必要时终止妊娠</a:t>
            </a:r>
            <a:endParaRPr lang="zh-CN" altLang="en-US" sz="2000" spc="150">
              <a:latin typeface="+mn-ea"/>
              <a:sym typeface="+mn-ea"/>
            </a:endParaRPr>
          </a:p>
        </p:txBody>
      </p:sp>
      <p:sp>
        <p:nvSpPr>
          <p:cNvPr id="38" name="Freeform 5"/>
          <p:cNvSpPr/>
          <p:nvPr>
            <p:custDataLst>
              <p:tags r:id="rId18"/>
            </p:custDataLst>
          </p:nvPr>
        </p:nvSpPr>
        <p:spPr bwMode="auto">
          <a:xfrm>
            <a:off x="8199915"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199915"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440170"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7970052"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胎儿窘迫：及时剖宫产，保证胎儿安全</a:t>
            </a:r>
            <a:endParaRPr lang="zh-CN" altLang="en-US" sz="2000" spc="150">
              <a:latin typeface="+mn-ea"/>
              <a:sym typeface="+mn-ea"/>
            </a:endParaRPr>
          </a:p>
        </p:txBody>
      </p:sp>
      <p:sp>
        <p:nvSpPr>
          <p:cNvPr id="4" name="Freeform 5"/>
          <p:cNvSpPr/>
          <p:nvPr>
            <p:custDataLst>
              <p:tags r:id="rId22"/>
            </p:custDataLst>
          </p:nvPr>
        </p:nvSpPr>
        <p:spPr bwMode="auto">
          <a:xfrm>
            <a:off x="998318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223439"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753321"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胎儿发育异常：产前诊断，及时终止妊娠</a:t>
            </a:r>
            <a:endParaRPr lang="zh-CN" altLang="en-US" sz="2000" spc="150">
              <a:latin typeface="+mn-ea"/>
              <a:sym typeface="+mn-ea"/>
            </a:endParaRPr>
          </a:p>
        </p:txBody>
      </p:sp>
      <p:sp>
        <p:nvSpPr>
          <p:cNvPr id="11" name="Freeform 6"/>
          <p:cNvSpPr/>
          <p:nvPr>
            <p:custDataLst>
              <p:tags r:id="rId25"/>
            </p:custDataLst>
          </p:nvPr>
        </p:nvSpPr>
        <p:spPr bwMode="auto">
          <a:xfrm>
            <a:off x="998318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孕产妇疾病诊断和治疗方案</a:t>
            </a:r>
            <a:endParaRPr lang="zh-CN" altLang="en-US"/>
          </a:p>
        </p:txBody>
      </p:sp>
      <p:sp>
        <p:nvSpPr>
          <p:cNvPr id="4" name="剪去对角的矩形 3"/>
          <p:cNvSpPr/>
          <p:nvPr>
            <p:custDataLst>
              <p:tags r:id="rId2"/>
            </p:custDataLst>
          </p:nvPr>
        </p:nvSpPr>
        <p:spPr>
          <a:xfrm>
            <a:off x="843684" y="1831960"/>
            <a:ext cx="695656" cy="676119"/>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19" name="文本框 18"/>
          <p:cNvSpPr txBox="1"/>
          <p:nvPr>
            <p:custDataLst>
              <p:tags r:id="rId3"/>
            </p:custDataLst>
          </p:nvPr>
        </p:nvSpPr>
        <p:spPr>
          <a:xfrm>
            <a:off x="843074" y="1849629"/>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01</a:t>
            </a:r>
            <a:endParaRPr lang="en-US" altLang="zh-CN" sz="3200" b="1" spc="150">
              <a:solidFill>
                <a:srgbClr val="FFFFFF"/>
              </a:solidFill>
              <a:uFillTx/>
              <a:latin typeface="+mn-ea"/>
              <a:cs typeface="+mj-lt"/>
            </a:endParaRPr>
          </a:p>
        </p:txBody>
      </p:sp>
      <p:sp>
        <p:nvSpPr>
          <p:cNvPr id="15" name="矩形 14"/>
          <p:cNvSpPr/>
          <p:nvPr>
            <p:custDataLst>
              <p:tags r:id="rId4"/>
            </p:custDataLst>
          </p:nvPr>
        </p:nvSpPr>
        <p:spPr>
          <a:xfrm>
            <a:off x="1623565" y="1505384"/>
            <a:ext cx="4258051" cy="1329905"/>
          </a:xfrm>
          <a:prstGeom prst="rect">
            <a:avLst/>
          </a:prstGeom>
          <a:no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16" name="文本框 15"/>
          <p:cNvSpPr txBox="1"/>
          <p:nvPr>
            <p:custDataLst>
              <p:tags r:id="rId5"/>
            </p:custDataLst>
          </p:nvPr>
        </p:nvSpPr>
        <p:spPr>
          <a:xfrm>
            <a:off x="1749686" y="1540723"/>
            <a:ext cx="3985252" cy="1266752"/>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诊断：根据病史、体格检查、实验室检查等综合判断</a:t>
            </a:r>
            <a:endParaRPr lang="zh-CN" altLang="en-US" sz="2400" spc="100">
              <a:solidFill>
                <a:schemeClr val="tx1">
                  <a:lumMod val="75000"/>
                  <a:lumOff val="25000"/>
                </a:schemeClr>
              </a:solidFill>
              <a:latin typeface="+mn-ea"/>
              <a:sym typeface="+mn-ea"/>
            </a:endParaRPr>
          </a:p>
        </p:txBody>
      </p:sp>
      <p:sp>
        <p:nvSpPr>
          <p:cNvPr id="45" name="剪去对角的矩形 44"/>
          <p:cNvSpPr/>
          <p:nvPr>
            <p:custDataLst>
              <p:tags r:id="rId6"/>
            </p:custDataLst>
          </p:nvPr>
        </p:nvSpPr>
        <p:spPr>
          <a:xfrm>
            <a:off x="6316865" y="3427060"/>
            <a:ext cx="695656" cy="675421"/>
          </a:xfrm>
          <a:prstGeom prst="snip2Diag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48" name="文本框 47"/>
          <p:cNvSpPr txBox="1"/>
          <p:nvPr>
            <p:custDataLst>
              <p:tags r:id="rId7"/>
            </p:custDataLst>
          </p:nvPr>
        </p:nvSpPr>
        <p:spPr>
          <a:xfrm>
            <a:off x="6315646" y="3444729"/>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05</a:t>
            </a:r>
            <a:endParaRPr lang="en-US" altLang="zh-CN" sz="3200" b="1" spc="150">
              <a:solidFill>
                <a:srgbClr val="FFFFFF"/>
              </a:solidFill>
              <a:uFillTx/>
              <a:latin typeface="+mn-ea"/>
              <a:cs typeface="+mj-lt"/>
            </a:endParaRPr>
          </a:p>
        </p:txBody>
      </p:sp>
      <p:sp>
        <p:nvSpPr>
          <p:cNvPr id="46" name="矩形 45"/>
          <p:cNvSpPr/>
          <p:nvPr>
            <p:custDataLst>
              <p:tags r:id="rId8"/>
            </p:custDataLst>
          </p:nvPr>
        </p:nvSpPr>
        <p:spPr>
          <a:xfrm>
            <a:off x="7096137" y="3101094"/>
            <a:ext cx="4258051" cy="1328048"/>
          </a:xfrm>
          <a:prstGeom prst="rect">
            <a:avLst/>
          </a:prstGeom>
          <a:noFill/>
          <a:ln w="63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47" name="文本框 46"/>
          <p:cNvSpPr txBox="1"/>
          <p:nvPr>
            <p:custDataLst>
              <p:tags r:id="rId9"/>
            </p:custDataLst>
          </p:nvPr>
        </p:nvSpPr>
        <p:spPr>
          <a:xfrm>
            <a:off x="7212509" y="3135214"/>
            <a:ext cx="3985252" cy="1266752"/>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监测胎儿状况：定期进行产检，监测胎儿生长发育情况</a:t>
            </a:r>
            <a:endParaRPr lang="zh-CN" altLang="en-US" sz="2400" spc="100">
              <a:solidFill>
                <a:schemeClr val="tx1">
                  <a:lumMod val="75000"/>
                  <a:lumOff val="25000"/>
                </a:schemeClr>
              </a:solidFill>
              <a:latin typeface="+mn-ea"/>
              <a:sym typeface="+mn-ea"/>
            </a:endParaRPr>
          </a:p>
        </p:txBody>
      </p:sp>
      <p:sp>
        <p:nvSpPr>
          <p:cNvPr id="49" name="剪去对角的矩形 48"/>
          <p:cNvSpPr/>
          <p:nvPr>
            <p:custDataLst>
              <p:tags r:id="rId10"/>
            </p:custDataLst>
          </p:nvPr>
        </p:nvSpPr>
        <p:spPr>
          <a:xfrm>
            <a:off x="839419" y="5051406"/>
            <a:ext cx="695656" cy="676119"/>
          </a:xfrm>
          <a:prstGeom prst="snip2Diag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52" name="文本框 51"/>
          <p:cNvSpPr txBox="1"/>
          <p:nvPr>
            <p:custDataLst>
              <p:tags r:id="rId11"/>
            </p:custDataLst>
          </p:nvPr>
        </p:nvSpPr>
        <p:spPr>
          <a:xfrm>
            <a:off x="838200" y="5069076"/>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03</a:t>
            </a:r>
            <a:endParaRPr lang="en-US" altLang="zh-CN" sz="3200" b="1" spc="150">
              <a:solidFill>
                <a:srgbClr val="FFFFFF"/>
              </a:solidFill>
              <a:uFillTx/>
              <a:latin typeface="+mn-ea"/>
              <a:cs typeface="+mj-lt"/>
            </a:endParaRPr>
          </a:p>
        </p:txBody>
      </p:sp>
      <p:sp>
        <p:nvSpPr>
          <p:cNvPr id="50" name="矩形 49"/>
          <p:cNvSpPr/>
          <p:nvPr>
            <p:custDataLst>
              <p:tags r:id="rId12"/>
            </p:custDataLst>
          </p:nvPr>
        </p:nvSpPr>
        <p:spPr>
          <a:xfrm>
            <a:off x="1618690" y="4724831"/>
            <a:ext cx="4258051" cy="1329905"/>
          </a:xfrm>
          <a:prstGeom prst="rect">
            <a:avLst/>
          </a:prstGeom>
          <a:no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51" name="文本框 50"/>
          <p:cNvSpPr txBox="1"/>
          <p:nvPr>
            <p:custDataLst>
              <p:tags r:id="rId13"/>
            </p:custDataLst>
          </p:nvPr>
        </p:nvSpPr>
        <p:spPr>
          <a:xfrm>
            <a:off x="1735673" y="4759560"/>
            <a:ext cx="3985252" cy="126675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药物治疗：选择对胎儿影响较小的药物进行治疗</a:t>
            </a:r>
            <a:endParaRPr lang="zh-CN" altLang="en-US" sz="2400" spc="100">
              <a:solidFill>
                <a:schemeClr val="tx1">
                  <a:lumMod val="75000"/>
                  <a:lumOff val="25000"/>
                </a:schemeClr>
              </a:solidFill>
              <a:latin typeface="+mn-ea"/>
              <a:sym typeface="+mn-ea"/>
            </a:endParaRPr>
          </a:p>
        </p:txBody>
      </p:sp>
      <p:sp>
        <p:nvSpPr>
          <p:cNvPr id="53" name="剪去对角的矩形 52"/>
          <p:cNvSpPr/>
          <p:nvPr>
            <p:custDataLst>
              <p:tags r:id="rId14"/>
            </p:custDataLst>
          </p:nvPr>
        </p:nvSpPr>
        <p:spPr>
          <a:xfrm>
            <a:off x="839419" y="3446557"/>
            <a:ext cx="695656" cy="675421"/>
          </a:xfrm>
          <a:prstGeom prst="snip2Diag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56" name="文本框 55"/>
          <p:cNvSpPr txBox="1"/>
          <p:nvPr>
            <p:custDataLst>
              <p:tags r:id="rId15"/>
            </p:custDataLst>
          </p:nvPr>
        </p:nvSpPr>
        <p:spPr>
          <a:xfrm>
            <a:off x="838200" y="3464226"/>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02</a:t>
            </a:r>
            <a:endParaRPr lang="en-US" altLang="zh-CN" sz="3200" b="1" spc="150">
              <a:solidFill>
                <a:srgbClr val="FFFFFF"/>
              </a:solidFill>
              <a:uFillTx/>
              <a:latin typeface="+mn-ea"/>
              <a:cs typeface="+mj-lt"/>
            </a:endParaRPr>
          </a:p>
        </p:txBody>
      </p:sp>
      <p:sp>
        <p:nvSpPr>
          <p:cNvPr id="54" name="矩形 53"/>
          <p:cNvSpPr/>
          <p:nvPr>
            <p:custDataLst>
              <p:tags r:id="rId16"/>
            </p:custDataLst>
          </p:nvPr>
        </p:nvSpPr>
        <p:spPr>
          <a:xfrm>
            <a:off x="1618690" y="3120591"/>
            <a:ext cx="4258051" cy="1328048"/>
          </a:xfrm>
          <a:prstGeom prst="rect">
            <a:avLst/>
          </a:prstGeom>
          <a:noFill/>
          <a:ln w="63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55" name="文本框 54"/>
          <p:cNvSpPr txBox="1"/>
          <p:nvPr>
            <p:custDataLst>
              <p:tags r:id="rId17"/>
            </p:custDataLst>
          </p:nvPr>
        </p:nvSpPr>
        <p:spPr>
          <a:xfrm>
            <a:off x="1735673" y="3154102"/>
            <a:ext cx="3985252" cy="1266752"/>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治疗方案：根据病情严重程度、孕妇身体状况等因素制定个性化的治疗方案</a:t>
            </a:r>
            <a:endParaRPr lang="zh-CN" altLang="en-US" sz="2400" spc="100">
              <a:solidFill>
                <a:schemeClr val="tx1">
                  <a:lumMod val="75000"/>
                  <a:lumOff val="25000"/>
                </a:schemeClr>
              </a:solidFill>
              <a:latin typeface="+mn-ea"/>
              <a:sym typeface="+mn-ea"/>
            </a:endParaRPr>
          </a:p>
        </p:txBody>
      </p:sp>
      <p:sp>
        <p:nvSpPr>
          <p:cNvPr id="57" name="剪去对角的矩形 56"/>
          <p:cNvSpPr/>
          <p:nvPr>
            <p:custDataLst>
              <p:tags r:id="rId18"/>
            </p:custDataLst>
          </p:nvPr>
        </p:nvSpPr>
        <p:spPr>
          <a:xfrm>
            <a:off x="6316865" y="1814900"/>
            <a:ext cx="695656" cy="675421"/>
          </a:xfrm>
          <a:prstGeom prst="snip2Diag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0" name="文本框 59"/>
          <p:cNvSpPr txBox="1"/>
          <p:nvPr>
            <p:custDataLst>
              <p:tags r:id="rId19"/>
            </p:custDataLst>
          </p:nvPr>
        </p:nvSpPr>
        <p:spPr>
          <a:xfrm>
            <a:off x="6315646" y="1831350"/>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04</a:t>
            </a:r>
            <a:endParaRPr lang="en-US" altLang="zh-CN" sz="3200" b="1" spc="150">
              <a:solidFill>
                <a:srgbClr val="FFFFFF"/>
              </a:solidFill>
              <a:uFillTx/>
              <a:latin typeface="+mn-ea"/>
              <a:cs typeface="+mj-lt"/>
            </a:endParaRPr>
          </a:p>
        </p:txBody>
      </p:sp>
      <p:sp>
        <p:nvSpPr>
          <p:cNvPr id="58" name="矩形 57"/>
          <p:cNvSpPr/>
          <p:nvPr>
            <p:custDataLst>
              <p:tags r:id="rId20"/>
            </p:custDataLst>
          </p:nvPr>
        </p:nvSpPr>
        <p:spPr>
          <a:xfrm>
            <a:off x="7096137" y="1487715"/>
            <a:ext cx="4258051" cy="1328048"/>
          </a:xfrm>
          <a:prstGeom prst="rect">
            <a:avLst/>
          </a:prstGeom>
          <a:noFill/>
          <a:ln w="63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59" name="文本框 58"/>
          <p:cNvSpPr txBox="1"/>
          <p:nvPr>
            <p:custDataLst>
              <p:tags r:id="rId21"/>
            </p:custDataLst>
          </p:nvPr>
        </p:nvSpPr>
        <p:spPr>
          <a:xfrm>
            <a:off x="7212509" y="1521835"/>
            <a:ext cx="3985252" cy="1266752"/>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非药物治疗：通过调整饮食、运动、心理疏导等方式进行治疗</a:t>
            </a:r>
            <a:endParaRPr lang="zh-CN" altLang="en-US" sz="2400" spc="100">
              <a:solidFill>
                <a:schemeClr val="tx1">
                  <a:lumMod val="75000"/>
                  <a:lumOff val="25000"/>
                </a:schemeClr>
              </a:solidFill>
              <a:latin typeface="+mn-ea"/>
              <a:sym typeface="+mn-ea"/>
            </a:endParaRPr>
          </a:p>
        </p:txBody>
      </p:sp>
      <p:sp>
        <p:nvSpPr>
          <p:cNvPr id="10" name="矩形 9"/>
          <p:cNvSpPr/>
          <p:nvPr>
            <p:custDataLst>
              <p:tags r:id="rId22"/>
            </p:custDataLst>
          </p:nvPr>
        </p:nvSpPr>
        <p:spPr>
          <a:xfrm>
            <a:off x="7096137" y="4705943"/>
            <a:ext cx="4258051" cy="1328048"/>
          </a:xfrm>
          <a:prstGeom prst="rect">
            <a:avLst/>
          </a:prstGeom>
          <a:noFill/>
          <a:ln w="63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11" name="文本框 10"/>
          <p:cNvSpPr txBox="1"/>
          <p:nvPr>
            <p:custDataLst>
              <p:tags r:id="rId23"/>
            </p:custDataLst>
          </p:nvPr>
        </p:nvSpPr>
        <p:spPr>
          <a:xfrm>
            <a:off x="7212509" y="4740063"/>
            <a:ext cx="3985252" cy="1266752"/>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预防并发症：采取措施预防和治疗孕期并发症，如妊娠高血压、糖尿病等</a:t>
            </a:r>
            <a:endParaRPr lang="zh-CN" altLang="en-US" sz="2400" spc="100">
              <a:solidFill>
                <a:schemeClr val="tx1">
                  <a:lumMod val="75000"/>
                  <a:lumOff val="25000"/>
                </a:schemeClr>
              </a:solidFill>
              <a:latin typeface="+mn-ea"/>
              <a:sym typeface="+mn-ea"/>
            </a:endParaRPr>
          </a:p>
        </p:txBody>
      </p:sp>
      <p:sp>
        <p:nvSpPr>
          <p:cNvPr id="9" name="剪去对角的矩形 8"/>
          <p:cNvSpPr/>
          <p:nvPr>
            <p:custDataLst>
              <p:tags r:id="rId24"/>
            </p:custDataLst>
          </p:nvPr>
        </p:nvSpPr>
        <p:spPr>
          <a:xfrm>
            <a:off x="6316865" y="5032519"/>
            <a:ext cx="695656" cy="675421"/>
          </a:xfrm>
          <a:prstGeom prst="snip2Diag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12" name="文本框 11"/>
          <p:cNvSpPr txBox="1"/>
          <p:nvPr>
            <p:custDataLst>
              <p:tags r:id="rId25"/>
            </p:custDataLst>
          </p:nvPr>
        </p:nvSpPr>
        <p:spPr>
          <a:xfrm>
            <a:off x="6315646" y="5050188"/>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06</a:t>
            </a:r>
            <a:endParaRPr lang="en-US" altLang="zh-CN" sz="3200" b="1" spc="150">
              <a:solidFill>
                <a:srgbClr val="FFFFFF"/>
              </a:solidFill>
              <a:uFillTx/>
              <a:latin typeface="+mn-ea"/>
              <a:cs typeface="+mj-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https://d.book118.com/485240020240011113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7_3*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7_3*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7_3*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174.xml><?xml version="1.0" encoding="utf-8"?>
<p:tagLst xmlns:p="http://schemas.openxmlformats.org/presentationml/2006/main">
  <p:tag name="KSO_WM_TEMPLATE_CATEGORY" val="custom"/>
  <p:tag name="KSO_WM_TEMPLATE_INDEX" val="20230979"/>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1_2"/>
  <p:tag name="KSO_WM_UNIT_INDEX" val="1_1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1_1"/>
  <p:tag name="KSO_WM_UNIT_INDEX" val="1_1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2_2"/>
  <p:tag name="KSO_WM_UNIT_INDEX" val="1_2_2"/>
  <p:tag name="KSO_WM_UNIT_LAYERLEVEL" val="1_1_1"/>
  <p:tag name="KSO_WM_UNIT_LINE_FILL_TYPE" val="2"/>
  <p:tag name="KSO_WM_UNIT_LINE_FORE_SCHEMECOLOR_INDEX" val="13"/>
  <p:tag name="KSO_WM_UNIT_SHADOW_SCHEMECOLOR_INDEX" val="6"/>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2_1"/>
  <p:tag name="KSO_WM_UNIT_INDEX" val="1_2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2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3_2"/>
  <p:tag name="KSO_WM_UNIT_INDEX" val="1_3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3_1"/>
  <p:tag name="KSO_WM_UNIT_INDEX" val="1_3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4_2"/>
  <p:tag name="KSO_WM_UNIT_INDEX" val="1_4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4_1"/>
  <p:tag name="KSO_WM_UNIT_INDEX" val="1_4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4_1"/>
  <p:tag name="KSO_WM_UNIT_INDEX" val="1_4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5_2"/>
  <p:tag name="KSO_WM_UNIT_INDEX" val="1_5_2"/>
  <p:tag name="KSO_WM_UNIT_LAYERLEVEL" val="1_1_1"/>
  <p:tag name="KSO_WM_UNIT_LINE_FILL_TYPE" val="2"/>
  <p:tag name="KSO_WM_UNIT_LINE_FORE_SCHEMECOLOR_INDEX" val="13"/>
  <p:tag name="KSO_WM_UNIT_SHADOW_SCHEMECOLOR_INDEX" val="6"/>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5_1"/>
  <p:tag name="KSO_WM_UNIT_INDEX" val="1_5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 name="KSO_WM_UNIT_VALUE" val="16"/>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5_1"/>
  <p:tag name="KSO_WM_UNIT_INDEX" val="1_5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2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6_2"/>
  <p:tag name="KSO_WM_UNIT_INDEX" val="1_6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6_1"/>
  <p:tag name="KSO_WM_UNIT_INDEX" val="1_6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6_1"/>
  <p:tag name="KSO_WM_UNIT_INDEX" val="1_6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1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8.xml><?xml version="1.0" encoding="utf-8"?>
<p:tagLst xmlns:p="http://schemas.openxmlformats.org/presentationml/2006/main">
  <p:tag name="KSO_WM_TEMPLATE_CATEGORY" val="custom"/>
  <p:tag name="KSO_WM_TEMPLATE_INDEX" val="20230979"/>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6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1_2"/>
  <p:tag name="KSO_WM_UNIT_INDEX" val="1_1_2"/>
  <p:tag name="KSO_WM_UNIT_LAYERLEVEL" val="1_1_1"/>
  <p:tag name="KSO_WM_UNIT_SUBTYPE" val="d"/>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6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5_2"/>
  <p:tag name="KSO_WM_UNIT_INDEX" val="1_5_2"/>
  <p:tag name="KSO_WM_UNIT_LAYERLEVEL" val="1_1_1"/>
  <p:tag name="KSO_WM_UNIT_SUBTYPE" val="d"/>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5_3"/>
  <p:tag name="KSO_WM_UNIT_INDEX" val="1_5_3"/>
  <p:tag name="KSO_WM_UNIT_LAYERLEVEL" val="1_1_1"/>
  <p:tag name="KSO_WM_UNIT_LINE_FILL_TYPE" val="2"/>
  <p:tag name="KSO_WM_UNIT_LINE_FORE_SCHEMECOLOR_INDEX" val="9"/>
  <p:tag name="KSO_WM_UNIT_TEXT_FILL_FORE_SCHEMECOLOR_INDEX" val="13"/>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6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3_2"/>
  <p:tag name="KSO_WM_UNIT_INDEX" val="1_3_2"/>
  <p:tag name="KSO_WM_UNIT_LAYERLEVEL" val="1_1_1"/>
  <p:tag name="KSO_WM_UNIT_SUBTYPE" val="d"/>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6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2_2"/>
  <p:tag name="KSO_WM_UNIT_INDEX" val="1_2_2"/>
  <p:tag name="KSO_WM_UNIT_LAYERLEVEL" val="1_1_1"/>
  <p:tag name="KSO_WM_UNIT_SUBTYPE" val="d"/>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6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4_2"/>
  <p:tag name="KSO_WM_UNIT_INDEX" val="1_4_2"/>
  <p:tag name="KSO_WM_UNIT_LAYERLEVEL" val="1_1_1"/>
  <p:tag name="KSO_WM_UNIT_SUBTYPE" val="d"/>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6_3"/>
  <p:tag name="KSO_WM_UNIT_INDEX" val="1_6_3"/>
  <p:tag name="KSO_WM_UNIT_LAYERLEVEL" val="1_1_1"/>
  <p:tag name="KSO_WM_UNIT_LINE_FILL_TYPE" val="2"/>
  <p:tag name="KSO_WM_UNIT_LINE_FORE_SCHEMECOLOR_INDEX" val="10"/>
  <p:tag name="KSO_WM_UNIT_TEXT_FILL_FORE_SCHEMECOLOR_INDEX" val="13"/>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6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6_2"/>
  <p:tag name="KSO_WM_UNIT_INDEX" val="1_6_2"/>
  <p:tag name="KSO_WM_UNIT_LAYERLEVEL" val="1_1_1"/>
  <p:tag name="KSO_WM_UNIT_SUBTYPE" val="d"/>
  <p:tag name="KSO_WM_UNIT_TYPE" val="l_h_i"/>
  <p:tag name="KSO_WM_UNIT_USESOURCEFORMAT_APPLY" val="0"/>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7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8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微软雅黑</vt:lpstr>
      <vt:lpstr>Office Theme</vt:lpstr>
      <vt:lpstr>针对胎儿问题的孕产妇医疗护理查房</vt:lpstr>
      <vt:lpstr>目录</vt:lpstr>
      <vt:lpstr>疾病相关知识</vt:lpstr>
      <vt:lpstr>胎儿问题类型及影响</vt:lpstr>
      <vt:lpstr>孕产妇常见疾病及症状</vt:lpstr>
      <vt:lpstr>孕产妇疾病的风险和预防</vt:lpstr>
      <vt:lpstr>病例汇报</vt:lpstr>
      <vt:lpstr>孕产妇病例摘要</vt:lpstr>
      <vt:lpstr>胎儿问题及处理措施</vt:lpstr>
      <vt:lpstr>孕产妇疾病诊断和治疗方案</vt:lpstr>
      <vt:lpstr>护理诊断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2024-09-20T13:46:46.945</cp:lastPrinted>
  <dcterms:created xsi:type="dcterms:W3CDTF">2024-09-20T05:46:46Z</dcterms:created>
  <dcterms:modified xsi:type="dcterms:W3CDTF">2024-09-20T05:46:49Z</dcterms:modified>
</cp:coreProperties>
</file>