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A78400-6E0D-418B-B213-585158C58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02432-E2F4-4011-A07E-E02714CF4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47842F-CD4F-430D-B8C4-BFFE01D06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4916B4-960E-4738-AD4F-E725117574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F9BD68-D791-4DE4-89E7-5CFE3E0DB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6D4679-C6F5-43C6-8DB4-941E018F46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52B1B6-5CDA-49C6-A65B-76F1842F59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6D11F-17F0-4AD1-957B-643E2571B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052E98-A15B-4E0A-92C3-CF971B989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F71C28-03BF-4C75-9658-C37B07918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B7EA4-75E0-49D8-9E89-882713F88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40141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1年新《买卖合同司法解释》逐条详细解读--3标的物风险负担\n## 1.标的物风险负担的基本原理和原则\n### 1.1标的物风险负担的定义和分类\n### 1.2标的物风险负担的基本原则\n### 1.3标的物风险负担的转移\n## 2.标的物风险负担的转移时间点\n### 2.1标的物交付与风险负担转移的关系\n### 2.2合同约定的风险负担转移时间点\n### 2.3法定风险负担转移时间点\n## 3.标的物风险负担的例外情况\n### 3.1标的物风险负担的特殊约定\n### 3.2标的物风险负担的法定例外\n### 3.3标的物风险负担的混合例外\n## 4.标的物风险负担与合同履行的关系\n### 4.1标的物风险负担与合同履行的关联性\n### 4.2标的物风险负担对合同履行的影响\n### 4.3标的物风险负担与合同违约的处理\n## 5.标的物风险负担在实际案例中的应用\n### 5.1标的物风险负担在买卖合同中的实际应用案例\n### 5.2标的物风险负担在其他合同类型中的实际应用案例\n### 5.3标的物风险负担案例的启示与借鉴\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03000" cy="1301750"/>
          </a:xfrm>
        </p:spPr>
        <p:txBody>
          <a:bodyPr vert="horz" wrap="square" lIns="91440" tIns="45720" rIns="91440" bIns="45720" anchor="t">
            <a:spAutoFit/>
          </a:bodyPr>
          <a:lstStyle/>
          <a:p>
            <a:pPr>
              <a:buNone/>
            </a:pPr>
            <a:r>
              <a:rPr lang="zh-CN" sz="4400"/>
              <a:t>2021年新《买卖合同司法解释》逐条详细解读--3标的物风险负担</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3"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标的物风险负担的基本原理和原则</a:t>
            </a:r>
            <a:endParaRPr/>
          </a:p>
        </p:txBody>
      </p:sp>
      <p:sp>
        <p:nvSpPr>
          <p:cNvPr id="11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33" name="组合 132"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4" name="组合 133"/>
            <p:cNvGrpSpPr/>
            <p:nvPr/>
          </p:nvGrpSpPr>
          <p:grpSpPr>
            <a:xfrm>
              <a:off x="685800" y="3146904"/>
              <a:ext cx="5760000" cy="3225487"/>
              <a:chOff x="685800" y="3146904"/>
              <a:chExt cx="5760000" cy="3225487"/>
            </a:xfrm>
          </p:grpSpPr>
          <p:sp>
            <p:nvSpPr>
              <p:cNvPr id="13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定义：标的物风险负担是指在合同履行过程中，因不可预见的事件导致标的物毁损、灭失的风险由哪一方承担的约定或法律规定。</a:t>
                </a:r>
                <a:endParaRPr kumimoji="1" lang="en-US" altLang="zh-CN" sz="1800" b="1">
                  <a:solidFill>
                    <a:schemeClr val="bg1"/>
                  </a:solidFill>
                  <a:latin typeface="+mj-ea"/>
                  <a:ea typeface="+mj-ea"/>
                </a:endParaRPr>
              </a:p>
            </p:txBody>
          </p:sp>
          <p:sp>
            <p:nvSpPr>
              <p:cNvPr id="13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风险承担方需要承担标的物在运输、保管、使用等过程中的意外损失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风险承担方需要在标的物毁损、灭失时承担相应的违约责任</a:t>
                </a:r>
                <a:endParaRPr/>
              </a:p>
            </p:txBody>
          </p:sp>
        </p:grpSp>
        <p:grpSp>
          <p:nvGrpSpPr>
            <p:cNvPr id="137" name="组合 136"/>
            <p:cNvGrpSpPr/>
            <p:nvPr/>
          </p:nvGrpSpPr>
          <p:grpSpPr>
            <a:xfrm>
              <a:off x="6016236" y="3146904"/>
              <a:ext cx="5400000" cy="3225487"/>
              <a:chOff x="6016236" y="3146904"/>
              <a:chExt cx="5400000" cy="3225487"/>
            </a:xfrm>
          </p:grpSpPr>
          <p:sp>
            <p:nvSpPr>
              <p:cNvPr id="13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分类：标的物风险负担可以分为合同约定的风险负担和法定的风险负担。</a:t>
                </a:r>
                <a:endParaRPr kumimoji="1" lang="en-US" altLang="zh-CN" sz="1800" b="1">
                  <a:solidFill>
                    <a:schemeClr val="bg1"/>
                  </a:solidFill>
                  <a:latin typeface="+mj-ea"/>
                  <a:ea typeface="+mj-ea"/>
                </a:endParaRPr>
              </a:p>
            </p:txBody>
          </p:sp>
          <p:sp>
            <p:nvSpPr>
              <p:cNvPr id="13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合同约定的风险负担：双方当事人可以根据合同约定，明确标的物风险在合同履行过程中的承担方。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法定的风险负担：在当事人没有约定或者约定不明确的情况下，按照法律规定确定标的物风险的承担方。</a:t>
                </a:r>
                <a:endParaRPr/>
              </a:p>
            </p:txBody>
          </p:sp>
        </p:grpSp>
      </p:grpSp>
      <p:sp>
        <p:nvSpPr>
          <p:cNvPr id="14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标的物风险负担的定义和分类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2" name="组合 141"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3" name="组合 142"/>
            <p:cNvGrpSpPr/>
            <p:nvPr/>
          </p:nvGrpSpPr>
          <p:grpSpPr>
            <a:xfrm>
              <a:off x="685801" y="3146904"/>
              <a:ext cx="4207178" cy="3287791"/>
              <a:chOff x="685801" y="3146904"/>
              <a:chExt cx="4207178" cy="3287791"/>
            </a:xfrm>
          </p:grpSpPr>
          <p:sp>
            <p:nvSpPr>
              <p:cNvPr id="14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风险随所有权转移原则：标的物的所有权转移时，标的物的风险也随之转移。</a:t>
                </a:r>
                <a:endParaRPr kumimoji="1" lang="en-US" altLang="zh-CN" sz="1800" b="1">
                  <a:solidFill>
                    <a:schemeClr val="bg1"/>
                  </a:solidFill>
                  <a:latin typeface="+mj-ea"/>
                  <a:ea typeface="+mj-ea"/>
                </a:endParaRPr>
              </a:p>
            </p:txBody>
          </p:sp>
          <p:sp>
            <p:nvSpPr>
              <p:cNvPr id="14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买方在支付货款并收到标的物后，标的物的所有权转移给买方，同时风险也转移给买方。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卖方在交付标的物后，标的物的所有权转移给买方，同时风险也转移给买方。</a:t>
                </a:r>
                <a:endParaRPr/>
              </a:p>
            </p:txBody>
          </p:sp>
        </p:grpSp>
        <p:grpSp>
          <p:nvGrpSpPr>
            <p:cNvPr id="146" name="组合 145"/>
            <p:cNvGrpSpPr/>
            <p:nvPr/>
          </p:nvGrpSpPr>
          <p:grpSpPr>
            <a:xfrm>
              <a:off x="4408278" y="3146904"/>
              <a:ext cx="3798485" cy="3287791"/>
              <a:chOff x="4408278" y="3146904"/>
              <a:chExt cx="3798485" cy="3287791"/>
            </a:xfrm>
          </p:grpSpPr>
          <p:sp>
            <p:nvSpPr>
              <p:cNvPr id="14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交付主义原则：标的物的风险负担以交付为界限，交付前由卖方承担，交付后由买方承担。</a:t>
                </a:r>
                <a:endParaRPr kumimoji="1" lang="en-US" altLang="zh-CN" sz="18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卖方在交付标的物前，需要对标的物进行妥善保管，确保标的物的安全。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买方在收到标的物后，需要对标的物进行妥善保管，确保标的物的安全。</a:t>
                </a:r>
                <a:endParaRPr/>
              </a:p>
            </p:txBody>
          </p:sp>
        </p:grpSp>
        <p:grpSp>
          <p:nvGrpSpPr>
            <p:cNvPr id="149" name="组合 148"/>
            <p:cNvGrpSpPr/>
            <p:nvPr/>
          </p:nvGrpSpPr>
          <p:grpSpPr>
            <a:xfrm>
              <a:off x="7707715" y="3146904"/>
              <a:ext cx="3798485" cy="3287791"/>
              <a:chOff x="7707715" y="3146904"/>
              <a:chExt cx="3798485" cy="3287791"/>
            </a:xfrm>
          </p:grpSpPr>
          <p:sp>
            <p:nvSpPr>
              <p:cNvPr id="15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合同主义原则：标的物风险负担的分配可以由当事人通过合同约定。</a:t>
                </a:r>
                <a:endParaRPr kumimoji="1" lang="en-US" altLang="zh-CN" sz="1800" b="1">
                  <a:solidFill>
                    <a:schemeClr val="bg1"/>
                  </a:solidFill>
                  <a:latin typeface="+mj-ea"/>
                  <a:ea typeface="+mj-ea"/>
                </a:endParaRPr>
              </a:p>
            </p:txBody>
          </p:sp>
          <p:sp>
            <p:nvSpPr>
              <p:cNvPr id="15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当事人可以根据实际情况，约定标的物风险在合同履行过程中的承担方。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当事人可以根据合同约定，调整标的物风险负担的原则和方式。</a:t>
                </a:r>
                <a:endParaRPr/>
              </a:p>
            </p:txBody>
          </p:sp>
        </p:grpSp>
      </p:grpSp>
      <p:sp>
        <p:nvSpPr>
          <p:cNvPr id="15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标的物风险负担的基本原则</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4"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55" name="组合 154"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56" name="组合 3"/>
            <p:cNvGrpSpPr/>
            <p:nvPr/>
          </p:nvGrpSpPr>
          <p:grpSpPr>
            <a:xfrm>
              <a:off x="5582412" y="1807048"/>
              <a:ext cx="5629117" cy="1487888"/>
              <a:chOff x="571500" y="1815543"/>
              <a:chExt cx="5629117" cy="1487888"/>
            </a:xfrm>
          </p:grpSpPr>
          <p:sp>
            <p:nvSpPr>
              <p:cNvPr id="157"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标的物风险负担转移的条件：</a:t>
                </a:r>
                <a:endParaRPr lang="en-US" b="1">
                  <a:solidFill>
                    <a:schemeClr val="accent1">
                      <a:alpha val="100000"/>
                    </a:schemeClr>
                  </a:solidFill>
                  <a:latin typeface="微软雅黑"/>
                  <a:ea typeface="微软雅黑"/>
                </a:endParaRPr>
              </a:p>
            </p:txBody>
          </p:sp>
          <p:sp>
            <p:nvSpPr>
              <p:cNvPr id="158"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标的物已经交付给买方或者买方已经取得标的物的占有。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买方没有违反合同约定，或者虽然违反合同约定，但违约行为与标的物毁损、灭失没有因果关系。</a:t>
                </a:r>
                <a:endParaRPr/>
              </a:p>
            </p:txBody>
          </p:sp>
          <p:sp>
            <p:nvSpPr>
              <p:cNvPr id="159"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60" name="组合 7"/>
            <p:cNvGrpSpPr/>
            <p:nvPr/>
          </p:nvGrpSpPr>
          <p:grpSpPr>
            <a:xfrm>
              <a:off x="5582412" y="3393011"/>
              <a:ext cx="5629118" cy="1487888"/>
              <a:chOff x="571500" y="1815543"/>
              <a:chExt cx="5629118" cy="1487888"/>
            </a:xfrm>
          </p:grpSpPr>
          <p:sp>
            <p:nvSpPr>
              <p:cNvPr id="161"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标的物风险负担转移的时间：</a:t>
                </a:r>
                <a:endParaRPr lang="en-US" b="1">
                  <a:solidFill>
                    <a:schemeClr val="accent1">
                      <a:alpha val="100000"/>
                    </a:schemeClr>
                  </a:solidFill>
                  <a:latin typeface="微软雅黑"/>
                  <a:ea typeface="微软雅黑"/>
                </a:endParaRPr>
              </a:p>
            </p:txBody>
          </p:sp>
          <p:sp>
            <p:nvSpPr>
              <p:cNvPr id="162"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标的物交付给第一承运人时，风险由卖方转移给买方。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标的物交付给买方或者买方指定的收货人时，风险由卖方转移给买方。</a:t>
                </a:r>
                <a:endParaRPr/>
              </a:p>
            </p:txBody>
          </p:sp>
          <p:sp>
            <p:nvSpPr>
              <p:cNvPr id="163"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64" name="组合 11"/>
            <p:cNvGrpSpPr/>
            <p:nvPr/>
          </p:nvGrpSpPr>
          <p:grpSpPr>
            <a:xfrm>
              <a:off x="5582412" y="4978974"/>
              <a:ext cx="5629118" cy="1487888"/>
              <a:chOff x="571500" y="1815543"/>
              <a:chExt cx="5629118" cy="1487888"/>
            </a:xfrm>
          </p:grpSpPr>
          <p:sp>
            <p:nvSpPr>
              <p:cNvPr id="165"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标的物风险负担转移的后果：</a:t>
                </a:r>
                <a:endParaRPr lang="en-US" b="1">
                  <a:solidFill>
                    <a:schemeClr val="accent1">
                      <a:alpha val="100000"/>
                    </a:schemeClr>
                  </a:solidFill>
                  <a:latin typeface="微软雅黑"/>
                  <a:ea typeface="微软雅黑"/>
                </a:endParaRPr>
              </a:p>
            </p:txBody>
          </p:sp>
          <p:sp>
            <p:nvSpPr>
              <p:cNvPr id="166"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风险转移后，因不可预见的事件导致标的物毁损、灭失的，由风险承担方承担相应的违约责任。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风险转移后，买方未按照合同约定履行付款义务的，卖方仍然可以主张标的物的所有权。</a:t>
                </a:r>
                <a:endParaRPr/>
              </a:p>
            </p:txBody>
          </p:sp>
          <p:sp>
            <p:nvSpPr>
              <p:cNvPr id="167"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6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标的物风险负担的转移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70"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标的物风险负担的转移时间点</a:t>
            </a:r>
            <a:endParaRPr/>
          </a:p>
        </p:txBody>
      </p:sp>
      <p:sp>
        <p:nvSpPr>
          <p:cNvPr id="17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标的物交付与风险负担转移的关系</a:t>
            </a:r>
            <a:endParaRPr lang="en-US" sz="3600" b="1">
              <a:latin typeface="微软雅黑"/>
              <a:ea typeface="微软雅黑"/>
            </a:endParaRPr>
          </a:p>
        </p:txBody>
      </p:sp>
      <p:sp>
        <p:nvSpPr>
          <p:cNvPr id="17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交付的定义：</a:t>
            </a:r>
            <a:r>
              <a:rPr lang="zh-CN" sz="1400" b="1" spc="300">
                <a:solidFill>
                  <a:schemeClr val="tx1">
                    <a:lumMod val="50000"/>
                    <a:lumOff val="50000"/>
                    <a:alpha val="100000"/>
                  </a:schemeClr>
                </a:solidFill>
                <a:latin typeface="微软雅黑"/>
                <a:ea typeface="微软雅黑"/>
              </a:rPr>
              <a:t>交付</a:t>
            </a:r>
            <a:r>
              <a:rPr lang="zh-CN" sz="1400" spc="300">
                <a:solidFill>
                  <a:schemeClr val="tx1">
                    <a:lumMod val="50000"/>
                    <a:lumOff val="50000"/>
                    <a:alpha val="100000"/>
                  </a:schemeClr>
                </a:solidFill>
                <a:latin typeface="微软雅黑"/>
                <a:ea typeface="微软雅黑"/>
              </a:rPr>
              <a:t>是指卖方将标的物交付给买方或者买方指定的收货人，并使买方或者收货人取得对标的物的占有的行为。</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交付包括实际交付和拟制交付两种形式。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实际交付是指卖方将标的物直接交付给买方或者买方指定的收货人的行为。</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拟制交付是指卖方将标的物的所有权凭证交付给买方，或者通过其他方式使买方取得对标的物的占有的行为。</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交付与风险负担转移的关系：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交付是标的物风险负担转移的前提条件。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标的物交付给买方或者买方指定的收货人后，标的物的风险负担转移给买方。</a:t>
            </a:r>
            <a:endParaRPr/>
          </a:p>
        </p:txBody>
      </p:sp>
      <p:cxnSp>
        <p:nvCxnSpPr>
          <p:cNvPr id="17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9" name="Group 628"/>
            <p:cNvGrpSpPr/>
            <p:nvPr/>
          </p:nvGrpSpPr>
          <p:grpSpPr>
            <a:xfrm>
              <a:off x="1197254" y="3971227"/>
              <a:ext cx="11008530" cy="2106887"/>
              <a:chOff x="1197254" y="3971227"/>
              <a:chExt cx="11008530" cy="2106887"/>
            </a:xfrm>
          </p:grpSpPr>
          <p:sp>
            <p:nvSpPr>
              <p:cNvPr id="18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8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当事人可以根据合同约定，明确标的物风险负担转移的时间点。</a:t>
                </a:r>
                <a:endParaRPr/>
              </a:p>
            </p:txBody>
          </p:sp>
          <p:sp>
            <p:nvSpPr>
              <p:cNvPr id="18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可以约定在标的物交付给第一承运人时，风险负担转移给买方。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可以约定在标的物交付给买方或者买方指定的收货人时，风险负担转移给买方。</a:t>
                </a:r>
                <a:endParaRPr/>
              </a:p>
            </p:txBody>
          </p:sp>
        </p:grpSp>
        <p:grpSp>
          <p:nvGrpSpPr>
            <p:cNvPr id="186" name="Group 635"/>
            <p:cNvGrpSpPr/>
            <p:nvPr/>
          </p:nvGrpSpPr>
          <p:grpSpPr>
            <a:xfrm>
              <a:off x="3499345" y="1423099"/>
              <a:ext cx="11008530" cy="2005901"/>
              <a:chOff x="3499345" y="1423099"/>
              <a:chExt cx="11008530" cy="2005901"/>
            </a:xfrm>
          </p:grpSpPr>
          <p:sp>
            <p:nvSpPr>
              <p:cNvPr id="18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合同约定的风险负担转移时间点的效力：</a:t>
                </a:r>
                <a:endParaRPr/>
              </a:p>
            </p:txBody>
          </p:sp>
          <p:sp>
            <p:nvSpPr>
              <p:cNvPr id="18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合同约定优先于法律规定，当事人应当按照合同约定履行风险负担转移的义务。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当事人没有约定或者约定不明确的，按照法律规定确定风险负担转移的时间点。</a:t>
                </a:r>
                <a:endParaRPr/>
              </a:p>
            </p:txBody>
          </p:sp>
          <p:sp>
            <p:nvSpPr>
              <p:cNvPr id="18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合同约定的风险负担转移时间点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7" name="Group 598"/>
            <p:cNvGrpSpPr/>
            <p:nvPr/>
          </p:nvGrpSpPr>
          <p:grpSpPr>
            <a:xfrm>
              <a:off x="763829" y="1414808"/>
              <a:ext cx="6972294" cy="2337649"/>
              <a:chOff x="763829" y="1414808"/>
              <a:chExt cx="6972294" cy="2337649"/>
            </a:xfrm>
          </p:grpSpPr>
          <p:sp>
            <p:nvSpPr>
              <p:cNvPr id="19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法定风险负担转移时间点：</a:t>
                </a:r>
                <a:endParaRPr/>
              </a:p>
            </p:txBody>
          </p:sp>
          <p:sp>
            <p:nvSpPr>
              <p:cNvPr id="19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标的物交付给第一承运人时，风险负担转移给买方。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标的物交付给买方或者买方指定的收货人时，风险负担转移给买方。</a:t>
                </a:r>
                <a:endParaRPr/>
              </a:p>
            </p:txBody>
          </p:sp>
          <p:sp>
            <p:nvSpPr>
              <p:cNvPr id="20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4" name="Group 591"/>
            <p:cNvGrpSpPr/>
            <p:nvPr/>
          </p:nvGrpSpPr>
          <p:grpSpPr>
            <a:xfrm>
              <a:off x="689593" y="3949139"/>
              <a:ext cx="7078256" cy="2128975"/>
              <a:chOff x="689593" y="3949139"/>
              <a:chExt cx="7078256" cy="2128975"/>
            </a:xfrm>
          </p:grpSpPr>
          <p:sp>
            <p:nvSpPr>
              <p:cNvPr id="20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法定风险负担转移时间点的效力：</a:t>
                </a:r>
                <a:endParaRPr/>
              </a:p>
            </p:txBody>
          </p:sp>
          <p:sp>
            <p:nvSpPr>
              <p:cNvPr id="20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在当事人没有约定或者约定不明确的情况下，按照法定风险负担转移时间点确定风险承担方。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当事人不得通过合同约定排除或者改变法定风险负担转移时间点的效力。</a:t>
                </a:r>
                <a:endParaRPr/>
              </a:p>
            </p:txBody>
          </p:sp>
          <p:sp>
            <p:nvSpPr>
              <p:cNvPr id="20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法定风险负担转移时间点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标的物风险负担的例外情况</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当事人可以在合同中约定标的物风险负担的例外情况。</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可以约定在特定情况下，标的物的风险由卖方承担。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可以约定在特定情况下，标的物的风险由买方承担。</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特殊约定的效力：</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当事人之间的特殊约定优先于法律规定，当事人应当按照合同约定履行风险负担的义务。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当事人之间的特殊约定不得违反法律、行政法规的强制性规定，否则无效。</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标的物风险负担的特殊约定</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https://d.book118.com/485240141033011111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2021年新《买卖合同司法解释》逐条详细解读--3标的物风险负担</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2024-09-16T20:46:45.804</cp:lastPrinted>
  <dcterms:created xsi:type="dcterms:W3CDTF">2024-09-16T12:46:45Z</dcterms:created>
  <dcterms:modified xsi:type="dcterms:W3CDTF">2024-09-16T12:46:47Z</dcterms:modified>
</cp:coreProperties>
</file>