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embeddedFontLst>
    <p:embeddedFont>
      <p:font typeface="DITCHN+MS-UIGothic"/>
      <p:regular r:id="rId16"/>
    </p:embeddedFont>
    <p:embeddedFont>
      <p:font typeface="TVTVRH+DUKQEP+ArialMT"/>
      <p:regular r:id="rId17"/>
    </p:embeddedFont>
    <p:embeddedFont>
      <p:font typeface="MJTKDK+ENADDR+MicrosoftYaHei-Bold"/>
      <p:regular r:id="rId18"/>
    </p:embeddedFont>
    <p:embeddedFont>
      <p:font typeface="EMMBIF+SAAHCG+MicrosoftYaHei"/>
      <p:regular r:id="rId19"/>
    </p:embeddedFont>
    <p:embeddedFont>
      <p:font typeface="VDAWLA+KFBJAU+Arial-BoldMT"/>
      <p:regular r:id="rId20"/>
    </p:embeddedFont>
  </p:embeddedFontLst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font" Target="fonts/font1.fntdata" /><Relationship Id="rId17" Type="http://schemas.openxmlformats.org/officeDocument/2006/relationships/font" Target="fonts/font2.fntdata" /><Relationship Id="rId18" Type="http://schemas.openxmlformats.org/officeDocument/2006/relationships/font" Target="fonts/font3.fntdata" /><Relationship Id="rId19" Type="http://schemas.openxmlformats.org/officeDocument/2006/relationships/font" Target="fonts/font4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5.fntdata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AAB911-2252-4661-90B8-13C255E180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1C2A8D-A833-4ED5-AA8D-EC4570C7BF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725127-DD3B-4C45-AE8B-1150C37138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4947B2-0A52-4A49-90A1-BB56D0B88A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A79E474-FCFE-4454-9107-53679C98A6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FC65344-3EFF-4770-A62F-3ABA83BD15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2098F2-5C46-4B6B-B2A2-1C58739D75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94FA92-48E5-4B0E-AE95-45A0D59C24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C921EC-178A-414A-9A1E-B4C2F0673C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0F0A3A-399B-4D16-9AED-B4B1CC9FFA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58DA15-6FAC-492A-8C82-1D99BDAC61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5303002211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93725" y="3832760"/>
            <a:ext cx="6889762" cy="2581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1">
                <a:solidFill>
                  <a:srgbClr val="0D0D0D"/>
                </a:solidFill>
                <a:latin typeface="DITCHN+MS-UIGothic"/>
                <a:cs typeface="DITCHN+MS-UIGothic"/>
              </a:rPr>
              <a:t>血液透析病人神系疾</a:t>
            </a:r>
          </a:p>
          <a:p>
            <a:pPr marL="0" marR="0">
              <a:lnSpc>
                <a:spcPts val="5150"/>
              </a:lnSpc>
              <a:spcBef>
                <a:spcPts val="2300"/>
              </a:spcBef>
              <a:spcAft>
                <a:spcPct val="0"/>
              </a:spcAft>
            </a:pPr>
            <a:r>
              <a:rPr sz="5150" spc="20">
                <a:solidFill>
                  <a:srgbClr val="0D0D0D"/>
                </a:solidFill>
                <a:latin typeface="DITCHN+MS-UIGothic"/>
                <a:cs typeface="DITCHN+MS-UIGothic"/>
              </a:rPr>
              <a:t>病及睡眠障碍理件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499859" y="1395920"/>
            <a:ext cx="3099807" cy="7837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TVTVRH+DUKQEP+ArialMT"/>
                <a:cs typeface="TVTVRH+DUKQEP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DITCHN+MS-UIGothic"/>
                <a:cs typeface="DITCHN+MS-UIGothic"/>
              </a:rPr>
              <a:t>血液透析病人概述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99859" y="1944560"/>
            <a:ext cx="5841942" cy="13123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TVTVRH+DUKQEP+ArialMT"/>
                <a:cs typeface="TVTVRH+DUKQEP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DITCHN+MS-UIGothic"/>
                <a:cs typeface="DITCHN+MS-UIGothic"/>
              </a:rPr>
              <a:t>神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经</a:t>
            </a:r>
            <a:r>
              <a:rPr sz="2400">
                <a:solidFill>
                  <a:srgbClr val="3045FD"/>
                </a:solidFill>
                <a:latin typeface="DITCHN+MS-UIGothic"/>
                <a:cs typeface="DITCHN+MS-UIGothic"/>
              </a:rPr>
              <a:t>系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统</a:t>
            </a:r>
            <a:r>
              <a:rPr sz="2400">
                <a:solidFill>
                  <a:srgbClr val="3045FD"/>
                </a:solidFill>
                <a:latin typeface="DITCHN+MS-UIGothic"/>
                <a:cs typeface="DITCHN+MS-UIGothic"/>
              </a:rPr>
              <a:t>疾病在血液透析病人中的表</a:t>
            </a:r>
          </a:p>
          <a:p>
            <a:pPr marL="203200" marR="0">
              <a:lnSpc>
                <a:spcPts val="2400"/>
              </a:lnSpc>
              <a:spcBef>
                <a:spcPts val="1931"/>
              </a:spcBef>
              <a:spcAft>
                <a:spcPct val="0"/>
              </a:spcAft>
            </a:pP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现</a:t>
            </a:r>
            <a:r>
              <a:rPr sz="2400">
                <a:solidFill>
                  <a:srgbClr val="3045FD"/>
                </a:solidFill>
                <a:latin typeface="DITCHN+MS-UIGothic"/>
                <a:cs typeface="DITCHN+MS-UIGothic"/>
              </a:rPr>
              <a:t>及影响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499859" y="3041840"/>
            <a:ext cx="5841942" cy="13123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TVTVRH+DUKQEP+ArialMT"/>
                <a:cs typeface="TVTVRH+DUKQEP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DITCHN+MS-UIGothic"/>
                <a:cs typeface="DITCHN+MS-UIGothic"/>
              </a:rPr>
              <a:t>睡眠障碍在血液透析病人中的表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现</a:t>
            </a:r>
            <a:r>
              <a:rPr sz="2400">
                <a:solidFill>
                  <a:srgbClr val="3045FD"/>
                </a:solidFill>
                <a:latin typeface="DITCHN+MS-UIGothic"/>
                <a:cs typeface="DITCHN+MS-UIGothic"/>
              </a:rPr>
              <a:t>及</a:t>
            </a:r>
          </a:p>
          <a:p>
            <a:pPr marL="203200" marR="0">
              <a:lnSpc>
                <a:spcPts val="2400"/>
              </a:lnSpc>
              <a:spcBef>
                <a:spcPts val="1930"/>
              </a:spcBef>
              <a:spcAft>
                <a:spcPct val="0"/>
              </a:spcAft>
            </a:pPr>
            <a:r>
              <a:rPr sz="2400">
                <a:solidFill>
                  <a:srgbClr val="3045FD"/>
                </a:solidFill>
                <a:latin typeface="DITCHN+MS-UIGothic"/>
                <a:cs typeface="DITCHN+MS-UIGothic"/>
              </a:rPr>
              <a:t>影响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856229" y="3066002"/>
            <a:ext cx="4092905" cy="292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200"/>
              </a:lnSpc>
              <a:spcBef>
                <a:spcPct val="0"/>
              </a:spcBef>
              <a:spcAft>
                <a:spcPct val="0"/>
              </a:spcAft>
            </a:pPr>
            <a:r>
              <a:rPr sz="9200" spc="28">
                <a:solidFill>
                  <a:srgbClr val="3045FD"/>
                </a:solidFill>
                <a:latin typeface="DITCHN+MS-UIGothic"/>
                <a:cs typeface="DITCHN+MS-UIGothic"/>
              </a:rPr>
              <a:t>目</a:t>
            </a:r>
            <a:r>
              <a:rPr sz="9200">
                <a:solidFill>
                  <a:srgbClr val="3045FD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499859" y="4139120"/>
            <a:ext cx="5841942" cy="13123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TVTVRH+DUKQEP+ArialMT"/>
                <a:cs typeface="TVTVRH+DUKQEP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DITCHN+MS-UIGothic"/>
                <a:cs typeface="DITCHN+MS-UIGothic"/>
              </a:rPr>
              <a:t>血液透析病人神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经</a:t>
            </a:r>
            <a:r>
              <a:rPr sz="2400">
                <a:solidFill>
                  <a:srgbClr val="3045FD"/>
                </a:solidFill>
                <a:latin typeface="DITCHN+MS-UIGothic"/>
                <a:cs typeface="DITCHN+MS-UIGothic"/>
              </a:rPr>
              <a:t>系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统</a:t>
            </a:r>
            <a:r>
              <a:rPr sz="2400">
                <a:solidFill>
                  <a:srgbClr val="3045FD"/>
                </a:solidFill>
                <a:latin typeface="DITCHN+MS-UIGothic"/>
                <a:cs typeface="DITCHN+MS-UIGothic"/>
              </a:rPr>
              <a:t>疾病及睡眠障</a:t>
            </a:r>
          </a:p>
          <a:p>
            <a:pPr marL="203200" marR="0">
              <a:lnSpc>
                <a:spcPts val="2400"/>
              </a:lnSpc>
              <a:spcBef>
                <a:spcPts val="1930"/>
              </a:spcBef>
              <a:spcAft>
                <a:spcPct val="0"/>
              </a:spcAft>
            </a:pPr>
            <a:r>
              <a:rPr sz="2400">
                <a:solidFill>
                  <a:srgbClr val="3045FD"/>
                </a:solidFill>
                <a:latin typeface="DITCHN+MS-UIGothic"/>
                <a:cs typeface="DITCHN+MS-UIGothic"/>
              </a:rPr>
              <a:t>碍的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护</a:t>
            </a:r>
            <a:r>
              <a:rPr sz="2400">
                <a:solidFill>
                  <a:srgbClr val="3045FD"/>
                </a:solidFill>
                <a:latin typeface="DITCHN+MS-UIGothic"/>
                <a:cs typeface="DITCHN+MS-UIGothic"/>
              </a:rPr>
              <a:t>理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实</a:t>
            </a:r>
            <a:r>
              <a:rPr sz="2400">
                <a:solidFill>
                  <a:srgbClr val="3045FD"/>
                </a:solidFill>
                <a:latin typeface="DITCHN+MS-UIGothic"/>
                <a:cs typeface="DITCHN+MS-UIGothic"/>
              </a:rPr>
              <a:t>践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499859" y="5236400"/>
            <a:ext cx="2795140" cy="78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TVTVRH+DUKQEP+ArialMT"/>
                <a:cs typeface="TVTVRH+DUKQEP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DITCHN+MS-UIGothic"/>
                <a:cs typeface="DITCHN+MS-UIGothic"/>
              </a:rPr>
              <a:t>案例分享与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讨论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DITCHN+MS-UIGothic"/>
                <a:cs typeface="DITCHN+MS-UIGothic"/>
              </a:rPr>
              <a:t>血液透析病人的定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3045FD"/>
                </a:solidFill>
                <a:latin typeface="DITCHN+MS-UIGothic"/>
                <a:cs typeface="DITCHN+MS-UIGothic"/>
              </a:rPr>
              <a:t>和分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44075" y="20040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DITCHN+MS-UIGothic"/>
                <a:cs typeface="DITCHN+MS-UIGothic"/>
              </a:rPr>
              <a:t>定</a:t>
            </a:r>
            <a:r>
              <a:rPr sz="1550">
                <a:solidFill>
                  <a:srgbClr val="3045FD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760345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血液透析是指通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人工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肾脏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替代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自然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肾脏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的功能，以清除体内的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代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谢废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物、多余水分和毒素，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维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持内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境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稳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定的一种治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方法。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44075" y="414781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DITCHN+MS-UIGothic"/>
                <a:cs typeface="DITCHN+MS-UIGothic"/>
              </a:rPr>
              <a:t>分</a:t>
            </a:r>
            <a:r>
              <a:rPr sz="1550">
                <a:solidFill>
                  <a:srgbClr val="3045FD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760345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根据病情和治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目的的不同，血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液透析病人可分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急性透析和慢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性透析两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61341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DITCHN+MS-UIGothic"/>
                <a:cs typeface="DITCHN+MS-UIGothic"/>
              </a:rPr>
              <a:t>血液透析病人的常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见</a:t>
            </a:r>
            <a:r>
              <a:rPr sz="3000">
                <a:solidFill>
                  <a:srgbClr val="3045FD"/>
                </a:solidFill>
                <a:latin typeface="DITCHN+MS-UIGothic"/>
                <a:cs typeface="DITCHN+MS-UIGothic"/>
              </a:rPr>
              <a:t>病因和症状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89077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3045FD"/>
                </a:solidFill>
                <a:latin typeface="DITCHN+MS-UIGothic"/>
                <a:cs typeface="DITCHN+MS-UIGothic"/>
              </a:rPr>
              <a:t>病因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2272518"/>
            <a:ext cx="4927647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常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见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的病因包括慢性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肾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衰竭、糖尿病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肾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病、高血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压肾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病等。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85559" y="4208938"/>
            <a:ext cx="89077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3045FD"/>
                </a:solidFill>
                <a:latin typeface="DITCHN+MS-UIGothic"/>
                <a:cs typeface="DITCHN+MS-UIGothic"/>
              </a:rPr>
              <a:t>症状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85559" y="4766163"/>
            <a:ext cx="4926106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常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见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的症状包括水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肿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、高血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压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贫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血、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恶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心、呕吐、乏力等。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61341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DITCHN+MS-UIGothic"/>
                <a:cs typeface="DITCHN+MS-UIGothic"/>
              </a:rPr>
              <a:t>血液透析病人的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护</a:t>
            </a:r>
            <a:r>
              <a:rPr sz="3000">
                <a:solidFill>
                  <a:srgbClr val="3045FD"/>
                </a:solidFill>
                <a:latin typeface="DITCHN+MS-UIGothic"/>
                <a:cs typeface="DITCHN+MS-UIGothic"/>
              </a:rPr>
              <a:t>理需求和挑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战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SimSun"/>
                <a:cs typeface="SimSun"/>
              </a:rPr>
              <a:t>护</a:t>
            </a:r>
            <a:r>
              <a:rPr sz="1550" spc="25">
                <a:solidFill>
                  <a:srgbClr val="3045FD"/>
                </a:solidFill>
                <a:latin typeface="DITCHN+MS-UIGothic"/>
                <a:cs typeface="DITCHN+MS-UIGothic"/>
              </a:rPr>
              <a:t>理需求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088444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血液透析病人需要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专业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护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理，包括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病情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监测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饮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食指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物治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、心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理支持等。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DITCHN+MS-UIGothic"/>
                <a:cs typeface="DITCHN+MS-UIGothic"/>
              </a:rPr>
              <a:t>挑</a:t>
            </a:r>
            <a:r>
              <a:rPr sz="1550">
                <a:solidFill>
                  <a:srgbClr val="FFFFFF"/>
                </a:solidFill>
                <a:latin typeface="SimSun"/>
                <a:cs typeface="SimSun"/>
              </a:rPr>
              <a:t>战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088444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DITCHN+MS-UIGothic"/>
                <a:cs typeface="DITCHN+MS-UIGothic"/>
              </a:rPr>
              <a:t>血液透析病人的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护</a:t>
            </a:r>
            <a:r>
              <a:rPr sz="1350">
                <a:solidFill>
                  <a:srgbClr val="FFFFFF"/>
                </a:solidFill>
                <a:latin typeface="DITCHN+MS-UIGothic"/>
                <a:cs typeface="DITCHN+MS-UIGothic"/>
              </a:rPr>
              <a:t>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FFFFFF"/>
                </a:solidFill>
                <a:latin typeface="DITCHN+MS-UIGothic"/>
                <a:cs typeface="DITCHN+MS-UIGothic"/>
              </a:rPr>
              <a:t>程中，需要面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DITCHN+MS-UIGothic"/>
                <a:cs typeface="DITCHN+MS-UIGothic"/>
              </a:rPr>
              <a:t>一些挑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战</a:t>
            </a:r>
            <a:r>
              <a:rPr sz="1350">
                <a:solidFill>
                  <a:srgbClr val="FFFFFF"/>
                </a:solidFill>
                <a:latin typeface="DITCHN+MS-UIGothic"/>
                <a:cs typeface="DITCHN+MS-UIGothic"/>
              </a:rPr>
              <a:t>，如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维</a:t>
            </a:r>
            <a:r>
              <a:rPr sz="1350">
                <a:solidFill>
                  <a:srgbClr val="FFFFFF"/>
                </a:solidFill>
                <a:latin typeface="DITCHN+MS-UIGothic"/>
                <a:cs typeface="DITCHN+MS-UIGothic"/>
              </a:rPr>
              <a:t>持内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环</a:t>
            </a:r>
            <a:r>
              <a:rPr sz="1350">
                <a:solidFill>
                  <a:srgbClr val="FFFFFF"/>
                </a:solidFill>
                <a:latin typeface="DITCHN+MS-UIGothic"/>
                <a:cs typeface="DITCHN+MS-UIGothic"/>
              </a:rPr>
              <a:t>境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稳</a:t>
            </a:r>
            <a:r>
              <a:rPr sz="1350">
                <a:solidFill>
                  <a:srgbClr val="FFFFFF"/>
                </a:solidFill>
                <a:latin typeface="DITCHN+MS-UIGothic"/>
                <a:cs typeface="DITCHN+MS-UIGothic"/>
              </a:rPr>
              <a:t>定、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预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DITCHN+MS-UIGothic"/>
                <a:cs typeface="DITCHN+MS-UIGothic"/>
              </a:rPr>
              <a:t>防并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FFFFFF"/>
                </a:solidFill>
                <a:latin typeface="DITCHN+MS-UIGothic"/>
                <a:cs typeface="DITCHN+MS-UIGothic"/>
              </a:rPr>
              <a:t>症、提高生活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FFFFFF"/>
                </a:solidFill>
                <a:latin typeface="DITCHN+MS-UIGothic"/>
                <a:cs typeface="DITCHN+MS-UIGothic"/>
              </a:rPr>
              <a:t>量等。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74485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DITCHN+MS-UIGothic"/>
                <a:cs typeface="DITCHN+MS-UIGothic"/>
              </a:rPr>
              <a:t>神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经</a:t>
            </a:r>
            <a:r>
              <a:rPr sz="3000">
                <a:solidFill>
                  <a:srgbClr val="3045FD"/>
                </a:solidFill>
                <a:latin typeface="DITCHN+MS-UIGothic"/>
                <a:cs typeface="DITCHN+MS-UIGothic"/>
              </a:rPr>
              <a:t>系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3045FD"/>
                </a:solidFill>
                <a:latin typeface="DITCHN+MS-UIGothic"/>
                <a:cs typeface="DITCHN+MS-UIGothic"/>
              </a:rPr>
              <a:t>疾病在血液透析病人中的表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MJTKDK+ENADDR+MicrosoftYaHei-Bold"/>
                <a:cs typeface="MJTKDK+ENADDR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MJTKDK+ENADDR+MicrosoftYaHei-Bold"/>
                <a:cs typeface="MJTKDK+ENADDR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MJTKDK+ENADDR+MicrosoftYaHei-Bold"/>
                <a:cs typeface="MJTKDK+ENADDR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3045FD"/>
                </a:solidFill>
                <a:latin typeface="SimSun"/>
                <a:cs typeface="SimSun"/>
              </a:rPr>
              <a:t>脑</a:t>
            </a:r>
            <a:r>
              <a:rPr sz="2000" spc="25">
                <a:solidFill>
                  <a:srgbClr val="3045FD"/>
                </a:solidFill>
                <a:latin typeface="DITCHN+MS-UIGothic"/>
                <a:cs typeface="DITCHN+MS-UIGothic"/>
              </a:rPr>
              <a:t>部疾病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3045FD"/>
                </a:solidFill>
                <a:latin typeface="DITCHN+MS-UIGothic"/>
                <a:cs typeface="DITCHN+MS-UIGothic"/>
              </a:rPr>
              <a:t>脊髓疾病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3045FD"/>
                </a:solidFill>
                <a:latin typeface="DITCHN+MS-UIGothic"/>
                <a:cs typeface="DITCHN+MS-UIGothic"/>
              </a:rPr>
              <a:t>周</a:t>
            </a:r>
            <a:r>
              <a:rPr sz="2000" spc="25">
                <a:solidFill>
                  <a:srgbClr val="3045FD"/>
                </a:solidFill>
                <a:latin typeface="SimSun"/>
                <a:cs typeface="SimSun"/>
              </a:rPr>
              <a:t>围</a:t>
            </a:r>
            <a:r>
              <a:rPr sz="2000" spc="25">
                <a:solidFill>
                  <a:srgbClr val="3045FD"/>
                </a:solidFill>
                <a:latin typeface="DITCHN+MS-UIGothic"/>
                <a:cs typeface="DITCHN+MS-UIGothic"/>
              </a:rPr>
              <a:t>神</a:t>
            </a:r>
            <a:r>
              <a:rPr sz="2000" spc="23">
                <a:solidFill>
                  <a:srgbClr val="3045FD"/>
                </a:solidFill>
                <a:latin typeface="SimSun"/>
                <a:cs typeface="SimSun"/>
              </a:rPr>
              <a:t>经</a:t>
            </a:r>
            <a:r>
              <a:rPr sz="2000">
                <a:solidFill>
                  <a:srgbClr val="3045FD"/>
                </a:solidFill>
                <a:latin typeface="DITCHN+MS-UIGothic"/>
                <a:cs typeface="DITCHN+MS-UIGothic"/>
              </a:rPr>
              <a:t>病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262633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ITCHN+MS-UIGothic"/>
                <a:cs typeface="DITCHN+MS-UIGothic"/>
              </a:rPr>
              <a:t>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脑</a:t>
            </a:r>
            <a:r>
              <a:rPr sz="1500">
                <a:solidFill>
                  <a:srgbClr val="000000"/>
                </a:solidFill>
                <a:latin typeface="DITCHN+MS-UIGothic"/>
                <a:cs typeface="DITCHN+MS-UIGothic"/>
              </a:rPr>
              <a:t>出血、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脑</a:t>
            </a:r>
            <a:r>
              <a:rPr sz="1500">
                <a:solidFill>
                  <a:srgbClr val="000000"/>
                </a:solidFill>
                <a:latin typeface="DITCHN+MS-UIGothic"/>
                <a:cs typeface="DITCHN+MS-UIGothic"/>
              </a:rPr>
              <a:t>梗塞等，可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ITCHN+MS-UIGothic"/>
                <a:cs typeface="DITCHN+MS-UIGothic"/>
              </a:rPr>
              <a:t>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000000"/>
                </a:solidFill>
                <a:latin typeface="DITCHN+MS-UIGothic"/>
                <a:cs typeface="DITCHN+MS-UIGothic"/>
              </a:rPr>
              <a:t>致意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000000"/>
                </a:solidFill>
                <a:latin typeface="DITCHN+MS-UIGothic"/>
                <a:cs typeface="DITCHN+MS-UIGothic"/>
              </a:rPr>
              <a:t>障碍、偏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瘫</a:t>
            </a:r>
            <a:r>
              <a:rPr sz="1500">
                <a:solidFill>
                  <a:srgbClr val="000000"/>
                </a:solidFill>
                <a:latin typeface="DITCHN+MS-UIGothic"/>
                <a:cs typeface="DITCHN+MS-UIGothic"/>
              </a:rPr>
              <a:t>、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ITCHN+MS-UIGothic"/>
                <a:cs typeface="DITCHN+MS-UIGothic"/>
              </a:rPr>
              <a:t>失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语</a:t>
            </a:r>
            <a:r>
              <a:rPr sz="1500">
                <a:solidFill>
                  <a:srgbClr val="000000"/>
                </a:solidFill>
                <a:latin typeface="DITCHN+MS-UIGothic"/>
                <a:cs typeface="DITCHN+MS-UIGothic"/>
              </a:rPr>
              <a:t>等症状。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81708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ITCHN+MS-UIGothic"/>
                <a:cs typeface="DITCHN+MS-UIGothic"/>
              </a:rPr>
              <a:t>如脊髓炎、脊髓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压</a:t>
            </a:r>
            <a:r>
              <a:rPr sz="1500">
                <a:solidFill>
                  <a:srgbClr val="000000"/>
                </a:solidFill>
                <a:latin typeface="DITCHN+MS-UIGothic"/>
                <a:cs typeface="DITCHN+MS-UIGothic"/>
              </a:rPr>
              <a:t>迫症等，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ITCHN+MS-UIGothic"/>
                <a:cs typeface="DITCHN+MS-UIGothic"/>
              </a:rPr>
              <a:t>可能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000000"/>
                </a:solidFill>
                <a:latin typeface="DITCHN+MS-UIGothic"/>
                <a:cs typeface="DITCHN+MS-UIGothic"/>
              </a:rPr>
              <a:t>致肢体麻木、无力、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ITCHN+MS-UIGothic"/>
                <a:cs typeface="DITCHN+MS-UIGothic"/>
              </a:rPr>
              <a:t>大小便失禁等症状。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336229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ITCHN+MS-UIGothic"/>
                <a:cs typeface="DITCHN+MS-UIGothic"/>
              </a:rPr>
              <a:t>如多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DITCHN+MS-UIGothic"/>
                <a:cs typeface="DITCHN+MS-UIGothic"/>
              </a:rPr>
              <a:t>性神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经</a:t>
            </a:r>
            <a:r>
              <a:rPr sz="1500">
                <a:solidFill>
                  <a:srgbClr val="000000"/>
                </a:solidFill>
                <a:latin typeface="DITCHN+MS-UIGothic"/>
                <a:cs typeface="DITCHN+MS-UIGothic"/>
              </a:rPr>
              <a:t>根炎、糖尿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ITCHN+MS-UIGothic"/>
                <a:cs typeface="DITCHN+MS-UIGothic"/>
              </a:rPr>
              <a:t>病性周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000000"/>
                </a:solidFill>
                <a:latin typeface="DITCHN+MS-UIGothic"/>
                <a:cs typeface="DITCHN+MS-UIGothic"/>
              </a:rPr>
              <a:t>神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经</a:t>
            </a:r>
            <a:r>
              <a:rPr sz="1500">
                <a:solidFill>
                  <a:srgbClr val="000000"/>
                </a:solidFill>
                <a:latin typeface="DITCHN+MS-UIGothic"/>
                <a:cs typeface="DITCHN+MS-UIGothic"/>
              </a:rPr>
              <a:t>病等，可能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000000"/>
                </a:solidFill>
                <a:latin typeface="DITCHN+MS-UIGothic"/>
                <a:cs typeface="DITCHN+MS-UIGothic"/>
              </a:rPr>
              <a:t>致肢体疼痛、感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觉</a:t>
            </a:r>
            <a:r>
              <a:rPr sz="1500">
                <a:solidFill>
                  <a:srgbClr val="000000"/>
                </a:solidFill>
                <a:latin typeface="DITCHN+MS-UIGothic"/>
                <a:cs typeface="DITCHN+MS-UIGothic"/>
              </a:rPr>
              <a:t>异常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ITCHN+MS-UIGothic"/>
                <a:cs typeface="DITCHN+MS-UIGothic"/>
              </a:rPr>
              <a:t>等症状。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70104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DITCHN+MS-UIGothic"/>
                <a:cs typeface="DITCHN+MS-UIGothic"/>
              </a:rPr>
              <a:t>神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经</a:t>
            </a:r>
            <a:r>
              <a:rPr sz="3000">
                <a:solidFill>
                  <a:srgbClr val="3045FD"/>
                </a:solidFill>
                <a:latin typeface="DITCHN+MS-UIGothic"/>
                <a:cs typeface="DITCHN+MS-UIGothic"/>
              </a:rPr>
              <a:t>系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3045FD"/>
                </a:solidFill>
                <a:latin typeface="DITCHN+MS-UIGothic"/>
                <a:cs typeface="DITCHN+MS-UIGothic"/>
              </a:rPr>
              <a:t>疾病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对</a:t>
            </a:r>
            <a:r>
              <a:rPr sz="3000">
                <a:solidFill>
                  <a:srgbClr val="3045FD"/>
                </a:solidFill>
                <a:latin typeface="DITCHN+MS-UIGothic"/>
                <a:cs typeface="DITCHN+MS-UIGothic"/>
              </a:rPr>
              <a:t>血液透析病人的影响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07539" y="1709959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DITCHN+MS-UIGothic"/>
                <a:cs typeface="DITCHN+MS-UIGothic"/>
              </a:rPr>
              <a:t>影响生活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质</a:t>
            </a:r>
            <a:r>
              <a:rPr sz="2000">
                <a:solidFill>
                  <a:srgbClr val="FFFDFD"/>
                </a:solidFill>
                <a:latin typeface="DITCHN+MS-UIGothic"/>
                <a:cs typeface="DITCHN+MS-UIGothic"/>
              </a:rPr>
              <a:t>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697594" y="170995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DITCHN+MS-UIGothic"/>
                <a:cs typeface="DITCHN+MS-UIGothic"/>
              </a:rPr>
              <a:t>影响心理状</a:t>
            </a:r>
            <a:r>
              <a:rPr sz="2000">
                <a:solidFill>
                  <a:srgbClr val="FFFDFD"/>
                </a:solidFill>
                <a:latin typeface="SimSun"/>
                <a:cs typeface="SimSun"/>
              </a:rPr>
              <a:t>态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675" y="2281292"/>
            <a:ext cx="3505200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DITCHN+MS-UIGothic"/>
                <a:cs typeface="DITCHN+MS-UIGothic"/>
              </a:rPr>
              <a:t>神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经</a:t>
            </a:r>
            <a:r>
              <a:rPr sz="1500">
                <a:solidFill>
                  <a:srgbClr val="FFFDFD"/>
                </a:solidFill>
                <a:latin typeface="DITCHN+MS-UIGothic"/>
                <a:cs typeface="DITCHN+MS-UIGothic"/>
              </a:rPr>
              <a:t>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FFFDFD"/>
                </a:solidFill>
                <a:latin typeface="DITCHN+MS-UIGothic"/>
                <a:cs typeface="DITCHN+MS-UIGothic"/>
              </a:rPr>
              <a:t>疾病可能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FFFDFD"/>
                </a:solidFill>
                <a:latin typeface="DITCHN+MS-UIGothic"/>
                <a:cs typeface="DITCHN+MS-UIGothic"/>
              </a:rPr>
              <a:t>致病人出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FFFDFD"/>
                </a:solidFill>
                <a:latin typeface="DITCHN+MS-UIGothic"/>
                <a:cs typeface="DITCHN+MS-UIGothic"/>
              </a:rPr>
              <a:t>肢体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DITCHN+MS-UIGothic"/>
                <a:cs typeface="DITCHN+MS-UIGothic"/>
              </a:rPr>
              <a:t>功能障碍、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语</a:t>
            </a:r>
            <a:r>
              <a:rPr sz="1500">
                <a:solidFill>
                  <a:srgbClr val="FFFDFD"/>
                </a:solidFill>
                <a:latin typeface="DITCHN+MS-UIGothic"/>
                <a:cs typeface="DITCHN+MS-UIGothic"/>
              </a:rPr>
              <a:t>言障碍等症状，影响病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DITCHN+MS-UIGothic"/>
                <a:cs typeface="DITCHN+MS-UIGothic"/>
              </a:rPr>
              <a:t>人的日常生活和工作能力，降低生活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FFFDFD"/>
                </a:solidFill>
                <a:latin typeface="DITCHN+MS-UIGothic"/>
                <a:cs typeface="DITCHN+MS-UIGothic"/>
              </a:rPr>
              <a:t>量。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99730" y="2452742"/>
            <a:ext cx="3650679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DITCHN+MS-UIGothic"/>
                <a:cs typeface="DITCHN+MS-UIGothic"/>
              </a:rPr>
              <a:t>神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经</a:t>
            </a:r>
            <a:r>
              <a:rPr sz="1500">
                <a:solidFill>
                  <a:srgbClr val="FFFDFD"/>
                </a:solidFill>
                <a:latin typeface="DITCHN+MS-UIGothic"/>
                <a:cs typeface="DITCHN+MS-UIGothic"/>
              </a:rPr>
              <a:t>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FFFDFD"/>
                </a:solidFill>
                <a:latin typeface="DITCHN+MS-UIGothic"/>
                <a:cs typeface="DITCHN+MS-UIGothic"/>
              </a:rPr>
              <a:t>疾病可能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FFFDFD"/>
                </a:solidFill>
                <a:latin typeface="DITCHN+MS-UIGothic"/>
                <a:cs typeface="DITCHN+MS-UIGothic"/>
              </a:rPr>
              <a:t>致病人出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FFFDFD"/>
                </a:solidFill>
                <a:latin typeface="DITCHN+MS-UIGothic"/>
                <a:cs typeface="DITCHN+MS-UIGothic"/>
              </a:rPr>
              <a:t>焦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虑</a:t>
            </a:r>
            <a:r>
              <a:rPr sz="1500">
                <a:solidFill>
                  <a:srgbClr val="FFFDFD"/>
                </a:solidFill>
                <a:latin typeface="DITCHN+MS-UIGothic"/>
                <a:cs typeface="DITCHN+MS-UIGothic"/>
              </a:rPr>
              <a:t>、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DITCHN+MS-UIGothic"/>
                <a:cs typeface="DITCHN+MS-UIGothic"/>
              </a:rPr>
              <a:t>抑郁等心理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问题</a:t>
            </a:r>
            <a:r>
              <a:rPr sz="1500">
                <a:solidFill>
                  <a:srgbClr val="FFFDFD"/>
                </a:solidFill>
                <a:latin typeface="DITCHN+MS-UIGothic"/>
                <a:cs typeface="DITCHN+MS-UIGothic"/>
              </a:rPr>
              <a:t>，影响病人的心理健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DITCHN+MS-UIGothic"/>
                <a:cs typeface="DITCHN+MS-UIGothic"/>
              </a:rPr>
              <a:t>康。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173979" y="3853719"/>
            <a:ext cx="217804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DITCHN+MS-UIGothic"/>
                <a:cs typeface="DITCHN+MS-UIGothic"/>
              </a:rPr>
              <a:t>增加并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2000" spc="25">
                <a:solidFill>
                  <a:srgbClr val="FFFDFD"/>
                </a:solidFill>
                <a:latin typeface="DITCHN+MS-UIGothic"/>
                <a:cs typeface="DITCHN+MS-UIGothic"/>
              </a:rPr>
              <a:t>症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风险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597138"/>
            <a:ext cx="350520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DITCHN+MS-UIGothic"/>
                <a:cs typeface="DITCHN+MS-UIGothic"/>
              </a:rPr>
              <a:t>神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经</a:t>
            </a:r>
            <a:r>
              <a:rPr sz="1500">
                <a:solidFill>
                  <a:srgbClr val="FFFDFD"/>
                </a:solidFill>
                <a:latin typeface="DITCHN+MS-UIGothic"/>
                <a:cs typeface="DITCHN+MS-UIGothic"/>
              </a:rPr>
              <a:t>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FFFDFD"/>
                </a:solidFill>
                <a:latin typeface="DITCHN+MS-UIGothic"/>
                <a:cs typeface="DITCHN+MS-UIGothic"/>
              </a:rPr>
              <a:t>疾病可能增加血液透析病人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DITCHN+MS-UIGothic"/>
                <a:cs typeface="DITCHN+MS-UIGothic"/>
              </a:rPr>
              <a:t>的并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DFD"/>
                </a:solidFill>
                <a:latin typeface="DITCHN+MS-UIGothic"/>
                <a:cs typeface="DITCHN+MS-UIGothic"/>
              </a:rPr>
              <a:t>症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FFFDFD"/>
                </a:solidFill>
                <a:latin typeface="DITCHN+MS-UIGothic"/>
                <a:cs typeface="DITCHN+MS-UIGothic"/>
              </a:rPr>
              <a:t>，如心血管疾病、感染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DITCHN+MS-UIGothic"/>
                <a:cs typeface="DITCHN+MS-UIGothic"/>
              </a:rPr>
              <a:t>等。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61341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DITCHN+MS-UIGothic"/>
                <a:cs typeface="DITCHN+MS-UIGothic"/>
              </a:rPr>
              <a:t>神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经</a:t>
            </a:r>
            <a:r>
              <a:rPr sz="3000">
                <a:solidFill>
                  <a:srgbClr val="3045FD"/>
                </a:solidFill>
                <a:latin typeface="DITCHN+MS-UIGothic"/>
                <a:cs typeface="DITCHN+MS-UIGothic"/>
              </a:rPr>
              <a:t>系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3045FD"/>
                </a:solidFill>
                <a:latin typeface="DITCHN+MS-UIGothic"/>
                <a:cs typeface="DITCHN+MS-UIGothic"/>
              </a:rPr>
              <a:t>疾病的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预</a:t>
            </a:r>
            <a:r>
              <a:rPr sz="3000">
                <a:solidFill>
                  <a:srgbClr val="3045FD"/>
                </a:solidFill>
                <a:latin typeface="DITCHN+MS-UIGothic"/>
                <a:cs typeface="DITCHN+MS-UIGothic"/>
              </a:rPr>
              <a:t>防和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护</a:t>
            </a:r>
            <a:r>
              <a:rPr sz="3000">
                <a:solidFill>
                  <a:srgbClr val="3045FD"/>
                </a:solidFill>
                <a:latin typeface="DITCHN+MS-UIGothic"/>
                <a:cs typeface="DITCHN+MS-UIGothic"/>
              </a:rPr>
              <a:t>理措施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EMMBIF+SAAHCG+MicrosoftYaHei"/>
                <a:cs typeface="EMMBIF+SAAHCG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EMMBIF+SAAHCG+MicrosoftYaHei"/>
                <a:cs typeface="EMMBIF+SAAHCG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EMMBIF+SAAHCG+MicrosoftYaHei"/>
                <a:cs typeface="EMMBIF+SAAHCG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EMMBIF+SAAHCG+MicrosoftYaHei"/>
                <a:cs typeface="EMMBIF+SAAHCG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476375" y="4788530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DITCHN+MS-UIGothic"/>
                <a:cs typeface="DITCHN+MS-UIGothic"/>
              </a:rPr>
              <a:t>控制基</a:t>
            </a:r>
            <a:r>
              <a:rPr sz="1550" spc="25">
                <a:solidFill>
                  <a:srgbClr val="3045FD"/>
                </a:solidFill>
                <a:latin typeface="SimSun"/>
                <a:cs typeface="SimSun"/>
              </a:rPr>
              <a:t>础</a:t>
            </a:r>
            <a:r>
              <a:rPr sz="1550" spc="25">
                <a:solidFill>
                  <a:srgbClr val="3045FD"/>
                </a:solidFill>
                <a:latin typeface="DITCHN+MS-UIGothic"/>
                <a:cs typeface="DITCHN+MS-UIGothic"/>
              </a:rPr>
              <a:t>疾病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83404" y="478853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DITCHN+MS-UIGothic"/>
                <a:cs typeface="DITCHN+MS-UIGothic"/>
              </a:rPr>
              <a:t>定期</a:t>
            </a:r>
            <a:r>
              <a:rPr sz="1550" spc="25">
                <a:solidFill>
                  <a:srgbClr val="3045FD"/>
                </a:solidFill>
                <a:latin typeface="SimSun"/>
                <a:cs typeface="SimSun"/>
              </a:rPr>
              <a:t>检查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828155" y="4788530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DITCHN+MS-UIGothic"/>
                <a:cs typeface="DITCHN+MS-UIGothic"/>
              </a:rPr>
              <a:t>健康生活方式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73455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DITCHN+MS-UIGothic"/>
                <a:cs typeface="DITCHN+MS-UIGothic"/>
              </a:rPr>
              <a:t>心理支持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010919" y="5274162"/>
            <a:ext cx="2496941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积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极控制高血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压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、糖尿病等基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础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疾病，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预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防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脑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血管事件的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</a:p>
          <a:p>
            <a:pPr marL="942974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生。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689350" y="5274162"/>
            <a:ext cx="2563177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定期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行神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经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统检查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，及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发现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并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理潜在的神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经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统问</a:t>
            </a:r>
          </a:p>
          <a:p>
            <a:pPr marL="942975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题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。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367145" y="5274162"/>
            <a:ext cx="2496941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保持健康的生活方式，如合理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8959850" y="5274162"/>
            <a:ext cx="2627873" cy="716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725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病人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行心理支持，帮助病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缓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解焦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虑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、抑郁等情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绪问题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。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281420" y="5561817"/>
            <a:ext cx="2561637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饮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食、适量运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DITCHN+MS-UIGothic"/>
                <a:cs typeface="DITCHN+MS-UIGothic"/>
              </a:rPr>
              <a:t>、戒烟限酒等。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https://d.book118.com/485303002211011114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DITCHN+MS-UIGothic</vt:lpstr>
      <vt:lpstr>TVTVRH+DUKQEP+ArialMT</vt:lpstr>
      <vt:lpstr>Times New Roman</vt:lpstr>
      <vt:lpstr>SimSun</vt:lpstr>
      <vt:lpstr>MJTKDK+ENADDR+MicrosoftYaHei-Bold</vt:lpstr>
      <vt:lpstr>EMMBIF+SAAHCG+MicrosoftYaHei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2024-09-21T16:40:21.893</cp:lastPrinted>
  <dcterms:created xsi:type="dcterms:W3CDTF">2024-09-21T08:40:21Z</dcterms:created>
  <dcterms:modified xsi:type="dcterms:W3CDTF">2024-09-21T08:40:23Z</dcterms:modified>
</cp:coreProperties>
</file>