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25.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drawings/drawing1.xml" ContentType="application/vnd.openxmlformats-officedocument.drawingml.chartshap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1" r:id="rId35"/>
  </p:sldIdLst>
  <p:sldSz cx="9906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fontRef idx="minor">
          <a:prstClr val="black"/>
        </a:fontRef>
        <a:schemeClr val="lt1"/>
      </a:tcTxStyle>
      <a:tcStyle>
        <a:fill>
          <a:solidFill>
            <a:schemeClr val="dk1"/>
          </a:solidFill>
        </a:fill>
      </a:tcStyle>
    </a:lastCol>
    <a:firstCol>
      <a:tcTxStyle b="on">
        <a:fontRef idx="minor">
          <a:prstClr val="black"/>
        </a:fontRef>
        <a:schemeClr val="lt1"/>
      </a:tcTxStyle>
      <a:tcStyle>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fill>
          <a:solidFill>
            <a:schemeClr val="accent2">
              <a:tint val="40000"/>
            </a:schemeClr>
          </a:solidFill>
        </a:fill>
      </a:tcStyle>
    </a:band1H>
    <a:band1V>
      <a:tcStyle>
        <a:fill>
          <a:solidFill>
            <a:schemeClr val="accent2">
              <a:tint val="40000"/>
            </a:schemeClr>
          </a:solidFill>
        </a:fill>
      </a:tcStyle>
    </a:band1V>
    <a:lastCol>
      <a:tcTxStyle b="on">
        <a:fontRef idx="minor">
          <a:prstClr val="black"/>
        </a:fontRef>
        <a:schemeClr val="lt1"/>
      </a:tcTxStyle>
      <a:tcStyle>
        <a:fill>
          <a:solidFill>
            <a:schemeClr val="accent2"/>
          </a:solidFill>
        </a:fill>
      </a:tcStyle>
    </a:lastCol>
    <a:firstCol>
      <a:tcTxStyle b="on">
        <a:fontRef idx="minor">
          <a:prstClr val="black"/>
        </a:fontRef>
        <a:schemeClr val="lt1"/>
      </a:tcTxStyle>
      <a:tcStyle>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799B23B-EC83-4686-B30A-512413B5E67A}" styleName="Light Style 3 - Accent 3">
    <a:wholeTbl>
      <a:tcTxStyle>
        <a:fontRef idx="minor"/>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fontRef idx="minor">
          <a:prstClr val="black"/>
        </a:fontRef>
        <a:schemeClr val="lt1"/>
      </a:tcTxStyle>
      <a:tcStyle>
        <a:fill>
          <a:solidFill>
            <a:schemeClr val="accent6"/>
          </a:solidFill>
        </a:fill>
      </a:tcStyle>
    </a:lastCol>
    <a:firstCol>
      <a:tcTxStyle b="on">
        <a:fontRef idx="minor">
          <a:prstClr val="black"/>
        </a:fontRef>
        <a:schemeClr val="lt1"/>
      </a:tcTxStyle>
      <a:tcStyle>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tags" Target="tags/tag32.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1.xml" /><Relationship Id="rId40"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2.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3.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4.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5.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6.xml.rels>&#65279;<?xml version="1.0" encoding="utf-8" standalone="yes"?><Relationships xmlns="http://schemas.openxmlformats.org/package/2006/relationships"><Relationship Id="rId1" Type="http://schemas.openxmlformats.org/officeDocument/2006/relationships/oleObject" Target="file:///C:\000project\201303BOCC\01wroking\02%20diagnose\&#38382;&#21367;\BOCC_DATA20130319_YL.xls" TargetMode="External" /></Relationships>
</file>

<file path=ppt/charts/_rels/chart7.xml.rels>&#65279;<?xml version="1.0" encoding="utf-8" standalone="yes"?><Relationships xmlns="http://schemas.openxmlformats.org/package/2006/relationships"><Relationship Id="rId1" Type="http://schemas.openxmlformats.org/officeDocument/2006/relationships/oleObject" Target="file:///C:\000project\201303BOCC\01wroking\02%20diagnose\&#38382;&#21367;\BOCC_DATA20130319_YL.xls" TargetMode="External" /><Relationship Id="rId2" Type="http://schemas.openxmlformats.org/officeDocument/2006/relationships/chartUserShapes" Target="../drawings/drawing1.xml" /></Relationships>
</file>

<file path=ppt/charts/_rels/chart8.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9.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10.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11.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12.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13.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14.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15.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16.xml.rels>&#65279;<?xml version="1.0" encoding="utf-8" standalone="yes"?><Relationships xmlns="http://schemas.openxmlformats.org/package/2006/relationships"><Relationship Id="rId1" Type="http://schemas.openxmlformats.org/officeDocument/2006/relationships/oleObject" Target="file:///C:\000project\201303BOCC\01wroking\02%20diagnose\&#38382;&#21367;\BOCC_DATA20130319_YL.xls" TargetMode="External" /></Relationships>
</file>

<file path=ppt/charts/_rels/chart17.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18.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19.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20.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21.xml.rels>&#65279;<?xml version="1.0" encoding="utf-8" standalone="yes"?><Relationships xmlns="http://schemas.openxmlformats.org/package/2006/relationships"><Relationship Id="rId1" Type="http://schemas.openxmlformats.org/officeDocument/2006/relationships/oleObject" Target="file:///C:\Users\yolli\Desktop\BOCC_DATA20130321_YL.xls" TargetMode="External" /></Relationships>
</file>

<file path=ppt/charts/_rels/chart22.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23.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24.xml.rels>&#65279;<?xml version="1.0" encoding="utf-8" standalone="yes"?><Relationships xmlns="http://schemas.openxmlformats.org/package/2006/relationships"><Relationship Id="rId1" Type="http://schemas.openxmlformats.org/officeDocument/2006/relationships/oleObject" Target="file:///E:\BOCC_DATA20130319_YL.xls" TargetMode="External" /></Relationships>
</file>

<file path=ppt/charts/_rels/chart25.xml.rels>&#65279;<?xml version="1.0" encoding="utf-8" standalone="yes"?><Relationships xmlns="http://schemas.openxmlformats.org/package/2006/relationships"><Relationship Id="rId1" Type="http://schemas.openxmlformats.org/officeDocument/2006/relationships/oleObject" Target="file:///H:\TruncationPageService\Book1" TargetMode="Externa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zh-CN" altLang="en-US" smtClean="0"/>
              <a:t>层级分布图</a:t>
            </a:r>
            <a:endParaRPr lang="zh-CN" altLang="en-US"/>
          </a:p>
        </c:rich>
      </c:tx>
      <c:overlay val="0"/>
    </c:title>
    <c:autoTitleDeleted val="0"/>
    <c:plotArea>
      <c:pieChart>
        <c:varyColors val="1"/>
        <c:ser>
          <c:idx val="0"/>
          <c:order val="0"/>
          <c:tx>
            <c:strRef>
              <c:f>最后得分!$M$4</c:f>
              <c:strCache>
                <c:ptCount val="1"/>
                <c:pt idx="0">
                  <c:v>汇总</c:v>
                </c:pt>
              </c:strCache>
            </c:strRef>
          </c:tx>
          <c:dLbls>
            <c:dLbl>
              <c:idx val="0"/>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showLegendKey val="0"/>
            <c:showVal val="1"/>
            <c:showCatName val="1"/>
            <c:showSerName val="0"/>
            <c:showPercent val="1"/>
            <c:showBubbleSize val="0"/>
            <c:showLeaderLines val="1"/>
            <c:extLst/>
          </c:dLbls>
          <c:cat>
            <c:strRef>
              <c:f>最后得分!$L$5:$L$8</c:f>
              <c:strCache>
                <c:ptCount val="4"/>
                <c:pt idx="0">
                  <c:v>普通员工</c:v>
                </c:pt>
                <c:pt idx="1">
                  <c:v>外派普通员工</c:v>
                </c:pt>
                <c:pt idx="2">
                  <c:v>中层管理者</c:v>
                </c:pt>
                <c:pt idx="3">
                  <c:v>高层管理者</c:v>
                </c:pt>
              </c:strCache>
            </c:strRef>
          </c:cat>
          <c:val>
            <c:numRef>
              <c:f>最后得分!$M$5:$M$8</c:f>
              <c:numCache>
                <c:formatCode>General</c:formatCode>
                <c:ptCount val="4"/>
                <c:pt idx="0">
                  <c:v>57</c:v>
                </c:pt>
                <c:pt idx="1">
                  <c:v>4</c:v>
                </c:pt>
                <c:pt idx="2">
                  <c:v>10</c:v>
                </c:pt>
                <c:pt idx="3">
                  <c:v>6</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zh-CN" altLang="en-US" smtClean="0"/>
              <a:t>年龄分布图</a:t>
            </a:r>
            <a:endParaRPr lang="zh-CN" altLang="en-US"/>
          </a:p>
        </c:rich>
      </c:tx>
      <c:overlay val="0"/>
    </c:title>
    <c:autoTitleDeleted val="0"/>
    <c:plotArea>
      <c:pieChart>
        <c:varyColors val="1"/>
        <c:ser>
          <c:idx val="0"/>
          <c:order val="0"/>
          <c:tx>
            <c:strRef>
              <c:f>最后得分!$M$4</c:f>
              <c:strCache>
                <c:ptCount val="1"/>
                <c:pt idx="0">
                  <c:v>汇总</c:v>
                </c:pt>
              </c:strCache>
            </c:strRef>
          </c:tx>
          <c:dLbls>
            <c:dLbl>
              <c:idx val="1"/>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dLbl>
              <c:idx val="2"/>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showLegendKey val="0"/>
            <c:showVal val="1"/>
            <c:showCatName val="1"/>
            <c:showSerName val="0"/>
            <c:showPercent val="1"/>
            <c:showBubbleSize val="0"/>
            <c:showLeaderLines val="1"/>
            <c:extLst/>
          </c:dLbls>
          <c:cat>
            <c:strRef>
              <c:f>最后得分!$L$14:$L$17</c:f>
              <c:strCache>
                <c:ptCount val="4"/>
                <c:pt idx="0">
                  <c:v>20岁至24岁</c:v>
                </c:pt>
                <c:pt idx="1">
                  <c:v>25岁至34岁</c:v>
                </c:pt>
                <c:pt idx="2">
                  <c:v>35岁至44岁</c:v>
                </c:pt>
                <c:pt idx="3">
                  <c:v>45岁以上</c:v>
                </c:pt>
              </c:strCache>
            </c:strRef>
          </c:cat>
          <c:val>
            <c:numRef>
              <c:f>最后得分!$M$14:$M$17</c:f>
              <c:numCache>
                <c:formatCode>General</c:formatCode>
                <c:ptCount val="4"/>
                <c:pt idx="0">
                  <c:v>9</c:v>
                </c:pt>
                <c:pt idx="1">
                  <c:v>47</c:v>
                </c:pt>
                <c:pt idx="2">
                  <c:v>14</c:v>
                </c:pt>
                <c:pt idx="3">
                  <c:v>7</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zh-CN" altLang="en-US" smtClean="0"/>
              <a:t>学历分布图</a:t>
            </a:r>
            <a:endParaRPr lang="zh-CN" altLang="en-US"/>
          </a:p>
        </c:rich>
      </c:tx>
      <c:overlay val="0"/>
    </c:title>
    <c:autoTitleDeleted val="0"/>
    <c:plotArea>
      <c:pieChart>
        <c:varyColors val="1"/>
        <c:ser>
          <c:idx val="0"/>
          <c:order val="0"/>
          <c:tx>
            <c:strRef>
              <c:f>最后得分!$M$4</c:f>
              <c:strCache>
                <c:ptCount val="1"/>
                <c:pt idx="0">
                  <c:v>汇总</c:v>
                </c:pt>
              </c:strCache>
            </c:strRef>
          </c:tx>
          <c:dLbls>
            <c:dLbl>
              <c:idx val="0"/>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dLbl>
              <c:idx val="2"/>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showLegendKey val="0"/>
            <c:showVal val="1"/>
            <c:showCatName val="1"/>
            <c:showSerName val="0"/>
            <c:showPercent val="1"/>
            <c:showBubbleSize val="0"/>
            <c:showLeaderLines val="1"/>
            <c:extLst/>
          </c:dLbls>
          <c:cat>
            <c:strRef>
              <c:f>最后得分!$L$23:$L$25</c:f>
              <c:strCache>
                <c:ptCount val="3"/>
                <c:pt idx="0">
                  <c:v>大学本科</c:v>
                </c:pt>
                <c:pt idx="1">
                  <c:v>硕士研究生</c:v>
                </c:pt>
                <c:pt idx="2">
                  <c:v>大专及以下</c:v>
                </c:pt>
              </c:strCache>
            </c:strRef>
          </c:cat>
          <c:val>
            <c:numRef>
              <c:f>最后得分!$M$23:$M$25</c:f>
              <c:numCache>
                <c:formatCode>General</c:formatCode>
                <c:ptCount val="3"/>
                <c:pt idx="0">
                  <c:v>49</c:v>
                </c:pt>
                <c:pt idx="1">
                  <c:v>9</c:v>
                </c:pt>
                <c:pt idx="2">
                  <c:v>19</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zh-CN" altLang="en-US" smtClean="0"/>
              <a:t>司龄分布图</a:t>
            </a:r>
            <a:endParaRPr lang="zh-CN" altLang="en-US"/>
          </a:p>
        </c:rich>
      </c:tx>
      <c:overlay val="0"/>
    </c:title>
    <c:autoTitleDeleted val="0"/>
    <c:plotArea>
      <c:pieChart>
        <c:varyColors val="1"/>
        <c:ser>
          <c:idx val="0"/>
          <c:order val="0"/>
          <c:tx>
            <c:strRef>
              <c:f>最后得分!$M$4</c:f>
              <c:strCache>
                <c:ptCount val="1"/>
                <c:pt idx="0">
                  <c:v>汇总</c:v>
                </c:pt>
              </c:strCache>
            </c:strRef>
          </c:tx>
          <c:dLbls>
            <c:dLbl>
              <c:idx val="0"/>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dLbl>
              <c:idx val="2"/>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showLegendKey val="0"/>
            <c:showVal val="1"/>
            <c:showCatName val="1"/>
            <c:showSerName val="0"/>
            <c:showPercent val="1"/>
            <c:showBubbleSize val="0"/>
            <c:showLeaderLines val="1"/>
            <c:extLst/>
          </c:dLbls>
          <c:cat>
            <c:strRef>
              <c:f>最后得分!$L$31:$L$33</c:f>
              <c:strCache>
                <c:ptCount val="3"/>
                <c:pt idx="0">
                  <c:v>2年以上</c:v>
                </c:pt>
                <c:pt idx="1">
                  <c:v>6个月以下（含6个月）</c:v>
                </c:pt>
                <c:pt idx="2">
                  <c:v>6个月至2年（含2年）</c:v>
                </c:pt>
              </c:strCache>
            </c:strRef>
          </c:cat>
          <c:val>
            <c:numRef>
              <c:f>最后得分!$M$31:$M$33</c:f>
              <c:numCache>
                <c:formatCode>General</c:formatCode>
                <c:ptCount val="3"/>
                <c:pt idx="0">
                  <c:v>31</c:v>
                </c:pt>
                <c:pt idx="1">
                  <c:v>10</c:v>
                </c:pt>
                <c:pt idx="2">
                  <c:v>36</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a:pPr>
            <a:r>
              <a:rPr lang="zh-CN" altLang="en-US" smtClean="0"/>
              <a:t>部门分布图</a:t>
            </a:r>
            <a:endParaRPr lang="zh-CN" altLang="en-US"/>
          </a:p>
        </c:rich>
      </c:tx>
      <c:overlay val="0"/>
    </c:title>
    <c:autoTitleDeleted val="0"/>
    <c:plotArea>
      <c:pieChart>
        <c:varyColors val="1"/>
        <c:ser>
          <c:idx val="0"/>
          <c:order val="0"/>
          <c:tx>
            <c:strRef>
              <c:f>最后得分!$M$4</c:f>
              <c:strCache>
                <c:ptCount val="1"/>
                <c:pt idx="0">
                  <c:v>汇总</c:v>
                </c:pt>
              </c:strCache>
            </c:strRef>
          </c:tx>
          <c:dLbls>
            <c:dLbl>
              <c:idx val="2"/>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dLbl>
              <c:idx val="3"/>
              <c:numFmt formatCode="" sourceLinked="1"/>
              <c:spPr/>
              <c:txPr>
                <a:bodyPr/>
                <a:p>
                  <a:pPr>
                    <a:defRPr smtId="4294967295">
                      <a:solidFill>
                        <a:schemeClr val="bg1"/>
                      </a:solidFill>
                    </a:defRPr>
                  </a:pPr>
                  <a:endParaRPr smtId="4294967295">
                    <a:solidFill>
                      <a:schemeClr val="bg1"/>
                    </a:solidFill>
                  </a:endParaRPr>
                </a:p>
              </c:txPr>
              <c:showLegendKey val="0"/>
              <c:showVal val="1"/>
              <c:showCatName val="1"/>
              <c:showSerName val="0"/>
              <c:showPercent val="1"/>
              <c:showBubbleSize val="0"/>
              <c:extLst/>
            </c:dLbl>
            <c:showLegendKey val="0"/>
            <c:showVal val="1"/>
            <c:showCatName val="1"/>
            <c:showSerName val="0"/>
            <c:showPercent val="1"/>
            <c:showBubbleSize val="0"/>
            <c:showLeaderLines val="1"/>
            <c:extLst/>
          </c:dLbls>
          <c:cat>
            <c:strRef>
              <c:f>最后得分!$L$39:$L$44</c:f>
              <c:strCache>
                <c:ptCount val="6"/>
                <c:pt idx="0">
                  <c:v>人事行政部</c:v>
                </c:pt>
                <c:pt idx="1">
                  <c:v>财务管理部</c:v>
                </c:pt>
                <c:pt idx="2">
                  <c:v>风险管理部</c:v>
                </c:pt>
                <c:pt idx="3">
                  <c:v>市场营销与客户服务部</c:v>
                </c:pt>
                <c:pt idx="4">
                  <c:v>信息科技部</c:v>
                </c:pt>
                <c:pt idx="5">
                  <c:v>其他</c:v>
                </c:pt>
              </c:strCache>
            </c:strRef>
          </c:cat>
          <c:val>
            <c:numRef>
              <c:f>最后得分!$M$39:$M$44</c:f>
              <c:numCache>
                <c:formatCode>General</c:formatCode>
                <c:ptCount val="6"/>
                <c:pt idx="0">
                  <c:v>3</c:v>
                </c:pt>
                <c:pt idx="1">
                  <c:v>6</c:v>
                </c:pt>
                <c:pt idx="2">
                  <c:v>17</c:v>
                </c:pt>
                <c:pt idx="3">
                  <c:v>41</c:v>
                </c:pt>
                <c:pt idx="4">
                  <c:v>9</c:v>
                </c:pt>
                <c:pt idx="5">
                  <c:v>1</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externalData r:id="rId1">
    <c:autoUpdate val="0"/>
  </c:externalData>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bar"/>
        <c:grouping val="clustered"/>
        <c:varyColors val="0"/>
        <c:ser>
          <c:idx val="0"/>
          <c:order val="0"/>
          <c:tx>
            <c:strRef>
              <c:f>对标!$D$20</c:f>
              <c:strCache>
                <c:ptCount val="1"/>
                <c:pt idx="0">
                  <c:v>金融行业</c:v>
                </c:pt>
              </c:strCache>
            </c:strRef>
          </c:tx>
          <c:invertIfNegative val="0"/>
          <c:dLbls>
            <c:showLegendKey val="0"/>
            <c:showVal val="1"/>
            <c:showCatName val="0"/>
            <c:showSerName val="0"/>
            <c:showPercent val="0"/>
            <c:showBubbleSize val="0"/>
            <c:showLeaderLines val="0"/>
            <c:extLst/>
          </c:dLbls>
          <c:cat>
            <c:strRef>
              <c:f>对标!$C$21:$C$22</c:f>
              <c:strCache>
                <c:ptCount val="2"/>
                <c:pt idx="0">
                  <c:v>企业文化综合指数  </c:v>
                </c:pt>
                <c:pt idx="1">
                  <c:v>敬业度  </c:v>
                </c:pt>
              </c:strCache>
            </c:strRef>
          </c:cat>
          <c:val>
            <c:numRef>
              <c:f>对标!$D$21:$D$22</c:f>
              <c:numCache>
                <c:formatCode>0%</c:formatCode>
                <c:ptCount val="2"/>
                <c:pt idx="0">
                  <c:v>0.59</c:v>
                </c:pt>
                <c:pt idx="1">
                  <c:v>0.55</c:v>
                </c:pt>
              </c:numCache>
            </c:numRef>
          </c:val>
        </c:ser>
        <c:ser>
          <c:idx val="1"/>
          <c:order val="1"/>
          <c:tx>
            <c:strRef>
              <c:f>对标!$E$20</c:f>
              <c:strCache>
                <c:ptCount val="1"/>
                <c:pt idx="0">
                  <c:v>中银消费</c:v>
                </c:pt>
              </c:strCache>
            </c:strRef>
          </c:tx>
          <c:invertIfNegative val="0"/>
          <c:dLbls>
            <c:showLegendKey val="0"/>
            <c:showVal val="1"/>
            <c:showCatName val="0"/>
            <c:showSerName val="0"/>
            <c:showPercent val="0"/>
            <c:showBubbleSize val="0"/>
            <c:showLeaderLines val="0"/>
            <c:extLst/>
          </c:dLbls>
          <c:cat>
            <c:strRef>
              <c:f>对标!$C$21:$C$22</c:f>
              <c:strCache>
                <c:ptCount val="2"/>
                <c:pt idx="0">
                  <c:v>企业文化综合指数  </c:v>
                </c:pt>
                <c:pt idx="1">
                  <c:v>敬业度  </c:v>
                </c:pt>
              </c:strCache>
            </c:strRef>
          </c:cat>
          <c:val>
            <c:numRef>
              <c:f>对标!$E$21:$E$22</c:f>
              <c:numCache>
                <c:formatCode>0%</c:formatCode>
                <c:ptCount val="2"/>
                <c:pt idx="0">
                  <c:v>0.857</c:v>
                </c:pt>
                <c:pt idx="1">
                  <c:v>0.831</c:v>
                </c:pt>
              </c:numCache>
            </c:numRef>
          </c:val>
        </c:ser>
        <c:dLbls>
          <c:showLegendKey val="0"/>
          <c:showVal val="0"/>
          <c:showCatName val="0"/>
          <c:showSerName val="0"/>
          <c:showPercent val="0"/>
          <c:showBubbleSize val="0"/>
          <c:showLeaderLines val="0"/>
        </c:dLbls>
        <c:gapWidth val="75"/>
        <c:overlap/>
        <c:axId val="65630976"/>
        <c:axId val="65632512"/>
      </c:barChart>
      <c:catAx>
        <c:axId val="65630976"/>
        <c:scaling>
          <c:orientation/>
        </c:scaling>
        <c:delete val="0"/>
        <c:axPos val="l"/>
        <c:majorTickMark val="none"/>
        <c:minorTickMark val="none"/>
        <c:crossAx val="65632512"/>
        <c:crosses val="autoZero"/>
        <c:auto val="0"/>
        <c:lblAlgn val="ctr"/>
        <c:lblOffset/>
        <c:noMultiLvlLbl val="0"/>
      </c:catAx>
      <c:valAx>
        <c:axId val="65632512"/>
        <c:scaling>
          <c:orientation/>
        </c:scaling>
        <c:delete val="0"/>
        <c:axPos val="b"/>
        <c:numFmt formatCode="0%" sourceLinked="1"/>
        <c:majorTickMark val="none"/>
        <c:minorTickMark val="none"/>
        <c:crossAx val="65630976"/>
        <c:crosses val="autoZero"/>
        <c:crossBetween val="between"/>
      </c:valAx>
    </c:plotArea>
    <c:legend>
      <c:legendPos val="b"/>
      <c:overlay val="0"/>
    </c:legend>
    <c:plotVisOnly val="1"/>
    <c:dispBlanksAs val="gap"/>
    <c:showDLblsOverMax val="0"/>
  </c:chart>
  <c:txPr>
    <a:bodyPr/>
    <a:p>
      <a:pPr>
        <a:defRPr sz="1200" smtId="4294967295"/>
      </a:pPr>
      <a:endParaRPr sz="1200" smtId="4294967295"/>
    </a:p>
  </c:txPr>
  <c:externalData r:id="rId1">
    <c:autoUpdate val="0"/>
  </c:externalData>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radarChart>
        <c:radarStyle val="standard"/>
        <c:varyColors val="0"/>
        <c:ser>
          <c:idx val="0"/>
          <c:order val="0"/>
          <c:tx>
            <c:strRef>
              <c:f>对标!$D$40</c:f>
              <c:strCache>
                <c:ptCount val="1"/>
                <c:pt idx="0">
                  <c:v>中银消费</c:v>
                </c:pt>
              </c:strCache>
            </c:strRef>
          </c:tx>
          <c:dLbls>
            <c:dLbl>
              <c:idx val="1"/>
              <c:layout>
                <c:manualLayout>
                  <c:x val="0.0354502871632576"/>
                  <c:y val="0.074051544070243835"/>
                </c:manualLayout>
              </c:layout>
              <c:numFmt formatCode="" sourceLinked="1"/>
              <c:showLegendKey val="0"/>
              <c:showVal val="1"/>
              <c:showCatName val="0"/>
              <c:showSerName val="0"/>
              <c:showPercent val="0"/>
              <c:showBubbleSize val="0"/>
              <c:extLst/>
            </c:dLbl>
            <c:dLbl>
              <c:idx val="3"/>
              <c:layout>
                <c:manualLayout>
                  <c:x val="-0.015192980878055096"/>
                  <c:y val="0.08022250235080719"/>
                </c:manualLayout>
              </c:layout>
              <c:numFmt formatCode="" sourceLinked="1"/>
              <c:showLegendKey val="0"/>
              <c:showVal val="1"/>
              <c:showCatName val="0"/>
              <c:showSerName val="0"/>
              <c:showPercent val="0"/>
              <c:showBubbleSize val="0"/>
              <c:extLst/>
            </c:dLbl>
            <c:dLbl>
              <c:idx val="5"/>
              <c:layout>
                <c:manualLayout>
                  <c:x val="-0.0075964904390275478"/>
                  <c:y val="-0.067880578339099884"/>
                </c:manualLayout>
              </c:layout>
              <c:numFmt formatCode="" sourceLinked="1"/>
              <c:showLegendKey val="0"/>
              <c:showVal val="1"/>
              <c:showCatName val="0"/>
              <c:showSerName val="0"/>
              <c:showPercent val="0"/>
              <c:showBubbleSize val="0"/>
              <c:extLst/>
            </c:dLbl>
            <c:dLbl>
              <c:idx val="9"/>
              <c:layout>
                <c:manualLayout>
                  <c:x val="0.068368412554264069"/>
                  <c:y val="-0.046282213181257248"/>
                </c:manualLayout>
              </c:layout>
              <c:numFmt formatCode="" sourceLinked="1"/>
              <c:showLegendKey val="0"/>
              <c:showVal val="1"/>
              <c:showCatName val="0"/>
              <c:showSerName val="0"/>
              <c:showPercent val="0"/>
              <c:showBubbleSize val="0"/>
              <c:extLst/>
            </c:dLbl>
            <c:dLbl>
              <c:idx val="13"/>
              <c:layout>
                <c:manualLayout>
                  <c:x val="0.075964905321598053"/>
                  <c:y val="-0.018512886017560959"/>
                </c:manualLayout>
              </c:layout>
              <c:numFmt formatCode="" sourceLinked="1"/>
              <c:showLegendKey val="0"/>
              <c:showVal val="1"/>
              <c:showCatName val="0"/>
              <c:showSerName val="0"/>
              <c:showPercent val="0"/>
              <c:showBubbleSize val="0"/>
              <c:extLst/>
            </c:dLbl>
            <c:dLbl>
              <c:idx val="15"/>
              <c:layout>
                <c:manualLayout>
                  <c:x val="-0.03291812539100647"/>
                  <c:y val="0.058624137192964554"/>
                </c:manualLayout>
              </c:layout>
              <c:numFmt formatCode="" sourceLinked="1"/>
              <c:showLegendKey val="0"/>
              <c:showVal val="1"/>
              <c:showCatName val="0"/>
              <c:showSerName val="0"/>
              <c:showPercent val="0"/>
              <c:showBubbleSize val="0"/>
              <c:extLst/>
            </c:dLbl>
            <c:showLegendKey val="0"/>
            <c:showVal val="1"/>
            <c:showCatName val="0"/>
            <c:showSerName val="0"/>
            <c:showPercent val="0"/>
            <c:showBubbleSize val="0"/>
            <c:showLeaderLines val="0"/>
            <c:extLst/>
          </c:dLbls>
          <c:cat>
            <c:strRef>
              <c:f>对标!$C$41:$C$56</c:f>
              <c:strCache>
                <c:ptCount val="16"/>
                <c:pt idx="1">
                  <c:v>文化平衡</c:v>
                </c:pt>
                <c:pt idx="3">
                  <c:v>理念先进 </c:v>
                </c:pt>
                <c:pt idx="5">
                  <c:v>理念清晰 </c:v>
                </c:pt>
                <c:pt idx="7">
                  <c:v>内外认知</c:v>
                </c:pt>
                <c:pt idx="9">
                  <c:v>员工认同</c:v>
                </c:pt>
                <c:pt idx="11">
                  <c:v>制度匹配</c:v>
                </c:pt>
                <c:pt idx="13">
                  <c:v>员工践行</c:v>
                </c:pt>
                <c:pt idx="15">
                  <c:v>战略匹配</c:v>
                </c:pt>
              </c:strCache>
            </c:strRef>
          </c:cat>
          <c:val>
            <c:numRef>
              <c:f>对标!$D$41:$D$56</c:f>
              <c:numCache>
                <c:formatCode>0%</c:formatCode>
                <c:ptCount val="16"/>
                <c:pt idx="1">
                  <c:v>0.831</c:v>
                </c:pt>
                <c:pt idx="3">
                  <c:v>0.727</c:v>
                </c:pt>
                <c:pt idx="5">
                  <c:v>0.727</c:v>
                </c:pt>
                <c:pt idx="7">
                  <c:v>0.338</c:v>
                </c:pt>
                <c:pt idx="9">
                  <c:v>0.727</c:v>
                </c:pt>
                <c:pt idx="11">
                  <c:v>0.61</c:v>
                </c:pt>
                <c:pt idx="13">
                  <c:v>0.831</c:v>
                </c:pt>
                <c:pt idx="15">
                  <c:v>0.779</c:v>
                </c:pt>
              </c:numCache>
            </c:numRef>
          </c:val>
        </c:ser>
        <c:dLbls>
          <c:showLegendKey val="0"/>
          <c:showVal val="0"/>
          <c:showCatName val="0"/>
          <c:showSerName val="0"/>
          <c:showPercent val="0"/>
          <c:showBubbleSize val="0"/>
          <c:showLeaderLines val="0"/>
        </c:dLbls>
        <c:axId val="65639552"/>
        <c:axId val="65667072"/>
      </c:radarChart>
      <c:catAx>
        <c:axId val="65639552"/>
        <c:scaling>
          <c:orientation/>
        </c:scaling>
        <c:delete val="0"/>
        <c:axPos val="b"/>
        <c:majorGridlines/>
        <c:majorTickMark val="none"/>
        <c:minorTickMark val="none"/>
        <c:spPr>
          <a:ln w="9525">
            <a:noFill/>
          </a:ln>
        </c:spPr>
        <c:crossAx val="65667072"/>
        <c:crosses val="autoZero"/>
        <c:auto val="0"/>
        <c:lblAlgn val="ctr"/>
        <c:lblOffset/>
        <c:noMultiLvlLbl val="0"/>
      </c:catAx>
      <c:valAx>
        <c:axId val="65667072"/>
        <c:scaling>
          <c:orientation/>
          <c:max val="1"/>
        </c:scaling>
        <c:delete val="1"/>
        <c:axPos val="l"/>
        <c:minorGridlines>
          <c:spPr>
            <a:ln>
              <a:solidFill>
                <a:schemeClr val="accent3">
                  <a:alpha val="15000"/>
                </a:schemeClr>
              </a:solidFill>
            </a:ln>
          </c:spPr>
        </c:minorGridlines>
        <c:numFmt formatCode="0%" sourceLinked="1"/>
        <c:majorTickMark val="none"/>
        <c:minorTickMark val="none"/>
        <c:crossAx val="65639552"/>
        <c:crossBetween val="between"/>
      </c:valAx>
    </c:plotArea>
    <c:plotVisOnly val="1"/>
    <c:dispBlanksAs val="gap"/>
    <c:showDLblsOverMax val="0"/>
  </c:chart>
  <c:txPr>
    <a:bodyPr/>
    <a:p>
      <a:pPr>
        <a:defRPr sz="1200" smtId="4294967295"/>
      </a:pPr>
      <a:endParaRPr sz="1200" smtId="4294967295"/>
    </a:p>
  </c:txPr>
  <c:externalData r:id="rId1">
    <c:autoUpdate val="0"/>
  </c:externalData>
  <c:userShapes r:id="rId2"/>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val="stacked"/>
        <c:varyColors val="0"/>
        <c:ser>
          <c:idx val="0"/>
          <c:order val="0"/>
          <c:cat>
            <c:strRef>
              <c:f>题目得分!$O$3:$Z$3</c:f>
              <c:strCache>
                <c:ptCount val="12"/>
                <c:pt idx="0">
                  <c:v>T1</c:v>
                </c:pt>
                <c:pt idx="1">
                  <c:v>T2</c:v>
                </c:pt>
                <c:pt idx="2">
                  <c:v>T3</c:v>
                </c:pt>
                <c:pt idx="3">
                  <c:v>T4</c:v>
                </c:pt>
                <c:pt idx="4">
                  <c:v>T5</c:v>
                </c:pt>
                <c:pt idx="5">
                  <c:v>T6</c:v>
                </c:pt>
                <c:pt idx="6">
                  <c:v>T7</c:v>
                </c:pt>
                <c:pt idx="7">
                  <c:v>T8</c:v>
                </c:pt>
                <c:pt idx="8">
                  <c:v>T9</c:v>
                </c:pt>
                <c:pt idx="9">
                  <c:v>T10</c:v>
                </c:pt>
                <c:pt idx="10">
                  <c:v>T11</c:v>
                </c:pt>
                <c:pt idx="11">
                  <c:v>T12</c:v>
                </c:pt>
              </c:strCache>
            </c:strRef>
          </c:cat>
          <c:val>
            <c:numRef>
              <c:f>题目得分!$O$4:$Z$4</c:f>
              <c:numCache>
                <c:formatCode>0%</c:formatCode>
                <c:ptCount val="12"/>
                <c:pt idx="0">
                  <c:v>0.905405405405405</c:v>
                </c:pt>
                <c:pt idx="1">
                  <c:v>0.864864864864865</c:v>
                </c:pt>
                <c:pt idx="2">
                  <c:v>0.743243243243243</c:v>
                </c:pt>
                <c:pt idx="3">
                  <c:v>0.891891891891892</c:v>
                </c:pt>
                <c:pt idx="4">
                  <c:v>0.837837837837838</c:v>
                </c:pt>
                <c:pt idx="5">
                  <c:v>0.702702702702703</c:v>
                </c:pt>
                <c:pt idx="6">
                  <c:v>0.72972972972973</c:v>
                </c:pt>
                <c:pt idx="7">
                  <c:v>0.621621621621622</c:v>
                </c:pt>
                <c:pt idx="8">
                  <c:v>0.689189189189189</c:v>
                </c:pt>
                <c:pt idx="9">
                  <c:v>0.756756756756757</c:v>
                </c:pt>
                <c:pt idx="10">
                  <c:v>0.824324324324324</c:v>
                </c:pt>
                <c:pt idx="11">
                  <c:v>0.837837837837838</c:v>
                </c:pt>
              </c:numCache>
            </c:numRef>
          </c:val>
          <c:smooth val="0"/>
        </c:ser>
        <c:dLbls>
          <c:showLegendKey val="0"/>
          <c:showVal val="0"/>
          <c:showCatName val="0"/>
          <c:showSerName val="0"/>
          <c:showPercent val="0"/>
          <c:showBubbleSize val="0"/>
          <c:showLeaderLines val="0"/>
        </c:dLbls>
        <c:axId val="65720320"/>
        <c:axId val="65721856"/>
      </c:lineChart>
      <c:catAx>
        <c:axId val="65720320"/>
        <c:scaling>
          <c:orientation/>
        </c:scaling>
        <c:delete val="0"/>
        <c:axPos val="b"/>
        <c:majorTickMark val="none"/>
        <c:minorTickMark val="none"/>
        <c:crossAx val="65721856"/>
        <c:crosses val="autoZero"/>
        <c:auto val="0"/>
        <c:lblAlgn val="ctr"/>
        <c:lblOffset/>
        <c:noMultiLvlLbl val="0"/>
      </c:catAx>
      <c:valAx>
        <c:axId val="65721856"/>
        <c:scaling>
          <c:orientation/>
        </c:scaling>
        <c:delete val="0"/>
        <c:axPos val="l"/>
        <c:numFmt formatCode="0%" sourceLinked="1"/>
        <c:majorTickMark val="none"/>
        <c:minorTickMark val="none"/>
        <c:crossAx val="65720320"/>
        <c:crosses val="autoZero"/>
        <c:crossBetween val="between"/>
      </c:valAx>
      <c:dTable>
        <c:showHorzBorder val="1"/>
        <c:showVertBorder val="1"/>
        <c:showOutline val="1"/>
        <c:showKeys val="1"/>
      </c:dTable>
    </c:plotArea>
    <c:plotVisOnly val="1"/>
    <c:dispBlanksAs/>
    <c:showDLblsOverMax val="0"/>
  </c:chart>
  <c:externalData r:id="rId1">
    <c:autoUpdate val="0"/>
  </c:externalData>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ineChart>
        <c:grouping/>
        <c:varyColors val="0"/>
        <c:ser>
          <c:idx val="0"/>
          <c:order val="0"/>
          <c:tx>
            <c:strRef>
              <c:f>汇总!$C$33</c:f>
              <c:strCache>
                <c:ptCount val="1"/>
                <c:pt idx="0">
                  <c:v>T8</c:v>
                </c:pt>
              </c:strCache>
            </c:strRef>
          </c:tx>
          <c:cat>
            <c:strRef>
              <c:f>汇总!$B$34:$B$57</c:f>
              <c:strCache>
                <c:ptCount val="24"/>
                <c:pt idx="0">
                  <c:v>公司整体</c:v>
                </c:pt>
                <c:pt idx="1">
                  <c:v>高层管理人员</c:v>
                </c:pt>
                <c:pt idx="2">
                  <c:v>中层管理人员</c:v>
                </c:pt>
                <c:pt idx="3">
                  <c:v>正式普通员工</c:v>
                </c:pt>
                <c:pt idx="4">
                  <c:v>外派普通员工</c:v>
                </c:pt>
                <c:pt idx="6">
                  <c:v>6个月以下（含6个月）</c:v>
                </c:pt>
                <c:pt idx="7">
                  <c:v>6个月至2年（含2年）</c:v>
                </c:pt>
                <c:pt idx="8">
                  <c:v>2年以上</c:v>
                </c:pt>
                <c:pt idx="10">
                  <c:v>大专及以下</c:v>
                </c:pt>
                <c:pt idx="11">
                  <c:v>大学本科</c:v>
                </c:pt>
                <c:pt idx="12">
                  <c:v>硕士研究生</c:v>
                </c:pt>
                <c:pt idx="14">
                  <c:v>20岁至24岁</c:v>
                </c:pt>
                <c:pt idx="15">
                  <c:v>25岁至34岁</c:v>
                </c:pt>
                <c:pt idx="16">
                  <c:v>35岁至44岁</c:v>
                </c:pt>
                <c:pt idx="17">
                  <c:v>45岁以上</c:v>
                </c:pt>
                <c:pt idx="19">
                  <c:v>人事行政部</c:v>
                </c:pt>
                <c:pt idx="20">
                  <c:v>财务管理部</c:v>
                </c:pt>
                <c:pt idx="21">
                  <c:v>风险管理部</c:v>
                </c:pt>
                <c:pt idx="22">
                  <c:v>市场营销与客户服务部</c:v>
                </c:pt>
                <c:pt idx="23">
                  <c:v>信息科技部</c:v>
                </c:pt>
              </c:strCache>
            </c:strRef>
          </c:cat>
          <c:val>
            <c:numRef>
              <c:f>汇总!$C$34:$C$57</c:f>
              <c:numCache>
                <c:formatCode>0%</c:formatCode>
                <c:ptCount val="24"/>
                <c:pt idx="0">
                  <c:v>0.623376623376623</c:v>
                </c:pt>
                <c:pt idx="1">
                  <c:v>0.833333333333333</c:v>
                </c:pt>
                <c:pt idx="2">
                  <c:v>0.5</c:v>
                </c:pt>
                <c:pt idx="3">
                  <c:v>0.596491228070175</c:v>
                </c:pt>
                <c:pt idx="4">
                  <c:v>1</c:v>
                </c:pt>
                <c:pt idx="6">
                  <c:v>0.9</c:v>
                </c:pt>
                <c:pt idx="7">
                  <c:v>0.638888888888889</c:v>
                </c:pt>
                <c:pt idx="8">
                  <c:v>0.516129032258065</c:v>
                </c:pt>
                <c:pt idx="10">
                  <c:v>0.842105263157895</c:v>
                </c:pt>
                <c:pt idx="11">
                  <c:v>0.530612244897959</c:v>
                </c:pt>
                <c:pt idx="12">
                  <c:v>0.666666666666667</c:v>
                </c:pt>
                <c:pt idx="14">
                  <c:v>0.666666666666667</c:v>
                </c:pt>
                <c:pt idx="15">
                  <c:v>0.595744680851064</c:v>
                </c:pt>
                <c:pt idx="16">
                  <c:v>0.571428571428571</c:v>
                </c:pt>
                <c:pt idx="17">
                  <c:v>0.857142857142857</c:v>
                </c:pt>
                <c:pt idx="19">
                  <c:v>0.666666666666667</c:v>
                </c:pt>
                <c:pt idx="20">
                  <c:v>1</c:v>
                </c:pt>
                <c:pt idx="21">
                  <c:v>0.4375</c:v>
                </c:pt>
                <c:pt idx="22">
                  <c:v>0.666666666666667</c:v>
                </c:pt>
                <c:pt idx="23">
                  <c:v>0.555555555555556</c:v>
                </c:pt>
              </c:numCache>
            </c:numRef>
          </c:val>
          <c:smooth val="0"/>
        </c:ser>
        <c:dLbls>
          <c:showLegendKey val="0"/>
          <c:showVal val="0"/>
          <c:showCatName val="0"/>
          <c:showSerName val="0"/>
          <c:showPercent val="0"/>
          <c:showBubbleSize val="0"/>
          <c:showLeaderLines val="0"/>
        </c:dLbls>
        <c:axId val="66726528"/>
        <c:axId val="66732416"/>
      </c:lineChart>
      <c:catAx>
        <c:axId val="66726528"/>
        <c:scaling>
          <c:orientation/>
        </c:scaling>
        <c:delete val="0"/>
        <c:axPos val="b"/>
        <c:majorTickMark val="none"/>
        <c:minorTickMark val="none"/>
        <c:txPr>
          <a:bodyPr/>
          <a:p>
            <a:pPr>
              <a:defRPr sz="500" smtId="4294967295"/>
            </a:pPr>
            <a:endParaRPr sz="500" smtId="4294967295"/>
          </a:p>
        </c:txPr>
        <c:crossAx val="66732416"/>
        <c:crosses val="autoZero"/>
        <c:auto val="0"/>
        <c:lblAlgn val="ctr"/>
        <c:lblOffset/>
        <c:noMultiLvlLbl val="0"/>
      </c:catAx>
      <c:valAx>
        <c:axId val="66732416"/>
        <c:scaling>
          <c:orientation/>
        </c:scaling>
        <c:delete val="0"/>
        <c:axPos val="l"/>
        <c:majorGridlines/>
        <c:numFmt formatCode="0%" sourceLinked="1"/>
        <c:majorTickMark val="none"/>
        <c:minorTickMark val="none"/>
        <c:crossAx val="66726528"/>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ineChart>
        <c:grouping/>
        <c:varyColors val="0"/>
        <c:ser>
          <c:idx val="0"/>
          <c:order val="0"/>
          <c:tx>
            <c:strRef>
              <c:f>汇总!$D$33</c:f>
              <c:strCache>
                <c:ptCount val="1"/>
                <c:pt idx="0">
                  <c:v>T9</c:v>
                </c:pt>
              </c:strCache>
            </c:strRef>
          </c:tx>
          <c:cat>
            <c:strRef>
              <c:f>汇总!$B$34:$B$57</c:f>
              <c:strCache>
                <c:ptCount val="24"/>
                <c:pt idx="0">
                  <c:v>公司整体</c:v>
                </c:pt>
                <c:pt idx="1">
                  <c:v>高层管理人员</c:v>
                </c:pt>
                <c:pt idx="2">
                  <c:v>中层管理人员</c:v>
                </c:pt>
                <c:pt idx="3">
                  <c:v>正式普通员工</c:v>
                </c:pt>
                <c:pt idx="4">
                  <c:v>外派普通员工</c:v>
                </c:pt>
                <c:pt idx="6">
                  <c:v>6个月以下（含6个月）</c:v>
                </c:pt>
                <c:pt idx="7">
                  <c:v>6个月至2年（含2年）</c:v>
                </c:pt>
                <c:pt idx="8">
                  <c:v>2年以上</c:v>
                </c:pt>
                <c:pt idx="10">
                  <c:v>大专及以下</c:v>
                </c:pt>
                <c:pt idx="11">
                  <c:v>大学本科</c:v>
                </c:pt>
                <c:pt idx="12">
                  <c:v>硕士研究生</c:v>
                </c:pt>
                <c:pt idx="14">
                  <c:v>20岁至24岁</c:v>
                </c:pt>
                <c:pt idx="15">
                  <c:v>25岁至34岁</c:v>
                </c:pt>
                <c:pt idx="16">
                  <c:v>35岁至44岁</c:v>
                </c:pt>
                <c:pt idx="17">
                  <c:v>45岁以上</c:v>
                </c:pt>
                <c:pt idx="19">
                  <c:v>人事行政部</c:v>
                </c:pt>
                <c:pt idx="20">
                  <c:v>财务管理部</c:v>
                </c:pt>
                <c:pt idx="21">
                  <c:v>风险管理部</c:v>
                </c:pt>
                <c:pt idx="22">
                  <c:v>市场营销与客户服务部</c:v>
                </c:pt>
                <c:pt idx="23">
                  <c:v>信息科技部</c:v>
                </c:pt>
              </c:strCache>
            </c:strRef>
          </c:cat>
          <c:val>
            <c:numRef>
              <c:f>汇总!$D$34:$D$57</c:f>
              <c:numCache>
                <c:formatCode>0%</c:formatCode>
                <c:ptCount val="24"/>
                <c:pt idx="0">
                  <c:v>0.675324675324675</c:v>
                </c:pt>
                <c:pt idx="1">
                  <c:v>0.833333333333333</c:v>
                </c:pt>
                <c:pt idx="2">
                  <c:v>1</c:v>
                </c:pt>
                <c:pt idx="3">
                  <c:v>0.596491228070175</c:v>
                </c:pt>
                <c:pt idx="4">
                  <c:v>0.75</c:v>
                </c:pt>
                <c:pt idx="6">
                  <c:v>0.9</c:v>
                </c:pt>
                <c:pt idx="7">
                  <c:v>0.583333333333333</c:v>
                </c:pt>
                <c:pt idx="8">
                  <c:v>0.709677419354839</c:v>
                </c:pt>
                <c:pt idx="10">
                  <c:v>0.736842105263158</c:v>
                </c:pt>
                <c:pt idx="11">
                  <c:v>0.63265306122449</c:v>
                </c:pt>
                <c:pt idx="12">
                  <c:v>0.777777777777778</c:v>
                </c:pt>
                <c:pt idx="14">
                  <c:v>0.555555555555556</c:v>
                </c:pt>
                <c:pt idx="15">
                  <c:v>0.595744680851064</c:v>
                </c:pt>
                <c:pt idx="16">
                  <c:v>0.928571428571429</c:v>
                </c:pt>
                <c:pt idx="17">
                  <c:v>0.857142857142857</c:v>
                </c:pt>
                <c:pt idx="19">
                  <c:v>1</c:v>
                </c:pt>
                <c:pt idx="20">
                  <c:v>1</c:v>
                </c:pt>
                <c:pt idx="21">
                  <c:v>0.5</c:v>
                </c:pt>
                <c:pt idx="22">
                  <c:v>0.666666666666667</c:v>
                </c:pt>
                <c:pt idx="23">
                  <c:v>0.777777777777778</c:v>
                </c:pt>
              </c:numCache>
            </c:numRef>
          </c:val>
          <c:smooth val="0"/>
        </c:ser>
        <c:dLbls>
          <c:showLegendKey val="0"/>
          <c:showVal val="0"/>
          <c:showCatName val="0"/>
          <c:showSerName val="0"/>
          <c:showPercent val="0"/>
          <c:showBubbleSize val="0"/>
          <c:showLeaderLines val="0"/>
        </c:dLbls>
        <c:axId val="66765184"/>
        <c:axId val="66766720"/>
      </c:lineChart>
      <c:catAx>
        <c:axId val="66765184"/>
        <c:scaling>
          <c:orientation/>
        </c:scaling>
        <c:delete val="0"/>
        <c:axPos val="b"/>
        <c:majorTickMark val="none"/>
        <c:minorTickMark val="none"/>
        <c:txPr>
          <a:bodyPr/>
          <a:p>
            <a:pPr>
              <a:defRPr sz="500" smtId="4294967295"/>
            </a:pPr>
            <a:endParaRPr sz="500" smtId="4294967295"/>
          </a:p>
        </c:txPr>
        <c:crossAx val="66766720"/>
        <c:crosses val="autoZero"/>
        <c:auto val="0"/>
        <c:lblAlgn val="ctr"/>
        <c:lblOffset/>
        <c:noMultiLvlLbl val="0"/>
      </c:catAx>
      <c:valAx>
        <c:axId val="66766720"/>
        <c:scaling>
          <c:orientation/>
        </c:scaling>
        <c:delete val="0"/>
        <c:axPos val="l"/>
        <c:majorGridlines/>
        <c:numFmt formatCode="0%" sourceLinked="1"/>
        <c:majorTickMark val="none"/>
        <c:minorTickMark val="none"/>
        <c:crossAx val="66765184"/>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题目得分!$AA$3:$AF$3</c:f>
              <c:strCache>
                <c:ptCount val="6"/>
                <c:pt idx="0">
                  <c:v>T13</c:v>
                </c:pt>
                <c:pt idx="1">
                  <c:v>T14</c:v>
                </c:pt>
                <c:pt idx="2">
                  <c:v>T15</c:v>
                </c:pt>
                <c:pt idx="3">
                  <c:v>T16</c:v>
                </c:pt>
                <c:pt idx="4">
                  <c:v>T17</c:v>
                </c:pt>
                <c:pt idx="5">
                  <c:v>T18</c:v>
                </c:pt>
              </c:strCache>
            </c:strRef>
          </c:cat>
          <c:val>
            <c:numRef>
              <c:f>题目得分!$AA$4:$AF$4</c:f>
              <c:numCache>
                <c:formatCode>0%</c:formatCode>
                <c:ptCount val="6"/>
                <c:pt idx="0">
                  <c:v>0.878378378378378</c:v>
                </c:pt>
                <c:pt idx="1">
                  <c:v>0.837837837837838</c:v>
                </c:pt>
                <c:pt idx="2">
                  <c:v>0.756756756756757</c:v>
                </c:pt>
                <c:pt idx="3">
                  <c:v>0.824324324324324</c:v>
                </c:pt>
                <c:pt idx="4">
                  <c:v>0.783783783783784</c:v>
                </c:pt>
                <c:pt idx="5">
                  <c:v>0.878378378378378</c:v>
                </c:pt>
              </c:numCache>
            </c:numRef>
          </c:val>
          <c:smooth val="0"/>
        </c:ser>
        <c:dLbls>
          <c:showLegendKey val="0"/>
          <c:showVal val="0"/>
          <c:showCatName val="0"/>
          <c:showSerName val="0"/>
          <c:showPercent val="0"/>
          <c:showBubbleSize val="0"/>
          <c:showLeaderLines val="0"/>
        </c:dLbls>
        <c:axId val="66808064"/>
        <c:axId val="66813952"/>
      </c:lineChart>
      <c:catAx>
        <c:axId val="66808064"/>
        <c:scaling>
          <c:orientation/>
        </c:scaling>
        <c:delete val="0"/>
        <c:axPos val="b"/>
        <c:majorTickMark val="none"/>
        <c:minorTickMark val="none"/>
        <c:crossAx val="66813952"/>
        <c:crosses val="autoZero"/>
        <c:auto val="0"/>
        <c:lblAlgn val="ctr"/>
        <c:lblOffset/>
        <c:noMultiLvlLbl val="0"/>
      </c:catAx>
      <c:valAx>
        <c:axId val="66813952"/>
        <c:scaling>
          <c:orientation/>
        </c:scaling>
        <c:delete val="0"/>
        <c:axPos val="l"/>
        <c:numFmt formatCode="0%" sourceLinked="1"/>
        <c:majorTickMark val="none"/>
        <c:minorTickMark val="none"/>
        <c:crossAx val="66808064"/>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题目得分!$AG$3:$AL$3</c:f>
              <c:strCache>
                <c:ptCount val="6"/>
                <c:pt idx="0">
                  <c:v>T19</c:v>
                </c:pt>
                <c:pt idx="1">
                  <c:v>T20</c:v>
                </c:pt>
                <c:pt idx="2">
                  <c:v>T21</c:v>
                </c:pt>
                <c:pt idx="3">
                  <c:v>T22</c:v>
                </c:pt>
                <c:pt idx="4">
                  <c:v>T23</c:v>
                </c:pt>
                <c:pt idx="5">
                  <c:v>T28</c:v>
                </c:pt>
              </c:strCache>
            </c:strRef>
          </c:cat>
          <c:val>
            <c:numRef>
              <c:f>题目得分!$AG$4:$AL$4</c:f>
              <c:numCache>
                <c:formatCode>0%</c:formatCode>
                <c:ptCount val="6"/>
                <c:pt idx="0">
                  <c:v>0.756756756756757</c:v>
                </c:pt>
                <c:pt idx="1">
                  <c:v>0.756756756756757</c:v>
                </c:pt>
                <c:pt idx="2">
                  <c:v>0.797297297297297</c:v>
                </c:pt>
                <c:pt idx="3">
                  <c:v>0.77027027027027</c:v>
                </c:pt>
                <c:pt idx="4">
                  <c:v>0.864864864864865</c:v>
                </c:pt>
                <c:pt idx="5">
                  <c:v>0.608108108108108</c:v>
                </c:pt>
              </c:numCache>
            </c:numRef>
          </c:val>
          <c:smooth val="0"/>
        </c:ser>
        <c:dLbls>
          <c:showLegendKey val="0"/>
          <c:showVal val="0"/>
          <c:showCatName val="0"/>
          <c:showSerName val="0"/>
          <c:showPercent val="0"/>
          <c:showBubbleSize val="0"/>
          <c:showLeaderLines val="0"/>
        </c:dLbls>
        <c:axId val="66928000"/>
        <c:axId val="66933888"/>
      </c:lineChart>
      <c:catAx>
        <c:axId val="66928000"/>
        <c:scaling>
          <c:orientation/>
        </c:scaling>
        <c:delete val="0"/>
        <c:axPos val="b"/>
        <c:majorTickMark val="none"/>
        <c:minorTickMark val="none"/>
        <c:crossAx val="66933888"/>
        <c:crosses val="autoZero"/>
        <c:auto val="0"/>
        <c:lblAlgn val="ctr"/>
        <c:lblOffset/>
        <c:noMultiLvlLbl val="0"/>
      </c:catAx>
      <c:valAx>
        <c:axId val="66933888"/>
        <c:scaling>
          <c:orientation/>
        </c:scaling>
        <c:delete val="0"/>
        <c:axPos val="l"/>
        <c:numFmt formatCode="0%" sourceLinked="1"/>
        <c:majorTickMark val="none"/>
        <c:minorTickMark val="none"/>
        <c:crossAx val="66928000"/>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ineChart>
        <c:grouping/>
        <c:varyColors val="0"/>
        <c:ser>
          <c:idx val="0"/>
          <c:order val="0"/>
          <c:tx>
            <c:strRef>
              <c:f>汇总!$E$33</c:f>
              <c:strCache>
                <c:ptCount val="1"/>
                <c:pt idx="0">
                  <c:v>T28</c:v>
                </c:pt>
              </c:strCache>
            </c:strRef>
          </c:tx>
          <c:cat>
            <c:strRef>
              <c:f>汇总!$B$34:$B$57</c:f>
              <c:strCache>
                <c:ptCount val="24"/>
                <c:pt idx="0">
                  <c:v>公司整体</c:v>
                </c:pt>
                <c:pt idx="1">
                  <c:v>高层管理人员</c:v>
                </c:pt>
                <c:pt idx="2">
                  <c:v>中层管理人员</c:v>
                </c:pt>
                <c:pt idx="3">
                  <c:v>正式普通员工</c:v>
                </c:pt>
                <c:pt idx="4">
                  <c:v>外派普通员工</c:v>
                </c:pt>
                <c:pt idx="6">
                  <c:v>6个月以下（含6个月）</c:v>
                </c:pt>
                <c:pt idx="7">
                  <c:v>6个月至2年（含2年）</c:v>
                </c:pt>
                <c:pt idx="8">
                  <c:v>2年以上</c:v>
                </c:pt>
                <c:pt idx="10">
                  <c:v>大专及以下</c:v>
                </c:pt>
                <c:pt idx="11">
                  <c:v>大学本科</c:v>
                </c:pt>
                <c:pt idx="12">
                  <c:v>硕士研究生</c:v>
                </c:pt>
                <c:pt idx="14">
                  <c:v>20岁至24岁</c:v>
                </c:pt>
                <c:pt idx="15">
                  <c:v>25岁至34岁</c:v>
                </c:pt>
                <c:pt idx="16">
                  <c:v>35岁至44岁</c:v>
                </c:pt>
                <c:pt idx="17">
                  <c:v>45岁以上</c:v>
                </c:pt>
                <c:pt idx="19">
                  <c:v>人事行政部</c:v>
                </c:pt>
                <c:pt idx="20">
                  <c:v>财务管理部</c:v>
                </c:pt>
                <c:pt idx="21">
                  <c:v>风险管理部</c:v>
                </c:pt>
                <c:pt idx="22">
                  <c:v>市场营销与客户服务部</c:v>
                </c:pt>
                <c:pt idx="23">
                  <c:v>信息科技部</c:v>
                </c:pt>
              </c:strCache>
            </c:strRef>
          </c:cat>
          <c:val>
            <c:numRef>
              <c:f>汇总!$E$34:$E$57</c:f>
              <c:numCache>
                <c:formatCode>0%</c:formatCode>
                <c:ptCount val="24"/>
                <c:pt idx="0">
                  <c:v>0.597402597402597</c:v>
                </c:pt>
                <c:pt idx="1">
                  <c:v>0.833333333333333</c:v>
                </c:pt>
                <c:pt idx="2">
                  <c:v>0.7</c:v>
                </c:pt>
                <c:pt idx="3">
                  <c:v>0.526315789473684</c:v>
                </c:pt>
                <c:pt idx="4">
                  <c:v>1</c:v>
                </c:pt>
                <c:pt idx="6">
                  <c:v>1</c:v>
                </c:pt>
                <c:pt idx="7">
                  <c:v>0.611111111111111</c:v>
                </c:pt>
                <c:pt idx="8">
                  <c:v>0.451612903225806</c:v>
                </c:pt>
                <c:pt idx="10">
                  <c:v>0.789473684210526</c:v>
                </c:pt>
                <c:pt idx="11">
                  <c:v>0.551020408163265</c:v>
                </c:pt>
                <c:pt idx="12">
                  <c:v>0.444444444444444</c:v>
                </c:pt>
                <c:pt idx="14">
                  <c:v>0.555555555555556</c:v>
                </c:pt>
                <c:pt idx="15">
                  <c:v>0.531914893617021</c:v>
                </c:pt>
                <c:pt idx="16">
                  <c:v>0.642857142857143</c:v>
                </c:pt>
                <c:pt idx="17">
                  <c:v>1</c:v>
                </c:pt>
                <c:pt idx="19">
                  <c:v>0.666666666666667</c:v>
                </c:pt>
                <c:pt idx="20">
                  <c:v>1</c:v>
                </c:pt>
                <c:pt idx="21">
                  <c:v>0.4375</c:v>
                </c:pt>
                <c:pt idx="22">
                  <c:v>0.58974358974359</c:v>
                </c:pt>
                <c:pt idx="23">
                  <c:v>0.555555555555556</c:v>
                </c:pt>
              </c:numCache>
            </c:numRef>
          </c:val>
          <c:smooth val="0"/>
        </c:ser>
        <c:dLbls>
          <c:showLegendKey val="0"/>
          <c:showVal val="0"/>
          <c:showCatName val="0"/>
          <c:showSerName val="0"/>
          <c:showPercent val="0"/>
          <c:showBubbleSize val="0"/>
          <c:showLeaderLines val="0"/>
        </c:dLbls>
        <c:axId val="66962560"/>
        <c:axId val="66964096"/>
      </c:lineChart>
      <c:catAx>
        <c:axId val="66962560"/>
        <c:scaling>
          <c:orientation/>
        </c:scaling>
        <c:delete val="0"/>
        <c:axPos val="b"/>
        <c:majorTickMark val="none"/>
        <c:minorTickMark val="none"/>
        <c:txPr>
          <a:bodyPr/>
          <a:p>
            <a:pPr>
              <a:defRPr sz="500" smtId="4294967295"/>
            </a:pPr>
            <a:endParaRPr sz="500" smtId="4294967295"/>
          </a:p>
        </c:txPr>
        <c:crossAx val="66964096"/>
        <c:crosses val="autoZero"/>
        <c:auto val="0"/>
        <c:lblAlgn val="ctr"/>
        <c:lblOffset/>
        <c:noMultiLvlLbl val="0"/>
      </c:catAx>
      <c:valAx>
        <c:axId val="66964096"/>
        <c:scaling>
          <c:orientation/>
        </c:scaling>
        <c:delete val="0"/>
        <c:axPos val="l"/>
        <c:majorGridlines/>
        <c:numFmt formatCode="0%" sourceLinked="1"/>
        <c:majorTickMark val="none"/>
        <c:minorTickMark val="none"/>
        <c:crossAx val="66962560"/>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题目得分!$AM$3:$AP$3</c:f>
              <c:strCache>
                <c:ptCount val="4"/>
                <c:pt idx="0">
                  <c:v>T24</c:v>
                </c:pt>
                <c:pt idx="1">
                  <c:v>T25</c:v>
                </c:pt>
                <c:pt idx="2">
                  <c:v>T26</c:v>
                </c:pt>
                <c:pt idx="3">
                  <c:v>T27</c:v>
                </c:pt>
              </c:strCache>
            </c:strRef>
          </c:cat>
          <c:val>
            <c:numRef>
              <c:f>题目得分!$AM$4:$AP$4</c:f>
              <c:numCache>
                <c:formatCode>0%</c:formatCode>
                <c:ptCount val="4"/>
                <c:pt idx="0">
                  <c:v>0.824324324324324</c:v>
                </c:pt>
                <c:pt idx="1">
                  <c:v>0.797297297297297</c:v>
                </c:pt>
                <c:pt idx="2">
                  <c:v>0.864864864864865</c:v>
                </c:pt>
                <c:pt idx="3">
                  <c:v>0.824324324324324</c:v>
                </c:pt>
              </c:numCache>
            </c:numRef>
          </c:val>
          <c:smooth val="0"/>
        </c:ser>
        <c:dLbls>
          <c:showLegendKey val="0"/>
          <c:showVal val="0"/>
          <c:showCatName val="0"/>
          <c:showSerName val="0"/>
          <c:showPercent val="0"/>
          <c:showBubbleSize val="0"/>
          <c:showLeaderLines val="0"/>
        </c:dLbls>
        <c:axId val="67087360"/>
        <c:axId val="67089152"/>
      </c:lineChart>
      <c:catAx>
        <c:axId val="67087360"/>
        <c:scaling>
          <c:orientation/>
        </c:scaling>
        <c:delete val="0"/>
        <c:axPos val="b"/>
        <c:majorTickMark val="none"/>
        <c:minorTickMark val="none"/>
        <c:crossAx val="67089152"/>
        <c:crosses val="autoZero"/>
        <c:auto val="0"/>
        <c:lblAlgn val="ctr"/>
        <c:lblOffset/>
        <c:noMultiLvlLbl val="0"/>
      </c:catAx>
      <c:valAx>
        <c:axId val="67089152"/>
        <c:scaling>
          <c:orientation/>
        </c:scaling>
        <c:delete val="0"/>
        <c:axPos val="l"/>
        <c:numFmt formatCode="0%" sourceLinked="1"/>
        <c:majorTickMark val="none"/>
        <c:minorTickMark val="none"/>
        <c:crossAx val="67087360"/>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题目得分!$AQ$3:$AT$3</c:f>
              <c:strCache>
                <c:ptCount val="4"/>
                <c:pt idx="0">
                  <c:v>T30</c:v>
                </c:pt>
                <c:pt idx="1">
                  <c:v>T31</c:v>
                </c:pt>
                <c:pt idx="2">
                  <c:v>T32</c:v>
                </c:pt>
                <c:pt idx="3">
                  <c:v>T33</c:v>
                </c:pt>
              </c:strCache>
            </c:strRef>
          </c:cat>
          <c:val>
            <c:numRef>
              <c:f>题目得分!$AQ$4:$AT$4</c:f>
              <c:numCache>
                <c:formatCode>0%</c:formatCode>
                <c:ptCount val="4"/>
                <c:pt idx="0">
                  <c:v>0.851351351351351</c:v>
                </c:pt>
                <c:pt idx="1">
                  <c:v>0.77027027027027</c:v>
                </c:pt>
                <c:pt idx="2">
                  <c:v>0.648648648648649</c:v>
                </c:pt>
                <c:pt idx="3">
                  <c:v>0.689189189189189</c:v>
                </c:pt>
              </c:numCache>
            </c:numRef>
          </c:val>
          <c:smooth val="0"/>
        </c:ser>
        <c:dLbls>
          <c:showLegendKey val="0"/>
          <c:showVal val="0"/>
          <c:showCatName val="0"/>
          <c:showSerName val="0"/>
          <c:showPercent val="0"/>
          <c:showBubbleSize val="0"/>
          <c:showLeaderLines val="0"/>
        </c:dLbls>
        <c:axId val="105382272"/>
        <c:axId val="105383808"/>
      </c:lineChart>
      <c:catAx>
        <c:axId val="105382272"/>
        <c:scaling>
          <c:orientation/>
        </c:scaling>
        <c:delete val="0"/>
        <c:axPos val="b"/>
        <c:majorTickMark val="none"/>
        <c:minorTickMark val="none"/>
        <c:crossAx val="105383808"/>
        <c:crosses val="autoZero"/>
        <c:auto val="0"/>
        <c:lblAlgn val="ctr"/>
        <c:lblOffset/>
        <c:noMultiLvlLbl val="0"/>
      </c:catAx>
      <c:valAx>
        <c:axId val="105383808"/>
        <c:scaling>
          <c:orientation/>
        </c:scaling>
        <c:delete val="0"/>
        <c:axPos val="l"/>
        <c:numFmt formatCode="0%" sourceLinked="1"/>
        <c:majorTickMark val="none"/>
        <c:minorTickMark val="none"/>
        <c:crossAx val="105382272"/>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题目得分!$AU$95:$AZ$95</c:f>
              <c:strCache>
                <c:ptCount val="6"/>
                <c:pt idx="0">
                  <c:v>T34</c:v>
                </c:pt>
                <c:pt idx="1">
                  <c:v>T35</c:v>
                </c:pt>
                <c:pt idx="2">
                  <c:v>T36</c:v>
                </c:pt>
                <c:pt idx="3">
                  <c:v>T37</c:v>
                </c:pt>
                <c:pt idx="4">
                  <c:v>T38</c:v>
                </c:pt>
                <c:pt idx="5">
                  <c:v>T39</c:v>
                </c:pt>
              </c:strCache>
            </c:strRef>
          </c:cat>
          <c:val>
            <c:numRef>
              <c:f>题目得分!$AU$96:$AZ$96</c:f>
              <c:numCache>
                <c:formatCode>0%</c:formatCode>
                <c:ptCount val="6"/>
                <c:pt idx="0">
                  <c:v>0.493506493506494</c:v>
                </c:pt>
                <c:pt idx="1">
                  <c:v>0.688311688311688</c:v>
                </c:pt>
                <c:pt idx="2">
                  <c:v>0.13</c:v>
                </c:pt>
                <c:pt idx="3">
                  <c:v>0.675324675324675</c:v>
                </c:pt>
                <c:pt idx="4">
                  <c:v>0.675324675324675</c:v>
                </c:pt>
                <c:pt idx="5">
                  <c:v>0.597402597402597</c:v>
                </c:pt>
              </c:numCache>
            </c:numRef>
          </c:val>
          <c:smooth val="0"/>
        </c:ser>
        <c:dLbls>
          <c:showLegendKey val="0"/>
          <c:showVal val="0"/>
          <c:showCatName val="0"/>
          <c:showSerName val="0"/>
          <c:showPercent val="0"/>
          <c:showBubbleSize val="0"/>
          <c:showLeaderLines val="0"/>
        </c:dLbls>
        <c:axId val="105760256"/>
        <c:axId val="105761792"/>
      </c:lineChart>
      <c:catAx>
        <c:axId val="105760256"/>
        <c:scaling>
          <c:orientation/>
        </c:scaling>
        <c:delete val="0"/>
        <c:axPos val="b"/>
        <c:majorTickMark val="none"/>
        <c:minorTickMark val="none"/>
        <c:crossAx val="105761792"/>
        <c:crosses val="autoZero"/>
        <c:auto val="0"/>
        <c:lblAlgn val="ctr"/>
        <c:lblOffset/>
        <c:noMultiLvlLbl val="0"/>
      </c:catAx>
      <c:valAx>
        <c:axId val="105761792"/>
        <c:scaling>
          <c:orientation/>
        </c:scaling>
        <c:delete val="0"/>
        <c:axPos val="l"/>
        <c:numFmt formatCode="0%" sourceLinked="1"/>
        <c:majorTickMark val="none"/>
        <c:minorTickMark val="none"/>
        <c:crossAx val="105760256"/>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ineChart>
        <c:grouping/>
        <c:varyColors val="0"/>
        <c:ser>
          <c:idx val="0"/>
          <c:order val="0"/>
          <c:tx>
            <c:strRef>
              <c:f>汇总!$F$33</c:f>
              <c:strCache>
                <c:ptCount val="1"/>
                <c:pt idx="0">
                  <c:v>T36</c:v>
                </c:pt>
              </c:strCache>
            </c:strRef>
          </c:tx>
          <c:cat>
            <c:strRef>
              <c:f>汇总!$B$34:$B$57</c:f>
              <c:strCache>
                <c:ptCount val="24"/>
                <c:pt idx="0">
                  <c:v>公司整体</c:v>
                </c:pt>
                <c:pt idx="1">
                  <c:v>高层管理人员</c:v>
                </c:pt>
                <c:pt idx="2">
                  <c:v>中层管理人员</c:v>
                </c:pt>
                <c:pt idx="3">
                  <c:v>正式普通员工</c:v>
                </c:pt>
                <c:pt idx="4">
                  <c:v>外派普通员工</c:v>
                </c:pt>
                <c:pt idx="6">
                  <c:v>6个月以下（含6个月）</c:v>
                </c:pt>
                <c:pt idx="7">
                  <c:v>6个月至2年（含2年）</c:v>
                </c:pt>
                <c:pt idx="8">
                  <c:v>2年以上</c:v>
                </c:pt>
                <c:pt idx="10">
                  <c:v>大专及以下</c:v>
                </c:pt>
                <c:pt idx="11">
                  <c:v>大学本科</c:v>
                </c:pt>
                <c:pt idx="12">
                  <c:v>硕士研究生</c:v>
                </c:pt>
                <c:pt idx="14">
                  <c:v>20岁至24岁</c:v>
                </c:pt>
                <c:pt idx="15">
                  <c:v>25岁至34岁</c:v>
                </c:pt>
                <c:pt idx="16">
                  <c:v>35岁至44岁</c:v>
                </c:pt>
                <c:pt idx="17">
                  <c:v>45岁以上</c:v>
                </c:pt>
                <c:pt idx="19">
                  <c:v>人事行政部</c:v>
                </c:pt>
                <c:pt idx="20">
                  <c:v>财务管理部</c:v>
                </c:pt>
                <c:pt idx="21">
                  <c:v>风险管理部</c:v>
                </c:pt>
                <c:pt idx="22">
                  <c:v>市场营销与客户服务部</c:v>
                </c:pt>
                <c:pt idx="23">
                  <c:v>信息科技部</c:v>
                </c:pt>
              </c:strCache>
            </c:strRef>
          </c:cat>
          <c:val>
            <c:numRef>
              <c:f>汇总!$J$34:$J$57</c:f>
              <c:numCache>
                <c:formatCode>0%</c:formatCode>
                <c:ptCount val="24"/>
                <c:pt idx="0">
                  <c:v>0.12987012987013</c:v>
                </c:pt>
                <c:pt idx="1">
                  <c:v>0</c:v>
                </c:pt>
                <c:pt idx="2">
                  <c:v>0</c:v>
                </c:pt>
                <c:pt idx="3">
                  <c:v>0.175438596491228</c:v>
                </c:pt>
                <c:pt idx="4">
                  <c:v>0</c:v>
                </c:pt>
                <c:pt idx="6">
                  <c:v>0</c:v>
                </c:pt>
                <c:pt idx="7">
                  <c:v>0.166666666666667</c:v>
                </c:pt>
                <c:pt idx="8">
                  <c:v>0.129032258064516</c:v>
                </c:pt>
                <c:pt idx="10">
                  <c:v>0.105263157894737</c:v>
                </c:pt>
                <c:pt idx="11">
                  <c:v>0.163265306122449</c:v>
                </c:pt>
                <c:pt idx="12">
                  <c:v>0</c:v>
                </c:pt>
                <c:pt idx="14">
                  <c:v>0.111111111111111</c:v>
                </c:pt>
                <c:pt idx="15">
                  <c:v>0.170212765957447</c:v>
                </c:pt>
                <c:pt idx="16">
                  <c:v>0.0714285714285714</c:v>
                </c:pt>
                <c:pt idx="17">
                  <c:v>0</c:v>
                </c:pt>
                <c:pt idx="19">
                  <c:v>0.333333333333333</c:v>
                </c:pt>
                <c:pt idx="20">
                  <c:v>0</c:v>
                </c:pt>
                <c:pt idx="21">
                  <c:v>0.125</c:v>
                </c:pt>
                <c:pt idx="22">
                  <c:v>0.153846153846154</c:v>
                </c:pt>
                <c:pt idx="23">
                  <c:v>0.111111111111111</c:v>
                </c:pt>
              </c:numCache>
            </c:numRef>
          </c:val>
          <c:smooth val="0"/>
        </c:ser>
        <c:dLbls>
          <c:showLegendKey val="0"/>
          <c:showVal val="0"/>
          <c:showCatName val="0"/>
          <c:showSerName val="0"/>
          <c:showPercent val="0"/>
          <c:showBubbleSize val="0"/>
          <c:showLeaderLines val="0"/>
        </c:dLbls>
        <c:axId val="65354368"/>
        <c:axId val="65495424"/>
      </c:lineChart>
      <c:catAx>
        <c:axId val="65354368"/>
        <c:scaling>
          <c:orientation/>
        </c:scaling>
        <c:delete val="0"/>
        <c:axPos val="b"/>
        <c:majorTickMark val="none"/>
        <c:minorTickMark val="none"/>
        <c:txPr>
          <a:bodyPr/>
          <a:p>
            <a:pPr>
              <a:defRPr sz="500" smtId="4294967295"/>
            </a:pPr>
            <a:endParaRPr sz="500" smtId="4294967295"/>
          </a:p>
        </c:txPr>
        <c:crossAx val="65495424"/>
        <c:crosses val="autoZero"/>
        <c:auto val="0"/>
        <c:lblAlgn val="ctr"/>
        <c:lblOffset/>
        <c:noMultiLvlLbl val="0"/>
      </c:catAx>
      <c:valAx>
        <c:axId val="65495424"/>
        <c:scaling>
          <c:orientation/>
        </c:scaling>
        <c:delete val="0"/>
        <c:axPos val="l"/>
        <c:majorGridlines/>
        <c:numFmt formatCode="0%" sourceLinked="1"/>
        <c:majorTickMark val="none"/>
        <c:minorTickMark val="none"/>
        <c:crossAx val="65354368"/>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题目得分!$BA$3:$BJ$3</c:f>
              <c:strCache>
                <c:ptCount val="10"/>
                <c:pt idx="0">
                  <c:v>T40</c:v>
                </c:pt>
                <c:pt idx="1">
                  <c:v>T41</c:v>
                </c:pt>
                <c:pt idx="2">
                  <c:v>T42</c:v>
                </c:pt>
                <c:pt idx="3">
                  <c:v>T43</c:v>
                </c:pt>
                <c:pt idx="4">
                  <c:v>T44</c:v>
                </c:pt>
                <c:pt idx="5">
                  <c:v>T45</c:v>
                </c:pt>
                <c:pt idx="6">
                  <c:v>T46</c:v>
                </c:pt>
                <c:pt idx="7">
                  <c:v>T47</c:v>
                </c:pt>
                <c:pt idx="8">
                  <c:v>T48</c:v>
                </c:pt>
                <c:pt idx="9">
                  <c:v>T49</c:v>
                </c:pt>
              </c:strCache>
            </c:strRef>
          </c:cat>
          <c:val>
            <c:numRef>
              <c:f>题目得分!$BA$4:$BJ$4</c:f>
              <c:numCache>
                <c:formatCode>0%</c:formatCode>
                <c:ptCount val="10"/>
                <c:pt idx="0">
                  <c:v>0.797297297297297</c:v>
                </c:pt>
                <c:pt idx="1">
                  <c:v>0.77027027027027</c:v>
                </c:pt>
                <c:pt idx="2">
                  <c:v>0.702702702702703</c:v>
                </c:pt>
                <c:pt idx="3">
                  <c:v>0.851351351351351</c:v>
                </c:pt>
                <c:pt idx="4">
                  <c:v>0.918918918918919</c:v>
                </c:pt>
                <c:pt idx="5">
                  <c:v>0.702702702702703</c:v>
                </c:pt>
                <c:pt idx="6">
                  <c:v>0.189189189189189</c:v>
                </c:pt>
                <c:pt idx="7">
                  <c:v>0.527027027027027</c:v>
                </c:pt>
                <c:pt idx="8">
                  <c:v>0.675675675675676</c:v>
                </c:pt>
                <c:pt idx="9">
                  <c:v>0.5</c:v>
                </c:pt>
              </c:numCache>
            </c:numRef>
          </c:val>
          <c:smooth val="0"/>
        </c:ser>
        <c:dLbls>
          <c:showLegendKey val="0"/>
          <c:showVal val="0"/>
          <c:showCatName val="0"/>
          <c:showSerName val="0"/>
          <c:showPercent val="0"/>
          <c:showBubbleSize val="0"/>
          <c:showLeaderLines val="0"/>
        </c:dLbls>
        <c:axId val="106097280"/>
        <c:axId val="106107264"/>
      </c:lineChart>
      <c:catAx>
        <c:axId val="106097280"/>
        <c:scaling>
          <c:orientation/>
        </c:scaling>
        <c:delete val="0"/>
        <c:axPos val="b"/>
        <c:majorTickMark val="none"/>
        <c:minorTickMark val="none"/>
        <c:crossAx val="106107264"/>
        <c:crosses val="autoZero"/>
        <c:auto val="0"/>
        <c:lblAlgn val="ctr"/>
        <c:lblOffset/>
        <c:noMultiLvlLbl val="0"/>
      </c:catAx>
      <c:valAx>
        <c:axId val="106107264"/>
        <c:scaling>
          <c:orientation/>
        </c:scaling>
        <c:delete val="0"/>
        <c:axPos val="l"/>
        <c:numFmt formatCode="0%" sourceLinked="1"/>
        <c:majorTickMark val="none"/>
        <c:minorTickMark val="none"/>
        <c:crossAx val="106097280"/>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ineChart>
        <c:grouping/>
        <c:varyColors val="0"/>
        <c:ser>
          <c:idx val="0"/>
          <c:order val="0"/>
          <c:tx>
            <c:strRef>
              <c:f>汇总!$G$33</c:f>
              <c:strCache>
                <c:ptCount val="1"/>
                <c:pt idx="0">
                  <c:v>T46</c:v>
                </c:pt>
              </c:strCache>
            </c:strRef>
          </c:tx>
          <c:cat>
            <c:strRef>
              <c:f>汇总!$B$34:$B$57</c:f>
              <c:strCache>
                <c:ptCount val="24"/>
                <c:pt idx="0">
                  <c:v>公司整体</c:v>
                </c:pt>
                <c:pt idx="1">
                  <c:v>高层管理人员</c:v>
                </c:pt>
                <c:pt idx="2">
                  <c:v>中层管理人员</c:v>
                </c:pt>
                <c:pt idx="3">
                  <c:v>正式普通员工</c:v>
                </c:pt>
                <c:pt idx="4">
                  <c:v>外派普通员工</c:v>
                </c:pt>
                <c:pt idx="6">
                  <c:v>6个月以下（含6个月）</c:v>
                </c:pt>
                <c:pt idx="7">
                  <c:v>6个月至2年（含2年）</c:v>
                </c:pt>
                <c:pt idx="8">
                  <c:v>2年以上</c:v>
                </c:pt>
                <c:pt idx="10">
                  <c:v>大专及以下</c:v>
                </c:pt>
                <c:pt idx="11">
                  <c:v>大学本科</c:v>
                </c:pt>
                <c:pt idx="12">
                  <c:v>硕士研究生</c:v>
                </c:pt>
                <c:pt idx="14">
                  <c:v>20岁至24岁</c:v>
                </c:pt>
                <c:pt idx="15">
                  <c:v>25岁至34岁</c:v>
                </c:pt>
                <c:pt idx="16">
                  <c:v>35岁至44岁</c:v>
                </c:pt>
                <c:pt idx="17">
                  <c:v>45岁以上</c:v>
                </c:pt>
                <c:pt idx="19">
                  <c:v>人事行政部</c:v>
                </c:pt>
                <c:pt idx="20">
                  <c:v>财务管理部</c:v>
                </c:pt>
                <c:pt idx="21">
                  <c:v>风险管理部</c:v>
                </c:pt>
                <c:pt idx="22">
                  <c:v>市场营销与客户服务部</c:v>
                </c:pt>
                <c:pt idx="23">
                  <c:v>信息科技部</c:v>
                </c:pt>
              </c:strCache>
            </c:strRef>
          </c:cat>
          <c:val>
            <c:numRef>
              <c:f>汇总!$G$34:$G$57</c:f>
              <c:numCache>
                <c:formatCode>0%</c:formatCode>
                <c:ptCount val="24"/>
                <c:pt idx="0">
                  <c:v>0.181818181818182</c:v>
                </c:pt>
                <c:pt idx="1">
                  <c:v>0.166666666666667</c:v>
                </c:pt>
                <c:pt idx="2">
                  <c:v>0.3</c:v>
                </c:pt>
                <c:pt idx="3">
                  <c:v>0.175438596491228</c:v>
                </c:pt>
                <c:pt idx="4">
                  <c:v>0</c:v>
                </c:pt>
                <c:pt idx="6">
                  <c:v>0.2</c:v>
                </c:pt>
                <c:pt idx="7">
                  <c:v>0.194444444444444</c:v>
                </c:pt>
                <c:pt idx="8">
                  <c:v>0.161290322580645</c:v>
                </c:pt>
                <c:pt idx="10">
                  <c:v>0.157894736842105</c:v>
                </c:pt>
                <c:pt idx="11">
                  <c:v>0.183673469387755</c:v>
                </c:pt>
                <c:pt idx="12">
                  <c:v>0.222222222222222</c:v>
                </c:pt>
                <c:pt idx="14">
                  <c:v>0</c:v>
                </c:pt>
                <c:pt idx="15">
                  <c:v>0.212765957446809</c:v>
                </c:pt>
                <c:pt idx="16">
                  <c:v>0.142857142857143</c:v>
                </c:pt>
                <c:pt idx="17">
                  <c:v>0.285714285714286</c:v>
                </c:pt>
                <c:pt idx="19">
                  <c:v>0</c:v>
                </c:pt>
                <c:pt idx="20">
                  <c:v>0.4</c:v>
                </c:pt>
                <c:pt idx="21">
                  <c:v>0.375</c:v>
                </c:pt>
                <c:pt idx="22">
                  <c:v>0.153846153846154</c:v>
                </c:pt>
                <c:pt idx="23">
                  <c:v>0</c:v>
                </c:pt>
              </c:numCache>
            </c:numRef>
          </c:val>
          <c:smooth val="0"/>
        </c:ser>
        <c:dLbls>
          <c:showLegendKey val="0"/>
          <c:showVal val="0"/>
          <c:showCatName val="0"/>
          <c:showSerName val="0"/>
          <c:showPercent val="0"/>
          <c:showBubbleSize val="0"/>
          <c:showLeaderLines val="0"/>
        </c:dLbls>
        <c:axId val="106148608"/>
        <c:axId val="106150144"/>
      </c:lineChart>
      <c:catAx>
        <c:axId val="106148608"/>
        <c:scaling>
          <c:orientation/>
        </c:scaling>
        <c:delete val="0"/>
        <c:axPos val="b"/>
        <c:majorTickMark val="none"/>
        <c:minorTickMark val="none"/>
        <c:txPr>
          <a:bodyPr/>
          <a:p>
            <a:pPr>
              <a:defRPr sz="500" smtId="4294967295"/>
            </a:pPr>
            <a:endParaRPr sz="500" smtId="4294967295"/>
          </a:p>
        </c:txPr>
        <c:crossAx val="106150144"/>
        <c:crosses val="autoZero"/>
        <c:auto val="0"/>
        <c:lblAlgn val="ctr"/>
        <c:lblOffset/>
        <c:noMultiLvlLbl val="0"/>
      </c:catAx>
      <c:valAx>
        <c:axId val="106150144"/>
        <c:scaling>
          <c:orientation/>
        </c:scaling>
        <c:delete val="0"/>
        <c:axPos val="l"/>
        <c:majorGridlines/>
        <c:numFmt formatCode="0%" sourceLinked="1"/>
        <c:majorTickMark val="none"/>
        <c:minorTickMark val="none"/>
        <c:crossAx val="106148608"/>
        <c:crosses val="autoZero"/>
        <c:crossBetween val="between"/>
      </c:valAx>
      <c:dTable>
        <c:showHorzBorder val="1"/>
        <c:showVertBorder val="1"/>
        <c:showOutline val="1"/>
        <c:showKeys val="1"/>
      </c:dTable>
      <c:spPr>
        <a:noFill/>
        <a:ln w="25400">
          <a:noFill/>
        </a:ln>
      </c:spPr>
    </c:plotArea>
    <c:plotVisOnly val="1"/>
    <c:dispBlanksAs val="gap"/>
    <c:showDLblsOverMax val="0"/>
  </c:chart>
  <c:externalData r:id="rId1">
    <c:autoUpdate val="0"/>
  </c:externalData>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ineChart>
        <c:grouping/>
        <c:varyColors val="0"/>
        <c:ser>
          <c:idx val="0"/>
          <c:order val="0"/>
          <c:tx>
            <c:strRef>
              <c:f>汇总!$H$33</c:f>
              <c:strCache>
                <c:ptCount val="1"/>
                <c:pt idx="0">
                  <c:v>T47</c:v>
                </c:pt>
              </c:strCache>
            </c:strRef>
          </c:tx>
          <c:cat>
            <c:strRef>
              <c:f>汇总!$B$34:$B$57</c:f>
              <c:strCache>
                <c:ptCount val="24"/>
                <c:pt idx="0">
                  <c:v>公司整体</c:v>
                </c:pt>
                <c:pt idx="1">
                  <c:v>高层管理人员</c:v>
                </c:pt>
                <c:pt idx="2">
                  <c:v>中层管理人员</c:v>
                </c:pt>
                <c:pt idx="3">
                  <c:v>正式普通员工</c:v>
                </c:pt>
                <c:pt idx="4">
                  <c:v>外派普通员工</c:v>
                </c:pt>
                <c:pt idx="6">
                  <c:v>6个月以下（含6个月）</c:v>
                </c:pt>
                <c:pt idx="7">
                  <c:v>6个月至2年（含2年）</c:v>
                </c:pt>
                <c:pt idx="8">
                  <c:v>2年以上</c:v>
                </c:pt>
                <c:pt idx="10">
                  <c:v>大专及以下</c:v>
                </c:pt>
                <c:pt idx="11">
                  <c:v>大学本科</c:v>
                </c:pt>
                <c:pt idx="12">
                  <c:v>硕士研究生</c:v>
                </c:pt>
                <c:pt idx="14">
                  <c:v>20岁至24岁</c:v>
                </c:pt>
                <c:pt idx="15">
                  <c:v>25岁至34岁</c:v>
                </c:pt>
                <c:pt idx="16">
                  <c:v>35岁至44岁</c:v>
                </c:pt>
                <c:pt idx="17">
                  <c:v>45岁以上</c:v>
                </c:pt>
                <c:pt idx="19">
                  <c:v>人事行政部</c:v>
                </c:pt>
                <c:pt idx="20">
                  <c:v>财务管理部</c:v>
                </c:pt>
                <c:pt idx="21">
                  <c:v>风险管理部</c:v>
                </c:pt>
                <c:pt idx="22">
                  <c:v>市场营销与客户服务部</c:v>
                </c:pt>
                <c:pt idx="23">
                  <c:v>信息科技部</c:v>
                </c:pt>
              </c:strCache>
            </c:strRef>
          </c:cat>
          <c:val>
            <c:numRef>
              <c:f>汇总!$H$34:$H$57</c:f>
              <c:numCache>
                <c:formatCode>0%</c:formatCode>
                <c:ptCount val="24"/>
                <c:pt idx="0">
                  <c:v>0.519480519480519</c:v>
                </c:pt>
                <c:pt idx="1">
                  <c:v>0.666666666666667</c:v>
                </c:pt>
                <c:pt idx="2">
                  <c:v>0.7</c:v>
                </c:pt>
                <c:pt idx="3">
                  <c:v>0.43859649122807</c:v>
                </c:pt>
                <c:pt idx="4">
                  <c:v>1</c:v>
                </c:pt>
                <c:pt idx="6">
                  <c:v>0.7</c:v>
                </c:pt>
                <c:pt idx="7">
                  <c:v>0.472222222222222</c:v>
                </c:pt>
                <c:pt idx="8">
                  <c:v>0.516129032258065</c:v>
                </c:pt>
                <c:pt idx="10">
                  <c:v>0.631578947368421</c:v>
                </c:pt>
                <c:pt idx="11">
                  <c:v>0.448979591836735</c:v>
                </c:pt>
                <c:pt idx="12">
                  <c:v>0.666666666666667</c:v>
                </c:pt>
                <c:pt idx="14">
                  <c:v>0.333333333333333</c:v>
                </c:pt>
                <c:pt idx="15">
                  <c:v>0.468085106382979</c:v>
                </c:pt>
                <c:pt idx="16">
                  <c:v>0.642857142857143</c:v>
                </c:pt>
                <c:pt idx="17">
                  <c:v>0.857142857142857</c:v>
                </c:pt>
                <c:pt idx="19">
                  <c:v>0.666666666666667</c:v>
                </c:pt>
                <c:pt idx="20">
                  <c:v>0.8</c:v>
                </c:pt>
                <c:pt idx="21">
                  <c:v>0.5625</c:v>
                </c:pt>
                <c:pt idx="22">
                  <c:v>0.41025641025641</c:v>
                </c:pt>
                <c:pt idx="23">
                  <c:v>0.444444444444444</c:v>
                </c:pt>
              </c:numCache>
            </c:numRef>
          </c:val>
          <c:smooth val="0"/>
        </c:ser>
        <c:dLbls>
          <c:showLegendKey val="0"/>
          <c:showVal val="0"/>
          <c:showCatName val="0"/>
          <c:showSerName val="0"/>
          <c:showPercent val="0"/>
          <c:showBubbleSize val="0"/>
          <c:showLeaderLines val="0"/>
        </c:dLbls>
        <c:axId val="106257408"/>
        <c:axId val="106259200"/>
      </c:lineChart>
      <c:catAx>
        <c:axId val="106257408"/>
        <c:scaling>
          <c:orientation/>
        </c:scaling>
        <c:delete val="0"/>
        <c:axPos val="b"/>
        <c:majorTickMark val="none"/>
        <c:minorTickMark val="none"/>
        <c:txPr>
          <a:bodyPr/>
          <a:p>
            <a:pPr>
              <a:defRPr sz="500" smtId="4294967295"/>
            </a:pPr>
            <a:endParaRPr sz="500" smtId="4294967295"/>
          </a:p>
        </c:txPr>
        <c:crossAx val="106259200"/>
        <c:crosses val="autoZero"/>
        <c:auto val="0"/>
        <c:lblAlgn val="ctr"/>
        <c:lblOffset/>
        <c:noMultiLvlLbl val="0"/>
      </c:catAx>
      <c:valAx>
        <c:axId val="106259200"/>
        <c:scaling>
          <c:orientation/>
        </c:scaling>
        <c:delete val="0"/>
        <c:axPos val="l"/>
        <c:majorGridlines/>
        <c:numFmt formatCode="0%" sourceLinked="1"/>
        <c:majorTickMark val="none"/>
        <c:minorTickMark val="none"/>
        <c:crossAx val="106257408"/>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ineChart>
        <c:grouping/>
        <c:varyColors val="0"/>
        <c:ser>
          <c:idx val="0"/>
          <c:order val="0"/>
          <c:tx>
            <c:strRef>
              <c:f>汇总!$I$33</c:f>
              <c:strCache>
                <c:ptCount val="1"/>
                <c:pt idx="0">
                  <c:v>T49</c:v>
                </c:pt>
              </c:strCache>
            </c:strRef>
          </c:tx>
          <c:cat>
            <c:strRef>
              <c:f>汇总!$B$34:$B$58</c:f>
              <c:strCache>
                <c:ptCount val="24"/>
                <c:pt idx="0">
                  <c:v>公司整体</c:v>
                </c:pt>
                <c:pt idx="1">
                  <c:v>高层管理人员</c:v>
                </c:pt>
                <c:pt idx="2">
                  <c:v>中层管理人员</c:v>
                </c:pt>
                <c:pt idx="3">
                  <c:v>正式普通员工</c:v>
                </c:pt>
                <c:pt idx="4">
                  <c:v>外派普通员工</c:v>
                </c:pt>
                <c:pt idx="6">
                  <c:v>6个月以下（含6个月）</c:v>
                </c:pt>
                <c:pt idx="7">
                  <c:v>6个月至2年（含2年）</c:v>
                </c:pt>
                <c:pt idx="8">
                  <c:v>2年以上</c:v>
                </c:pt>
                <c:pt idx="10">
                  <c:v>大专及以下</c:v>
                </c:pt>
                <c:pt idx="11">
                  <c:v>大学本科</c:v>
                </c:pt>
                <c:pt idx="12">
                  <c:v>硕士研究生</c:v>
                </c:pt>
                <c:pt idx="14">
                  <c:v>20岁至24岁</c:v>
                </c:pt>
                <c:pt idx="15">
                  <c:v>25岁至34岁</c:v>
                </c:pt>
                <c:pt idx="16">
                  <c:v>35岁至44岁</c:v>
                </c:pt>
                <c:pt idx="17">
                  <c:v>45岁以上</c:v>
                </c:pt>
                <c:pt idx="19">
                  <c:v>人事行政部</c:v>
                </c:pt>
                <c:pt idx="20">
                  <c:v>财务管理部</c:v>
                </c:pt>
                <c:pt idx="21">
                  <c:v>风险管理部</c:v>
                </c:pt>
                <c:pt idx="22">
                  <c:v>市场营销与客户服务部</c:v>
                </c:pt>
                <c:pt idx="23">
                  <c:v>信息科技部</c:v>
                </c:pt>
              </c:strCache>
            </c:strRef>
          </c:cat>
          <c:val>
            <c:numRef>
              <c:f>汇总!$I$34:$I$58</c:f>
              <c:numCache>
                <c:formatCode>0%</c:formatCode>
                <c:ptCount val="25"/>
                <c:pt idx="0">
                  <c:v>0.493506493506494</c:v>
                </c:pt>
                <c:pt idx="1">
                  <c:v>0.666666666666667</c:v>
                </c:pt>
                <c:pt idx="2">
                  <c:v>0.9</c:v>
                </c:pt>
                <c:pt idx="3">
                  <c:v>0.368421052631579</c:v>
                </c:pt>
                <c:pt idx="4">
                  <c:v>1</c:v>
                </c:pt>
                <c:pt idx="6">
                  <c:v>0.8</c:v>
                </c:pt>
                <c:pt idx="7">
                  <c:v>0.388888888888889</c:v>
                </c:pt>
                <c:pt idx="8">
                  <c:v>0.516129032258065</c:v>
                </c:pt>
                <c:pt idx="10">
                  <c:v>0.473684210526316</c:v>
                </c:pt>
                <c:pt idx="11">
                  <c:v>0.510204081632653</c:v>
                </c:pt>
                <c:pt idx="12">
                  <c:v>0.444444444444444</c:v>
                </c:pt>
                <c:pt idx="14">
                  <c:v>0.444444444444444</c:v>
                </c:pt>
                <c:pt idx="15">
                  <c:v>0.404255319148936</c:v>
                </c:pt>
                <c:pt idx="16">
                  <c:v>0.571428571428571</c:v>
                </c:pt>
                <c:pt idx="17">
                  <c:v>1</c:v>
                </c:pt>
                <c:pt idx="19">
                  <c:v>0.666666666666667</c:v>
                </c:pt>
                <c:pt idx="20">
                  <c:v>1</c:v>
                </c:pt>
                <c:pt idx="21">
                  <c:v>0.4375</c:v>
                </c:pt>
                <c:pt idx="22">
                  <c:v>0.487179487179487</c:v>
                </c:pt>
                <c:pt idx="23">
                  <c:v>0.111111111111111</c:v>
                </c:pt>
              </c:numCache>
            </c:numRef>
          </c:val>
          <c:smooth val="0"/>
        </c:ser>
        <c:dLbls>
          <c:showLegendKey val="0"/>
          <c:showVal val="0"/>
          <c:showCatName val="0"/>
          <c:showSerName val="0"/>
          <c:showPercent val="0"/>
          <c:showBubbleSize val="0"/>
          <c:showLeaderLines val="0"/>
        </c:dLbls>
        <c:axId val="106471424"/>
        <c:axId val="106472960"/>
      </c:lineChart>
      <c:catAx>
        <c:axId val="106471424"/>
        <c:scaling>
          <c:orientation/>
        </c:scaling>
        <c:delete val="0"/>
        <c:axPos val="b"/>
        <c:majorTickMark val="none"/>
        <c:minorTickMark val="none"/>
        <c:txPr>
          <a:bodyPr/>
          <a:p>
            <a:pPr>
              <a:defRPr sz="500" smtId="4294967295"/>
            </a:pPr>
            <a:endParaRPr sz="500" smtId="4294967295"/>
          </a:p>
        </c:txPr>
        <c:crossAx val="106472960"/>
        <c:crosses val="autoZero"/>
        <c:auto val="0"/>
        <c:lblAlgn val="ctr"/>
        <c:lblOffset/>
        <c:noMultiLvlLbl val="0"/>
      </c:catAx>
      <c:valAx>
        <c:axId val="106472960"/>
        <c:scaling>
          <c:orientation/>
        </c:scaling>
        <c:delete val="0"/>
        <c:axPos val="l"/>
        <c:majorGridlines/>
        <c:numFmt formatCode="0%" sourceLinked="1"/>
        <c:majorTickMark val="none"/>
        <c:minorTickMark val="none"/>
        <c:crossAx val="106471424"/>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题目得分!$BK$3:$BM$3</c:f>
              <c:strCache>
                <c:ptCount val="3"/>
                <c:pt idx="0">
                  <c:v>T50</c:v>
                </c:pt>
                <c:pt idx="1">
                  <c:v>T51</c:v>
                </c:pt>
                <c:pt idx="2">
                  <c:v>T52</c:v>
                </c:pt>
              </c:strCache>
            </c:strRef>
          </c:cat>
          <c:val>
            <c:numRef>
              <c:f>题目得分!$BK$4:$BM$4</c:f>
              <c:numCache>
                <c:formatCode>0%</c:formatCode>
                <c:ptCount val="3"/>
                <c:pt idx="0">
                  <c:v>0.635135135135135</c:v>
                </c:pt>
                <c:pt idx="1">
                  <c:v>0.581081081081081</c:v>
                </c:pt>
                <c:pt idx="2">
                  <c:v>0.540540540540541</c:v>
                </c:pt>
              </c:numCache>
            </c:numRef>
          </c:val>
          <c:smooth val="0"/>
        </c:ser>
        <c:dLbls>
          <c:showLegendKey val="0"/>
          <c:showVal val="0"/>
          <c:showCatName val="0"/>
          <c:showSerName val="0"/>
          <c:showPercent val="0"/>
          <c:showBubbleSize val="0"/>
          <c:showLeaderLines val="0"/>
        </c:dLbls>
        <c:axId val="106965248"/>
        <c:axId val="106967040"/>
      </c:lineChart>
      <c:catAx>
        <c:axId val="106965248"/>
        <c:scaling>
          <c:orientation/>
        </c:scaling>
        <c:delete val="0"/>
        <c:axPos val="b"/>
        <c:majorTickMark val="none"/>
        <c:minorTickMark val="none"/>
        <c:crossAx val="106967040"/>
        <c:crosses val="autoZero"/>
        <c:auto val="0"/>
        <c:lblAlgn val="ctr"/>
        <c:lblOffset/>
        <c:noMultiLvlLbl val="0"/>
      </c:catAx>
      <c:valAx>
        <c:axId val="106967040"/>
        <c:scaling>
          <c:orientation/>
        </c:scaling>
        <c:delete val="0"/>
        <c:axPos val="l"/>
        <c:numFmt formatCode="0%" sourceLinked="1"/>
        <c:majorTickMark val="none"/>
        <c:minorTickMark val="none"/>
        <c:crossAx val="106965248"/>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题目得分!$BN$3:$BS$3</c:f>
              <c:strCache>
                <c:ptCount val="6"/>
                <c:pt idx="0">
                  <c:v>T53</c:v>
                </c:pt>
                <c:pt idx="1">
                  <c:v>T54</c:v>
                </c:pt>
                <c:pt idx="2">
                  <c:v>T55</c:v>
                </c:pt>
                <c:pt idx="3">
                  <c:v>T56</c:v>
                </c:pt>
                <c:pt idx="4">
                  <c:v>T57</c:v>
                </c:pt>
                <c:pt idx="5">
                  <c:v>T58</c:v>
                </c:pt>
              </c:strCache>
            </c:strRef>
          </c:cat>
          <c:val>
            <c:numRef>
              <c:f>题目得分!$BN$4:$BS$4</c:f>
              <c:numCache>
                <c:formatCode>0%</c:formatCode>
                <c:ptCount val="6"/>
                <c:pt idx="0">
                  <c:v>0.716216216216216</c:v>
                </c:pt>
                <c:pt idx="1">
                  <c:v>0.837837837837838</c:v>
                </c:pt>
                <c:pt idx="2">
                  <c:v>0.783783783783784</c:v>
                </c:pt>
                <c:pt idx="3">
                  <c:v>0.77027027027027</c:v>
                </c:pt>
                <c:pt idx="4">
                  <c:v>0.783783783783784</c:v>
                </c:pt>
                <c:pt idx="5">
                  <c:v>0.783783783783784</c:v>
                </c:pt>
              </c:numCache>
            </c:numRef>
          </c:val>
          <c:smooth val="0"/>
        </c:ser>
        <c:dLbls>
          <c:showLegendKey val="0"/>
          <c:showVal val="0"/>
          <c:showCatName val="0"/>
          <c:showSerName val="0"/>
          <c:showPercent val="0"/>
          <c:showBubbleSize val="0"/>
          <c:showLeaderLines val="0"/>
        </c:dLbls>
        <c:axId val="106978688"/>
        <c:axId val="107037824"/>
      </c:lineChart>
      <c:catAx>
        <c:axId val="106978688"/>
        <c:scaling>
          <c:orientation/>
        </c:scaling>
        <c:delete val="0"/>
        <c:axPos val="b"/>
        <c:majorTickMark val="none"/>
        <c:minorTickMark val="none"/>
        <c:crossAx val="107037824"/>
        <c:crosses val="autoZero"/>
        <c:auto val="0"/>
        <c:lblAlgn val="ctr"/>
        <c:lblOffset/>
        <c:noMultiLvlLbl val="0"/>
      </c:catAx>
      <c:valAx>
        <c:axId val="107037824"/>
        <c:scaling>
          <c:orientation/>
        </c:scaling>
        <c:delete val="0"/>
        <c:axPos val="l"/>
        <c:numFmt formatCode="0%" sourceLinked="1"/>
        <c:majorTickMark val="none"/>
        <c:minorTickMark val="none"/>
        <c:crossAx val="106978688"/>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cat>
            <c:strRef>
              <c:f>题目得分!$BT$3:$BU$3</c:f>
              <c:strCache>
                <c:ptCount val="2"/>
                <c:pt idx="0">
                  <c:v>T59</c:v>
                </c:pt>
                <c:pt idx="1">
                  <c:v>T60</c:v>
                </c:pt>
              </c:strCache>
            </c:strRef>
          </c:cat>
          <c:val>
            <c:numRef>
              <c:f>题目得分!$BT$4:$BU$4</c:f>
              <c:numCache>
                <c:formatCode>0%</c:formatCode>
                <c:ptCount val="2"/>
                <c:pt idx="0">
                  <c:v>0.864864864864865</c:v>
                </c:pt>
                <c:pt idx="1">
                  <c:v>0.648648648648649</c:v>
                </c:pt>
              </c:numCache>
            </c:numRef>
          </c:val>
          <c:smooth val="0"/>
        </c:ser>
        <c:dLbls>
          <c:showLegendKey val="0"/>
          <c:showVal val="0"/>
          <c:showCatName val="0"/>
          <c:showSerName val="0"/>
          <c:showPercent val="0"/>
          <c:showBubbleSize val="0"/>
          <c:showLeaderLines val="0"/>
        </c:dLbls>
        <c:axId val="107062016"/>
        <c:axId val="107063552"/>
      </c:lineChart>
      <c:catAx>
        <c:axId val="107062016"/>
        <c:scaling>
          <c:orientation/>
        </c:scaling>
        <c:delete val="0"/>
        <c:axPos val="b"/>
        <c:majorTickMark val="none"/>
        <c:minorTickMark val="none"/>
        <c:crossAx val="107063552"/>
        <c:crosses val="autoZero"/>
        <c:auto val="0"/>
        <c:lblAlgn val="ctr"/>
        <c:lblOffset/>
        <c:noMultiLvlLbl val="0"/>
      </c:catAx>
      <c:valAx>
        <c:axId val="107063552"/>
        <c:scaling>
          <c:orientation/>
        </c:scaling>
        <c:delete val="0"/>
        <c:axPos val="l"/>
        <c:numFmt formatCode="0%" sourceLinked="1"/>
        <c:majorTickMark val="none"/>
        <c:minorTickMark val="none"/>
        <c:crossAx val="107062016"/>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2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ineChart>
        <c:grouping/>
        <c:varyColors val="0"/>
        <c:ser>
          <c:idx val="0"/>
          <c:order val="0"/>
          <c:tx>
            <c:strRef>
              <c:f>Sheet1!$C$2</c:f>
              <c:strCache>
                <c:ptCount val="1"/>
                <c:pt idx="0">
                  <c:v>文化综合维度</c:v>
                </c:pt>
              </c:strCache>
            </c:strRef>
          </c:tx>
          <c:cat>
            <c:strRef>
              <c:f>Sheet1!$B$3:$B$22</c:f>
              <c:strCache>
                <c:ptCount val="20"/>
                <c:pt idx="0">
                  <c:v>公司整体</c:v>
                </c:pt>
                <c:pt idx="1">
                  <c:v>高层管理人员</c:v>
                </c:pt>
                <c:pt idx="2">
                  <c:v>中层管理人员</c:v>
                </c:pt>
                <c:pt idx="3">
                  <c:v>正式普通员工</c:v>
                </c:pt>
                <c:pt idx="4">
                  <c:v>外派普通员工</c:v>
                </c:pt>
                <c:pt idx="5">
                  <c:v>6个月以下（含6个月）</c:v>
                </c:pt>
                <c:pt idx="6">
                  <c:v>6个月至2年（含2年）</c:v>
                </c:pt>
                <c:pt idx="7">
                  <c:v>2年以上</c:v>
                </c:pt>
                <c:pt idx="8">
                  <c:v>大专及以下</c:v>
                </c:pt>
                <c:pt idx="9">
                  <c:v>大学本科</c:v>
                </c:pt>
                <c:pt idx="10">
                  <c:v>硕士研究生</c:v>
                </c:pt>
                <c:pt idx="11">
                  <c:v>20岁至24岁</c:v>
                </c:pt>
                <c:pt idx="12">
                  <c:v>25岁至34岁</c:v>
                </c:pt>
                <c:pt idx="13">
                  <c:v>35岁至44岁</c:v>
                </c:pt>
                <c:pt idx="14">
                  <c:v>45岁以上</c:v>
                </c:pt>
                <c:pt idx="15">
                  <c:v>人事行政部</c:v>
                </c:pt>
                <c:pt idx="16">
                  <c:v>财务管理部</c:v>
                </c:pt>
                <c:pt idx="17">
                  <c:v>风险管理部</c:v>
                </c:pt>
                <c:pt idx="18">
                  <c:v>市场营销与客户服务部</c:v>
                </c:pt>
                <c:pt idx="19">
                  <c:v>信息科技部</c:v>
                </c:pt>
              </c:strCache>
            </c:strRef>
          </c:cat>
          <c:val>
            <c:numRef>
              <c:f>Sheet1!$C$3:$C$22</c:f>
              <c:numCache>
                <c:formatCode>0%</c:formatCode>
                <c:ptCount val="20"/>
                <c:pt idx="0">
                  <c:v>0.86</c:v>
                </c:pt>
                <c:pt idx="1">
                  <c:v>1</c:v>
                </c:pt>
                <c:pt idx="2">
                  <c:v>1</c:v>
                </c:pt>
                <c:pt idx="3">
                  <c:v>0.81</c:v>
                </c:pt>
                <c:pt idx="4">
                  <c:v>1</c:v>
                </c:pt>
                <c:pt idx="5">
                  <c:v>1</c:v>
                </c:pt>
                <c:pt idx="6">
                  <c:v>0.83</c:v>
                </c:pt>
                <c:pt idx="7">
                  <c:v>0.84</c:v>
                </c:pt>
                <c:pt idx="8">
                  <c:v>0.89</c:v>
                </c:pt>
                <c:pt idx="9">
                  <c:v>0.82</c:v>
                </c:pt>
                <c:pt idx="10">
                  <c:v>1</c:v>
                </c:pt>
                <c:pt idx="11">
                  <c:v>0.89</c:v>
                </c:pt>
                <c:pt idx="12">
                  <c:v>0.81</c:v>
                </c:pt>
                <c:pt idx="13">
                  <c:v>0.93</c:v>
                </c:pt>
                <c:pt idx="14">
                  <c:v>1</c:v>
                </c:pt>
                <c:pt idx="15">
                  <c:v>1</c:v>
                </c:pt>
                <c:pt idx="16">
                  <c:v>1</c:v>
                </c:pt>
                <c:pt idx="17">
                  <c:v>0.82</c:v>
                </c:pt>
                <c:pt idx="18">
                  <c:v>0.83</c:v>
                </c:pt>
                <c:pt idx="19">
                  <c:v>0.89</c:v>
                </c:pt>
              </c:numCache>
            </c:numRef>
          </c:val>
          <c:smooth val="0"/>
        </c:ser>
        <c:ser>
          <c:idx val="1"/>
          <c:order val="1"/>
          <c:tx>
            <c:strRef>
              <c:f>Sheet1!$D$2</c:f>
              <c:strCache>
                <c:ptCount val="1"/>
                <c:pt idx="0">
                  <c:v>敬业度</c:v>
                </c:pt>
              </c:strCache>
            </c:strRef>
          </c:tx>
          <c:spPr>
            <a:ln>
              <a:solidFill>
                <a:srgbClr val="72C7E7"/>
              </a:solidFill>
            </a:ln>
          </c:spPr>
          <c:marker>
            <c:spPr>
              <a:solidFill>
                <a:srgbClr val="72C7E7"/>
              </a:solidFill>
              <a:ln>
                <a:solidFill>
                  <a:srgbClr val="72C7E7"/>
                </a:solidFill>
              </a:ln>
            </c:spPr>
          </c:marker>
          <c:cat>
            <c:strRef>
              <c:f>Sheet1!$B$3:$B$22</c:f>
              <c:strCache>
                <c:ptCount val="20"/>
                <c:pt idx="0">
                  <c:v>公司整体</c:v>
                </c:pt>
                <c:pt idx="1">
                  <c:v>高层管理人员</c:v>
                </c:pt>
                <c:pt idx="2">
                  <c:v>中层管理人员</c:v>
                </c:pt>
                <c:pt idx="3">
                  <c:v>正式普通员工</c:v>
                </c:pt>
                <c:pt idx="4">
                  <c:v>外派普通员工</c:v>
                </c:pt>
                <c:pt idx="5">
                  <c:v>6个月以下（含6个月）</c:v>
                </c:pt>
                <c:pt idx="6">
                  <c:v>6个月至2年（含2年）</c:v>
                </c:pt>
                <c:pt idx="7">
                  <c:v>2年以上</c:v>
                </c:pt>
                <c:pt idx="8">
                  <c:v>大专及以下</c:v>
                </c:pt>
                <c:pt idx="9">
                  <c:v>大学本科</c:v>
                </c:pt>
                <c:pt idx="10">
                  <c:v>硕士研究生</c:v>
                </c:pt>
                <c:pt idx="11">
                  <c:v>20岁至24岁</c:v>
                </c:pt>
                <c:pt idx="12">
                  <c:v>25岁至34岁</c:v>
                </c:pt>
                <c:pt idx="13">
                  <c:v>35岁至44岁</c:v>
                </c:pt>
                <c:pt idx="14">
                  <c:v>45岁以上</c:v>
                </c:pt>
                <c:pt idx="15">
                  <c:v>人事行政部</c:v>
                </c:pt>
                <c:pt idx="16">
                  <c:v>财务管理部</c:v>
                </c:pt>
                <c:pt idx="17">
                  <c:v>风险管理部</c:v>
                </c:pt>
                <c:pt idx="18">
                  <c:v>市场营销与客户服务部</c:v>
                </c:pt>
                <c:pt idx="19">
                  <c:v>信息科技部</c:v>
                </c:pt>
              </c:strCache>
            </c:strRef>
          </c:cat>
          <c:val>
            <c:numRef>
              <c:f>Sheet1!$D$3:$D$22</c:f>
              <c:numCache>
                <c:formatCode>0%</c:formatCode>
                <c:ptCount val="20"/>
                <c:pt idx="0">
                  <c:v>0.83</c:v>
                </c:pt>
                <c:pt idx="1">
                  <c:v>1</c:v>
                </c:pt>
                <c:pt idx="2">
                  <c:v>1</c:v>
                </c:pt>
                <c:pt idx="3">
                  <c:v>0.79</c:v>
                </c:pt>
                <c:pt idx="4">
                  <c:v>0.75</c:v>
                </c:pt>
                <c:pt idx="5">
                  <c:v>1</c:v>
                </c:pt>
                <c:pt idx="6">
                  <c:v>0.78</c:v>
                </c:pt>
                <c:pt idx="7">
                  <c:v>0.84</c:v>
                </c:pt>
                <c:pt idx="8">
                  <c:v>0.84</c:v>
                </c:pt>
                <c:pt idx="9">
                  <c:v>0.8</c:v>
                </c:pt>
                <c:pt idx="10">
                  <c:v>1</c:v>
                </c:pt>
                <c:pt idx="11">
                  <c:v>1</c:v>
                </c:pt>
                <c:pt idx="12">
                  <c:v>0.74</c:v>
                </c:pt>
                <c:pt idx="13">
                  <c:v>0.93</c:v>
                </c:pt>
                <c:pt idx="14">
                  <c:v>1</c:v>
                </c:pt>
                <c:pt idx="15">
                  <c:v>1</c:v>
                </c:pt>
                <c:pt idx="16">
                  <c:v>1</c:v>
                </c:pt>
                <c:pt idx="17">
                  <c:v>0.76</c:v>
                </c:pt>
                <c:pt idx="18">
                  <c:v>0.8</c:v>
                </c:pt>
                <c:pt idx="19">
                  <c:v>0.89</c:v>
                </c:pt>
              </c:numCache>
            </c:numRef>
          </c:val>
          <c:smooth val="0"/>
        </c:ser>
        <c:dLbls>
          <c:showLegendKey val="0"/>
          <c:showVal val="0"/>
          <c:showCatName val="0"/>
          <c:showSerName val="0"/>
          <c:showPercent val="0"/>
          <c:showBubbleSize val="0"/>
          <c:showLeaderLines val="0"/>
        </c:dLbls>
        <c:axId val="107156992"/>
        <c:axId val="107158912"/>
      </c:lineChart>
      <c:catAx>
        <c:axId val="107156992"/>
        <c:scaling>
          <c:orientation/>
        </c:scaling>
        <c:delete val="0"/>
        <c:axPos val="b"/>
        <c:majorTickMark val="none"/>
        <c:minorTickMark val="none"/>
        <c:crossAx val="107158912"/>
        <c:crosses val="autoZero"/>
        <c:auto val="0"/>
        <c:lblAlgn val="ctr"/>
        <c:lblOffset/>
        <c:noMultiLvlLbl val="0"/>
      </c:catAx>
      <c:valAx>
        <c:axId val="107158912"/>
        <c:scaling>
          <c:orientation/>
        </c:scaling>
        <c:delete val="0"/>
        <c:axPos val="l"/>
        <c:majorGridlines/>
        <c:numFmt formatCode="0%" sourceLinked="1"/>
        <c:majorTickMark val="none"/>
        <c:minorTickMark val="none"/>
        <c:crossAx val="107156992"/>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F1B849B-F3BC-4400-83D8-E40A23C77381}"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US"/>
        </a:p>
      </dgm:t>
    </dgm:pt>
    <dgm:pt modelId="{89E7D43C-AB74-4766-8165-2BB21044A816}" type="parTrans" cxnId="{BFA0F716-1C3F-4F29-B19E-303C643DAB60}">
      <dgm:prSet custT="1"/>
      <dgm:spPr/>
      <dgm:t>
        <a:bodyPr/>
        <a:lstStyle/>
        <a:p>
          <a:endParaRPr lang="en-US" sz="1800" b="1"/>
        </a:p>
      </dgm:t>
    </dgm:pt>
    <dgm:pt modelId="{5909B1BF-B7A5-41B4-B0FD-C1DD5A8B8E35}">
      <dgm:prSet phldrT="[Text]" custT="1"/>
      <dgm:spPr>
        <a:solidFill>
          <a:schemeClr val="accent2">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800" b="1" smtClean="0"/>
            <a:t> 回顾本次企业文化项目已完成的工作，对访谈、问卷、资料研究、诊断报告撰写等工作进行总结</a:t>
          </a:r>
          <a:endParaRPr lang="en-US" sz="1800" b="1"/>
        </a:p>
      </dgm:t>
    </dgm:pt>
    <dgm:pt modelId="{381250B1-FEFB-4F71-8DCB-4CEB5878FA49}" type="sibTrans" cxnId="{BFA0F716-1C3F-4F29-B19E-303C643DAB60}">
      <dgm:prSet custT="1"/>
      <dgm:spPr>
        <a:noFill/>
        <a:ln w="25400" cap="flat" cmpd="sng" algn="ctr">
          <a:solidFill>
            <a:schemeClr val="accent2">
              <a:hueOff val="0"/>
              <a:satOff val="0"/>
              <a:lumOff val="0"/>
              <a:alphaOff val="0"/>
            </a:schemeClr>
          </a:solidFill>
          <a:prstDash val="solid"/>
        </a:ln>
      </dgm:spPr>
      <dgm:t>
        <a:bodyPr/>
        <a:lstStyle/>
        <a:p>
          <a:endParaRPr lang="en-US" sz="1800" b="1"/>
        </a:p>
      </dgm:t>
    </dgm:pt>
    <dgm:pt modelId="{B5620280-5E6D-4FF5-A29F-5662BBAB5104}" type="parTrans" cxnId="{CF9E1288-3A8A-4909-BD33-68D1AB38BFD1}">
      <dgm:prSet custT="1"/>
      <dgm:spPr/>
      <dgm:t>
        <a:bodyPr/>
        <a:lstStyle/>
        <a:p>
          <a:endParaRPr lang="en-US" sz="1800" b="1"/>
        </a:p>
      </dgm:t>
    </dgm:pt>
    <dgm:pt modelId="{A0E81330-572C-4F2A-9000-76EE07535BEF}">
      <dgm:prSet phldrT="[Text]" custT="1"/>
      <dgm:spPr>
        <a:solidFill>
          <a:schemeClr val="accent3">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800" b="1" smtClean="0"/>
            <a:t>从问卷和访谈信息入手，对标金融行业和最佳雇主数据，分析中银消费企业文化现状的扫描结果</a:t>
          </a:r>
          <a:endParaRPr lang="en-US" sz="1800" b="1"/>
        </a:p>
      </dgm:t>
    </dgm:pt>
    <dgm:pt modelId="{FF7A4186-1813-4A74-9F69-065B117C7A88}" type="sibTrans" cxnId="{CF9E1288-3A8A-4909-BD33-68D1AB38BFD1}">
      <dgm:prSet custT="1"/>
      <dgm:spPr/>
      <dgm:t>
        <a:bodyPr/>
        <a:lstStyle/>
        <a:p>
          <a:endParaRPr lang="en-US" sz="1800" b="1"/>
        </a:p>
      </dgm:t>
    </dgm:pt>
    <dgm:pt modelId="{A7C3F2FA-2385-4641-943F-7E5526336CEB}" type="parTrans" cxnId="{5D5A6526-4EAF-4F08-9425-DB206D6A0EDB}">
      <dgm:prSet custT="1"/>
      <dgm:spPr/>
      <dgm:t>
        <a:bodyPr/>
        <a:lstStyle/>
        <a:p>
          <a:endParaRPr lang="en-US" sz="1800" b="1"/>
        </a:p>
      </dgm:t>
    </dgm:pt>
    <dgm:pt modelId="{2A9ABD88-8F03-4EEF-BD9F-B296C1008788}">
      <dgm:prSet phldrT="[Text]" custT="1"/>
      <dgm:spPr>
        <a:solidFill>
          <a:schemeClr val="accent4">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800" b="1" smtClean="0"/>
            <a:t>阐述中银消费企业文化领域的关键发现和提升策略</a:t>
          </a:r>
          <a:endParaRPr lang="en-US" sz="1800" b="1"/>
        </a:p>
      </dgm:t>
    </dgm:pt>
    <dgm:pt modelId="{1C14EE17-7A4B-45E2-9FEA-A97A34FBEBBE}" type="sibTrans" cxnId="{5D5A6526-4EAF-4F08-9425-DB206D6A0EDB}">
      <dgm:prSet custT="1"/>
      <dgm:spPr/>
      <dgm:t>
        <a:bodyPr/>
        <a:lstStyle/>
        <a:p>
          <a:endParaRPr lang="en-US" sz="1800" b="1"/>
        </a:p>
      </dgm:t>
    </dgm:pt>
    <dgm:pt modelId="{822CC28D-13A3-406E-936C-C0F178A2F10A}" type="parTrans" cxnId="{1B76CC06-7C46-4BC0-A98D-E2016D41A440}">
      <dgm:prSet custT="1"/>
      <dgm:spPr/>
      <dgm:t>
        <a:bodyPr/>
        <a:lstStyle/>
        <a:p>
          <a:endParaRPr lang="en-US" sz="1800" b="1"/>
        </a:p>
      </dgm:t>
    </dgm:pt>
    <dgm:pt modelId="{EF4D5940-8F10-47D4-A80D-E04426FA4969}">
      <dgm:prSet phldrT="[Text]" custT="1"/>
      <dgm:spPr>
        <a:solidFill>
          <a:srgbClr val="002060"/>
        </a:solidFill>
        <a:ln w="25400" cap="flat" cmpd="sng" algn="ctr">
          <a:solidFill>
            <a:schemeClr val="lt1">
              <a:hueOff val="0"/>
              <a:satOff val="0"/>
              <a:lumOff val="0"/>
              <a:alphaOff val="0"/>
            </a:schemeClr>
          </a:solidFill>
          <a:prstDash val="solid"/>
        </a:ln>
      </dgm:spPr>
      <dgm:t>
        <a:bodyPr/>
        <a:lstStyle/>
        <a:p>
          <a:r>
            <a:rPr lang="zh-CN" altLang="en-US" sz="1800" b="1" smtClean="0"/>
            <a:t>提出中银消费企业文化理念体系框架，奠定下一阶段工作基础</a:t>
          </a:r>
          <a:endParaRPr lang="en-US" sz="1800" b="1"/>
        </a:p>
      </dgm:t>
    </dgm:pt>
    <dgm:pt modelId="{14770C47-B5AF-43AE-A6D4-8200A2669F2A}" type="sibTrans" cxnId="{1B76CC06-7C46-4BC0-A98D-E2016D41A440}">
      <dgm:prSet custT="1"/>
      <dgm:spPr/>
      <dgm:t>
        <a:bodyPr/>
        <a:lstStyle/>
        <a:p>
          <a:endParaRPr lang="en-US" sz="1800" b="1"/>
        </a:p>
      </dgm:t>
    </dgm:pt>
    <dgm:pt modelId="{424DF287-6BCC-47F2-979F-19EFE509666E}" type="pres">
      <dgm:prSet presAssocID="{0F1B849B-F3BC-4400-83D8-E40A23C77381}" presName="Name0">
        <dgm:presLayoutVars>
          <dgm:chMax val="7"/>
          <dgm:chPref val="7"/>
          <dgm:dir/>
        </dgm:presLayoutVars>
      </dgm:prSet>
      <dgm:spPr/>
      <dgm:t>
        <a:bodyPr/>
        <a:lstStyle/>
        <a:p>
          <a:endParaRPr lang="en-US"/>
        </a:p>
      </dgm:t>
    </dgm:pt>
    <dgm:pt modelId="{EDB7E9FC-17DF-4201-84BC-4BDE4FC623A8}" type="pres">
      <dgm:prSet presAssocID="{0F1B849B-F3BC-4400-83D8-E40A23C77381}" presName="Name1"/>
      <dgm:spPr/>
      <dgm:t>
        <a:bodyPr/>
        <a:lstStyle/>
        <a:p/>
      </dgm:t>
    </dgm:pt>
    <dgm:pt modelId="{26DF984C-12AB-4CCD-B73F-17D6859BE853}" type="pres">
      <dgm:prSet presAssocID="{0F1B849B-F3BC-4400-83D8-E40A23C77381}" presName="cycle"/>
      <dgm:spPr/>
      <dgm:t>
        <a:bodyPr/>
        <a:lstStyle/>
        <a:p/>
      </dgm:t>
    </dgm:pt>
    <dgm:pt modelId="{238563CE-4AB7-4473-BD7B-89BF49E12093}" type="pres">
      <dgm:prSet presAssocID="{0F1B849B-F3BC-4400-83D8-E40A23C77381}" presName="srcNode" presStyleLbl="node1" presStyleCnt="6"/>
      <dgm:spPr/>
      <dgm:t>
        <a:bodyPr/>
        <a:lstStyle/>
        <a:p/>
      </dgm:t>
    </dgm:pt>
    <dgm:pt modelId="{151A21A0-01A4-4BB5-A63C-0FDE7AE69DC2}" type="pres">
      <dgm:prSet presAssocID="{0F1B849B-F3BC-4400-83D8-E40A23C77381}" presName="conn" presStyleLbl="parChTrans1D2" presStyleCnt="1"/>
      <dgm:spPr/>
      <dgm:t>
        <a:bodyPr/>
        <a:lstStyle/>
        <a:p>
          <a:endParaRPr lang="en-US"/>
        </a:p>
      </dgm:t>
    </dgm:pt>
    <dgm:pt modelId="{2B42967D-1587-4F54-8CDC-3E7DF936031C}" type="pres">
      <dgm:prSet presAssocID="{0F1B849B-F3BC-4400-83D8-E40A23C77381}" presName="extraNode" presStyleLbl="node1" presStyleIdx="1" presStyleCnt="6"/>
      <dgm:spPr/>
      <dgm:t>
        <a:bodyPr/>
        <a:lstStyle/>
        <a:p/>
      </dgm:t>
    </dgm:pt>
    <dgm:pt modelId="{E9D24FD4-CD1D-4C36-819E-E26D9D704609}" type="pres">
      <dgm:prSet presAssocID="{0F1B849B-F3BC-4400-83D8-E40A23C77381}" presName="dstNode" presStyleLbl="node1" presStyleIdx="1" presStyleCnt="6"/>
      <dgm:spPr/>
      <dgm:t>
        <a:bodyPr/>
        <a:lstStyle/>
        <a:p/>
      </dgm:t>
    </dgm:pt>
    <dgm:pt modelId="{1E867D49-D8A3-4925-BBFE-AC510F9D14D0}" type="pres">
      <dgm:prSet presAssocID="{5909B1BF-B7A5-41B4-B0FD-C1DD5A8B8E35}" presName="text_1" presStyleLbl="node1" presStyleIdx="2" presStyleCnt="6">
        <dgm:presLayoutVars>
          <dgm:bulletEnabled val="1"/>
        </dgm:presLayoutVars>
      </dgm:prSet>
      <dgm:spPr/>
      <dgm:t>
        <a:bodyPr/>
        <a:lstStyle/>
        <a:p>
          <a:endParaRPr lang="en-US"/>
        </a:p>
      </dgm:t>
    </dgm:pt>
    <dgm:pt modelId="{2B3A9CC1-6993-468D-A3DE-9976A030D4B7}" type="pres">
      <dgm:prSet presAssocID="{5909B1BF-B7A5-41B4-B0FD-C1DD5A8B8E35}" presName="accent_1"/>
      <dgm:spPr/>
      <dgm:t>
        <a:bodyPr/>
        <a:lstStyle/>
        <a:p/>
      </dgm:t>
    </dgm:pt>
    <dgm:pt modelId="{ACCF6439-0095-4FC3-A891-106389DFE94B}" type="pres">
      <dgm:prSet presAssocID="{5909B1BF-B7A5-41B4-B0FD-C1DD5A8B8E35}" presName="accentRepeatNode" presStyleLbl="solidFgAcc1" presStyleCnt="4"/>
      <dgm:spPr>
        <a:solidFill>
          <a:schemeClr val="lt1">
            <a:hueOff val="0"/>
            <a:satOff val="0"/>
            <a:lumOff val="0"/>
            <a:alphaOff val="0"/>
          </a:schemeClr>
        </a:solidFill>
        <a:ln w="25400" cap="flat" cmpd="sng" algn="ctr">
          <a:solidFill>
            <a:schemeClr val="accent2">
              <a:hueOff val="0"/>
              <a:satOff val="0"/>
              <a:lumOff val="0"/>
              <a:alphaOff val="0"/>
            </a:schemeClr>
          </a:solidFill>
          <a:prstDash val="solid"/>
        </a:ln>
      </dgm:spPr>
      <dgm:t>
        <a:bodyPr/>
        <a:lstStyle/>
        <a:p/>
      </dgm:t>
    </dgm:pt>
    <dgm:pt modelId="{1067C507-AAF3-4068-AB2C-088925C4F4CD}" type="pres">
      <dgm:prSet presAssocID="{A0E81330-572C-4F2A-9000-76EE07535BEF}" presName="text_2" presStyleLbl="node1" presStyleIdx="3" presStyleCnt="6">
        <dgm:presLayoutVars>
          <dgm:bulletEnabled val="1"/>
        </dgm:presLayoutVars>
      </dgm:prSet>
      <dgm:spPr/>
      <dgm:t>
        <a:bodyPr/>
        <a:lstStyle/>
        <a:p>
          <a:endParaRPr lang="en-US"/>
        </a:p>
      </dgm:t>
    </dgm:pt>
    <dgm:pt modelId="{B3011F00-769A-4085-911C-E53465444E8F}" type="pres">
      <dgm:prSet presAssocID="{A0E81330-572C-4F2A-9000-76EE07535BEF}" presName="accent_2"/>
      <dgm:spPr/>
      <dgm:t>
        <a:bodyPr/>
        <a:lstStyle/>
        <a:p/>
      </dgm:t>
    </dgm:pt>
    <dgm:pt modelId="{E90FC155-6555-4A07-A12B-936AFA0BA160}" type="pres">
      <dgm:prSet presAssocID="{A0E81330-572C-4F2A-9000-76EE07535BEF}" presName="accentRepeatNode" presStyleLbl="solidFgAcc1" presStyleIdx="1" presStyleCnt="4"/>
      <dgm:spPr>
        <a:solidFill>
          <a:schemeClr val="lt1">
            <a:hueOff val="0"/>
            <a:satOff val="0"/>
            <a:lumOff val="0"/>
            <a:alphaOff val="0"/>
          </a:schemeClr>
        </a:solidFill>
        <a:ln w="25400" cap="flat" cmpd="sng" algn="ctr">
          <a:solidFill>
            <a:schemeClr val="accent3">
              <a:hueOff val="0"/>
              <a:satOff val="0"/>
              <a:lumOff val="0"/>
              <a:alphaOff val="0"/>
            </a:schemeClr>
          </a:solidFill>
          <a:prstDash val="solid"/>
        </a:ln>
      </dgm:spPr>
      <dgm:t>
        <a:bodyPr/>
        <a:lstStyle/>
        <a:p/>
      </dgm:t>
    </dgm:pt>
    <dgm:pt modelId="{F9FAE3CA-A95E-4ADD-BD79-7677A00832FC}" type="pres">
      <dgm:prSet presAssocID="{2A9ABD88-8F03-4EEF-BD9F-B296C1008788}" presName="text_3" presStyleLbl="node1" presStyleIdx="4" presStyleCnt="6">
        <dgm:presLayoutVars>
          <dgm:bulletEnabled val="1"/>
        </dgm:presLayoutVars>
      </dgm:prSet>
      <dgm:spPr/>
      <dgm:t>
        <a:bodyPr/>
        <a:lstStyle/>
        <a:p>
          <a:endParaRPr lang="en-US"/>
        </a:p>
      </dgm:t>
    </dgm:pt>
    <dgm:pt modelId="{4ACE5991-FC5E-4E00-809C-AEFE57309B4A}" type="pres">
      <dgm:prSet presAssocID="{2A9ABD88-8F03-4EEF-BD9F-B296C1008788}" presName="accent_3"/>
      <dgm:spPr/>
      <dgm:t>
        <a:bodyPr/>
        <a:lstStyle/>
        <a:p/>
      </dgm:t>
    </dgm:pt>
    <dgm:pt modelId="{77893912-9FCE-416F-B828-EFA7F12EBDEC}" type="pres">
      <dgm:prSet presAssocID="{2A9ABD88-8F03-4EEF-BD9F-B296C1008788}" presName="accentRepeatNode" presStyleLbl="solidFgAcc1" presStyleIdx="2" presStyleCnt="4"/>
      <dgm:spPr>
        <a:solidFill>
          <a:schemeClr val="lt1">
            <a:hueOff val="0"/>
            <a:satOff val="0"/>
            <a:lumOff val="0"/>
            <a:alphaOff val="0"/>
          </a:schemeClr>
        </a:solidFill>
        <a:ln w="25400" cap="flat" cmpd="sng" algn="ctr">
          <a:solidFill>
            <a:schemeClr val="accent4">
              <a:hueOff val="0"/>
              <a:satOff val="0"/>
              <a:lumOff val="0"/>
              <a:alphaOff val="0"/>
            </a:schemeClr>
          </a:solidFill>
          <a:prstDash val="solid"/>
        </a:ln>
      </dgm:spPr>
      <dgm:t>
        <a:bodyPr/>
        <a:lstStyle/>
        <a:p/>
      </dgm:t>
    </dgm:pt>
    <dgm:pt modelId="{C45DA489-56E1-46D7-BD52-4D263A4B413B}" type="pres">
      <dgm:prSet presAssocID="{EF4D5940-8F10-47D4-A80D-E04426FA4969}" presName="text_4" presStyleLbl="node1" presStyleIdx="5" presStyleCnt="6">
        <dgm:presLayoutVars>
          <dgm:bulletEnabled val="1"/>
        </dgm:presLayoutVars>
      </dgm:prSet>
      <dgm:spPr/>
      <dgm:t>
        <a:bodyPr/>
        <a:lstStyle/>
        <a:p>
          <a:endParaRPr lang="en-US"/>
        </a:p>
      </dgm:t>
    </dgm:pt>
    <dgm:pt modelId="{28AD4963-FA2F-475F-A73E-E270A4999D7A}" type="pres">
      <dgm:prSet presAssocID="{EF4D5940-8F10-47D4-A80D-E04426FA4969}" presName="accent_4"/>
      <dgm:spPr/>
      <dgm:t>
        <a:bodyPr/>
        <a:lstStyle/>
        <a:p/>
      </dgm:t>
    </dgm:pt>
    <dgm:pt modelId="{00335AC8-812C-4935-AD44-1CD61B7A050E}" type="pres">
      <dgm:prSet presAssocID="{EF4D5940-8F10-47D4-A80D-E04426FA4969}" presName="accentRepeatNode" presStyleLbl="solidFgAcc1" presStyleIdx="3" presStyleCnt="4"/>
      <dgm:spPr>
        <a:solidFill>
          <a:schemeClr val="lt1">
            <a:hueOff val="0"/>
            <a:satOff val="0"/>
            <a:lumOff val="0"/>
            <a:alphaOff val="0"/>
          </a:schemeClr>
        </a:solidFill>
        <a:ln>
          <a:solidFill>
            <a:srgbClr val="002776"/>
          </a:solidFill>
        </a:ln>
      </dgm:spPr>
      <dgm:t>
        <a:bodyPr/>
        <a:lstStyle/>
        <a:p/>
      </dgm:t>
    </dgm:pt>
  </dgm:ptLst>
  <dgm:cxnLst>
    <dgm:cxn modelId="{BFA0F716-1C3F-4F29-B19E-303C643DAB60}" srcId="{0F1B849B-F3BC-4400-83D8-E40A23C77381}" destId="{5909B1BF-B7A5-41B4-B0FD-C1DD5A8B8E35}" srcOrd="0" destOrd="0" parTransId="{89E7D43C-AB74-4766-8165-2BB21044A816}" sibTransId="{381250B1-FEFB-4F71-8DCB-4CEB5878FA49}"/>
    <dgm:cxn modelId="{CF9E1288-3A8A-4909-BD33-68D1AB38BFD1}" srcId="{0F1B849B-F3BC-4400-83D8-E40A23C77381}" destId="{A0E81330-572C-4F2A-9000-76EE07535BEF}" srcOrd="1" destOrd="0" parTransId="{B5620280-5E6D-4FF5-A29F-5662BBAB5104}" sibTransId="{FF7A4186-1813-4A74-9F69-065B117C7A88}"/>
    <dgm:cxn modelId="{5D5A6526-4EAF-4F08-9425-DB206D6A0EDB}" srcId="{0F1B849B-F3BC-4400-83D8-E40A23C77381}" destId="{2A9ABD88-8F03-4EEF-BD9F-B296C1008788}" srcOrd="2" destOrd="0" parTransId="{A7C3F2FA-2385-4641-943F-7E5526336CEB}" sibTransId="{1C14EE17-7A4B-45E2-9FEA-A97A34FBEBBE}"/>
    <dgm:cxn modelId="{1B76CC06-7C46-4BC0-A98D-E2016D41A440}" srcId="{0F1B849B-F3BC-4400-83D8-E40A23C77381}" destId="{EF4D5940-8F10-47D4-A80D-E04426FA4969}" srcOrd="3" destOrd="0" parTransId="{822CC28D-13A3-406E-936C-C0F178A2F10A}" sibTransId="{14770C47-B5AF-43AE-A6D4-8200A2669F2A}"/>
    <dgm:cxn modelId="{4CEFAD7B-76D5-45B4-BF65-5E195591D214}" type="presOf" srcId="{0F1B849B-F3BC-4400-83D8-E40A23C77381}" destId="{424DF287-6BCC-47F2-979F-19EFE509666E}" srcOrd="0" destOrd="0" presId="urn:microsoft.com/office/officeart/2008/layout/VerticalCurvedList"/>
    <dgm:cxn modelId="{178095EB-3460-40A4-9141-0F9F8B407B9E}" type="presParOf" srcId="{424DF287-6BCC-47F2-979F-19EFE509666E}" destId="{EDB7E9FC-17DF-4201-84BC-4BDE4FC623A8}" srcOrd="0" destOrd="0" presId="urn:microsoft.com/office/officeart/2008/layout/VerticalCurvedList"/>
    <dgm:cxn modelId="{D495699F-8778-4049-8AC8-AC6DE96E791F}" type="presParOf" srcId="{EDB7E9FC-17DF-4201-84BC-4BDE4FC623A8}" destId="{26DF984C-12AB-4CCD-B73F-17D6859BE853}" srcOrd="0" destOrd="0" presId="urn:microsoft.com/office/officeart/2008/layout/VerticalCurvedList"/>
    <dgm:cxn modelId="{D022B2EC-AD00-4E53-82A4-DBA6E78A1052}" type="presParOf" srcId="{26DF984C-12AB-4CCD-B73F-17D6859BE853}" destId="{238563CE-4AB7-4473-BD7B-89BF49E12093}" srcOrd="0" destOrd="0" presId="urn:microsoft.com/office/officeart/2008/layout/VerticalCurvedList"/>
    <dgm:cxn modelId="{2C61565E-583A-4FBF-BA81-C7AF746A4565}" type="presParOf" srcId="{26DF984C-12AB-4CCD-B73F-17D6859BE853}" destId="{151A21A0-01A4-4BB5-A63C-0FDE7AE69DC2}" srcOrd="1" destOrd="0" presId="urn:microsoft.com/office/officeart/2008/layout/VerticalCurvedList"/>
    <dgm:cxn modelId="{463411C8-4856-4088-B5BF-EC2945A8643E}" type="presOf" srcId="{381250B1-FEFB-4F71-8DCB-4CEB5878FA49}" destId="{151A21A0-01A4-4BB5-A63C-0FDE7AE69DC2}" srcOrd="0" destOrd="0" presId="urn:microsoft.com/office/officeart/2008/layout/VerticalCurvedList"/>
    <dgm:cxn modelId="{0DAE0FA0-BDAC-4465-A80C-4E3BBBD7FBB5}" type="presParOf" srcId="{26DF984C-12AB-4CCD-B73F-17D6859BE853}" destId="{2B42967D-1587-4F54-8CDC-3E7DF936031C}" srcOrd="2" destOrd="0" presId="urn:microsoft.com/office/officeart/2008/layout/VerticalCurvedList"/>
    <dgm:cxn modelId="{1D44A07F-FEBD-4C19-ADBA-7AAA7363EA03}" type="presParOf" srcId="{26DF984C-12AB-4CCD-B73F-17D6859BE853}" destId="{E9D24FD4-CD1D-4C36-819E-E26D9D704609}" srcOrd="3" destOrd="0" presId="urn:microsoft.com/office/officeart/2008/layout/VerticalCurvedList"/>
    <dgm:cxn modelId="{015470E0-6A8B-4C24-B9F4-885A8CEF74FB}" type="presParOf" srcId="{EDB7E9FC-17DF-4201-84BC-4BDE4FC623A8}" destId="{1E867D49-D8A3-4925-BBFE-AC510F9D14D0}" srcOrd="1" destOrd="0" presId="urn:microsoft.com/office/officeart/2008/layout/VerticalCurvedList"/>
    <dgm:cxn modelId="{FAEDA76B-FBF1-4222-8113-C842575FD1B7}" type="presOf" srcId="{5909B1BF-B7A5-41B4-B0FD-C1DD5A8B8E35}" destId="{1E867D49-D8A3-4925-BBFE-AC510F9D14D0}" srcOrd="0" destOrd="0" presId="urn:microsoft.com/office/officeart/2008/layout/VerticalCurvedList"/>
    <dgm:cxn modelId="{FE2328B3-A9A2-48FA-BBA7-7771F4CCBB1D}" type="presParOf" srcId="{EDB7E9FC-17DF-4201-84BC-4BDE4FC623A8}" destId="{2B3A9CC1-6993-468D-A3DE-9976A030D4B7}" srcOrd="2" destOrd="0" presId="urn:microsoft.com/office/officeart/2008/layout/VerticalCurvedList"/>
    <dgm:cxn modelId="{1DB2A5C6-12C0-4917-B543-DDDCD1976795}" type="presParOf" srcId="{2B3A9CC1-6993-468D-A3DE-9976A030D4B7}" destId="{ACCF6439-0095-4FC3-A891-106389DFE94B}" srcOrd="0" destOrd="0" presId="urn:microsoft.com/office/officeart/2008/layout/VerticalCurvedList"/>
    <dgm:cxn modelId="{46275421-2A1A-4B27-A597-9F6012E908CA}" type="presParOf" srcId="{EDB7E9FC-17DF-4201-84BC-4BDE4FC623A8}" destId="{1067C507-AAF3-4068-AB2C-088925C4F4CD}" srcOrd="3" destOrd="0" presId="urn:microsoft.com/office/officeart/2008/layout/VerticalCurvedList"/>
    <dgm:cxn modelId="{C9B62670-7B40-4BAE-9604-E06368A79DD7}" type="presOf" srcId="{A0E81330-572C-4F2A-9000-76EE07535BEF}" destId="{1067C507-AAF3-4068-AB2C-088925C4F4CD}" srcOrd="0" destOrd="0" presId="urn:microsoft.com/office/officeart/2008/layout/VerticalCurvedList"/>
    <dgm:cxn modelId="{62B5B608-5F0E-4043-8B2A-FBB8CDFB37E9}" type="presParOf" srcId="{EDB7E9FC-17DF-4201-84BC-4BDE4FC623A8}" destId="{B3011F00-769A-4085-911C-E53465444E8F}" srcOrd="4" destOrd="0" presId="urn:microsoft.com/office/officeart/2008/layout/VerticalCurvedList"/>
    <dgm:cxn modelId="{FE4BD790-9CC5-4116-AF39-E794903EA4E3}" type="presParOf" srcId="{B3011F00-769A-4085-911C-E53465444E8F}" destId="{E90FC155-6555-4A07-A12B-936AFA0BA160}" srcOrd="0" destOrd="0" presId="urn:microsoft.com/office/officeart/2008/layout/VerticalCurvedList"/>
    <dgm:cxn modelId="{F46178B1-7887-4D4C-BDB0-8D2FDF3D8104}" type="presParOf" srcId="{EDB7E9FC-17DF-4201-84BC-4BDE4FC623A8}" destId="{F9FAE3CA-A95E-4ADD-BD79-7677A00832FC}" srcOrd="5" destOrd="0" presId="urn:microsoft.com/office/officeart/2008/layout/VerticalCurvedList"/>
    <dgm:cxn modelId="{BF57D6D1-D927-4B19-8BBB-6081007B7D74}" type="presOf" srcId="{2A9ABD88-8F03-4EEF-BD9F-B296C1008788}" destId="{F9FAE3CA-A95E-4ADD-BD79-7677A00832FC}" srcOrd="0" destOrd="0" presId="urn:microsoft.com/office/officeart/2008/layout/VerticalCurvedList"/>
    <dgm:cxn modelId="{4FA5C24C-DABD-4318-8150-AD1515D0CB47}" type="presParOf" srcId="{EDB7E9FC-17DF-4201-84BC-4BDE4FC623A8}" destId="{4ACE5991-FC5E-4E00-809C-AEFE57309B4A}" srcOrd="6" destOrd="0" presId="urn:microsoft.com/office/officeart/2008/layout/VerticalCurvedList"/>
    <dgm:cxn modelId="{0B85C684-70C0-4FE1-939F-6FC27DF662B1}" type="presParOf" srcId="{4ACE5991-FC5E-4E00-809C-AEFE57309B4A}" destId="{77893912-9FCE-416F-B828-EFA7F12EBDEC}" srcOrd="0" destOrd="0" presId="urn:microsoft.com/office/officeart/2008/layout/VerticalCurvedList"/>
    <dgm:cxn modelId="{AF6E7281-87E1-4891-9C2B-3376CC91668D}" type="presParOf" srcId="{EDB7E9FC-17DF-4201-84BC-4BDE4FC623A8}" destId="{C45DA489-56E1-46D7-BD52-4D263A4B413B}" srcOrd="7" destOrd="0" presId="urn:microsoft.com/office/officeart/2008/layout/VerticalCurvedList"/>
    <dgm:cxn modelId="{D5E9E676-6F32-440B-A33E-0D36246EA40A}" type="presOf" srcId="{EF4D5940-8F10-47D4-A80D-E04426FA4969}" destId="{C45DA489-56E1-46D7-BD52-4D263A4B413B}" srcOrd="0" destOrd="0" presId="urn:microsoft.com/office/officeart/2008/layout/VerticalCurvedList"/>
    <dgm:cxn modelId="{795B4A8D-F5B8-41CB-9193-B582DD39611A}" type="presParOf" srcId="{EDB7E9FC-17DF-4201-84BC-4BDE4FC623A8}" destId="{28AD4963-FA2F-475F-A73E-E270A4999D7A}" srcOrd="8" destOrd="0" presId="urn:microsoft.com/office/officeart/2008/layout/VerticalCurvedList"/>
    <dgm:cxn modelId="{E6BFD0F2-56C6-4C38-A79C-FEBB645B27D2}" type="presParOf" srcId="{28AD4963-FA2F-475F-A73E-E270A4999D7A}" destId="{00335AC8-812C-4935-AD44-1CD61B7A050E}" srcOrd="0" destOrd="0" presId="urn:microsoft.com/office/officeart/2008/layout/VerticalCurvedList"/>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 name=""/>
      <dsp:cNvGrpSpPr/>
    </dsp:nvGrpSpPr>
    <dsp:grpSpPr/>
    <dsp:sp modelId="{151A21A0-01A4-4BB5-A63C-0FDE7AE69DC2}">
      <dsp:nvSpPr>
        <dsp:cNvPr id="7" name=""/>
        <dsp:cNvSpPr/>
      </dsp:nvSpPr>
      <dsp:spPr>
        <a:xfrm>
          <a:off x="-5789798" y="-886150"/>
          <a:ext cx="6892940" cy="6892940"/>
        </a:xfrm>
        <a:prstGeom prst="blockArc">
          <a:avLst>
            <a:gd name="adj1" fmla="val 18900000"/>
            <a:gd name="adj2" fmla="val 2700000"/>
            <a:gd name="adj3" fmla="val 313"/>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a:lstStyle/>
        <a:p/>
      </dsp:txBody>
    </dsp:sp>
    <dsp:sp modelId="{1E867D49-D8A3-4925-BBFE-AC510F9D14D0}">
      <dsp:nvSpPr>
        <dsp:cNvPr id="8" name=""/>
        <dsp:cNvSpPr/>
      </dsp:nvSpPr>
      <dsp:spPr>
        <a:xfrm>
          <a:off x="577422" y="393674"/>
          <a:ext cx="7166449" cy="78775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284" tIns="45720" rIns="45720" bIns="45720" numCol="1" spcCol="1270" anchor="ctr" anchorCtr="0">
          <a:noAutofit/>
        </a:bodyPr>
        <a:lstStyle/>
        <a:p>
          <a:pPr lvl="0" algn="l" defTabSz="800100">
            <a:lnSpc>
              <a:spcPct val="90000"/>
            </a:lnSpc>
            <a:spcBef>
              <a:spcPct val="0"/>
            </a:spcBef>
            <a:spcAft>
              <a:spcPct val="35000"/>
            </a:spcAft>
          </a:pPr>
          <a:r>
            <a:rPr lang="zh-CN" altLang="en-US" sz="1800" b="1" kern="1200" smtClean="0"/>
            <a:t> 回顾本次企业文化项目已完成的工作，对访谈、问卷、资料研究、诊断报告撰写等工作进行总结</a:t>
          </a:r>
          <a:endParaRPr lang="en-US" sz="1800" b="1" kern="1200"/>
        </a:p>
      </dsp:txBody>
      <dsp:txXfrm>
        <a:off x="577422" y="393674"/>
        <a:ext cx="7166449" cy="787759"/>
      </dsp:txXfrm>
    </dsp:sp>
    <dsp:sp modelId="{ACCF6439-0095-4FC3-A891-106389DFE94B}">
      <dsp:nvSpPr>
        <dsp:cNvPr id="9" name=""/>
        <dsp:cNvSpPr/>
      </dsp:nvSpPr>
      <dsp:spPr>
        <a:xfrm>
          <a:off x="85072" y="295204"/>
          <a:ext cx="984699" cy="984699"/>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a:lstStyle/>
        <a:p/>
      </dsp:txBody>
    </dsp:sp>
    <dsp:sp modelId="{1067C507-AAF3-4068-AB2C-088925C4F4CD}">
      <dsp:nvSpPr>
        <dsp:cNvPr id="10" name=""/>
        <dsp:cNvSpPr/>
      </dsp:nvSpPr>
      <dsp:spPr>
        <a:xfrm>
          <a:off x="1029062" y="1575518"/>
          <a:ext cx="6714809" cy="78775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284" tIns="45720" rIns="45720" bIns="45720" numCol="1" spcCol="1270" anchor="ctr" anchorCtr="0">
          <a:noAutofit/>
        </a:bodyPr>
        <a:lstStyle/>
        <a:p>
          <a:pPr lvl="0" algn="l" defTabSz="800100">
            <a:lnSpc>
              <a:spcPct val="90000"/>
            </a:lnSpc>
            <a:spcBef>
              <a:spcPct val="0"/>
            </a:spcBef>
            <a:spcAft>
              <a:spcPct val="35000"/>
            </a:spcAft>
          </a:pPr>
          <a:r>
            <a:rPr lang="zh-CN" altLang="en-US" sz="1800" b="1" kern="1200" smtClean="0"/>
            <a:t>从问卷和访谈信息入手，对标金融行业和最佳雇主数据，分析中银消费企业文化现状的扫描结果</a:t>
          </a:r>
          <a:endParaRPr lang="en-US" sz="1800" b="1" kern="1200"/>
        </a:p>
      </dsp:txBody>
      <dsp:txXfrm>
        <a:off x="1029062" y="1575518"/>
        <a:ext cx="6714809" cy="787759"/>
      </dsp:txXfrm>
    </dsp:sp>
    <dsp:sp modelId="{E90FC155-6555-4A07-A12B-936AFA0BA160}">
      <dsp:nvSpPr>
        <dsp:cNvPr id="11" name=""/>
        <dsp:cNvSpPr/>
      </dsp:nvSpPr>
      <dsp:spPr>
        <a:xfrm>
          <a:off x="536712" y="1477048"/>
          <a:ext cx="984699" cy="984699"/>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a:lstStyle/>
        <a:p/>
      </dsp:txBody>
    </dsp:sp>
    <dsp:sp modelId="{F9FAE3CA-A95E-4ADD-BD79-7677A00832FC}">
      <dsp:nvSpPr>
        <dsp:cNvPr id="12" name=""/>
        <dsp:cNvSpPr/>
      </dsp:nvSpPr>
      <dsp:spPr>
        <a:xfrm>
          <a:off x="1029062" y="2757362"/>
          <a:ext cx="6714809" cy="78775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284" tIns="45720" rIns="45720" bIns="45720" numCol="1" spcCol="1270" anchor="ctr" anchorCtr="0">
          <a:noAutofit/>
        </a:bodyPr>
        <a:lstStyle/>
        <a:p>
          <a:pPr lvl="0" algn="l" defTabSz="800100">
            <a:lnSpc>
              <a:spcPct val="90000"/>
            </a:lnSpc>
            <a:spcBef>
              <a:spcPct val="0"/>
            </a:spcBef>
            <a:spcAft>
              <a:spcPct val="35000"/>
            </a:spcAft>
          </a:pPr>
          <a:r>
            <a:rPr lang="zh-CN" altLang="en-US" sz="1800" b="1" kern="1200" smtClean="0"/>
            <a:t>阐述中银消费企业文化领域的关键发现和提升策略</a:t>
          </a:r>
          <a:endParaRPr lang="en-US" sz="1800" b="1" kern="1200"/>
        </a:p>
      </dsp:txBody>
      <dsp:txXfrm>
        <a:off x="1029062" y="2757362"/>
        <a:ext cx="6714809" cy="787759"/>
      </dsp:txXfrm>
    </dsp:sp>
    <dsp:sp modelId="{77893912-9FCE-416F-B828-EFA7F12EBDEC}">
      <dsp:nvSpPr>
        <dsp:cNvPr id="13" name=""/>
        <dsp:cNvSpPr/>
      </dsp:nvSpPr>
      <dsp:spPr>
        <a:xfrm>
          <a:off x="536712" y="2658892"/>
          <a:ext cx="984699" cy="984699"/>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a:lstStyle/>
        <a:p/>
      </dsp:txBody>
    </dsp:sp>
    <dsp:sp modelId="{C45DA489-56E1-46D7-BD52-4D263A4B413B}">
      <dsp:nvSpPr>
        <dsp:cNvPr id="14" name=""/>
        <dsp:cNvSpPr/>
      </dsp:nvSpPr>
      <dsp:spPr>
        <a:xfrm>
          <a:off x="577422" y="3939205"/>
          <a:ext cx="7166449" cy="787759"/>
        </a:xfrm>
        <a:prstGeom prst="rect">
          <a:avLst/>
        </a:prstGeom>
        <a:solidFill>
          <a:srgbClr val="0020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284" tIns="45720" rIns="45720" bIns="45720" numCol="1" spcCol="1270" anchor="ctr" anchorCtr="0">
          <a:noAutofit/>
        </a:bodyPr>
        <a:lstStyle/>
        <a:p>
          <a:pPr lvl="0" algn="l" defTabSz="800100">
            <a:lnSpc>
              <a:spcPct val="90000"/>
            </a:lnSpc>
            <a:spcBef>
              <a:spcPct val="0"/>
            </a:spcBef>
            <a:spcAft>
              <a:spcPct val="35000"/>
            </a:spcAft>
          </a:pPr>
          <a:r>
            <a:rPr lang="zh-CN" altLang="en-US" sz="1800" b="1" kern="1200" smtClean="0"/>
            <a:t>提出中银消费企业文化理念体系框架，奠定下一阶段工作基础</a:t>
          </a:r>
          <a:endParaRPr lang="en-US" sz="1800" b="1" kern="1200"/>
        </a:p>
      </dsp:txBody>
      <dsp:txXfrm>
        <a:off x="577422" y="3939205"/>
        <a:ext cx="7166449" cy="787759"/>
      </dsp:txXfrm>
    </dsp:sp>
    <dsp:sp modelId="{00335AC8-812C-4935-AD44-1CD61B7A050E}">
      <dsp:nvSpPr>
        <dsp:cNvPr id="15" name=""/>
        <dsp:cNvSpPr/>
      </dsp:nvSpPr>
      <dsp:spPr>
        <a:xfrm>
          <a:off x="85072" y="3840736"/>
          <a:ext cx="984699" cy="984699"/>
        </a:xfrm>
        <a:prstGeom prst="ellipse">
          <a:avLst/>
        </a:prstGeom>
        <a:solidFill>
          <a:schemeClr val="lt1">
            <a:hueOff val="0"/>
            <a:satOff val="0"/>
            <a:lumOff val="0"/>
            <a:alphaOff val="0"/>
          </a:schemeClr>
        </a:solidFill>
        <a:ln w="25400" cap="flat" cmpd="sng" algn="ctr">
          <a:solidFill>
            <a:srgbClr val="002776"/>
          </a:solidFill>
          <a:prstDash val="solid"/>
        </a:ln>
        <a:effectLst/>
      </dsp:spPr>
      <dsp:style>
        <a:lnRef idx="2">
          <a:scrgbClr r="0" g="0" b="0"/>
        </a:lnRef>
        <a:fillRef idx="1">
          <a:scrgbClr r="0" g="0" b="0"/>
        </a:fillRef>
        <a:effectRef idx="0">
          <a:scrgbClr r="0" g="0" b="0"/>
        </a:effectRef>
        <a:fontRef idx="minor"/>
      </dsp:style>
      <dsp:txBody>
        <a:bodyPr/>
        <a:lstStyle/>
        <a:p/>
      </dsp:txBody>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r:blip="">
      <dgm:adjLst/>
    </dgm:shape>
    <dgm:constrLst>
      <dgm:constr type="w" for="ch" refType="h" refFor="ch" op="gte" fact="0.8"/>
    </dgm:constrLst>
    <dgm:layoutNode name="Name1">
      <dgm:alg type="composite"/>
      <dgm:shape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r:blip="">
          <dgm:adjLst/>
        </dgm:shape>
        <dgm:presOf/>
        <dgm:constrLst>
          <dgm:constr type="w" for="ch" val="1"/>
          <dgm:constr type="h" for="ch" val="1"/>
          <dgm:constr type="diam" for="ch" forName="conn" refType="diam"/>
        </dgm:constrLst>
        <dgm:layoutNode name="srcNode">
          <dgm:alg type="sp"/>
          <dgm:shape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type="conn" r:blip="">
            <dgm:adjLst/>
          </dgm:shape>
          <dgm:presOf axis="desOrSelf" ptType="sibTrans" hideLastTrans="0" st="0" cnt="1"/>
          <dgm:constrLst>
            <dgm:constr type="begPad"/>
            <dgm:constr type="endPad"/>
          </dgm:constrLst>
        </dgm:layoutNode>
        <dgm:layoutNode name="extraNode">
          <dgm:alg type="sp"/>
          <dgm:shape type="rect" r:blip="" hideGeom="1">
            <dgm:adjLst/>
          </dgm:shape>
          <dgm:presOf/>
        </dgm:layoutNode>
        <dgm:layoutNode name="dstNode">
          <dgm:alg type="sp"/>
          <dgm:shape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1">
          <dgm:alg type="sp"/>
          <dgm:shape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2">
          <dgm:alg type="sp"/>
          <dgm:shape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3">
          <dgm:alg type="sp"/>
          <dgm:shape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4">
          <dgm:alg type="sp"/>
          <dgm:shape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5">
          <dgm:alg type="sp"/>
          <dgm:shape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6">
          <dgm:alg type="sp"/>
          <dgm:shape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dgm:ruleLst>
        </dgm:layoutNode>
        <dgm:layoutNode name="accent_7">
          <dgm:alg type="sp"/>
          <dgm:shape r:blip="">
            <dgm:adjLst/>
          </dgm:shape>
          <dgm:presOf/>
          <dgm:constrLst/>
          <dgm:forEach name="Name58" ref="accentRepeat"/>
        </dgm:layoutNode>
      </dgm:forEach>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emf" /></Relationships>
</file>

<file path=ppt/drawings/drawing1.xml><?xml version="1.0" encoding="utf-8"?>
<c:userShapes xmlns:cdr="http://schemas.openxmlformats.org/drawingml/2006/chart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c="http://schemas.openxmlformats.org/drawingml/2006/chart">
  <cdr:relSizeAnchor>
    <cdr:from>
      <cdr:x>0.12413</cdr:x>
      <cdr:y>0.49756</cdr:y>
    </cdr:from>
    <cdr:to>
      <cdr:x>0.88707</cdr:x>
      <cdr:y>0.5</cdr:y>
    </cdr:to>
    <cdr:cxnSp>
      <cdr:nvCxnSpPr>
        <cdr:cNvPr id="3" name="Straight Connector 2"/>
        <cdr:cNvCxnSpPr/>
      </cdr:nvCxnSpPr>
      <cdr:spPr>
        <a:xfrm>
          <a:off x="622554" y="2048002"/>
          <a:ext cx="3826510" cy="10033"/>
        </a:xfrm>
        <a:prstGeom prst="line">
          <a:avLst/>
        </a:prstGeom>
        <a:ln w="19050">
          <a:solidFill>
            <a:srgbClr val="92D400"/>
          </a:solidFill>
        </a:ln>
      </cdr:spPr>
      <cdr:style>
        <a:lnRef idx="1">
          <a:schemeClr val="accent1"/>
        </a:lnRef>
        <a:fillRef idx="0">
          <a:schemeClr val="accent1"/>
        </a:fillRef>
        <a:effectRef idx="0">
          <a:schemeClr val="accent1"/>
        </a:effectRef>
        <a:fontRef idx="minor">
          <a:schemeClr val="tx1"/>
        </a:fontRef>
      </cdr:style>
    </cdr:cxnSp>
  </cdr:relSizeAnchor>
  <cdr:relSizeAnchor>
    <cdr:from>
      <cdr:x>0.50013</cdr:x>
      <cdr:y>0</cdr:y>
    </cdr:from>
    <cdr:to>
      <cdr:x>0.50013</cdr:x>
      <cdr:y>1</cdr:y>
    </cdr:to>
    <cdr:cxnSp>
      <cdr:nvCxnSpPr>
        <cdr:cNvPr id="4" name="Straight Connector 3"/>
        <cdr:cNvCxnSpPr/>
      </cdr:nvCxnSpPr>
      <cdr:spPr>
        <a:xfrm flipH="1" flipV="1">
          <a:off x="2508377" y="0"/>
          <a:ext cx="0" cy="4116070"/>
        </a:xfrm>
        <a:prstGeom prst="line">
          <a:avLst/>
        </a:prstGeom>
        <a:ln w="19050">
          <a:solidFill>
            <a:srgbClr val="92D400"/>
          </a:solidFill>
        </a:ln>
      </cdr:spPr>
      <cdr:style>
        <a:lnRef idx="1">
          <a:schemeClr val="accent1"/>
        </a:lnRef>
        <a:fillRef idx="0">
          <a:schemeClr val="accent1"/>
        </a:fillRef>
        <a:effectRef idx="0">
          <a:schemeClr val="accent1"/>
        </a:effectRef>
        <a:fontRef idx="minor">
          <a:schemeClr val="tx1"/>
        </a:fontRef>
      </cdr:style>
    </cdr:cxnSp>
  </cdr:relSizeAnchor>
  <cdr:relSizeAnchor>
    <cdr:from>
      <cdr:x>0.24914</cdr:x>
      <cdr:y>0.19306</cdr:y>
    </cdr:from>
    <cdr:to>
      <cdr:x>0.75428</cdr:x>
      <cdr:y>0.80861</cdr:y>
    </cdr:to>
    <cdr:cxnSp>
      <cdr:nvCxnSpPr>
        <cdr:cNvPr id="7" name="Straight Connector 6"/>
        <cdr:cNvCxnSpPr/>
      </cdr:nvCxnSpPr>
      <cdr:spPr>
        <a:xfrm>
          <a:off x="1249553" y="794639"/>
          <a:ext cx="2533523" cy="2533650"/>
        </a:xfrm>
        <a:prstGeom prst="line">
          <a:avLst/>
        </a:prstGeom>
        <a:ln>
          <a:solidFill>
            <a:schemeClr val="accent3"/>
          </a:solidFill>
        </a:ln>
      </cdr:spPr>
      <cdr:style>
        <a:lnRef idx="1">
          <a:schemeClr val="accent1"/>
        </a:lnRef>
        <a:fillRef idx="0">
          <a:schemeClr val="accent1"/>
        </a:fillRef>
        <a:effectRef idx="0">
          <a:schemeClr val="accent1"/>
        </a:effectRef>
        <a:fontRef idx="minor">
          <a:schemeClr val="tx1"/>
        </a:fontRef>
      </cdr:style>
    </cdr:cxnSp>
  </cdr:relSizeAnchor>
  <cdr:relSizeAnchor>
    <cdr:from>
      <cdr:x>0.24846</cdr:x>
      <cdr:y>0.19537</cdr:y>
    </cdr:from>
    <cdr:to>
      <cdr:x>0.75048</cdr:x>
      <cdr:y>0.80414</cdr:y>
    </cdr:to>
    <cdr:cxnSp>
      <cdr:nvCxnSpPr>
        <cdr:cNvPr id="10" name="Straight Connector 9"/>
        <cdr:cNvCxnSpPr/>
      </cdr:nvCxnSpPr>
      <cdr:spPr>
        <a:xfrm flipV="1">
          <a:off x="1246124" y="804164"/>
          <a:ext cx="2517902" cy="2505710"/>
        </a:xfrm>
        <a:prstGeom prst="line">
          <a:avLst/>
        </a:prstGeom>
        <a:ln>
          <a:solidFill>
            <a:schemeClr val="accent3"/>
          </a:solidFill>
        </a:ln>
      </cdr:spPr>
      <cdr:style>
        <a:lnRef idx="1">
          <a:schemeClr val="accent1"/>
        </a:lnRef>
        <a:fillRef idx="0">
          <a:schemeClr val="accent1"/>
        </a:fillRef>
        <a:effectRef idx="0">
          <a:schemeClr val="accent1"/>
        </a:effectRef>
        <a:fontRef idx="minor">
          <a:schemeClr val="tx1"/>
        </a:fontRef>
      </cdr:style>
    </cdr:cxnSp>
  </cdr:relSizeAnchor>
  <cdr:relSizeAnchor>
    <cdr:from>
      <cdr:x>0.32533</cdr:x>
      <cdr:y>0.58633</cdr:y>
    </cdr:from>
    <cdr:to>
      <cdr:x>0.41768</cdr:x>
      <cdr:y>0.74789</cdr:y>
    </cdr:to>
    <cdr:cxnSp>
      <cdr:nvCxnSpPr>
        <cdr:cNvPr id="21" name="Straight Connector 20"/>
        <cdr:cNvCxnSpPr/>
      </cdr:nvCxnSpPr>
      <cdr:spPr>
        <a:xfrm>
          <a:off x="1631696" y="2413381"/>
          <a:ext cx="463169" cy="664972"/>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dr:relSizeAnchor>
    <cdr:from>
      <cdr:x>0.25904</cdr:x>
      <cdr:y>0.38439</cdr:y>
    </cdr:from>
    <cdr:to>
      <cdr:x>0.33007</cdr:x>
      <cdr:y>0.58923</cdr:y>
    </cdr:to>
    <cdr:cxnSp>
      <cdr:nvCxnSpPr>
        <cdr:cNvPr id="24" name="Straight Connector 23"/>
        <cdr:cNvCxnSpPr/>
      </cdr:nvCxnSpPr>
      <cdr:spPr>
        <a:xfrm>
          <a:off x="1299210" y="1582166"/>
          <a:ext cx="356235" cy="843153"/>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dr:relSizeAnchor>
    <cdr:from>
      <cdr:x>0.27178</cdr:x>
      <cdr:y>0.21993</cdr:y>
    </cdr:from>
    <cdr:to>
      <cdr:x>0.41059</cdr:x>
      <cdr:y>0.37862</cdr:y>
    </cdr:to>
    <cdr:cxnSp>
      <cdr:nvCxnSpPr>
        <cdr:cNvPr id="27" name="Straight Connector 26"/>
        <cdr:cNvCxnSpPr/>
      </cdr:nvCxnSpPr>
      <cdr:spPr>
        <a:xfrm flipH="1">
          <a:off x="1363091" y="905256"/>
          <a:ext cx="696214" cy="653161"/>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dr:relSizeAnchor>
    <cdr:from>
      <cdr:x>0.40821</cdr:x>
      <cdr:y>0.22043</cdr:y>
    </cdr:from>
    <cdr:to>
      <cdr:x>0.59764</cdr:x>
      <cdr:y>0.22043</cdr:y>
    </cdr:to>
    <cdr:cxnSp>
      <cdr:nvCxnSpPr>
        <cdr:cNvPr id="30" name="Straight Connector 29"/>
        <cdr:cNvCxnSpPr/>
      </cdr:nvCxnSpPr>
      <cdr:spPr>
        <a:xfrm flipH="1">
          <a:off x="2047367" y="907288"/>
          <a:ext cx="950087" cy="0"/>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dr:relSizeAnchor>
    <cdr:from>
      <cdr:x>0.6</cdr:x>
      <cdr:y>0.22043</cdr:y>
    </cdr:from>
    <cdr:to>
      <cdr:x>0.70655</cdr:x>
      <cdr:y>0.39303</cdr:y>
    </cdr:to>
    <cdr:cxnSp>
      <cdr:nvCxnSpPr>
        <cdr:cNvPr id="33" name="Straight Connector 32"/>
        <cdr:cNvCxnSpPr/>
      </cdr:nvCxnSpPr>
      <cdr:spPr>
        <a:xfrm flipH="1" flipV="1">
          <a:off x="3009265" y="907288"/>
          <a:ext cx="534416" cy="710438"/>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dr:relSizeAnchor>
    <cdr:from>
      <cdr:x>0.70655</cdr:x>
      <cdr:y>0.3988</cdr:y>
    </cdr:from>
    <cdr:to>
      <cdr:x>0.7089</cdr:x>
      <cdr:y>0.60941</cdr:y>
    </cdr:to>
    <cdr:cxnSp>
      <cdr:nvCxnSpPr>
        <cdr:cNvPr id="36" name="Straight Connector 35"/>
        <cdr:cNvCxnSpPr/>
      </cdr:nvCxnSpPr>
      <cdr:spPr>
        <a:xfrm flipH="1" flipV="1">
          <a:off x="3543681" y="1641475"/>
          <a:ext cx="11811" cy="866902"/>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dr:relSizeAnchor>
    <cdr:from>
      <cdr:x>0.53606</cdr:x>
      <cdr:y>0.60941</cdr:y>
    </cdr:from>
    <cdr:to>
      <cdr:x>0.70655</cdr:x>
      <cdr:y>0.61808</cdr:y>
    </cdr:to>
    <cdr:cxnSp>
      <cdr:nvCxnSpPr>
        <cdr:cNvPr id="39" name="Straight Connector 38"/>
        <cdr:cNvCxnSpPr/>
      </cdr:nvCxnSpPr>
      <cdr:spPr>
        <a:xfrm flipV="1">
          <a:off x="2688590" y="2508377"/>
          <a:ext cx="855091" cy="35687"/>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dr:relSizeAnchor>
    <cdr:from>
      <cdr:x>0.42006</cdr:x>
      <cdr:y>0.62095</cdr:y>
    </cdr:from>
    <cdr:to>
      <cdr:x>0.54079</cdr:x>
      <cdr:y>0.75079</cdr:y>
    </cdr:to>
    <cdr:cxnSp>
      <cdr:nvCxnSpPr>
        <cdr:cNvPr id="42" name="Straight Connector 41"/>
        <cdr:cNvCxnSpPr/>
      </cdr:nvCxnSpPr>
      <cdr:spPr>
        <a:xfrm flipV="1">
          <a:off x="2106803" y="2555875"/>
          <a:ext cx="605536" cy="534416"/>
        </a:xfrm>
        <a:prstGeom prst="line">
          <a:avLst/>
        </a:prstGeom>
        <a:ln w="19050">
          <a:solidFill>
            <a:srgbClr val="002776"/>
          </a:solidFill>
        </a:ln>
      </cdr:spPr>
      <cdr:style>
        <a:lnRef idx="1">
          <a:schemeClr val="accent1"/>
        </a:lnRef>
        <a:fillRef idx="0">
          <a:schemeClr val="accent1"/>
        </a:fillRef>
        <a:effectRef idx="0">
          <a:schemeClr val="accent1"/>
        </a:effectRef>
        <a:fontRef idx="minor">
          <a:schemeClr val="tx1"/>
        </a:fontRef>
      </cdr:style>
    </cdr:cxnSp>
  </cdr:relSizeAnchor>
</c:userShape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bwMode="auto">
          <a:xfrm>
            <a:off x="0" y="0"/>
            <a:ext cx="3078293" cy="511731"/>
          </a:xfrm>
          <a:prstGeom prst="rect">
            <a:avLst/>
          </a:prstGeom>
          <a:noFill/>
          <a:ln w="9525">
            <a:noFill/>
            <a:miter lim="800000"/>
          </a:ln>
        </p:spPr>
        <p:txBody>
          <a:bodyPr vert="horz" wrap="square" lIns="100408" tIns="50205" rIns="100408" bIns="50205" numCol="1" anchor="t" anchorCtr="0" compatLnSpc="1">
            <a:prstTxWarp prst="textNoShape">
              <a:avLst/>
            </a:prstTxWarp>
          </a:bodyPr>
          <a:lstStyle>
            <a:lvl1pPr defTabSz="659194">
              <a:defRPr sz="1200">
                <a:latin typeface="Calibri" pitchFamily="34" charset="0"/>
              </a:defRPr>
            </a:lvl1pPr>
          </a:lstStyle>
          <a:p>
            <a:pPr>
              <a:defRPr/>
            </a:pPr>
            <a:endParaRPr lang="en-GB"/>
          </a:p>
        </p:txBody>
      </p:sp>
      <p:sp>
        <p:nvSpPr>
          <p:cNvPr id="3" name="Date Placeholder 2"/>
          <p:cNvSpPr>
            <a:spLocks noGrp="1"/>
          </p:cNvSpPr>
          <p:nvPr>
            <p:ph type="dt" idx="1"/>
          </p:nvPr>
        </p:nvSpPr>
        <p:spPr bwMode="auto">
          <a:xfrm>
            <a:off x="4024184" y="0"/>
            <a:ext cx="3076633" cy="511731"/>
          </a:xfrm>
          <a:prstGeom prst="rect">
            <a:avLst/>
          </a:prstGeom>
          <a:noFill/>
          <a:ln w="9525">
            <a:noFill/>
            <a:miter lim="800000"/>
          </a:ln>
        </p:spPr>
        <p:txBody>
          <a:bodyPr vert="horz" wrap="square" lIns="100408" tIns="50205" rIns="100408" bIns="50205" numCol="1" anchor="t" anchorCtr="0" compatLnSpc="1">
            <a:prstTxWarp prst="textNoShape">
              <a:avLst/>
            </a:prstTxWarp>
          </a:bodyPr>
          <a:lstStyle>
            <a:lvl1pPr algn="r" defTabSz="659194">
              <a:defRPr sz="1200">
                <a:latin typeface="Calibri" pitchFamily="34" charset="0"/>
              </a:defRPr>
            </a:lvl1pPr>
          </a:lstStyle>
          <a:p>
            <a:pPr>
              <a:defRPr/>
            </a:pPr>
            <a:fld id="{A6C25497-7110-4CD9-8EB7-D854FECC23F9}" type="datetimeFigureOut">
              <a:rPr lang="en-US"/>
              <a:pPr>
                <a:defRPr/>
              </a:pPr>
              <a:t>4/23/2013</a:t>
            </a:fld>
            <a:endParaRPr lang="en-GB"/>
          </a:p>
        </p:txBody>
      </p:sp>
      <p:sp>
        <p:nvSpPr>
          <p:cNvPr id="4" name="Slide Image Placeholder 3"/>
          <p:cNvSpPr>
            <a:spLocks noGrp="1" noRot="1" noChangeAspect="1"/>
          </p:cNvSpPr>
          <p:nvPr>
            <p:ph type="sldImg" idx="2"/>
          </p:nvPr>
        </p:nvSpPr>
        <p:spPr>
          <a:xfrm>
            <a:off x="781050" y="768350"/>
            <a:ext cx="5541963" cy="3836988"/>
          </a:xfrm>
          <a:prstGeom prst="rect">
            <a:avLst/>
          </a:prstGeom>
          <a:noFill/>
          <a:ln w="12700">
            <a:solidFill>
              <a:prstClr val="black"/>
            </a:solidFill>
          </a:ln>
        </p:spPr>
      </p:sp>
      <p:sp>
        <p:nvSpPr>
          <p:cNvPr id="5" name="Notes Placeholder 4"/>
          <p:cNvSpPr>
            <a:spLocks noGrp="1"/>
          </p:cNvSpPr>
          <p:nvPr>
            <p:ph type="body" sz="quarter" idx="3"/>
          </p:nvPr>
        </p:nvSpPr>
        <p:spPr bwMode="auto">
          <a:xfrm>
            <a:off x="710248" y="4861441"/>
            <a:ext cx="5681980" cy="4605576"/>
          </a:xfrm>
          <a:prstGeom prst="rect">
            <a:avLst/>
          </a:prstGeom>
          <a:noFill/>
          <a:ln w="9525">
            <a:noFill/>
            <a:miter lim="800000"/>
          </a:ln>
        </p:spPr>
        <p:txBody>
          <a:bodyPr vert="horz" wrap="square" lIns="100408" tIns="50205" rIns="100408" bIns="50205" numCol="1" anchor="t" anchorCtr="0" compatLnSpc="1">
            <a:prstTxWarp prst="textNoShape">
              <a:avLst/>
            </a:prstTxWarp>
          </a:bodyPr>
          <a:lstStyle/>
          <a:p>
            <a:pPr lvl="0"/>
            <a:r>
              <a:rPr lang="en-US" noProof="0" smtClean="0"/>
              <a:t>Click to edit Master text styles</a:t>
            </a:r>
          </a:p>
          <a:p>
            <a:pPr lvl="0"/>
            <a:r>
              <a:rPr lang="en-US" noProof="0" smtClean="0"/>
              <a:t>Second level</a:t>
            </a:r>
          </a:p>
          <a:p>
            <a:pPr lvl="0"/>
            <a:r>
              <a:rPr lang="en-US" noProof="0" smtClean="0"/>
              <a:t>Third level</a:t>
            </a:r>
          </a:p>
          <a:p>
            <a:pPr lvl="0"/>
            <a:r>
              <a:rPr lang="en-US" noProof="0" smtClean="0"/>
              <a:t>Fourth level</a:t>
            </a:r>
          </a:p>
          <a:p>
            <a:pPr lvl="0"/>
            <a:r>
              <a:rPr lang="en-US" noProof="0" smtClean="0"/>
              <a:t>Fifth level</a:t>
            </a:r>
            <a:endParaRPr lang="en-GB" noProof="0" smtClean="0"/>
          </a:p>
        </p:txBody>
      </p:sp>
      <p:sp>
        <p:nvSpPr>
          <p:cNvPr id="6" name="Footer Placeholder 5"/>
          <p:cNvSpPr>
            <a:spLocks noGrp="1"/>
          </p:cNvSpPr>
          <p:nvPr>
            <p:ph type="ftr" sz="quarter" idx="4"/>
          </p:nvPr>
        </p:nvSpPr>
        <p:spPr bwMode="auto">
          <a:xfrm>
            <a:off x="0" y="9721243"/>
            <a:ext cx="3078293" cy="511731"/>
          </a:xfrm>
          <a:prstGeom prst="rect">
            <a:avLst/>
          </a:prstGeom>
          <a:noFill/>
          <a:ln w="9525">
            <a:noFill/>
            <a:miter lim="800000"/>
          </a:ln>
        </p:spPr>
        <p:txBody>
          <a:bodyPr vert="horz" wrap="square" lIns="100408" tIns="50205" rIns="100408" bIns="50205" numCol="1" anchor="b" anchorCtr="0" compatLnSpc="1">
            <a:prstTxWarp prst="textNoShape">
              <a:avLst/>
            </a:prstTxWarp>
          </a:bodyPr>
          <a:lstStyle>
            <a:lvl1pPr defTabSz="659194">
              <a:defRPr sz="1200">
                <a:latin typeface="Calibri" pitchFamily="34" charset="0"/>
              </a:defRPr>
            </a:lvl1pPr>
          </a:lstStyle>
          <a:p>
            <a:pPr>
              <a:defRPr/>
            </a:pPr>
            <a:endParaRPr lang="en-GB"/>
          </a:p>
        </p:txBody>
      </p:sp>
      <p:sp>
        <p:nvSpPr>
          <p:cNvPr id="7" name="Slide Number Placeholder 6"/>
          <p:cNvSpPr>
            <a:spLocks noGrp="1"/>
          </p:cNvSpPr>
          <p:nvPr>
            <p:ph type="sldNum" sz="quarter" idx="5"/>
          </p:nvPr>
        </p:nvSpPr>
        <p:spPr bwMode="auto">
          <a:xfrm>
            <a:off x="4024184" y="9721243"/>
            <a:ext cx="3076633" cy="511731"/>
          </a:xfrm>
          <a:prstGeom prst="rect">
            <a:avLst/>
          </a:prstGeom>
          <a:noFill/>
          <a:ln w="9525">
            <a:noFill/>
            <a:miter lim="800000"/>
          </a:ln>
        </p:spPr>
        <p:txBody>
          <a:bodyPr vert="horz" wrap="square" lIns="100408" tIns="50205" rIns="100408" bIns="50205" numCol="1" anchor="b" anchorCtr="0" compatLnSpc="1">
            <a:prstTxWarp prst="textNoShape">
              <a:avLst/>
            </a:prstTxWarp>
          </a:bodyPr>
          <a:lstStyle>
            <a:lvl1pPr algn="r" defTabSz="659194">
              <a:defRPr sz="1200">
                <a:latin typeface="Calibri" pitchFamily="34" charset="0"/>
              </a:defRPr>
            </a:lvl1pPr>
          </a:lstStyle>
          <a:p>
            <a:pPr>
              <a:defRPr/>
            </a:pPr>
            <a:fld id="{DB19E439-0A36-4389-B1D4-036D35E9F4EA}" type="slidenum">
              <a:rPr lang="en-GB"/>
              <a:pPr>
                <a:defRPr/>
              </a:pPr>
              <a:t>‹#›</a:t>
            </a:fld>
            <a:endParaRPr lang="en-GB"/>
          </a:p>
        </p:txBody>
      </p:sp>
    </p:spTree>
    <p:extLst>
      <p:ext uri="{BB962C8B-B14F-4D97-AF65-F5344CB8AC3E}">
        <p14:creationId xmlns:p14="http://schemas.microsoft.com/office/powerpoint/2010/main" val="4227344232"/>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100" kern="1200">
        <a:solidFill>
          <a:schemeClr val="tx1"/>
        </a:solidFill>
        <a:latin typeface="+mn-lt"/>
        <a:ea typeface="+mn-ea"/>
        <a:cs typeface="+mn-cs"/>
      </a:defRPr>
    </a:lvl1pPr>
    <a:lvl2pPr marL="742950" indent="-285750" algn="l" rtl="0" eaLnBrk="0" fontAlgn="base" hangingPunct="0">
      <a:spcBef>
        <a:spcPct val="30000"/>
      </a:spcBef>
      <a:spcAft>
        <a:spcPct val="0"/>
      </a:spcAft>
      <a:defRPr sz="1100" kern="1200">
        <a:solidFill>
          <a:schemeClr val="tx1"/>
        </a:solidFill>
        <a:latin typeface="+mn-lt"/>
        <a:ea typeface="+mn-ea"/>
        <a:cs typeface="+mn-cs"/>
      </a:defRPr>
    </a:lvl2pPr>
    <a:lvl3pPr marL="1143000" indent="-228600" algn="l" rtl="0" eaLnBrk="0" fontAlgn="base" hangingPunct="0">
      <a:spcBef>
        <a:spcPct val="30000"/>
      </a:spcBef>
      <a:spcAft>
        <a:spcPct val="0"/>
      </a:spcAft>
      <a:defRPr sz="1100" kern="1200">
        <a:solidFill>
          <a:schemeClr val="tx1"/>
        </a:solidFill>
        <a:latin typeface="+mn-lt"/>
        <a:ea typeface="+mn-ea"/>
        <a:cs typeface="+mn-cs"/>
      </a:defRPr>
    </a:lvl3pPr>
    <a:lvl4pPr marL="1600200" indent="-228600" algn="l" rtl="0" eaLnBrk="0" fontAlgn="base" hangingPunct="0">
      <a:spcBef>
        <a:spcPct val="30000"/>
      </a:spcBef>
      <a:spcAft>
        <a:spcPct val="0"/>
      </a:spcAft>
      <a:defRPr sz="1100" kern="1200">
        <a:solidFill>
          <a:schemeClr val="tx1"/>
        </a:solidFill>
        <a:latin typeface="+mn-lt"/>
        <a:ea typeface="+mn-ea"/>
        <a:cs typeface="+mn-cs"/>
      </a:defRPr>
    </a:lvl4pPr>
    <a:lvl5pPr marL="2057400" indent="-228600" algn="l" rtl="0" eaLnBrk="0" fontAlgn="base" hangingPunct="0">
      <a:spcBef>
        <a:spcPct val="30000"/>
      </a:spcBef>
      <a:spcAft>
        <a:spcPct val="0"/>
      </a:spcAft>
      <a:defRPr sz="1100" kern="1200">
        <a:solidFill>
          <a:schemeClr val="tx1"/>
        </a:solidFill>
        <a:latin typeface="+mn-lt"/>
        <a:ea typeface="+mn-ea"/>
        <a:cs typeface="+mn-cs"/>
      </a:defRPr>
    </a:lvl5pPr>
    <a:lvl6pPr marL="2148780" algn="l" defTabSz="859512" rtl="0" eaLnBrk="1" latinLnBrk="0" hangingPunct="1">
      <a:defRPr sz="1100" kern="1200">
        <a:solidFill>
          <a:schemeClr val="tx1"/>
        </a:solidFill>
        <a:latin typeface="+mn-lt"/>
        <a:ea typeface="+mn-ea"/>
        <a:cs typeface="+mn-cs"/>
      </a:defRPr>
    </a:lvl6pPr>
    <a:lvl7pPr marL="2578536" algn="l" defTabSz="859512" rtl="0" eaLnBrk="1" latinLnBrk="0" hangingPunct="1">
      <a:defRPr sz="1100" kern="1200">
        <a:solidFill>
          <a:schemeClr val="tx1"/>
        </a:solidFill>
        <a:latin typeface="+mn-lt"/>
        <a:ea typeface="+mn-ea"/>
        <a:cs typeface="+mn-cs"/>
      </a:defRPr>
    </a:lvl7pPr>
    <a:lvl8pPr marL="3008291" algn="l" defTabSz="859512" rtl="0" eaLnBrk="1" latinLnBrk="0" hangingPunct="1">
      <a:defRPr sz="1100" kern="1200">
        <a:solidFill>
          <a:schemeClr val="tx1"/>
        </a:solidFill>
        <a:latin typeface="+mn-lt"/>
        <a:ea typeface="+mn-ea"/>
        <a:cs typeface="+mn-cs"/>
      </a:defRPr>
    </a:lvl8pPr>
    <a:lvl9pPr marL="3438048" algn="l" defTabSz="859512" rtl="0" eaLnBrk="1" latinLnBrk="0" hangingPunct="1">
      <a:defRPr sz="11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781050" y="768350"/>
            <a:ext cx="5541963" cy="38369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DB19E439-0A36-4389-B1D4-036D35E9F4EA}" type="slidenum">
              <a:rPr lang="en-GB" smtClean="0"/>
              <a:pPr>
                <a:defRPr/>
              </a:pPr>
              <a:t>1</a:t>
            </a:fld>
            <a:endParaRPr lang="en-GB"/>
          </a:p>
        </p:txBody>
      </p:sp>
    </p:spTree>
    <p:extLst>
      <p:ext uri="{BB962C8B-B14F-4D97-AF65-F5344CB8AC3E}">
        <p14:creationId xmlns:p14="http://schemas.microsoft.com/office/powerpoint/2010/main" val="167820941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781050" y="768350"/>
            <a:ext cx="5541963" cy="38369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DB19E439-0A36-4389-B1D4-036D35E9F4EA}" type="slidenum">
              <a:rPr lang="en-GB" smtClean="0"/>
              <a:pPr>
                <a:defRPr/>
              </a:pPr>
              <a:t>3</a:t>
            </a:fld>
            <a:endParaRPr lang="en-GB"/>
          </a:p>
        </p:txBody>
      </p:sp>
    </p:spTree>
    <p:extLst>
      <p:ext uri="{BB962C8B-B14F-4D97-AF65-F5344CB8AC3E}">
        <p14:creationId xmlns:p14="http://schemas.microsoft.com/office/powerpoint/2010/main" val="3789629261"/>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781050" y="768350"/>
            <a:ext cx="5541963" cy="38369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DB19E439-0A36-4389-B1D4-036D35E9F4EA}" type="slidenum">
              <a:rPr lang="en-GB" smtClean="0"/>
              <a:pPr>
                <a:defRPr/>
              </a:pPr>
              <a:t>6</a:t>
            </a:fld>
            <a:endParaRPr lang="en-GB"/>
          </a:p>
        </p:txBody>
      </p:sp>
    </p:spTree>
    <p:extLst>
      <p:ext uri="{BB962C8B-B14F-4D97-AF65-F5344CB8AC3E}">
        <p14:creationId xmlns:p14="http://schemas.microsoft.com/office/powerpoint/2010/main" val="378962926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oleObject" Target="../embeddings/oleObject2.bin" TargetMode="Internal" /><Relationship Id="rId3" Type="http://schemas.openxmlformats.org/officeDocument/2006/relationships/image" Target="../media/image1.emf"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vmlDrawing" Target="../drawings/vmlDrawing1.v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4.xml" /><Relationship Id="rId2" Type="http://schemas.openxmlformats.org/officeDocument/2006/relationships/oleObject" Target="../embeddings/oleObject3.bin" TargetMode="Internal" /><Relationship Id="rId3" Type="http://schemas.openxmlformats.org/officeDocument/2006/relationships/image" Target="../media/image1.emf"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vmlDrawing" Target="../drawings/vmlDrawing2.v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9.xml"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xml" /><Relationship Id="rId10" Type="http://schemas.openxmlformats.org/officeDocument/2006/relationships/tags" Target="../tags/tag20.xml" /><Relationship Id="rId11" Type="http://schemas.openxmlformats.org/officeDocument/2006/relationships/tags" Target="../tags/tag21.xml" /><Relationship Id="rId12" Type="http://schemas.openxmlformats.org/officeDocument/2006/relationships/tags" Target="../tags/tag22.xml" /><Relationship Id="rId13" Type="http://schemas.openxmlformats.org/officeDocument/2006/relationships/tags" Target="../tags/tag23.xml" /><Relationship Id="rId14" Type="http://schemas.openxmlformats.org/officeDocument/2006/relationships/tags" Target="../tags/tag24.xml" /><Relationship Id="rId15" Type="http://schemas.openxmlformats.org/officeDocument/2006/relationships/tags" Target="../tags/tag25.xml" /><Relationship Id="rId16" Type="http://schemas.openxmlformats.org/officeDocument/2006/relationships/oleObject" Target="../embeddings/oleObject4.bin" TargetMode="Internal" /><Relationship Id="rId17" Type="http://schemas.openxmlformats.org/officeDocument/2006/relationships/image" Target="../media/image1.emf" /><Relationship Id="rId18" Type="http://schemas.openxmlformats.org/officeDocument/2006/relationships/image" Target="../media/image2.jpeg" /><Relationship Id="rId19" Type="http://schemas.openxmlformats.org/officeDocument/2006/relationships/tags" Target="../tags/tag26.xml" /><Relationship Id="rId2" Type="http://schemas.openxmlformats.org/officeDocument/2006/relationships/tags" Target="../tags/tag12.xml" /><Relationship Id="rId20" Type="http://schemas.openxmlformats.org/officeDocument/2006/relationships/vmlDrawing" Target="../drawings/vmlDrawing3.vml" /><Relationship Id="rId21" Type="http://schemas.openxmlformats.org/officeDocument/2006/relationships/slideMaster" Target="../slideMasters/slideMaster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tags" Target="../tags/tag19.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7.xml" /><Relationship Id="rId3"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07EB7F-A61E-42FE-91FB-9870C11DE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E0F3C-1574-453E-B57E-16B12E542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1C459B-418F-44F5-9D0C-C084C8DB1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5FF316-8961-4365-99F8-7FA7B1E116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0FEEFB-3E7D-47AB-BAC9-EB2D0F10FE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CE24C7-5014-4EA4-A7EB-AF01F06FEE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E4C2DD-3018-443E-AC75-43629C4013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99F48-BE86-40F2-92C4-20594B8E4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790232-25E6-4490-A60B-5E1B7DA097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DA762-C185-4623-87B8-023AA438B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E9258C-1E0B-4200-9627-8F82E5FBC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p:spTree>
      <p:nvGrpSpPr>
        <p:cNvPr id="1" name=""/>
        <p:cNvGrpSpPr/>
        <p:nvPr/>
      </p:nvGrpSpPr>
      <p:grpSpPr>
        <a:xfrm>
          <a:off x="0" y="0"/>
          <a:ext cx="0" cy="0"/>
        </a:xfrm>
      </p:grpSpPr>
      <p:graphicFrame>
        <p:nvGraphicFramePr>
          <p:cNvPr id="4" name="Rectangle 1" hidden="1"/>
          <p:cNvGraphicFramePr>
            <a:graphicFrameLocks noChangeAspect="1"/>
          </p:cNvGraphicFramePr>
          <p:nvPr>
            <p:custDataLst>
              <p:tags r:id="rId1"/>
            </p:custDataLst>
          </p:nvPr>
        </p:nvGraphicFramePr>
        <p:xfrm>
          <a:off x="0" y="0"/>
          <a:ext cx="158221" cy="158750"/>
        </p:xfrm>
        <a:graphic>
          <a:graphicData uri="http://schemas.openxmlformats.org/presentationml/2006/ole">
            <mc:AlternateContent>
              <mc:Choice xmlns:v="urn:schemas-microsoft-com:vml" Requires="v">
                <p:oleObj spid="_x0000_s1038" name="think-cell Slide" r:id="rId2" imgW="158221" imgH="158750" progId="">
                  <p:embed/>
                </p:oleObj>
              </mc:Choice>
              <mc:Fallback>
                <p:oleObj name="think-cell Slide" r:id="rId2" imgW="158221" imgH="15875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221" cy="158750"/>
                      </a:xfrm>
                      <a:prstGeom prst="rect">
                        <a:avLst/>
                      </a:prstGeom>
                      <a:noFill/>
                      <a:ln>
                        <a:noFill/>
                      </a:ln>
                    </p:spPr>
                  </p:pic>
                </p:oleObj>
              </mc:Fallback>
            </mc:AlternateContent>
          </a:graphicData>
        </a:graphic>
      </p:graphicFrame>
      <p:sp>
        <p:nvSpPr>
          <p:cNvPr id="6" name="Title Placeholder 1"/>
          <p:cNvSpPr>
            <a:spLocks noGrp="1"/>
          </p:cNvSpPr>
          <p:nvPr>
            <p:ph type="title"/>
          </p:nvPr>
        </p:nvSpPr>
        <p:spPr bwMode="auto">
          <a:xfrm>
            <a:off x="429948" y="300039"/>
            <a:ext cx="9046104" cy="595311"/>
          </a:xfrm>
          <a:prstGeom prst="rect">
            <a:avLst/>
          </a:prstGeom>
          <a:noFill/>
          <a:ln w="9525">
            <a:noFill/>
            <a:miter lim="800000"/>
          </a:ln>
        </p:spPr>
        <p:txBody>
          <a:bodyPr/>
          <a:lstStyle>
            <a:lvl1pPr>
              <a:defRPr sz="2000">
                <a:latin typeface="Arial" pitchFamily="34" charset="0"/>
                <a:ea typeface="宋体" pitchFamily="2" charset="-122"/>
                <a:cs typeface="Arial" pitchFamily="34" charset="0"/>
              </a:defRPr>
            </a:lvl1pPr>
          </a:lstStyle>
          <a:p>
            <a:pPr lvl="0"/>
            <a:r>
              <a:rPr lang="en-US" noProof="0" smtClean="0"/>
              <a:t>Click to edit Master title style</a:t>
            </a:r>
          </a:p>
        </p:txBody>
      </p:sp>
      <p:sp>
        <p:nvSpPr>
          <p:cNvPr id="11" name="Text Placeholder 7"/>
          <p:cNvSpPr>
            <a:spLocks noGrp="1"/>
          </p:cNvSpPr>
          <p:nvPr>
            <p:ph type="body" sz="quarter" idx="12"/>
          </p:nvPr>
        </p:nvSpPr>
        <p:spPr>
          <a:xfrm>
            <a:off x="429948" y="1123950"/>
            <a:ext cx="9046105" cy="5186363"/>
          </a:xfrm>
          <a:prstGeom prst="rect">
            <a:avLst/>
          </a:prstGeom>
        </p:spPr>
        <p:txBody>
          <a:bodyPr wrap="square" lIns="0" tIns="0" rIns="0" bIns="0"/>
          <a:lstStyle>
            <a:lvl1pPr>
              <a:lnSpc>
                <a:spcPct val="106000"/>
              </a:lnSpc>
              <a:spcBef>
                <a:spcPts val="1344"/>
              </a:spcBef>
              <a:spcAft>
                <a:spcPct val="0"/>
              </a:spcAft>
              <a:defRPr/>
            </a:lvl1pPr>
            <a:lvl3pPr>
              <a:lnSpc>
                <a:spcPct val="106000"/>
              </a:lnSpc>
              <a:spcBef>
                <a:spcPts val="576"/>
              </a:spcBef>
              <a:spcAft>
                <a:spcPct val="0"/>
              </a:spcAft>
              <a:defRPr/>
            </a:lvl3pPr>
            <a:lvl4pPr>
              <a:lnSpc>
                <a:spcPct val="106000"/>
              </a:lnSpc>
              <a:spcBef>
                <a:spcPts val="576"/>
              </a:spcBef>
              <a:spcAft>
                <a:spcPct val="0"/>
              </a:spcAft>
              <a:defRPr/>
            </a:lvl4pPr>
            <a:lvl5pPr>
              <a:lnSpc>
                <a:spcPct val="106000"/>
              </a:lnSpc>
              <a:spcBef>
                <a:spcPts val="576"/>
              </a:spcBef>
              <a:spcAft>
                <a:spcPct val="0"/>
              </a:spcAft>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8" name="Slide Number Placeholder 3"/>
          <p:cNvSpPr>
            <a:spLocks noGrp="1"/>
          </p:cNvSpPr>
          <p:nvPr>
            <p:ph type="sldNum" sz="quarter" idx="13"/>
            <p:custDataLst>
              <p:tags r:id="rId4"/>
            </p:custDataLst>
          </p:nvPr>
        </p:nvSpPr>
        <p:spPr/>
        <p:txBody>
          <a:bodyPr/>
          <a:lstStyle>
            <a:lvl1pPr>
              <a:defRPr/>
            </a:lvl1pPr>
          </a:lstStyle>
          <a:p>
            <a:fld id="{07DDA470-64EC-4838-8513-FA93D4181BA0}" type="slidenum">
              <a:rPr lang="en-US"/>
              <a:t>‹#›</a:t>
            </a:fld>
            <a:endParaRPr lang="en-US"/>
          </a:p>
        </p:txBody>
      </p:sp>
      <p:sp>
        <p:nvSpPr>
          <p:cNvPr id="9" name="Footer Placeholder 4"/>
          <p:cNvSpPr>
            <a:spLocks noGrp="1"/>
          </p:cNvSpPr>
          <p:nvPr>
            <p:ph type="ftr" sz="quarter" idx="14"/>
            <p:custDataLst>
              <p:tags r:id="rId5"/>
            </p:custDataLst>
          </p:nvPr>
        </p:nvSpPr>
        <p:spPr/>
        <p:txBody>
          <a:bodyPr/>
          <a:lstStyle>
            <a:lvl1pPr>
              <a:defRPr/>
            </a:lvl1pPr>
          </a:lstStyle>
          <a:p>
            <a:endParaRPr lang="en-US"/>
          </a:p>
        </p:txBody>
      </p:sp>
      <p:sp>
        <p:nvSpPr>
          <p:cNvPr id="12" name="Rectangle 17"/>
          <p:cNvSpPr>
            <a:spLocks noChangeArrowheads="1"/>
          </p:cNvSpPr>
          <p:nvPr userDrawn="1"/>
        </p:nvSpPr>
        <p:spPr bwMode="auto">
          <a:xfrm>
            <a:off x="7691431" y="6504862"/>
            <a:ext cx="1926167" cy="217488"/>
          </a:xfrm>
          <a:prstGeom prst="rect">
            <a:avLst/>
          </a:prstGeom>
          <a:noFill/>
          <a:ln w="12700">
            <a:noFill/>
            <a:miter lim="800000"/>
          </a:ln>
          <a:effectLst/>
        </p:spPr>
        <p:txBody>
          <a:bodyPr lIns="95250" tIns="47625" rIns="95250" bIns="47625">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41388" eaLnBrk="0" hangingPunct="0">
              <a:spcBef>
                <a:spcPct val="50000"/>
              </a:spcBef>
              <a:defRPr/>
            </a:pPr>
            <a:r>
              <a:rPr lang="en-GB" sz="800">
                <a:solidFill>
                  <a:schemeClr val="bg1">
                    <a:lumMod val="50000"/>
                  </a:schemeClr>
                </a:solidFill>
                <a:latin typeface="Times New Roman" pitchFamily="18" charset="0"/>
                <a:ea typeface="宋体" pitchFamily="2" charset="-122"/>
              </a:rPr>
              <a:t>Copyright © </a:t>
            </a:r>
            <a:r>
              <a:rPr lang="en-GB" sz="800" smtClean="0">
                <a:solidFill>
                  <a:schemeClr val="bg1">
                    <a:lumMod val="50000"/>
                  </a:schemeClr>
                </a:solidFill>
                <a:latin typeface="Times New Roman" pitchFamily="18" charset="0"/>
                <a:ea typeface="宋体" pitchFamily="2" charset="-122"/>
              </a:rPr>
              <a:t>2012</a:t>
            </a:r>
            <a:r>
              <a:rPr lang="en-GB" altLang="zh-CN" sz="800" smtClean="0">
                <a:solidFill>
                  <a:schemeClr val="bg1">
                    <a:lumMod val="50000"/>
                  </a:schemeClr>
                </a:solidFill>
                <a:latin typeface="Times New Roman" pitchFamily="18" charset="0"/>
                <a:ea typeface="宋体" pitchFamily="2" charset="-122"/>
              </a:rPr>
              <a:t> </a:t>
            </a:r>
            <a:r>
              <a:rPr lang="en-GB" sz="800">
                <a:solidFill>
                  <a:schemeClr val="bg1">
                    <a:lumMod val="50000"/>
                  </a:schemeClr>
                </a:solidFill>
                <a:latin typeface="Times New Roman" pitchFamily="18" charset="0"/>
                <a:ea typeface="宋体" pitchFamily="2" charset="-122"/>
              </a:rPr>
              <a:t>Deloitte Consulting </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 Content">
    <p:spTree>
      <p:nvGrpSpPr>
        <p:cNvPr id="1" name=""/>
        <p:cNvGrpSpPr/>
        <p:nvPr/>
      </p:nvGrpSpPr>
      <p:grpSpPr>
        <a:xfrm>
          <a:off x="0" y="0"/>
          <a:ext cx="0" cy="0"/>
        </a:xfrm>
      </p:grpSpPr>
      <p:graphicFrame>
        <p:nvGraphicFramePr>
          <p:cNvPr id="5" name="Rectangle 1" hidden="1"/>
          <p:cNvGraphicFramePr>
            <a:graphicFrameLocks noChangeAspect="1"/>
          </p:cNvGraphicFramePr>
          <p:nvPr>
            <p:custDataLst>
              <p:tags r:id="rId1"/>
            </p:custDataLst>
          </p:nvPr>
        </p:nvGraphicFramePr>
        <p:xfrm>
          <a:off x="0" y="0"/>
          <a:ext cx="158221" cy="158750"/>
        </p:xfrm>
        <a:graphic>
          <a:graphicData uri="http://schemas.openxmlformats.org/presentationml/2006/ole">
            <mc:AlternateContent>
              <mc:Choice xmlns:v="urn:schemas-microsoft-com:vml" Requires="v">
                <p:oleObj spid="_x0000_s1039" name="think-cell Slide" r:id="rId2" imgW="158221" imgH="158750" progId="">
                  <p:embed/>
                </p:oleObj>
              </mc:Choice>
              <mc:Fallback>
                <p:oleObj name="think-cell Slide" r:id="rId2" imgW="158221" imgH="15875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221" cy="158750"/>
                      </a:xfrm>
                      <a:prstGeom prst="rect">
                        <a:avLst/>
                      </a:prstGeom>
                      <a:noFill/>
                      <a:ln>
                        <a:noFill/>
                      </a:ln>
                    </p:spPr>
                  </p:pic>
                </p:oleObj>
              </mc:Fallback>
            </mc:AlternateContent>
          </a:graphicData>
        </a:graphic>
      </p:graphicFrame>
      <p:sp>
        <p:nvSpPr>
          <p:cNvPr id="8" name="Title Placeholder 1"/>
          <p:cNvSpPr>
            <a:spLocks noGrp="1"/>
          </p:cNvSpPr>
          <p:nvPr>
            <p:ph type="title"/>
          </p:nvPr>
        </p:nvSpPr>
        <p:spPr bwMode="auto">
          <a:xfrm>
            <a:off x="429948" y="300039"/>
            <a:ext cx="9046104" cy="595311"/>
          </a:xfrm>
          <a:prstGeom prst="rect">
            <a:avLst/>
          </a:prstGeom>
          <a:noFill/>
          <a:ln w="9525">
            <a:noFill/>
            <a:miter lim="800000"/>
          </a:ln>
        </p:spPr>
        <p:txBody>
          <a:bodyPr/>
          <a:lstStyle/>
          <a:p>
            <a:pPr lvl="0"/>
            <a:r>
              <a:rPr lang="en-US" noProof="0" smtClean="0"/>
              <a:t>Click to edit Master title style</a:t>
            </a:r>
          </a:p>
        </p:txBody>
      </p:sp>
      <p:sp>
        <p:nvSpPr>
          <p:cNvPr id="10" name="Text Placeholder 9"/>
          <p:cNvSpPr>
            <a:spLocks noGrp="1"/>
          </p:cNvSpPr>
          <p:nvPr>
            <p:ph type="body" sz="quarter" idx="12"/>
          </p:nvPr>
        </p:nvSpPr>
        <p:spPr>
          <a:xfrm>
            <a:off x="429948" y="1123950"/>
            <a:ext cx="4380179" cy="5186363"/>
          </a:xfrm>
          <a:prstGeom prst="rect">
            <a:avLst/>
          </a:prstGeom>
        </p:spPr>
        <p:txBody>
          <a:bodyPr lIns="0" tIns="0" rIns="0" bIns="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2" name="Text Placeholder 11"/>
          <p:cNvSpPr>
            <a:spLocks noGrp="1"/>
          </p:cNvSpPr>
          <p:nvPr>
            <p:ph type="body" sz="quarter" idx="13"/>
          </p:nvPr>
        </p:nvSpPr>
        <p:spPr>
          <a:xfrm>
            <a:off x="5096352" y="1123950"/>
            <a:ext cx="4379700" cy="5186363"/>
          </a:xfrm>
          <a:prstGeom prst="rect">
            <a:avLst/>
          </a:prstGeom>
        </p:spPr>
        <p:txBody>
          <a:bodyPr lIns="0" tIns="0" rIns="0" bIns="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9" name="Slide Number Placeholder 9"/>
          <p:cNvSpPr>
            <a:spLocks noGrp="1"/>
          </p:cNvSpPr>
          <p:nvPr>
            <p:ph type="sldNum" sz="quarter" idx="14"/>
            <p:custDataLst>
              <p:tags r:id="rId4"/>
            </p:custDataLst>
          </p:nvPr>
        </p:nvSpPr>
        <p:spPr/>
        <p:txBody>
          <a:bodyPr/>
          <a:lstStyle>
            <a:lvl1pPr>
              <a:defRPr/>
            </a:lvl1pPr>
          </a:lstStyle>
          <a:p>
            <a:fld id="{F4DAC4A7-70A2-4D69-9E7D-CA1A422029CA}" type="slidenum">
              <a:rPr lang="en-US"/>
              <a:t>‹#›</a:t>
            </a:fld>
            <a:endParaRPr lang="en-US"/>
          </a:p>
        </p:txBody>
      </p:sp>
      <p:sp>
        <p:nvSpPr>
          <p:cNvPr id="11" name="Footer Placeholder 10"/>
          <p:cNvSpPr>
            <a:spLocks noGrp="1"/>
          </p:cNvSpPr>
          <p:nvPr>
            <p:ph type="ftr" sz="quarter" idx="15"/>
            <p:custDataLst>
              <p:tags r:id="rId5"/>
            </p:custDataLst>
          </p:nvPr>
        </p:nvSpPr>
        <p:spPr/>
        <p:txBody>
          <a:bodyPr/>
          <a:lstStyle>
            <a:lvl1pPr>
              <a:defRPr/>
            </a:lvl1pPr>
          </a:lstStyle>
          <a:p>
            <a:endParaRPr lang="en-US"/>
          </a:p>
        </p:txBody>
      </p:sp>
      <p:sp>
        <p:nvSpPr>
          <p:cNvPr id="14" name="Rectangle 17"/>
          <p:cNvSpPr>
            <a:spLocks noChangeArrowheads="1"/>
          </p:cNvSpPr>
          <p:nvPr userDrawn="1"/>
        </p:nvSpPr>
        <p:spPr bwMode="auto">
          <a:xfrm>
            <a:off x="7691431" y="6504862"/>
            <a:ext cx="1926167" cy="217488"/>
          </a:xfrm>
          <a:prstGeom prst="rect">
            <a:avLst/>
          </a:prstGeom>
          <a:noFill/>
          <a:ln w="12700">
            <a:noFill/>
            <a:miter lim="800000"/>
          </a:ln>
          <a:effectLst/>
        </p:spPr>
        <p:txBody>
          <a:bodyPr lIns="95250" tIns="47625" rIns="95250" bIns="47625">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41388" eaLnBrk="0" hangingPunct="0">
              <a:spcBef>
                <a:spcPct val="50000"/>
              </a:spcBef>
              <a:defRPr/>
            </a:pPr>
            <a:r>
              <a:rPr lang="en-GB" sz="800">
                <a:solidFill>
                  <a:schemeClr val="bg1">
                    <a:lumMod val="50000"/>
                  </a:schemeClr>
                </a:solidFill>
                <a:latin typeface="Times New Roman" pitchFamily="18" charset="0"/>
                <a:ea typeface="宋体" pitchFamily="2" charset="-122"/>
              </a:rPr>
              <a:t>Copyright © </a:t>
            </a:r>
            <a:r>
              <a:rPr lang="en-GB" sz="800" smtClean="0">
                <a:solidFill>
                  <a:schemeClr val="bg1">
                    <a:lumMod val="50000"/>
                  </a:schemeClr>
                </a:solidFill>
                <a:latin typeface="Times New Roman" pitchFamily="18" charset="0"/>
                <a:ea typeface="宋体" pitchFamily="2" charset="-122"/>
              </a:rPr>
              <a:t>2012</a:t>
            </a:r>
            <a:r>
              <a:rPr lang="en-GB" altLang="zh-CN" sz="800" smtClean="0">
                <a:solidFill>
                  <a:schemeClr val="bg1">
                    <a:lumMod val="50000"/>
                  </a:schemeClr>
                </a:solidFill>
                <a:latin typeface="Times New Roman" pitchFamily="18" charset="0"/>
                <a:ea typeface="宋体" pitchFamily="2" charset="-122"/>
              </a:rPr>
              <a:t> </a:t>
            </a:r>
            <a:r>
              <a:rPr lang="en-GB" sz="800">
                <a:solidFill>
                  <a:schemeClr val="bg1">
                    <a:lumMod val="50000"/>
                  </a:schemeClr>
                </a:solidFill>
                <a:latin typeface="Times New Roman" pitchFamily="18" charset="0"/>
                <a:ea typeface="宋体" pitchFamily="2" charset="-122"/>
              </a:rPr>
              <a:t>Deloitte Consulting </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Text, and Content">
    <p:spTree>
      <p:nvGrpSpPr>
        <p:cNvPr id="1" name=""/>
        <p:cNvGrpSpPr/>
        <p:nvPr/>
      </p:nvGrpSpPr>
      <p:grpSpPr>
        <a:xfrm>
          <a:off x="0" y="0"/>
          <a:ext cx="0" cy="0"/>
        </a:xfrm>
      </p:grpSpPr>
      <p:sp>
        <p:nvSpPr>
          <p:cNvPr id="3" name="Text Placeholder 2"/>
          <p:cNvSpPr>
            <a:spLocks noGrp="1"/>
          </p:cNvSpPr>
          <p:nvPr>
            <p:ph type="body" sz="half" idx="1"/>
          </p:nvPr>
        </p:nvSpPr>
        <p:spPr>
          <a:xfrm>
            <a:off x="642455" y="1752600"/>
            <a:ext cx="4257676" cy="4343400"/>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52531" y="1752600"/>
            <a:ext cx="4257676" cy="4343400"/>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itle Placeholder 1"/>
          <p:cNvSpPr>
            <a:spLocks noGrp="1"/>
          </p:cNvSpPr>
          <p:nvPr>
            <p:ph type="title"/>
          </p:nvPr>
        </p:nvSpPr>
        <p:spPr bwMode="auto">
          <a:xfrm>
            <a:off x="429948" y="300039"/>
            <a:ext cx="9046104" cy="595311"/>
          </a:xfrm>
          <a:prstGeom prst="rect">
            <a:avLst/>
          </a:prstGeom>
          <a:noFill/>
          <a:ln w="9525">
            <a:noFill/>
            <a:miter lim="800000"/>
          </a:ln>
        </p:spPr>
        <p:txBody>
          <a:bodyPr/>
          <a:lstStyle>
            <a:lvl1pPr>
              <a:defRPr sz="2000">
                <a:latin typeface="Arial" pitchFamily="34" charset="0"/>
                <a:ea typeface="宋体" pitchFamily="2" charset="-122"/>
                <a:cs typeface="Arial" pitchFamily="34" charset="0"/>
              </a:defRPr>
            </a:lvl1pPr>
          </a:lstStyle>
          <a:p>
            <a:pPr lvl="0"/>
            <a:r>
              <a:rPr lang="en-US" noProof="0" smtClean="0"/>
              <a:t>Click to edit Master title style</a:t>
            </a:r>
          </a:p>
        </p:txBody>
      </p:sp>
      <p:sp>
        <p:nvSpPr>
          <p:cNvPr id="6" name="Slide Number Placeholder 3"/>
          <p:cNvSpPr>
            <a:spLocks noGrp="1"/>
          </p:cNvSpPr>
          <p:nvPr>
            <p:ph type="sldNum" sz="quarter" idx="13"/>
            <p:custDataLst>
              <p:tags r:id="rId1"/>
            </p:custDataLst>
          </p:nvPr>
        </p:nvSpPr>
        <p:spPr>
          <a:xfrm>
            <a:off x="450586" y="6554789"/>
            <a:ext cx="306123" cy="142875"/>
          </a:xfrm>
        </p:spPr>
        <p:txBody>
          <a:bodyPr/>
          <a:lstStyle>
            <a:lvl1pPr>
              <a:defRPr/>
            </a:lvl1pPr>
          </a:lstStyle>
          <a:p>
            <a:fld id="{07DDA470-64EC-4838-8513-FA93D4181BA0}" type="slidenum">
              <a:rPr lang="en-US"/>
              <a:t>‹#›</a:t>
            </a:fld>
            <a:endParaRPr lang="en-US"/>
          </a:p>
        </p:txBody>
      </p:sp>
    </p:spTree>
    <p:extLst>
      <p:ext uri="{BB962C8B-B14F-4D97-AF65-F5344CB8AC3E}">
        <p14:creationId xmlns:p14="http://schemas.microsoft.com/office/powerpoint/2010/main" val="48118660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Text and Clip Art">
    <p:spTree>
      <p:nvGrpSpPr>
        <p:cNvPr id="1" name=""/>
        <p:cNvGrpSpPr/>
        <p:nvPr/>
      </p:nvGrpSpPr>
      <p:grpSpPr>
        <a:xfrm>
          <a:off x="0" y="0"/>
          <a:ext cx="0" cy="0"/>
        </a:xfrm>
      </p:grpSpPr>
      <p:sp>
        <p:nvSpPr>
          <p:cNvPr id="3" name="Text Placeholder 2"/>
          <p:cNvSpPr>
            <a:spLocks noGrp="1"/>
          </p:cNvSpPr>
          <p:nvPr>
            <p:ph type="body" sz="half" idx="1"/>
          </p:nvPr>
        </p:nvSpPr>
        <p:spPr>
          <a:xfrm>
            <a:off x="656812" y="1752600"/>
            <a:ext cx="4257676" cy="4343400"/>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5066887" y="1752600"/>
            <a:ext cx="4257676" cy="4343400"/>
          </a:xfrm>
          <a:prstGeom prst="rect">
            <a:avLst/>
          </a:prstGeom>
        </p:spPr>
        <p:txBody>
          <a:bodyPr/>
          <a:lstStyle/>
          <a:p>
            <a:endParaRPr lang="en-US"/>
          </a:p>
        </p:txBody>
      </p:sp>
      <p:sp>
        <p:nvSpPr>
          <p:cNvPr id="5" name="Title Placeholder 1"/>
          <p:cNvSpPr>
            <a:spLocks noGrp="1"/>
          </p:cNvSpPr>
          <p:nvPr>
            <p:ph type="title"/>
          </p:nvPr>
        </p:nvSpPr>
        <p:spPr bwMode="auto">
          <a:xfrm>
            <a:off x="429948" y="300039"/>
            <a:ext cx="9046104" cy="595311"/>
          </a:xfrm>
          <a:prstGeom prst="rect">
            <a:avLst/>
          </a:prstGeom>
          <a:noFill/>
          <a:ln w="9525">
            <a:noFill/>
            <a:miter lim="800000"/>
          </a:ln>
        </p:spPr>
        <p:txBody>
          <a:bodyPr/>
          <a:lstStyle>
            <a:lvl1pPr>
              <a:defRPr sz="2000">
                <a:latin typeface="Arial" pitchFamily="34" charset="0"/>
                <a:ea typeface="宋体" pitchFamily="2" charset="-122"/>
                <a:cs typeface="Arial" pitchFamily="34" charset="0"/>
              </a:defRPr>
            </a:lvl1pPr>
          </a:lstStyle>
          <a:p>
            <a:pPr lvl="0"/>
            <a:r>
              <a:rPr lang="en-US" noProof="0" smtClean="0"/>
              <a:t>Click to edit Master title style</a:t>
            </a:r>
          </a:p>
        </p:txBody>
      </p:sp>
      <p:sp>
        <p:nvSpPr>
          <p:cNvPr id="6" name="Slide Number Placeholder 3"/>
          <p:cNvSpPr>
            <a:spLocks noGrp="1"/>
          </p:cNvSpPr>
          <p:nvPr>
            <p:ph type="sldNum" sz="quarter" idx="13"/>
            <p:custDataLst>
              <p:tags r:id="rId1"/>
            </p:custDataLst>
          </p:nvPr>
        </p:nvSpPr>
        <p:spPr>
          <a:xfrm>
            <a:off x="450586" y="6554789"/>
            <a:ext cx="306123" cy="142875"/>
          </a:xfrm>
        </p:spPr>
        <p:txBody>
          <a:bodyPr/>
          <a:lstStyle>
            <a:lvl1pPr>
              <a:defRPr/>
            </a:lvl1pPr>
          </a:lstStyle>
          <a:p>
            <a:fld id="{07DDA470-64EC-4838-8513-FA93D4181BA0}" type="slidenum">
              <a:rPr lang="en-US"/>
              <a:t>‹#›</a:t>
            </a:fld>
            <a:endParaRPr lang="en-US"/>
          </a:p>
        </p:txBody>
      </p:sp>
    </p:spTree>
    <p:extLst>
      <p:ext uri="{BB962C8B-B14F-4D97-AF65-F5344CB8AC3E}">
        <p14:creationId xmlns:p14="http://schemas.microsoft.com/office/powerpoint/2010/main" val="1647877386"/>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Content">
    <p:spTree>
      <p:nvGrpSpPr>
        <p:cNvPr id="1" name=""/>
        <p:cNvGrpSpPr/>
        <p:nvPr/>
      </p:nvGrpSpPr>
      <p:grpSpPr>
        <a:xfrm>
          <a:off x="0" y="0"/>
          <a:ext cx="0" cy="0"/>
        </a:xfrm>
      </p:grpSpPr>
      <p:sp>
        <p:nvSpPr>
          <p:cNvPr id="2" name="Content Placeholder 1"/>
          <p:cNvSpPr>
            <a:spLocks noGrp="1"/>
          </p:cNvSpPr>
          <p:nvPr>
            <p:ph/>
          </p:nvPr>
        </p:nvSpPr>
        <p:spPr>
          <a:xfrm>
            <a:off x="613744" y="518491"/>
            <a:ext cx="8748713" cy="5829300"/>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Slide Number Placeholder 3"/>
          <p:cNvSpPr>
            <a:spLocks noGrp="1"/>
          </p:cNvSpPr>
          <p:nvPr>
            <p:ph type="sldNum" sz="quarter" idx="13"/>
            <p:custDataLst>
              <p:tags r:id="rId1"/>
            </p:custDataLst>
          </p:nvPr>
        </p:nvSpPr>
        <p:spPr>
          <a:xfrm>
            <a:off x="450586" y="6554789"/>
            <a:ext cx="306123" cy="142875"/>
          </a:xfrm>
        </p:spPr>
        <p:txBody>
          <a:bodyPr/>
          <a:lstStyle>
            <a:lvl1pPr>
              <a:defRPr/>
            </a:lvl1pPr>
          </a:lstStyle>
          <a:p>
            <a:fld id="{07DDA470-64EC-4838-8513-FA93D4181BA0}" type="slidenum">
              <a:rPr lang="en-US"/>
              <a:t>‹#›</a:t>
            </a:fld>
            <a:endParaRPr lang="en-US"/>
          </a:p>
        </p:txBody>
      </p:sp>
    </p:spTree>
    <p:extLst>
      <p:ext uri="{BB962C8B-B14F-4D97-AF65-F5344CB8AC3E}">
        <p14:creationId xmlns:p14="http://schemas.microsoft.com/office/powerpoint/2010/main" val="47029200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and Table">
    <p:spTree>
      <p:nvGrpSpPr>
        <p:cNvPr id="1" name=""/>
        <p:cNvGrpSpPr/>
        <p:nvPr/>
      </p:nvGrpSpPr>
      <p:grpSpPr>
        <a:xfrm>
          <a:off x="0" y="0"/>
          <a:ext cx="0" cy="0"/>
        </a:xfrm>
      </p:grpSpPr>
      <p:sp>
        <p:nvSpPr>
          <p:cNvPr id="3" name="Table Placeholder 2"/>
          <p:cNvSpPr>
            <a:spLocks noGrp="1"/>
          </p:cNvSpPr>
          <p:nvPr>
            <p:ph type="tbl" idx="1"/>
          </p:nvPr>
        </p:nvSpPr>
        <p:spPr>
          <a:xfrm>
            <a:off x="656812" y="1752600"/>
            <a:ext cx="8667750" cy="4343400"/>
          </a:xfrm>
          <a:prstGeom prst="rect">
            <a:avLst/>
          </a:prstGeom>
        </p:spPr>
        <p:txBody>
          <a:bodyPr/>
          <a:lstStyle/>
          <a:p>
            <a:endParaRPr lang="en-US"/>
          </a:p>
        </p:txBody>
      </p:sp>
      <p:sp>
        <p:nvSpPr>
          <p:cNvPr id="4" name="Title Placeholder 1"/>
          <p:cNvSpPr>
            <a:spLocks noGrp="1"/>
          </p:cNvSpPr>
          <p:nvPr>
            <p:ph type="title"/>
          </p:nvPr>
        </p:nvSpPr>
        <p:spPr bwMode="auto">
          <a:xfrm>
            <a:off x="429948" y="300039"/>
            <a:ext cx="9046104" cy="595311"/>
          </a:xfrm>
          <a:prstGeom prst="rect">
            <a:avLst/>
          </a:prstGeom>
          <a:noFill/>
          <a:ln w="9525">
            <a:noFill/>
            <a:miter lim="800000"/>
          </a:ln>
        </p:spPr>
        <p:txBody>
          <a:bodyPr/>
          <a:lstStyle>
            <a:lvl1pPr>
              <a:defRPr sz="2000">
                <a:latin typeface="Arial" pitchFamily="34" charset="0"/>
                <a:ea typeface="宋体" pitchFamily="2" charset="-122"/>
                <a:cs typeface="Arial" pitchFamily="34" charset="0"/>
              </a:defRPr>
            </a:lvl1pPr>
          </a:lstStyle>
          <a:p>
            <a:pPr lvl="0"/>
            <a:r>
              <a:rPr lang="en-US" noProof="0" smtClean="0"/>
              <a:t>Click to edit Master title style</a:t>
            </a:r>
          </a:p>
        </p:txBody>
      </p:sp>
      <p:sp>
        <p:nvSpPr>
          <p:cNvPr id="5" name="Slide Number Placeholder 3"/>
          <p:cNvSpPr>
            <a:spLocks noGrp="1"/>
          </p:cNvSpPr>
          <p:nvPr>
            <p:ph type="sldNum" sz="quarter" idx="13"/>
            <p:custDataLst>
              <p:tags r:id="rId1"/>
            </p:custDataLst>
          </p:nvPr>
        </p:nvSpPr>
        <p:spPr>
          <a:xfrm>
            <a:off x="450586" y="6554789"/>
            <a:ext cx="306123" cy="142875"/>
          </a:xfrm>
        </p:spPr>
        <p:txBody>
          <a:bodyPr/>
          <a:lstStyle>
            <a:lvl1pPr>
              <a:defRPr/>
            </a:lvl1pPr>
          </a:lstStyle>
          <a:p>
            <a:fld id="{07DDA470-64EC-4838-8513-FA93D4181BA0}" type="slidenum">
              <a:rPr lang="en-US"/>
              <a:t>‹#›</a:t>
            </a:fld>
            <a:endParaRPr lang="en-US"/>
          </a:p>
        </p:txBody>
      </p:sp>
    </p:spTree>
    <p:extLst>
      <p:ext uri="{BB962C8B-B14F-4D97-AF65-F5344CB8AC3E}">
        <p14:creationId xmlns:p14="http://schemas.microsoft.com/office/powerpoint/2010/main" val="2520947346"/>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Slide">
    <p:spTree>
      <p:nvGrpSpPr>
        <p:cNvPr id="1" name=""/>
        <p:cNvGrpSpPr/>
        <p:nvPr/>
      </p:nvGrpSpPr>
      <p:grpSpPr>
        <a:xfrm>
          <a:off x="0" y="0"/>
          <a:ext cx="0" cy="0"/>
        </a:xfrm>
      </p:grpSpPr>
      <p:grpSp>
        <p:nvGrpSpPr>
          <p:cNvPr id="4" name="Group 98"/>
          <p:cNvGrpSpPr/>
          <p:nvPr userDrawn="1">
            <p:custDataLst>
              <p:tags r:id="rId1"/>
            </p:custDataLst>
          </p:nvPr>
        </p:nvGrpSpPr>
        <p:grpSpPr>
          <a:xfrm>
            <a:off x="-1253728" y="1"/>
            <a:ext cx="1035315" cy="3889375"/>
            <a:chOff x="-1253505" y="0"/>
            <a:chExt cx="1035794" cy="3889829"/>
          </a:xfrm>
        </p:grpSpPr>
        <p:sp>
          <p:nvSpPr>
            <p:cNvPr id="5" name="Rectangle 27"/>
            <p:cNvSpPr>
              <a:spLocks noChangeArrowheads="1"/>
            </p:cNvSpPr>
            <p:nvPr userDrawn="1">
              <p:custDataLst>
                <p:tags r:id="rId2"/>
              </p:custDataLst>
            </p:nvPr>
          </p:nvSpPr>
          <p:spPr bwMode="auto">
            <a:xfrm>
              <a:off x="-1253505" y="0"/>
              <a:ext cx="1035794" cy="3889829"/>
            </a:xfrm>
            <a:prstGeom prst="rect">
              <a:avLst/>
            </a:prstGeom>
            <a:solidFill>
              <a:schemeClr val="bg1"/>
            </a:solidFill>
            <a:ln w="12700" algn="ctr">
              <a:noFill/>
              <a:miter lim="800000"/>
            </a:ln>
          </p:spPr>
          <p:txBody>
            <a:bodyPr wrap="none" lIns="0" tIns="0" rIns="0" bIns="0"/>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algn="ctr"/>
              <a:r>
                <a:rPr lang="en-GB" sz="1000" b="1">
                  <a:solidFill>
                    <a:srgbClr val="002776"/>
                  </a:solidFill>
                  <a:latin typeface="Arial"/>
                </a:rPr>
                <a:t>Primary colors</a:t>
              </a:r>
              <a:endParaRPr lang="en-GB" sz="1000" b="1">
                <a:solidFill>
                  <a:srgbClr val="002776"/>
                </a:solidFill>
                <a:latin typeface="Arial"/>
              </a:endParaRPr>
            </a:p>
          </p:txBody>
        </p:sp>
        <p:grpSp>
          <p:nvGrpSpPr>
            <p:cNvPr id="6" name="Group 50"/>
            <p:cNvGrpSpPr/>
            <p:nvPr userDrawn="1"/>
          </p:nvGrpSpPr>
          <p:grpSpPr>
            <a:xfrm>
              <a:off x="-967888" y="180996"/>
              <a:ext cx="464559" cy="585856"/>
              <a:chOff x="12661025" y="-1313976"/>
              <a:chExt cx="464559" cy="585856"/>
            </a:xfrm>
          </p:grpSpPr>
          <p:sp>
            <p:nvSpPr>
              <p:cNvPr id="22" name="Rectangle 25"/>
              <p:cNvSpPr>
                <a:spLocks noChangeArrowheads="1"/>
              </p:cNvSpPr>
              <p:nvPr userDrawn="1">
                <p:custDataLst>
                  <p:tags r:id="rId3"/>
                </p:custDataLst>
              </p:nvPr>
            </p:nvSpPr>
            <p:spPr bwMode="auto">
              <a:xfrm>
                <a:off x="12661025" y="-1313976"/>
                <a:ext cx="464559" cy="585856"/>
              </a:xfrm>
              <a:prstGeom prst="rect">
                <a:avLst/>
              </a:prstGeom>
              <a:solidFill>
                <a:srgbClr val="002776"/>
              </a:solidFill>
              <a:ln w="12700" algn="ctr">
                <a:noFill/>
                <a:miter lim="800000"/>
              </a:ln>
            </p:spPr>
            <p:txBody>
              <a:bodyPr wrap="none" lIns="0" tIns="0" rIns="0" bIns="0" anchor="ct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endParaRPr lang="en-GB" sz="1000">
                  <a:solidFill>
                    <a:srgbClr val="002776"/>
                  </a:solidFill>
                  <a:latin typeface="Arial"/>
                </a:endParaRPr>
              </a:p>
            </p:txBody>
          </p:sp>
          <p:sp>
            <p:nvSpPr>
              <p:cNvPr id="23" name="Rectangle 14"/>
              <p:cNvSpPr>
                <a:spLocks noChangeArrowheads="1"/>
              </p:cNvSpPr>
              <p:nvPr userDrawn="1">
                <p:custDataLst>
                  <p:tags r:id="rId4"/>
                </p:custDataLst>
              </p:nvPr>
            </p:nvSpPr>
            <p:spPr bwMode="auto">
              <a:xfrm>
                <a:off x="12726408" y="-1252056"/>
                <a:ext cx="331976" cy="461719"/>
              </a:xfrm>
              <a:prstGeom prst="rect">
                <a:avLst/>
              </a:prstGeom>
              <a:noFill/>
              <a:ln w="12700" algn="ctr">
                <a:noFill/>
                <a:miter lim="800000"/>
              </a:ln>
            </p:spPr>
            <p:txBody>
              <a:bodyPr wrap="none" lIns="0" tIns="0" rIns="0" bIns="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r>
                  <a:rPr lang="en-GB" sz="1000">
                    <a:solidFill>
                      <a:srgbClr val="FFFFFF"/>
                    </a:solidFill>
                    <a:latin typeface="Arial"/>
                  </a:rPr>
                  <a:t>R 0</a:t>
                </a:r>
              </a:p>
              <a:p>
                <a:pPr defTabSz="914724">
                  <a:defRPr/>
                </a:pPr>
                <a:r>
                  <a:rPr lang="en-GB" sz="1000">
                    <a:solidFill>
                      <a:srgbClr val="FFFFFF"/>
                    </a:solidFill>
                    <a:latin typeface="Arial"/>
                  </a:rPr>
                  <a:t>G 39</a:t>
                </a:r>
              </a:p>
              <a:p>
                <a:pPr defTabSz="914724">
                  <a:defRPr/>
                </a:pPr>
                <a:r>
                  <a:rPr lang="en-GB" sz="1000">
                    <a:solidFill>
                      <a:srgbClr val="FFFFFF"/>
                    </a:solidFill>
                    <a:latin typeface="Arial"/>
                  </a:rPr>
                  <a:t>B 118</a:t>
                </a:r>
              </a:p>
            </p:txBody>
          </p:sp>
        </p:grpSp>
        <p:grpSp>
          <p:nvGrpSpPr>
            <p:cNvPr id="7" name="Group 52"/>
            <p:cNvGrpSpPr/>
            <p:nvPr userDrawn="1"/>
          </p:nvGrpSpPr>
          <p:grpSpPr>
            <a:xfrm>
              <a:off x="-967888" y="1414628"/>
              <a:ext cx="464559" cy="584268"/>
              <a:chOff x="12661025" y="59430"/>
              <a:chExt cx="464559" cy="584268"/>
            </a:xfrm>
          </p:grpSpPr>
          <p:sp>
            <p:nvSpPr>
              <p:cNvPr id="20" name="Rectangle 25"/>
              <p:cNvSpPr>
                <a:spLocks noChangeArrowheads="1"/>
              </p:cNvSpPr>
              <p:nvPr userDrawn="1">
                <p:custDataLst>
                  <p:tags r:id="rId5"/>
                </p:custDataLst>
              </p:nvPr>
            </p:nvSpPr>
            <p:spPr bwMode="auto">
              <a:xfrm>
                <a:off x="12661025" y="59430"/>
                <a:ext cx="464559" cy="584268"/>
              </a:xfrm>
              <a:prstGeom prst="rect">
                <a:avLst/>
              </a:prstGeom>
              <a:solidFill>
                <a:schemeClr val="accent3"/>
              </a:solidFill>
              <a:ln w="12700" algn="ctr">
                <a:noFill/>
                <a:miter lim="800000"/>
              </a:ln>
            </p:spPr>
            <p:txBody>
              <a:bodyPr wrap="none" lIns="0" tIns="0" rIns="0" bIns="0" anchor="ct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endParaRPr lang="en-GB" sz="1000">
                  <a:solidFill>
                    <a:srgbClr val="002776"/>
                  </a:solidFill>
                  <a:latin typeface="Arial"/>
                </a:endParaRPr>
              </a:p>
            </p:txBody>
          </p:sp>
          <p:sp>
            <p:nvSpPr>
              <p:cNvPr id="21" name="Rectangle 16"/>
              <p:cNvSpPr>
                <a:spLocks noChangeArrowheads="1"/>
              </p:cNvSpPr>
              <p:nvPr userDrawn="1">
                <p:custDataLst>
                  <p:tags r:id="rId6"/>
                </p:custDataLst>
              </p:nvPr>
            </p:nvSpPr>
            <p:spPr bwMode="auto">
              <a:xfrm>
                <a:off x="12719525" y="110236"/>
                <a:ext cx="346409" cy="461719"/>
              </a:xfrm>
              <a:prstGeom prst="rect">
                <a:avLst/>
              </a:prstGeom>
              <a:noFill/>
              <a:ln w="12700" algn="ctr">
                <a:noFill/>
                <a:miter lim="800000"/>
              </a:ln>
            </p:spPr>
            <p:txBody>
              <a:bodyPr wrap="none" lIns="0" tIns="0" rIns="0" bIns="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r>
                  <a:rPr lang="en-GB" sz="1000">
                    <a:solidFill>
                      <a:srgbClr val="FFFFFF"/>
                    </a:solidFill>
                    <a:latin typeface="Arial"/>
                  </a:rPr>
                  <a:t>R 0</a:t>
                </a:r>
              </a:p>
              <a:p>
                <a:pPr defTabSz="914724">
                  <a:defRPr/>
                </a:pPr>
                <a:r>
                  <a:rPr lang="en-GB" sz="1000">
                    <a:solidFill>
                      <a:srgbClr val="FFFFFF"/>
                    </a:solidFill>
                    <a:latin typeface="Arial"/>
                  </a:rPr>
                  <a:t>G 161</a:t>
                </a:r>
              </a:p>
              <a:p>
                <a:pPr defTabSz="914724">
                  <a:defRPr/>
                </a:pPr>
                <a:r>
                  <a:rPr lang="en-GB" sz="1000">
                    <a:solidFill>
                      <a:srgbClr val="FFFFFF"/>
                    </a:solidFill>
                    <a:latin typeface="Arial"/>
                  </a:rPr>
                  <a:t>B 222</a:t>
                </a:r>
              </a:p>
            </p:txBody>
          </p:sp>
        </p:grpSp>
        <p:grpSp>
          <p:nvGrpSpPr>
            <p:cNvPr id="8" name="Group 53"/>
            <p:cNvGrpSpPr/>
            <p:nvPr userDrawn="1"/>
          </p:nvGrpSpPr>
          <p:grpSpPr>
            <a:xfrm>
              <a:off x="-967888" y="2030650"/>
              <a:ext cx="464559" cy="584268"/>
              <a:chOff x="12661025" y="853322"/>
              <a:chExt cx="464559" cy="584268"/>
            </a:xfrm>
          </p:grpSpPr>
          <p:sp>
            <p:nvSpPr>
              <p:cNvPr id="18" name="Rectangle 25"/>
              <p:cNvSpPr>
                <a:spLocks noChangeArrowheads="1"/>
              </p:cNvSpPr>
              <p:nvPr userDrawn="1">
                <p:custDataLst>
                  <p:tags r:id="rId7"/>
                </p:custDataLst>
              </p:nvPr>
            </p:nvSpPr>
            <p:spPr bwMode="auto">
              <a:xfrm>
                <a:off x="12661025" y="853322"/>
                <a:ext cx="464559" cy="584268"/>
              </a:xfrm>
              <a:prstGeom prst="rect">
                <a:avLst/>
              </a:prstGeom>
              <a:solidFill>
                <a:schemeClr val="accent4"/>
              </a:solidFill>
              <a:ln w="12700" algn="ctr">
                <a:noFill/>
                <a:miter lim="800000"/>
              </a:ln>
            </p:spPr>
            <p:txBody>
              <a:bodyPr wrap="none" lIns="0" tIns="0" rIns="0" bIns="0" anchor="ct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endParaRPr lang="en-GB" sz="1000">
                  <a:solidFill>
                    <a:srgbClr val="002776"/>
                  </a:solidFill>
                  <a:latin typeface="Arial"/>
                </a:endParaRPr>
              </a:p>
            </p:txBody>
          </p:sp>
          <p:sp>
            <p:nvSpPr>
              <p:cNvPr id="19" name="Rectangle 18"/>
              <p:cNvSpPr>
                <a:spLocks noChangeArrowheads="1"/>
              </p:cNvSpPr>
              <p:nvPr userDrawn="1">
                <p:custDataLst>
                  <p:tags r:id="rId8"/>
                </p:custDataLst>
              </p:nvPr>
            </p:nvSpPr>
            <p:spPr bwMode="auto">
              <a:xfrm>
                <a:off x="12719525" y="915241"/>
                <a:ext cx="346409" cy="461719"/>
              </a:xfrm>
              <a:prstGeom prst="rect">
                <a:avLst/>
              </a:prstGeom>
              <a:noFill/>
              <a:ln w="12700" algn="ctr">
                <a:noFill/>
                <a:miter lim="800000"/>
              </a:ln>
            </p:spPr>
            <p:txBody>
              <a:bodyPr wrap="none" lIns="0" tIns="0" rIns="0" bIns="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r>
                  <a:rPr lang="en-GB" sz="1000">
                    <a:solidFill>
                      <a:srgbClr val="FFFFFF"/>
                    </a:solidFill>
                    <a:latin typeface="Arial"/>
                  </a:rPr>
                  <a:t>R 60</a:t>
                </a:r>
              </a:p>
              <a:p>
                <a:pPr defTabSz="914724">
                  <a:defRPr/>
                </a:pPr>
                <a:r>
                  <a:rPr lang="en-GB" sz="1000">
                    <a:solidFill>
                      <a:srgbClr val="FFFFFF"/>
                    </a:solidFill>
                    <a:latin typeface="Arial"/>
                  </a:rPr>
                  <a:t>G 138</a:t>
                </a:r>
              </a:p>
              <a:p>
                <a:pPr defTabSz="914724">
                  <a:defRPr/>
                </a:pPr>
                <a:r>
                  <a:rPr lang="en-GB" sz="1000">
                    <a:solidFill>
                      <a:srgbClr val="FFFFFF"/>
                    </a:solidFill>
                    <a:latin typeface="Arial"/>
                  </a:rPr>
                  <a:t>B 46</a:t>
                </a:r>
              </a:p>
            </p:txBody>
          </p:sp>
        </p:grpSp>
        <p:grpSp>
          <p:nvGrpSpPr>
            <p:cNvPr id="9" name="Group 54"/>
            <p:cNvGrpSpPr/>
            <p:nvPr userDrawn="1"/>
          </p:nvGrpSpPr>
          <p:grpSpPr>
            <a:xfrm>
              <a:off x="-967888" y="2646672"/>
              <a:ext cx="464559" cy="585855"/>
              <a:chOff x="12661025" y="1513377"/>
              <a:chExt cx="464559" cy="585855"/>
            </a:xfrm>
          </p:grpSpPr>
          <p:sp>
            <p:nvSpPr>
              <p:cNvPr id="16" name="Rectangle 25"/>
              <p:cNvSpPr>
                <a:spLocks noChangeArrowheads="1"/>
              </p:cNvSpPr>
              <p:nvPr userDrawn="1">
                <p:custDataLst>
                  <p:tags r:id="rId9"/>
                </p:custDataLst>
              </p:nvPr>
            </p:nvSpPr>
            <p:spPr bwMode="auto">
              <a:xfrm>
                <a:off x="12661025" y="1513377"/>
                <a:ext cx="464559" cy="585855"/>
              </a:xfrm>
              <a:prstGeom prst="rect">
                <a:avLst/>
              </a:prstGeom>
              <a:solidFill>
                <a:schemeClr val="accent5"/>
              </a:solidFill>
              <a:ln w="12700" algn="ctr">
                <a:noFill/>
                <a:miter lim="800000"/>
              </a:ln>
            </p:spPr>
            <p:txBody>
              <a:bodyPr wrap="none" lIns="0" tIns="0" rIns="0" bIns="0" anchor="ct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endParaRPr lang="en-GB" sz="1000">
                  <a:solidFill>
                    <a:srgbClr val="002776"/>
                  </a:solidFill>
                  <a:latin typeface="Arial"/>
                </a:endParaRPr>
              </a:p>
            </p:txBody>
          </p:sp>
          <p:sp>
            <p:nvSpPr>
              <p:cNvPr id="17" name="Rectangle 17"/>
              <p:cNvSpPr>
                <a:spLocks noChangeArrowheads="1"/>
              </p:cNvSpPr>
              <p:nvPr userDrawn="1">
                <p:custDataLst>
                  <p:tags r:id="rId10"/>
                </p:custDataLst>
              </p:nvPr>
            </p:nvSpPr>
            <p:spPr bwMode="auto">
              <a:xfrm>
                <a:off x="12719525" y="1575296"/>
                <a:ext cx="346409" cy="461719"/>
              </a:xfrm>
              <a:prstGeom prst="rect">
                <a:avLst/>
              </a:prstGeom>
              <a:noFill/>
              <a:ln w="12700" algn="ctr">
                <a:noFill/>
                <a:miter lim="800000"/>
              </a:ln>
            </p:spPr>
            <p:txBody>
              <a:bodyPr wrap="none" lIns="0" tIns="0" rIns="0" bIns="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r>
                  <a:rPr lang="en-GB" sz="1000">
                    <a:solidFill>
                      <a:srgbClr val="002776"/>
                    </a:solidFill>
                    <a:latin typeface="Arial"/>
                  </a:rPr>
                  <a:t>R 114</a:t>
                </a:r>
              </a:p>
              <a:p>
                <a:pPr defTabSz="914724">
                  <a:defRPr/>
                </a:pPr>
                <a:r>
                  <a:rPr lang="en-GB" sz="1000">
                    <a:solidFill>
                      <a:srgbClr val="002776"/>
                    </a:solidFill>
                    <a:latin typeface="Arial"/>
                  </a:rPr>
                  <a:t>G 199</a:t>
                </a:r>
              </a:p>
              <a:p>
                <a:pPr defTabSz="914724">
                  <a:defRPr/>
                </a:pPr>
                <a:r>
                  <a:rPr lang="en-GB" sz="1000">
                    <a:solidFill>
                      <a:srgbClr val="002776"/>
                    </a:solidFill>
                    <a:latin typeface="Arial"/>
                  </a:rPr>
                  <a:t>B 231</a:t>
                </a:r>
              </a:p>
            </p:txBody>
          </p:sp>
        </p:grpSp>
        <p:grpSp>
          <p:nvGrpSpPr>
            <p:cNvPr id="10" name="Group 55"/>
            <p:cNvGrpSpPr/>
            <p:nvPr userDrawn="1"/>
          </p:nvGrpSpPr>
          <p:grpSpPr>
            <a:xfrm>
              <a:off x="-967888" y="3262694"/>
              <a:ext cx="464559" cy="585855"/>
              <a:chOff x="12661025" y="2333768"/>
              <a:chExt cx="464559" cy="585855"/>
            </a:xfrm>
          </p:grpSpPr>
          <p:sp>
            <p:nvSpPr>
              <p:cNvPr id="14" name="Rectangle 25"/>
              <p:cNvSpPr>
                <a:spLocks noChangeArrowheads="1"/>
              </p:cNvSpPr>
              <p:nvPr userDrawn="1">
                <p:custDataLst>
                  <p:tags r:id="rId11"/>
                </p:custDataLst>
              </p:nvPr>
            </p:nvSpPr>
            <p:spPr bwMode="auto">
              <a:xfrm>
                <a:off x="12661025" y="2333768"/>
                <a:ext cx="464559" cy="585855"/>
              </a:xfrm>
              <a:prstGeom prst="rect">
                <a:avLst/>
              </a:prstGeom>
              <a:solidFill>
                <a:schemeClr val="accent6"/>
              </a:solidFill>
              <a:ln w="12700" algn="ctr">
                <a:noFill/>
                <a:miter lim="800000"/>
              </a:ln>
            </p:spPr>
            <p:txBody>
              <a:bodyPr wrap="none" lIns="0" tIns="0" rIns="0" bIns="0" anchor="ct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endParaRPr lang="en-GB" sz="1000">
                  <a:solidFill>
                    <a:srgbClr val="002776"/>
                  </a:solidFill>
                  <a:latin typeface="Arial"/>
                </a:endParaRPr>
              </a:p>
            </p:txBody>
          </p:sp>
          <p:sp>
            <p:nvSpPr>
              <p:cNvPr id="15" name="Rectangle 19"/>
              <p:cNvSpPr>
                <a:spLocks noChangeArrowheads="1"/>
              </p:cNvSpPr>
              <p:nvPr userDrawn="1">
                <p:custDataLst>
                  <p:tags r:id="rId12"/>
                </p:custDataLst>
              </p:nvPr>
            </p:nvSpPr>
            <p:spPr bwMode="auto">
              <a:xfrm>
                <a:off x="12719525" y="2395687"/>
                <a:ext cx="346409" cy="461719"/>
              </a:xfrm>
              <a:prstGeom prst="rect">
                <a:avLst/>
              </a:prstGeom>
              <a:noFill/>
              <a:ln w="12700" algn="ctr">
                <a:noFill/>
                <a:miter lim="800000"/>
              </a:ln>
            </p:spPr>
            <p:txBody>
              <a:bodyPr wrap="none" lIns="0" tIns="0" rIns="0" bIns="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r>
                  <a:rPr lang="en-GB" sz="1000">
                    <a:solidFill>
                      <a:srgbClr val="002776"/>
                    </a:solidFill>
                    <a:latin typeface="Arial"/>
                  </a:rPr>
                  <a:t>R 201</a:t>
                </a:r>
              </a:p>
              <a:p>
                <a:pPr defTabSz="914724">
                  <a:defRPr/>
                </a:pPr>
                <a:r>
                  <a:rPr lang="en-GB" sz="1000">
                    <a:solidFill>
                      <a:srgbClr val="002776"/>
                    </a:solidFill>
                    <a:latin typeface="Arial"/>
                  </a:rPr>
                  <a:t>G 221</a:t>
                </a:r>
              </a:p>
              <a:p>
                <a:pPr defTabSz="914724">
                  <a:defRPr/>
                </a:pPr>
                <a:r>
                  <a:rPr lang="en-GB" sz="1000">
                    <a:solidFill>
                      <a:srgbClr val="002776"/>
                    </a:solidFill>
                    <a:latin typeface="Arial"/>
                  </a:rPr>
                  <a:t>B 3</a:t>
                </a:r>
              </a:p>
            </p:txBody>
          </p:sp>
        </p:grpSp>
        <p:grpSp>
          <p:nvGrpSpPr>
            <p:cNvPr id="11" name="Group 51"/>
            <p:cNvGrpSpPr/>
            <p:nvPr userDrawn="1"/>
          </p:nvGrpSpPr>
          <p:grpSpPr>
            <a:xfrm>
              <a:off x="-967888" y="798606"/>
              <a:ext cx="464559" cy="584268"/>
              <a:chOff x="12661025" y="-640070"/>
              <a:chExt cx="464559" cy="584268"/>
            </a:xfrm>
          </p:grpSpPr>
          <p:sp>
            <p:nvSpPr>
              <p:cNvPr id="12" name="Rectangle 25"/>
              <p:cNvSpPr>
                <a:spLocks noChangeArrowheads="1"/>
              </p:cNvSpPr>
              <p:nvPr userDrawn="1">
                <p:custDataLst>
                  <p:tags r:id="rId13"/>
                </p:custDataLst>
              </p:nvPr>
            </p:nvSpPr>
            <p:spPr bwMode="auto">
              <a:xfrm>
                <a:off x="12661025" y="-640070"/>
                <a:ext cx="464559" cy="584268"/>
              </a:xfrm>
              <a:prstGeom prst="rect">
                <a:avLst/>
              </a:prstGeom>
              <a:solidFill>
                <a:schemeClr val="accent2"/>
              </a:solidFill>
              <a:ln w="12700" algn="ctr">
                <a:noFill/>
                <a:miter lim="800000"/>
              </a:ln>
            </p:spPr>
            <p:txBody>
              <a:bodyPr wrap="none" lIns="0" tIns="0" rIns="0" bIns="0" anchor="ct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endParaRPr lang="en-GB" sz="1000">
                  <a:solidFill>
                    <a:srgbClr val="002776"/>
                  </a:solidFill>
                  <a:latin typeface="Arial"/>
                </a:endParaRPr>
              </a:p>
            </p:txBody>
          </p:sp>
          <p:sp>
            <p:nvSpPr>
              <p:cNvPr id="13" name="Rectangle 15"/>
              <p:cNvSpPr>
                <a:spLocks noChangeArrowheads="1"/>
              </p:cNvSpPr>
              <p:nvPr userDrawn="1">
                <p:custDataLst>
                  <p:tags r:id="rId14"/>
                </p:custDataLst>
              </p:nvPr>
            </p:nvSpPr>
            <p:spPr bwMode="auto">
              <a:xfrm>
                <a:off x="12719525" y="-578151"/>
                <a:ext cx="346409" cy="461719"/>
              </a:xfrm>
              <a:prstGeom prst="rect">
                <a:avLst/>
              </a:prstGeom>
              <a:noFill/>
              <a:ln w="12700" algn="ctr">
                <a:noFill/>
                <a:miter lim="800000"/>
              </a:ln>
            </p:spPr>
            <p:txBody>
              <a:bodyPr wrap="none" lIns="0" tIns="0" rIns="0" bIns="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14724">
                  <a:defRPr/>
                </a:pPr>
                <a:r>
                  <a:rPr lang="en-GB" sz="1000">
                    <a:solidFill>
                      <a:srgbClr val="FFFFFF"/>
                    </a:solidFill>
                    <a:latin typeface="Arial"/>
                  </a:rPr>
                  <a:t>R 146</a:t>
                </a:r>
              </a:p>
              <a:p>
                <a:pPr defTabSz="914724">
                  <a:defRPr/>
                </a:pPr>
                <a:r>
                  <a:rPr lang="en-GB" sz="1000">
                    <a:solidFill>
                      <a:srgbClr val="FFFFFF"/>
                    </a:solidFill>
                    <a:latin typeface="Arial"/>
                  </a:rPr>
                  <a:t>G 212</a:t>
                </a:r>
              </a:p>
              <a:p>
                <a:pPr defTabSz="914724">
                  <a:defRPr/>
                </a:pPr>
                <a:r>
                  <a:rPr lang="en-GB" sz="1000">
                    <a:solidFill>
                      <a:srgbClr val="FFFFFF"/>
                    </a:solidFill>
                    <a:latin typeface="Arial"/>
                  </a:rPr>
                  <a:t>B 0</a:t>
                </a:r>
              </a:p>
            </p:txBody>
          </p:sp>
        </p:grpSp>
      </p:grpSp>
      <p:graphicFrame>
        <p:nvGraphicFramePr>
          <p:cNvPr id="24" name="Rectangle 2" hidden="1"/>
          <p:cNvGraphicFramePr>
            <a:graphicFrameLocks noChangeAspect="1"/>
          </p:cNvGraphicFramePr>
          <p:nvPr>
            <p:custDataLst>
              <p:tags r:id="rId15"/>
            </p:custDataLst>
          </p:nvPr>
        </p:nvGraphicFramePr>
        <p:xfrm>
          <a:off x="0" y="0"/>
          <a:ext cx="158221" cy="158750"/>
        </p:xfrm>
        <a:graphic>
          <a:graphicData uri="http://schemas.openxmlformats.org/presentationml/2006/ole">
            <mc:AlternateContent>
              <mc:Choice xmlns:v="urn:schemas-microsoft-com:vml" Requires="v">
                <p:oleObj spid="_x0000_s1040" name="think-cell Slide" r:id="rId16" imgW="158221" imgH="158750" progId="">
                  <p:embed/>
                </p:oleObj>
              </mc:Choice>
              <mc:Fallback>
                <p:oleObj name="think-cell Slide" r:id="rId16" imgW="158221" imgH="158750" progId="">
                  <p:embed/>
                  <p:pic>
                    <p:nvPicPr>
                      <p:cNvPr id="0" name="OLE substitute image"/>
                      <p:cNvPicPr/>
                      <p:nvPr/>
                    </p:nvPicPr>
                    <p:blipFill>
                      <a:blip r:embed="rId17">
                        <a:extLst>
                          <a:ext uri="{28A0092B-C50C-407E-A947-70E740481C1C}">
                            <a14:useLocalDpi xmlns:a14="http://schemas.microsoft.com/office/drawing/2010/main" val="0"/>
                          </a:ext>
                        </a:extLst>
                      </a:blip>
                      <a:stretch>
                        <a:fillRect/>
                      </a:stretch>
                    </p:blipFill>
                    <p:spPr>
                      <a:xfrm>
                        <a:off x="0" y="0"/>
                        <a:ext cx="158221" cy="158750"/>
                      </a:xfrm>
                      <a:prstGeom prst="rect">
                        <a:avLst/>
                      </a:prstGeom>
                      <a:noFill/>
                      <a:ln>
                        <a:noFill/>
                      </a:ln>
                    </p:spPr>
                  </p:pic>
                </p:oleObj>
              </mc:Fallback>
            </mc:AlternateContent>
          </a:graphicData>
        </a:graphic>
      </p:graphicFrame>
      <p:sp>
        <p:nvSpPr>
          <p:cNvPr id="120836" name="Text Placeholder 2"/>
          <p:cNvSpPr>
            <a:spLocks noGrp="1"/>
          </p:cNvSpPr>
          <p:nvPr>
            <p:ph type="subTitle" idx="1"/>
          </p:nvPr>
        </p:nvSpPr>
        <p:spPr>
          <a:xfrm>
            <a:off x="414338" y="6081917"/>
            <a:ext cx="5135113" cy="228396"/>
          </a:xfrm>
          <a:prstGeom prst="rect">
            <a:avLst/>
          </a:prstGeom>
        </p:spPr>
        <p:txBody>
          <a:bodyPr lIns="0" tIns="0" rIns="0" bIns="0">
            <a:spAutoFit/>
          </a:bodyPr>
          <a:lstStyle>
            <a:lvl1pPr marL="0" indent="0" eaLnBrk="1" hangingPunct="1">
              <a:lnSpc>
                <a:spcPct val="106000"/>
              </a:lnSpc>
              <a:spcBef>
                <a:spcPct val="15000"/>
              </a:spcBef>
              <a:buFont typeface="Wingdings 2" pitchFamily="18" charset="2"/>
              <a:buNone/>
              <a:defRPr b="1" smtClean="0"/>
            </a:lvl1pPr>
          </a:lstStyle>
          <a:p>
            <a:r>
              <a:rPr lang="en-US" noProof="0" smtClean="0"/>
              <a:t>Click to edit Master subtitle style</a:t>
            </a:r>
            <a:endParaRPr lang="en-US" noProof="0"/>
          </a:p>
        </p:txBody>
      </p:sp>
      <p:sp>
        <p:nvSpPr>
          <p:cNvPr id="110" name="Title Placeholder 1"/>
          <p:cNvSpPr>
            <a:spLocks noGrp="1"/>
          </p:cNvSpPr>
          <p:nvPr>
            <p:ph type="ctrTitle"/>
          </p:nvPr>
        </p:nvSpPr>
        <p:spPr>
          <a:xfrm>
            <a:off x="473287" y="2886327"/>
            <a:ext cx="4910409" cy="1128762"/>
          </a:xfrm>
          <a:prstGeom prst="rect">
            <a:avLst/>
          </a:prstGeom>
        </p:spPr>
        <p:txBody>
          <a:bodyPr/>
          <a:lstStyle>
            <a:lvl1pPr marL="0" marR="0" indent="0" defTabSz="957998" rtl="0" eaLnBrk="0" fontAlgn="base" latinLnBrk="0" hangingPunct="0">
              <a:lnSpc>
                <a:spcPts val="2800"/>
              </a:lnSpc>
              <a:spcBef>
                <a:spcPct val="0"/>
              </a:spcBef>
              <a:spcAft>
                <a:spcPct val="0"/>
              </a:spcAft>
              <a:defRPr sz="2800" b="1">
                <a:solidFill>
                  <a:schemeClr val="tx2"/>
                </a:solidFill>
                <a:latin typeface="Arial" pitchFamily="34" charset="0"/>
                <a:ea typeface="宋体" pitchFamily="2" charset="-122"/>
                <a:cs typeface="Arial" pitchFamily="34" charset="0"/>
              </a:defRPr>
            </a:lvl1pPr>
          </a:lstStyle>
          <a:p>
            <a:pPr lvl="0"/>
            <a:r>
              <a:rPr lang="en-US" noProof="0" smtClean="0"/>
              <a:t>Click to edit Master title style</a:t>
            </a:r>
          </a:p>
        </p:txBody>
      </p:sp>
      <p:pic>
        <p:nvPicPr>
          <p:cNvPr id="26" name="Picture 5" descr="Deloittelogo_RGB"/>
          <p:cNvPicPr>
            <a:picLocks noChangeAspect="1" noChangeArrowheads="1"/>
          </p:cNvPicPr>
          <p:nvPr userDrawn="1"/>
        </p:nvPicPr>
        <p:blipFill>
          <a:blip r:embed="rId18"/>
          <a:stretch>
            <a:fillRect/>
          </a:stretch>
        </p:blipFill>
        <p:spPr bwMode="auto">
          <a:xfrm>
            <a:off x="473286" y="622824"/>
            <a:ext cx="1656313" cy="697977"/>
          </a:xfrm>
          <a:prstGeom prst="rect">
            <a:avLst/>
          </a:prstGeom>
          <a:noFill/>
          <a:ln w="9525">
            <a:noFill/>
            <a:miter lim="800000"/>
          </a:ln>
        </p:spPr>
      </p:pic>
      <p:sp>
        <p:nvSpPr>
          <p:cNvPr id="29" name="Rectangle 17"/>
          <p:cNvSpPr>
            <a:spLocks noChangeArrowheads="1"/>
          </p:cNvSpPr>
          <p:nvPr userDrawn="1"/>
        </p:nvSpPr>
        <p:spPr bwMode="auto">
          <a:xfrm>
            <a:off x="7691431" y="6504862"/>
            <a:ext cx="1926167" cy="217488"/>
          </a:xfrm>
          <a:prstGeom prst="rect">
            <a:avLst/>
          </a:prstGeom>
          <a:noFill/>
          <a:ln w="12700">
            <a:noFill/>
            <a:miter lim="800000"/>
          </a:ln>
          <a:effectLst/>
        </p:spPr>
        <p:txBody>
          <a:bodyPr lIns="95250" tIns="47625" rIns="95250" bIns="47625">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41388" eaLnBrk="0" hangingPunct="0">
              <a:spcBef>
                <a:spcPct val="50000"/>
              </a:spcBef>
              <a:defRPr/>
            </a:pPr>
            <a:r>
              <a:rPr lang="en-GB" sz="800">
                <a:solidFill>
                  <a:srgbClr val="FFFFFF">
                    <a:lumMod val="50000"/>
                  </a:srgbClr>
                </a:solidFill>
                <a:latin typeface="Times New Roman" pitchFamily="18" charset="0"/>
                <a:ea typeface="宋体" pitchFamily="2" charset="-122"/>
              </a:rPr>
              <a:t>Copyright © </a:t>
            </a:r>
            <a:r>
              <a:rPr lang="en-GB" sz="800" smtClean="0">
                <a:solidFill>
                  <a:srgbClr val="FFFFFF">
                    <a:lumMod val="50000"/>
                  </a:srgbClr>
                </a:solidFill>
                <a:latin typeface="Times New Roman" pitchFamily="18" charset="0"/>
                <a:ea typeface="宋体" pitchFamily="2" charset="-122"/>
              </a:rPr>
              <a:t>2012</a:t>
            </a:r>
            <a:r>
              <a:rPr lang="en-GB" altLang="zh-CN" sz="800" smtClean="0">
                <a:solidFill>
                  <a:srgbClr val="FFFFFF">
                    <a:lumMod val="50000"/>
                  </a:srgbClr>
                </a:solidFill>
                <a:latin typeface="Times New Roman" pitchFamily="18" charset="0"/>
                <a:ea typeface="宋体" pitchFamily="2" charset="-122"/>
              </a:rPr>
              <a:t> </a:t>
            </a:r>
            <a:r>
              <a:rPr lang="en-GB" sz="800">
                <a:solidFill>
                  <a:srgbClr val="FFFFFF">
                    <a:lumMod val="50000"/>
                  </a:srgbClr>
                </a:solidFill>
                <a:latin typeface="Times New Roman" pitchFamily="18" charset="0"/>
                <a:ea typeface="宋体" pitchFamily="2" charset="-122"/>
              </a:rPr>
              <a:t>Deloitte Consulting </a:t>
            </a:r>
          </a:p>
        </p:txBody>
      </p:sp>
      <p:sp>
        <p:nvSpPr>
          <p:cNvPr id="27" name="Slide Number Placeholder 3"/>
          <p:cNvSpPr>
            <a:spLocks noGrp="1"/>
          </p:cNvSpPr>
          <p:nvPr>
            <p:ph type="sldNum" sz="quarter" idx="13"/>
            <p:custDataLst>
              <p:tags r:id="rId19"/>
            </p:custDataLst>
          </p:nvPr>
        </p:nvSpPr>
        <p:spPr>
          <a:xfrm>
            <a:off x="450586" y="6554789"/>
            <a:ext cx="306123" cy="142875"/>
          </a:xfrm>
        </p:spPr>
        <p:txBody>
          <a:bodyPr/>
          <a:lstStyle>
            <a:lvl1pPr>
              <a:defRPr/>
            </a:lvl1pPr>
          </a:lstStyle>
          <a:p>
            <a:fld id="{07DDA470-64EC-4838-8513-FA93D4181BA0}" type="slidenum">
              <a:rPr lang="en-US"/>
              <a:t>‹#›</a:t>
            </a:fld>
            <a:endParaRPr lang="en-US"/>
          </a:p>
        </p:txBody>
      </p:sp>
    </p:spTree>
    <p:extLst>
      <p:ext uri="{BB962C8B-B14F-4D97-AF65-F5344CB8AC3E}">
        <p14:creationId xmlns:p14="http://schemas.microsoft.com/office/powerpoint/2010/main" val="1143586537"/>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Blank">
    <p:spTree>
      <p:nvGrpSpPr>
        <p:cNvPr id="1" name=""/>
        <p:cNvGrpSpPr/>
        <p:nvPr/>
      </p:nvGrpSpPr>
      <p:grpSpPr>
        <a:xfrm>
          <a:off x="0" y="0"/>
          <a:ext cx="0" cy="0"/>
        </a:xfrm>
      </p:grpSpPr>
      <p:sp>
        <p:nvSpPr>
          <p:cNvPr id="2" name="Rectangle 1"/>
          <p:cNvSpPr/>
          <p:nvPr userDrawn="1"/>
        </p:nvSpPr>
        <p:spPr>
          <a:xfrm>
            <a:off x="0" y="5029202"/>
            <a:ext cx="9906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anchor="ct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algn="ctr">
              <a:defRPr/>
            </a:pPr>
            <a:endParaRPr lang="en-US" sz="1800">
              <a:solidFill>
                <a:srgbClr val="FFFFFF"/>
              </a:solidFill>
            </a:endParaRPr>
          </a:p>
        </p:txBody>
      </p:sp>
      <p:pic>
        <p:nvPicPr>
          <p:cNvPr id="3" name="Picture 7" descr="Member_RGB"/>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7815264" y="6350000"/>
            <a:ext cx="1633537"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a:spLocks noChangeArrowheads="1"/>
          </p:cNvSpPr>
          <p:nvPr userDrawn="1"/>
        </p:nvSpPr>
        <p:spPr bwMode="gray">
          <a:xfrm>
            <a:off x="374650" y="5257800"/>
            <a:ext cx="7092950" cy="1295400"/>
          </a:xfrm>
          <a:prstGeom prst="rect">
            <a:avLst/>
          </a:prstGeom>
          <a:solidFill>
            <a:schemeClr val="bg1"/>
          </a:solidFill>
          <a:ln w="9525" algn="ctr">
            <a:noFill/>
            <a:miter lim="800000"/>
          </a:ln>
        </p:spPr>
        <p:txBody>
          <a:bodyPr lIns="0" tIns="0" rIns="0" bIns="0" anchor="b"/>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eaLnBrk="0" hangingPunct="0">
              <a:lnSpc>
                <a:spcPct val="102000"/>
              </a:lnSpc>
              <a:spcAft>
                <a:spcPct val="37000"/>
              </a:spcAft>
              <a:defRPr/>
            </a:pPr>
            <a:r>
              <a:rPr lang="zh-CN" altLang="en-US" sz="800">
                <a:solidFill>
                  <a:srgbClr val="091D5D"/>
                </a:solidFill>
                <a:ea typeface="宋体" pitchFamily="2" charset="-122"/>
              </a:rPr>
              <a:t>德勤全球</a:t>
            </a:r>
          </a:p>
          <a:p>
            <a:pPr eaLnBrk="0" hangingPunct="0">
              <a:lnSpc>
                <a:spcPct val="102000"/>
              </a:lnSpc>
              <a:spcAft>
                <a:spcPct val="37000"/>
              </a:spcAft>
              <a:defRPr/>
            </a:pPr>
            <a:endParaRPr lang="zh-CN" altLang="en-US" sz="800">
              <a:solidFill>
                <a:srgbClr val="091D5D"/>
              </a:solidFill>
              <a:ea typeface="宋体" pitchFamily="2" charset="-122"/>
            </a:endParaRPr>
          </a:p>
          <a:p>
            <a:pPr eaLnBrk="0" hangingPunct="0">
              <a:lnSpc>
                <a:spcPct val="102000"/>
              </a:lnSpc>
              <a:spcAft>
                <a:spcPct val="37000"/>
              </a:spcAft>
              <a:defRPr/>
            </a:pPr>
            <a:r>
              <a:rPr lang="en-US" altLang="zh-CN" sz="800">
                <a:solidFill>
                  <a:srgbClr val="091D5D"/>
                </a:solidFill>
                <a:ea typeface="宋体" pitchFamily="2" charset="-122"/>
              </a:rPr>
              <a:t>Deloitte (“</a:t>
            </a:r>
            <a:r>
              <a:rPr lang="zh-CN" altLang="en-US" sz="800">
                <a:solidFill>
                  <a:srgbClr val="091D5D"/>
                </a:solidFill>
                <a:ea typeface="宋体" pitchFamily="2" charset="-122"/>
              </a:rPr>
              <a:t>德勤”</a:t>
            </a:r>
            <a:r>
              <a:rPr lang="en-US" altLang="zh-CN" sz="800">
                <a:solidFill>
                  <a:srgbClr val="091D5D"/>
                </a:solidFill>
                <a:ea typeface="宋体" pitchFamily="2" charset="-122"/>
              </a:rPr>
              <a:t>) </a:t>
            </a:r>
            <a:r>
              <a:rPr lang="zh-CN" altLang="en-US" sz="800">
                <a:solidFill>
                  <a:srgbClr val="091D5D"/>
                </a:solidFill>
                <a:ea typeface="宋体" pitchFamily="2" charset="-122"/>
              </a:rPr>
              <a:t>泛指根据英国法律组成的社团性质的组织</a:t>
            </a:r>
            <a:r>
              <a:rPr lang="en-US" altLang="zh-CN" sz="800">
                <a:solidFill>
                  <a:srgbClr val="091D5D"/>
                </a:solidFill>
                <a:ea typeface="宋体" pitchFamily="2" charset="-122"/>
              </a:rPr>
              <a:t>Deloitte Touche Tohmatsu (“</a:t>
            </a:r>
            <a:r>
              <a:rPr lang="zh-CN" altLang="en-US" sz="800">
                <a:solidFill>
                  <a:srgbClr val="091D5D"/>
                </a:solidFill>
                <a:ea typeface="宋体" pitchFamily="2" charset="-122"/>
              </a:rPr>
              <a:t>德勤全球”</a:t>
            </a:r>
            <a:r>
              <a:rPr lang="en-US" altLang="zh-CN" sz="800">
                <a:solidFill>
                  <a:srgbClr val="091D5D"/>
                </a:solidFill>
                <a:ea typeface="宋体" pitchFamily="2" charset="-122"/>
              </a:rPr>
              <a:t>)</a:t>
            </a:r>
            <a:r>
              <a:rPr lang="zh-CN" altLang="en-US" sz="800">
                <a:solidFill>
                  <a:srgbClr val="091D5D"/>
                </a:solidFill>
                <a:ea typeface="宋体" pitchFamily="2" charset="-122"/>
              </a:rPr>
              <a:t>、其成员所</a:t>
            </a:r>
            <a:r>
              <a:rPr lang="en-US" altLang="zh-CN" sz="800">
                <a:solidFill>
                  <a:srgbClr val="091D5D"/>
                </a:solidFill>
                <a:ea typeface="宋体" pitchFamily="2" charset="-122"/>
              </a:rPr>
              <a:t>/</a:t>
            </a:r>
            <a:r>
              <a:rPr lang="zh-CN" altLang="en-US" sz="800">
                <a:solidFill>
                  <a:srgbClr val="091D5D"/>
                </a:solidFill>
                <a:ea typeface="宋体" pitchFamily="2" charset="-122"/>
              </a:rPr>
              <a:t>公司、以及他们的附属机构和关联机构。德勤全球是一个由全球各地众多的成员所</a:t>
            </a:r>
            <a:r>
              <a:rPr lang="en-US" altLang="zh-CN" sz="800">
                <a:solidFill>
                  <a:srgbClr val="091D5D"/>
                </a:solidFill>
                <a:ea typeface="宋体" pitchFamily="2" charset="-122"/>
              </a:rPr>
              <a:t>/</a:t>
            </a:r>
            <a:r>
              <a:rPr lang="zh-CN" altLang="en-US" sz="800">
                <a:solidFill>
                  <a:srgbClr val="091D5D"/>
                </a:solidFill>
                <a:ea typeface="宋体" pitchFamily="2" charset="-122"/>
              </a:rPr>
              <a:t>公司组成的组织，致力于提供卓越的专业服务及咨询。德勤全球重视客户服务，并在约</a:t>
            </a:r>
            <a:r>
              <a:rPr lang="en-US" altLang="zh-CN" sz="800">
                <a:solidFill>
                  <a:srgbClr val="091D5D"/>
                </a:solidFill>
                <a:ea typeface="宋体" pitchFamily="2" charset="-122"/>
              </a:rPr>
              <a:t>150</a:t>
            </a:r>
            <a:r>
              <a:rPr lang="zh-CN" altLang="en-US" sz="800">
                <a:solidFill>
                  <a:srgbClr val="091D5D"/>
                </a:solidFill>
                <a:ea typeface="宋体" pitchFamily="2" charset="-122"/>
              </a:rPr>
              <a:t>个国家切实执行其全球性客户服务战略。德勤依托由约</a:t>
            </a:r>
            <a:r>
              <a:rPr lang="en-US" altLang="zh-CN" sz="800">
                <a:solidFill>
                  <a:srgbClr val="091D5D"/>
                </a:solidFill>
                <a:ea typeface="宋体" pitchFamily="2" charset="-122"/>
              </a:rPr>
              <a:t>135,000</a:t>
            </a:r>
            <a:r>
              <a:rPr lang="zh-CN" altLang="en-US" sz="800">
                <a:solidFill>
                  <a:srgbClr val="091D5D"/>
                </a:solidFill>
                <a:ea typeface="宋体" pitchFamily="2" charset="-122"/>
              </a:rPr>
              <a:t>名专业人士组成的全球网络，在审计、税务、企业管理咨询和财务咨询等四个领域为超过一半的全球最大型企业、全国性大型企业、公共机构、当地的重要客户以及众多发展迅速的全球性公司提供专业服务。作为社团组织的德勤全球并不提供上述服务，由于法律规定及其他原因，某些成员所</a:t>
            </a:r>
            <a:r>
              <a:rPr lang="en-US" altLang="zh-CN" sz="800">
                <a:solidFill>
                  <a:srgbClr val="091D5D"/>
                </a:solidFill>
                <a:ea typeface="宋体" pitchFamily="2" charset="-122"/>
              </a:rPr>
              <a:t>/</a:t>
            </a:r>
            <a:r>
              <a:rPr lang="zh-CN" altLang="en-US" sz="800">
                <a:solidFill>
                  <a:srgbClr val="091D5D"/>
                </a:solidFill>
                <a:ea typeface="宋体" pitchFamily="2" charset="-122"/>
              </a:rPr>
              <a:t>公司不会在所有四个专业领域提供服务。</a:t>
            </a:r>
          </a:p>
          <a:p>
            <a:pPr eaLnBrk="0" hangingPunct="0">
              <a:lnSpc>
                <a:spcPct val="102000"/>
              </a:lnSpc>
              <a:spcAft>
                <a:spcPct val="37000"/>
              </a:spcAft>
              <a:defRPr/>
            </a:pPr>
            <a:endParaRPr lang="zh-CN" altLang="en-US" sz="800">
              <a:solidFill>
                <a:srgbClr val="091D5D"/>
              </a:solidFill>
              <a:ea typeface="宋体" pitchFamily="2" charset="-122"/>
            </a:endParaRPr>
          </a:p>
          <a:p>
            <a:pPr eaLnBrk="0" hangingPunct="0">
              <a:lnSpc>
                <a:spcPct val="102000"/>
              </a:lnSpc>
              <a:spcAft>
                <a:spcPct val="37000"/>
              </a:spcAft>
              <a:defRPr/>
            </a:pPr>
            <a:r>
              <a:rPr lang="zh-CN" altLang="en-US" sz="800">
                <a:solidFill>
                  <a:srgbClr val="091D5D"/>
                </a:solidFill>
                <a:ea typeface="宋体" pitchFamily="2" charset="-122"/>
              </a:rPr>
              <a:t>作为一家根据英国法律组成的社团性质的组织，德勤全球和其任何成员所</a:t>
            </a:r>
            <a:r>
              <a:rPr lang="en-US" altLang="zh-CN" sz="800">
                <a:solidFill>
                  <a:srgbClr val="091D5D"/>
                </a:solidFill>
                <a:ea typeface="宋体" pitchFamily="2" charset="-122"/>
              </a:rPr>
              <a:t>/</a:t>
            </a:r>
            <a:r>
              <a:rPr lang="zh-CN" altLang="en-US" sz="800">
                <a:solidFill>
                  <a:srgbClr val="091D5D"/>
                </a:solidFill>
                <a:ea typeface="宋体" pitchFamily="2" charset="-122"/>
              </a:rPr>
              <a:t>公司之间对其相互的行为、疏忽或遗漏不承担任何责任。每一成员所</a:t>
            </a:r>
            <a:r>
              <a:rPr lang="en-US" altLang="zh-CN" sz="800">
                <a:solidFill>
                  <a:srgbClr val="091D5D"/>
                </a:solidFill>
                <a:ea typeface="宋体" pitchFamily="2" charset="-122"/>
              </a:rPr>
              <a:t>/</a:t>
            </a:r>
            <a:r>
              <a:rPr lang="zh-CN" altLang="en-US" sz="800">
                <a:solidFill>
                  <a:srgbClr val="091D5D"/>
                </a:solidFill>
                <a:ea typeface="宋体" pitchFamily="2" charset="-122"/>
              </a:rPr>
              <a:t>公司是一个冠以“</a:t>
            </a:r>
            <a:r>
              <a:rPr lang="en-US" altLang="zh-CN" sz="800">
                <a:solidFill>
                  <a:srgbClr val="091D5D"/>
                </a:solidFill>
                <a:ea typeface="宋体" pitchFamily="2" charset="-122"/>
              </a:rPr>
              <a:t>Deloitte” </a:t>
            </a:r>
            <a:r>
              <a:rPr lang="zh-CN" altLang="en-US" sz="800">
                <a:solidFill>
                  <a:srgbClr val="091D5D"/>
                </a:solidFill>
                <a:ea typeface="宋体" pitchFamily="2" charset="-122"/>
              </a:rPr>
              <a:t>、 “</a:t>
            </a:r>
            <a:r>
              <a:rPr lang="en-US" altLang="zh-CN" sz="800">
                <a:solidFill>
                  <a:srgbClr val="091D5D"/>
                </a:solidFill>
                <a:ea typeface="宋体" pitchFamily="2" charset="-122"/>
              </a:rPr>
              <a:t>Deloitte &amp; Touche” </a:t>
            </a:r>
            <a:r>
              <a:rPr lang="zh-CN" altLang="en-US" sz="800">
                <a:solidFill>
                  <a:srgbClr val="091D5D"/>
                </a:solidFill>
                <a:ea typeface="宋体" pitchFamily="2" charset="-122"/>
              </a:rPr>
              <a:t>、 “</a:t>
            </a:r>
            <a:r>
              <a:rPr lang="en-US" altLang="zh-CN" sz="800">
                <a:solidFill>
                  <a:srgbClr val="091D5D"/>
                </a:solidFill>
                <a:ea typeface="宋体" pitchFamily="2" charset="-122"/>
              </a:rPr>
              <a:t>Deloitte Touche Tohmatsu” </a:t>
            </a:r>
            <a:r>
              <a:rPr lang="zh-CN" altLang="en-US" sz="800">
                <a:solidFill>
                  <a:srgbClr val="091D5D"/>
                </a:solidFill>
                <a:ea typeface="宋体" pitchFamily="2" charset="-122"/>
              </a:rPr>
              <a:t>、 “德勤”或其他相关名称独立运营的法律实体。</a:t>
            </a:r>
            <a:endParaRPr lang="en-US" altLang="zh-CN" sz="800">
              <a:solidFill>
                <a:srgbClr val="091D5D"/>
              </a:solidFill>
              <a:ea typeface="宋体" pitchFamily="2" charset="-122"/>
            </a:endParaRPr>
          </a:p>
        </p:txBody>
      </p:sp>
      <p:sp>
        <p:nvSpPr>
          <p:cNvPr id="5" name="Slide Number Placeholder 3"/>
          <p:cNvSpPr>
            <a:spLocks noGrp="1"/>
          </p:cNvSpPr>
          <p:nvPr>
            <p:ph type="sldNum" sz="quarter" idx="13"/>
            <p:custDataLst>
              <p:tags r:id="rId2"/>
            </p:custDataLst>
          </p:nvPr>
        </p:nvSpPr>
        <p:spPr>
          <a:xfrm>
            <a:off x="450586" y="6554789"/>
            <a:ext cx="306123" cy="142875"/>
          </a:xfrm>
        </p:spPr>
        <p:txBody>
          <a:bodyPr/>
          <a:lstStyle>
            <a:lvl1pPr>
              <a:defRPr/>
            </a:lvl1pPr>
          </a:lstStyle>
          <a:p>
            <a:fld id="{07DDA470-64EC-4838-8513-FA93D4181BA0}" type="slidenum">
              <a:rPr lang="en-US"/>
              <a:t>‹#›</a:t>
            </a:fld>
            <a:endParaRPr lang="en-US"/>
          </a:p>
        </p:txBody>
      </p:sp>
    </p:spTree>
    <p:extLst>
      <p:ext uri="{BB962C8B-B14F-4D97-AF65-F5344CB8AC3E}">
        <p14:creationId xmlns:p14="http://schemas.microsoft.com/office/powerpoint/2010/main" val="3469961541"/>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493581" y="1412876"/>
            <a:ext cx="8920559" cy="451961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3976359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8.xml" /><Relationship Id="rId11" Type="http://schemas.openxmlformats.org/officeDocument/2006/relationships/oleObject" Target="../embeddings/oleObject1.bin" TargetMode="Internal" /><Relationship Id="rId12" Type="http://schemas.openxmlformats.org/officeDocument/2006/relationships/image" Target="../media/image1.emf" /><Relationship Id="rId13" Type="http://schemas.openxmlformats.org/officeDocument/2006/relationships/tags" Target="../tags/tag29.xml" /><Relationship Id="rId14" Type="http://schemas.openxmlformats.org/officeDocument/2006/relationships/tags" Target="../tags/tag30.xml" /><Relationship Id="rId15" Type="http://schemas.openxmlformats.org/officeDocument/2006/relationships/tags" Target="../tags/tag31.xml" /><Relationship Id="rId16" Type="http://schemas.openxmlformats.org/officeDocument/2006/relationships/vmlDrawing" Target="../drawings/vmlDrawing4.v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alpha val="0"/>
          </a:schemeClr>
        </a:solidFill>
        <a:effectLst/>
      </p:bgPr>
    </p:bg>
    <p:spTree>
      <p:nvGrpSpPr>
        <p:cNvPr id="1" name=""/>
        <p:cNvGrpSpPr/>
        <p:nvPr/>
      </p:nvGrpSpPr>
      <p:grpSpPr>
        <a:xfrm>
          <a:off x="0" y="0"/>
          <a:ext cx="0" cy="0"/>
        </a:xfrm>
      </p:grpSpPr>
      <p:graphicFrame>
        <p:nvGraphicFramePr>
          <p:cNvPr id="185345" name="Rectangle 1" hidden="1"/>
          <p:cNvGraphicFramePr>
            <a:graphicFrameLocks noChangeAspect="1"/>
          </p:cNvGraphicFramePr>
          <p:nvPr>
            <p:custDataLst>
              <p:tags r:id="rId10"/>
            </p:custDataLst>
          </p:nvPr>
        </p:nvGraphicFramePr>
        <p:xfrm>
          <a:off x="0" y="0"/>
          <a:ext cx="158221" cy="158750"/>
        </p:xfrm>
        <a:graphic>
          <a:graphicData uri="http://schemas.openxmlformats.org/presentationml/2006/ole">
            <mc:AlternateContent>
              <mc:Choice xmlns:v="urn:schemas-microsoft-com:vml" Requires="v">
                <p:oleObj spid="_x0000_s1041" name="think-cell Slide" r:id="rId11" imgW="158221" imgH="158750" progId="">
                  <p:embed/>
                </p:oleObj>
              </mc:Choice>
              <mc:Fallback>
                <p:oleObj name="think-cell Slide" r:id="rId11" imgW="158221" imgH="158750" progId="">
                  <p:embed/>
                  <p:pic>
                    <p:nvPicPr>
                      <p:cNvPr id="0" name="OLE substitute image"/>
                      <p:cNvPicPr/>
                      <p:nvPr/>
                    </p:nvPicPr>
                    <p:blipFill>
                      <a:blip r:embed="rId12">
                        <a:extLst>
                          <a:ext uri="{28A0092B-C50C-407E-A947-70E740481C1C}">
                            <a14:useLocalDpi xmlns:a14="http://schemas.microsoft.com/office/drawing/2010/main" val="0"/>
                          </a:ext>
                        </a:extLst>
                      </a:blip>
                      <a:stretch>
                        <a:fillRect/>
                      </a:stretch>
                    </p:blipFill>
                    <p:spPr>
                      <a:xfrm>
                        <a:off x="0" y="0"/>
                        <a:ext cx="158221" cy="158750"/>
                      </a:xfrm>
                      <a:prstGeom prst="rect">
                        <a:avLst/>
                      </a:prstGeom>
                      <a:noFill/>
                      <a:ln>
                        <a:noFill/>
                      </a:ln>
                    </p:spPr>
                  </p:pic>
                </p:oleObj>
              </mc:Fallback>
            </mc:AlternateContent>
          </a:graphicData>
        </a:graphic>
      </p:graphicFrame>
      <p:sp>
        <p:nvSpPr>
          <p:cNvPr id="7" name="Slide Number Placeholder 9"/>
          <p:cNvSpPr>
            <a:spLocks noGrp="1"/>
          </p:cNvSpPr>
          <p:nvPr>
            <p:ph type="sldNum" sz="quarter" idx="4"/>
            <p:custDataLst>
              <p:tags r:id="rId13"/>
            </p:custDataLst>
          </p:nvPr>
        </p:nvSpPr>
        <p:spPr>
          <a:xfrm>
            <a:off x="450586" y="6554789"/>
            <a:ext cx="306123" cy="142875"/>
          </a:xfrm>
          <a:prstGeom prst="rect">
            <a:avLst/>
          </a:prstGeom>
        </p:spPr>
        <p:txBody>
          <a:bodyPr vert="horz" wrap="square" lIns="0" tIns="0" rIns="0" bIns="0" numCol="1" anchor="t" anchorCtr="0" compatLnSpc="1">
            <a:prstTxWarp prst="textNoShape">
              <a:avLst/>
            </a:prstTxWarp>
            <a:noAutofit/>
          </a:bodyPr>
          <a:lstStyle>
            <a:defPPr>
              <a:defRPr lang="en-US"/>
            </a:defPPr>
            <a:lvl1pPr algn="l" rtl="0" fontAlgn="base">
              <a:lnSpc>
                <a:spcPts val="1125"/>
              </a:lnSpc>
              <a:spcBef>
                <a:spcPct val="0"/>
              </a:spcBef>
              <a:spcAft>
                <a:spcPct val="0"/>
              </a:spcAft>
              <a:defRPr sz="1000" b="1" kern="1200">
                <a:solidFill>
                  <a:schemeClr val="accent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fld id="{BB3EB412-ADD0-4785-835D-74F14F7EE1C4}" type="slidenum">
              <a:rPr lang="en-US" smtClean="0"/>
              <a:t>‹#›</a:t>
            </a:fld>
            <a:endParaRPr lang="en-US"/>
          </a:p>
        </p:txBody>
      </p:sp>
      <p:sp>
        <p:nvSpPr>
          <p:cNvPr id="10" name="Footer Placeholder 10"/>
          <p:cNvSpPr>
            <a:spLocks noGrp="1"/>
          </p:cNvSpPr>
          <p:nvPr>
            <p:ph type="ftr" sz="quarter" idx="3"/>
            <p:custDataLst>
              <p:tags r:id="rId14"/>
            </p:custDataLst>
          </p:nvPr>
        </p:nvSpPr>
        <p:spPr>
          <a:xfrm>
            <a:off x="835819" y="6554789"/>
            <a:ext cx="4677833" cy="142875"/>
          </a:xfrm>
          <a:prstGeom prst="rect">
            <a:avLst/>
          </a:prstGeom>
        </p:spPr>
        <p:txBody>
          <a:bodyPr vert="horz" wrap="square" lIns="0" tIns="0" rIns="0" bIns="0" numCol="1" anchor="t" anchorCtr="0" compatLnSpc="1">
            <a:prstTxWarp prst="textNoShape">
              <a:avLst/>
            </a:prstTxWarp>
            <a:noAutofit/>
          </a:bodyPr>
          <a:lstStyle>
            <a:defPPr>
              <a:defRPr lang="en-US"/>
            </a:defPPr>
            <a:lvl1pPr algn="l" rtl="0" fontAlgn="base">
              <a:lnSpc>
                <a:spcPts val="1125"/>
              </a:lnSpc>
              <a:spcBef>
                <a:spcPct val="0"/>
              </a:spcBef>
              <a:spcAft>
                <a:spcPct val="0"/>
              </a:spcAft>
              <a:defRPr sz="1000" kern="1200">
                <a:solidFill>
                  <a:schemeClr val="tx2"/>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endParaRPr lang="en-US"/>
          </a:p>
        </p:txBody>
      </p:sp>
      <p:sp>
        <p:nvSpPr>
          <p:cNvPr id="185350" name="Title Placeholder 1"/>
          <p:cNvSpPr>
            <a:spLocks noGrp="1"/>
          </p:cNvSpPr>
          <p:nvPr>
            <p:ph type="title"/>
            <p:custDataLst>
              <p:tags r:id="rId15"/>
            </p:custDataLst>
          </p:nvPr>
        </p:nvSpPr>
        <p:spPr bwMode="auto">
          <a:xfrm>
            <a:off x="429948" y="300038"/>
            <a:ext cx="9046104" cy="595312"/>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smtClean="0"/>
              <a:t>Click to edit Master title style</a:t>
            </a:r>
            <a:endParaRPr lang="en-US" smtClean="0"/>
          </a:p>
        </p:txBody>
      </p:sp>
      <p:sp>
        <p:nvSpPr>
          <p:cNvPr id="9" name="Rectangle 17"/>
          <p:cNvSpPr>
            <a:spLocks noChangeArrowheads="1"/>
          </p:cNvSpPr>
          <p:nvPr/>
        </p:nvSpPr>
        <p:spPr bwMode="auto">
          <a:xfrm>
            <a:off x="7691431" y="6504862"/>
            <a:ext cx="1926167" cy="217488"/>
          </a:xfrm>
          <a:prstGeom prst="rect">
            <a:avLst/>
          </a:prstGeom>
          <a:noFill/>
          <a:ln w="12700">
            <a:noFill/>
            <a:miter lim="800000"/>
          </a:ln>
          <a:effectLst/>
        </p:spPr>
        <p:txBody>
          <a:bodyPr lIns="95250" tIns="47625" rIns="95250" bIns="47625">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defTabSz="941388" eaLnBrk="0" hangingPunct="0">
              <a:spcBef>
                <a:spcPct val="50000"/>
              </a:spcBef>
              <a:defRPr/>
            </a:pPr>
            <a:r>
              <a:rPr lang="en-GB" sz="800">
                <a:solidFill>
                  <a:schemeClr val="bg1">
                    <a:lumMod val="50000"/>
                  </a:schemeClr>
                </a:solidFill>
                <a:latin typeface="Times New Roman" pitchFamily="18" charset="0"/>
                <a:ea typeface="宋体" pitchFamily="2" charset="-122"/>
              </a:rPr>
              <a:t>Copyright © </a:t>
            </a:r>
            <a:r>
              <a:rPr lang="en-GB" sz="800" smtClean="0">
                <a:solidFill>
                  <a:schemeClr val="bg1">
                    <a:lumMod val="50000"/>
                  </a:schemeClr>
                </a:solidFill>
                <a:latin typeface="Times New Roman" pitchFamily="18" charset="0"/>
                <a:ea typeface="宋体" pitchFamily="2" charset="-122"/>
              </a:rPr>
              <a:t>2012</a:t>
            </a:r>
            <a:r>
              <a:rPr lang="en-GB" altLang="zh-CN" sz="800" smtClean="0">
                <a:solidFill>
                  <a:schemeClr val="bg1">
                    <a:lumMod val="50000"/>
                  </a:schemeClr>
                </a:solidFill>
                <a:latin typeface="Times New Roman" pitchFamily="18" charset="0"/>
                <a:ea typeface="宋体" pitchFamily="2" charset="-122"/>
              </a:rPr>
              <a:t> </a:t>
            </a:r>
            <a:r>
              <a:rPr lang="en-GB" sz="800">
                <a:solidFill>
                  <a:schemeClr val="bg1">
                    <a:lumMod val="50000"/>
                  </a:schemeClr>
                </a:solidFill>
                <a:latin typeface="Times New Roman" pitchFamily="18" charset="0"/>
                <a:ea typeface="宋体" pitchFamily="2" charset="-122"/>
              </a:rPr>
              <a:t>Deloitte Consulting </a:t>
            </a:r>
          </a:p>
        </p:txBody>
      </p:sp>
    </p:spTree>
  </p:cSld>
  <p:clrMap bg1="lt1" tx1="dk1" bg2="lt2" tx2="dk2" accent1="accent1" accent2="accent2" accent3="accent3" accent4="accent4" accent5="accent5" accent6="accent6" hlink="hlink" folHlink="folHlink"/>
  <p:sldLayoutIdLst>
    <p:sldLayoutId id="2147483660" r:id="rId1"/>
    <p:sldLayoutId id="2147483904" r:id="rId2"/>
    <p:sldLayoutId id="2147483905" r:id="rId3"/>
    <p:sldLayoutId id="2147483945" r:id="rId4"/>
    <p:sldLayoutId id="2147483947" r:id="rId5"/>
    <p:sldLayoutId id="2147483948" r:id="rId6"/>
    <p:sldLayoutId id="2147483949" r:id="rId7"/>
    <p:sldLayoutId id="2147483958" r:id="rId8"/>
    <p:sldLayoutId id="2147483966" r:id="rId9"/>
  </p:sldLayoutIdLst>
  <p:transition/>
  <p:timing/>
  <p:hf hdr="0" ftr="0" dt="0"/>
  <p:txStyles>
    <p:titleStyle>
      <a:lvl1pPr algn="l" defTabSz="957263" rtl="0" eaLnBrk="1" fontAlgn="base" hangingPunct="1">
        <a:lnSpc>
          <a:spcPct val="106000"/>
        </a:lnSpc>
        <a:spcBef>
          <a:spcPct val="0"/>
        </a:spcBef>
        <a:spcAft>
          <a:spcPct val="0"/>
        </a:spcAft>
        <a:defRPr sz="2000" b="1" kern="1200">
          <a:solidFill>
            <a:schemeClr val="tx2"/>
          </a:solidFill>
          <a:latin typeface="+mj-lt"/>
          <a:ea typeface="+mj-ea"/>
          <a:cs typeface="+mj-cs"/>
        </a:defRPr>
      </a:lvl1pPr>
      <a:lvl2pPr algn="l" defTabSz="957263" rtl="0" eaLnBrk="1" fontAlgn="base" hangingPunct="1">
        <a:lnSpc>
          <a:spcPct val="106000"/>
        </a:lnSpc>
        <a:spcBef>
          <a:spcPct val="0"/>
        </a:spcBef>
        <a:spcAft>
          <a:spcPct val="0"/>
        </a:spcAft>
        <a:defRPr b="1">
          <a:solidFill>
            <a:schemeClr val="tx2"/>
          </a:solidFill>
          <a:latin typeface="Arial"/>
        </a:defRPr>
      </a:lvl2pPr>
      <a:lvl3pPr algn="l" defTabSz="957263" rtl="0" eaLnBrk="1" fontAlgn="base" hangingPunct="1">
        <a:lnSpc>
          <a:spcPct val="106000"/>
        </a:lnSpc>
        <a:spcBef>
          <a:spcPct val="0"/>
        </a:spcBef>
        <a:spcAft>
          <a:spcPct val="0"/>
        </a:spcAft>
        <a:defRPr b="1">
          <a:solidFill>
            <a:schemeClr val="tx2"/>
          </a:solidFill>
          <a:latin typeface="Arial"/>
        </a:defRPr>
      </a:lvl3pPr>
      <a:lvl4pPr algn="l" defTabSz="957263" rtl="0" eaLnBrk="1" fontAlgn="base" hangingPunct="1">
        <a:lnSpc>
          <a:spcPct val="106000"/>
        </a:lnSpc>
        <a:spcBef>
          <a:spcPct val="0"/>
        </a:spcBef>
        <a:spcAft>
          <a:spcPct val="0"/>
        </a:spcAft>
        <a:defRPr b="1">
          <a:solidFill>
            <a:schemeClr val="tx2"/>
          </a:solidFill>
          <a:latin typeface="Arial"/>
        </a:defRPr>
      </a:lvl4pPr>
      <a:lvl5pPr algn="l" defTabSz="957263" rtl="0" eaLnBrk="1" fontAlgn="base" hangingPunct="1">
        <a:lnSpc>
          <a:spcPct val="106000"/>
        </a:lnSpc>
        <a:spcBef>
          <a:spcPct val="0"/>
        </a:spcBef>
        <a:spcAft>
          <a:spcPct val="0"/>
        </a:spcAft>
        <a:defRPr b="1">
          <a:solidFill>
            <a:schemeClr val="tx2"/>
          </a:solidFill>
          <a:latin typeface="Arial"/>
        </a:defRPr>
      </a:lvl5pPr>
      <a:lvl6pPr marL="429756" algn="l" rtl="0" eaLnBrk="1" fontAlgn="base" hangingPunct="1">
        <a:spcBef>
          <a:spcPct val="0"/>
        </a:spcBef>
        <a:spcAft>
          <a:spcPct val="0"/>
        </a:spcAft>
        <a:defRPr sz="2300" b="1">
          <a:solidFill>
            <a:schemeClr val="accent1"/>
          </a:solidFill>
          <a:latin typeface="Arial"/>
        </a:defRPr>
      </a:lvl6pPr>
      <a:lvl7pPr marL="859512" algn="l" rtl="0" eaLnBrk="1" fontAlgn="base" hangingPunct="1">
        <a:spcBef>
          <a:spcPct val="0"/>
        </a:spcBef>
        <a:spcAft>
          <a:spcPct val="0"/>
        </a:spcAft>
        <a:defRPr sz="2300" b="1">
          <a:solidFill>
            <a:schemeClr val="accent1"/>
          </a:solidFill>
          <a:latin typeface="Arial"/>
        </a:defRPr>
      </a:lvl7pPr>
      <a:lvl8pPr marL="1289268" algn="l" rtl="0" eaLnBrk="1" fontAlgn="base" hangingPunct="1">
        <a:spcBef>
          <a:spcPct val="0"/>
        </a:spcBef>
        <a:spcAft>
          <a:spcPct val="0"/>
        </a:spcAft>
        <a:defRPr sz="2300" b="1">
          <a:solidFill>
            <a:schemeClr val="accent1"/>
          </a:solidFill>
          <a:latin typeface="Arial"/>
        </a:defRPr>
      </a:lvl8pPr>
      <a:lvl9pPr marL="1719024" algn="l" rtl="0" eaLnBrk="1" fontAlgn="base" hangingPunct="1">
        <a:spcBef>
          <a:spcPct val="0"/>
        </a:spcBef>
        <a:spcAft>
          <a:spcPct val="0"/>
        </a:spcAft>
        <a:defRPr sz="2300" b="1">
          <a:solidFill>
            <a:schemeClr val="accent1"/>
          </a:solidFill>
          <a:latin typeface="Arial"/>
        </a:defRPr>
      </a:lvl9pPr>
    </p:titleStyle>
    <p:bodyStyle>
      <a:lvl1pPr marL="358775" indent="-358775" algn="l" defTabSz="957263" rtl="0" eaLnBrk="1" fontAlgn="base" hangingPunct="1">
        <a:lnSpc>
          <a:spcPct val="106000"/>
        </a:lnSpc>
        <a:spcBef>
          <a:spcPts val="1350"/>
        </a:spcBef>
        <a:spcAft>
          <a:spcPct val="0"/>
        </a:spcAft>
        <a:buFont typeface="Arial"/>
        <a:defRPr lang="en-US" sz="1400" kern="1200">
          <a:solidFill>
            <a:schemeClr val="tx2"/>
          </a:solidFill>
          <a:latin typeface="+mn-lt"/>
          <a:ea typeface="+mn-ea"/>
          <a:cs typeface="+mn-cs"/>
        </a:defRPr>
      </a:lvl1pPr>
      <a:lvl2pPr marL="190500" indent="-190500" algn="l" defTabSz="957263" rtl="0" eaLnBrk="1" fontAlgn="base" hangingPunct="1">
        <a:lnSpc>
          <a:spcPct val="106000"/>
        </a:lnSpc>
        <a:spcBef>
          <a:spcPts val="1350"/>
        </a:spcBef>
        <a:spcAft>
          <a:spcPct val="0"/>
        </a:spcAft>
        <a:buFont typeface="Arial"/>
        <a:buChar char="•"/>
        <a:defRPr lang="en-US" sz="1400" kern="1200">
          <a:solidFill>
            <a:schemeClr val="tx2"/>
          </a:solidFill>
          <a:latin typeface="+mn-lt"/>
          <a:ea typeface="+mj-ea"/>
          <a:cs typeface="+mj-cs"/>
        </a:defRPr>
      </a:lvl2pPr>
      <a:lvl3pPr marL="373063" indent="-182563" algn="l" defTabSz="957263" rtl="0" eaLnBrk="1" fontAlgn="base" hangingPunct="1">
        <a:lnSpc>
          <a:spcPct val="106000"/>
        </a:lnSpc>
        <a:spcBef>
          <a:spcPts val="575"/>
        </a:spcBef>
        <a:spcAft>
          <a:spcPct val="0"/>
        </a:spcAft>
        <a:buFont typeface="Arial"/>
        <a:buChar char="‒"/>
        <a:defRPr lang="en-US" sz="1200" kern="1200">
          <a:solidFill>
            <a:schemeClr val="tx2"/>
          </a:solidFill>
          <a:latin typeface="+mn-lt"/>
          <a:ea typeface="+mj-ea"/>
          <a:cs typeface="+mj-cs"/>
        </a:defRPr>
      </a:lvl3pPr>
      <a:lvl4pPr marL="565150" indent="-190500" algn="l" defTabSz="957263" rtl="0" eaLnBrk="1" fontAlgn="base" hangingPunct="1">
        <a:lnSpc>
          <a:spcPct val="106000"/>
        </a:lnSpc>
        <a:spcBef>
          <a:spcPts val="575"/>
        </a:spcBef>
        <a:spcAft>
          <a:spcPct val="0"/>
        </a:spcAft>
        <a:buFont typeface="Arial"/>
        <a:buChar char="•"/>
        <a:defRPr lang="en-US" sz="1200" kern="1200">
          <a:solidFill>
            <a:schemeClr val="tx2"/>
          </a:solidFill>
          <a:latin typeface="+mn-lt"/>
          <a:ea typeface="+mj-ea"/>
          <a:cs typeface="+mj-cs"/>
        </a:defRPr>
      </a:lvl4pPr>
      <a:lvl5pPr marL="744538" indent="-179388" algn="l" defTabSz="957263" rtl="0" eaLnBrk="1" fontAlgn="base" hangingPunct="1">
        <a:lnSpc>
          <a:spcPct val="106000"/>
        </a:lnSpc>
        <a:spcBef>
          <a:spcPts val="575"/>
        </a:spcBef>
        <a:spcAft>
          <a:spcPct val="0"/>
        </a:spcAft>
        <a:buFont typeface="Arial"/>
        <a:buChar char="‒"/>
        <a:defRPr lang="en-GB" sz="1200" kern="1200">
          <a:solidFill>
            <a:schemeClr val="tx2"/>
          </a:solidFill>
          <a:latin typeface="+mn-lt"/>
          <a:ea typeface="+mj-ea"/>
          <a:cs typeface="+mj-cs"/>
        </a:defRPr>
      </a:lvl5pPr>
      <a:lvl6pPr marL="841606" indent="-171605" algn="l" defTabSz="859512" rtl="0" eaLnBrk="1" latinLnBrk="0" hangingPunct="1">
        <a:spcBef>
          <a:spcPct val="0"/>
        </a:spcBef>
        <a:spcAft>
          <a:spcPts val="282"/>
        </a:spcAft>
        <a:buFont typeface="Arial" pitchFamily="34" charset="0"/>
        <a:buChar char="•"/>
        <a:defRPr sz="1500" kern="1200" baseline="0">
          <a:solidFill>
            <a:schemeClr val="accent1"/>
          </a:solidFill>
          <a:latin typeface="+mn-lt"/>
          <a:ea typeface="+mn-ea"/>
          <a:cs typeface="+mn-cs"/>
        </a:defRPr>
      </a:lvl6pPr>
      <a:lvl7pPr marL="1014702" indent="-173096" algn="l" defTabSz="859512" rtl="0" eaLnBrk="1" latinLnBrk="0" hangingPunct="1">
        <a:spcBef>
          <a:spcPct val="0"/>
        </a:spcBef>
        <a:spcAft>
          <a:spcPts val="282"/>
        </a:spcAft>
        <a:buFont typeface="Arial" pitchFamily="34" charset="0"/>
        <a:buChar char="‒"/>
        <a:defRPr sz="1300" kern="1200">
          <a:solidFill>
            <a:schemeClr val="accent1"/>
          </a:solidFill>
          <a:latin typeface="+mn-lt"/>
          <a:ea typeface="+mn-ea"/>
          <a:cs typeface="+mn-cs"/>
        </a:defRPr>
      </a:lvl7pPr>
      <a:lvl8pPr marL="1177353" indent="-162651" algn="l" defTabSz="859512" rtl="0" eaLnBrk="1" latinLnBrk="0" hangingPunct="1">
        <a:spcBef>
          <a:spcPct val="0"/>
        </a:spcBef>
        <a:spcAft>
          <a:spcPts val="282"/>
        </a:spcAft>
        <a:buFont typeface="Arial" pitchFamily="34" charset="0"/>
        <a:buChar char="•"/>
        <a:defRPr sz="1300" kern="1200">
          <a:solidFill>
            <a:schemeClr val="accent1"/>
          </a:solidFill>
          <a:latin typeface="+mn-lt"/>
          <a:ea typeface="+mn-ea"/>
          <a:cs typeface="+mn-cs"/>
        </a:defRPr>
      </a:lvl8pPr>
      <a:lvl9pPr marL="1348956" indent="-171605" algn="l" defTabSz="859512" rtl="0" eaLnBrk="1" latinLnBrk="0" hangingPunct="1">
        <a:spcBef>
          <a:spcPct val="0"/>
        </a:spcBef>
        <a:spcAft>
          <a:spcPts val="282"/>
        </a:spcAft>
        <a:buFont typeface="Arial" pitchFamily="34" charset="0"/>
        <a:buChar char="‒"/>
        <a:defRPr sz="1300" kern="1200">
          <a:solidFill>
            <a:schemeClr val="accent1"/>
          </a:solidFill>
          <a:latin typeface="+mn-lt"/>
          <a:ea typeface="+mn-ea"/>
          <a:cs typeface="+mn-cs"/>
        </a:defRPr>
      </a:lvl9pPr>
    </p:bodyStyle>
    <p:otherStyle>
      <a:defPPr>
        <a:defRPr lang="en-US"/>
      </a:defPPr>
      <a:lvl1pPr marL="0" algn="l" defTabSz="859512" rtl="0" eaLnBrk="1" latinLnBrk="0" hangingPunct="1">
        <a:defRPr sz="1700" kern="1200">
          <a:solidFill>
            <a:schemeClr val="tx1"/>
          </a:solidFill>
          <a:latin typeface="+mn-lt"/>
          <a:ea typeface="+mn-ea"/>
          <a:cs typeface="+mn-cs"/>
        </a:defRPr>
      </a:lvl1pPr>
      <a:lvl2pPr marL="429756" algn="l" defTabSz="859512" rtl="0" eaLnBrk="1" latinLnBrk="0" hangingPunct="1">
        <a:defRPr sz="1700" kern="1200">
          <a:solidFill>
            <a:schemeClr val="tx1"/>
          </a:solidFill>
          <a:latin typeface="+mn-lt"/>
          <a:ea typeface="+mn-ea"/>
          <a:cs typeface="+mn-cs"/>
        </a:defRPr>
      </a:lvl2pPr>
      <a:lvl3pPr marL="859512" algn="l" defTabSz="859512" rtl="0" eaLnBrk="1" latinLnBrk="0" hangingPunct="1">
        <a:defRPr sz="1700" kern="1200">
          <a:solidFill>
            <a:schemeClr val="tx1"/>
          </a:solidFill>
          <a:latin typeface="+mn-lt"/>
          <a:ea typeface="+mn-ea"/>
          <a:cs typeface="+mn-cs"/>
        </a:defRPr>
      </a:lvl3pPr>
      <a:lvl4pPr marL="1289268" algn="l" defTabSz="859512" rtl="0" eaLnBrk="1" latinLnBrk="0" hangingPunct="1">
        <a:defRPr sz="1700" kern="1200">
          <a:solidFill>
            <a:schemeClr val="tx1"/>
          </a:solidFill>
          <a:latin typeface="+mn-lt"/>
          <a:ea typeface="+mn-ea"/>
          <a:cs typeface="+mn-cs"/>
        </a:defRPr>
      </a:lvl4pPr>
      <a:lvl5pPr marL="1719024" algn="l" defTabSz="859512" rtl="0" eaLnBrk="1" latinLnBrk="0" hangingPunct="1">
        <a:defRPr sz="1700" kern="1200">
          <a:solidFill>
            <a:schemeClr val="tx1"/>
          </a:solidFill>
          <a:latin typeface="+mn-lt"/>
          <a:ea typeface="+mn-ea"/>
          <a:cs typeface="+mn-cs"/>
        </a:defRPr>
      </a:lvl5pPr>
      <a:lvl6pPr marL="2148780" algn="l" defTabSz="859512" rtl="0" eaLnBrk="1" latinLnBrk="0" hangingPunct="1">
        <a:defRPr sz="1700" kern="1200">
          <a:solidFill>
            <a:schemeClr val="tx1"/>
          </a:solidFill>
          <a:latin typeface="+mn-lt"/>
          <a:ea typeface="+mn-ea"/>
          <a:cs typeface="+mn-cs"/>
        </a:defRPr>
      </a:lvl6pPr>
      <a:lvl7pPr marL="2578536" algn="l" defTabSz="859512" rtl="0" eaLnBrk="1" latinLnBrk="0" hangingPunct="1">
        <a:defRPr sz="1700" kern="1200">
          <a:solidFill>
            <a:schemeClr val="tx1"/>
          </a:solidFill>
          <a:latin typeface="+mn-lt"/>
          <a:ea typeface="+mn-ea"/>
          <a:cs typeface="+mn-cs"/>
        </a:defRPr>
      </a:lvl7pPr>
      <a:lvl8pPr marL="3008291" algn="l" defTabSz="859512" rtl="0" eaLnBrk="1" latinLnBrk="0" hangingPunct="1">
        <a:defRPr sz="1700" kern="1200">
          <a:solidFill>
            <a:schemeClr val="tx1"/>
          </a:solidFill>
          <a:latin typeface="+mn-lt"/>
          <a:ea typeface="+mn-ea"/>
          <a:cs typeface="+mn-cs"/>
        </a:defRPr>
      </a:lvl8pPr>
      <a:lvl9pPr marL="3438048" algn="l" defTabSz="859512" rtl="0" eaLnBrk="1" latinLnBrk="0" hangingPunct="1">
        <a:defRPr sz="17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 Id="rId6" Type="http://schemas.openxmlformats.org/officeDocument/2006/relationships/chart" Target="../charts/chart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6.xml" /><Relationship Id="rId3" Type="http://schemas.openxmlformats.org/officeDocument/2006/relationships/chart" Target="../charts/chart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2.xml" /><Relationship Id="rId3" Type="http://schemas.openxmlformats.org/officeDocument/2006/relationships/image" Target="../media/image6.emf"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image" Target="../media/image6.emf"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4.xml" /><Relationship Id="rId3" Type="http://schemas.openxmlformats.org/officeDocument/2006/relationships/image" Target="../media/image6.emf"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gif" /><Relationship Id="rId3" Type="http://schemas.openxmlformats.org/officeDocument/2006/relationships/image" Target="../media/image8.emf"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5.xml" /><Relationship Id="rId3" Type="http://schemas.openxmlformats.org/officeDocument/2006/relationships/image" Target="../media/image8.emf"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6.xml" /><Relationship Id="rId3" Type="http://schemas.openxmlformats.org/officeDocument/2006/relationships/image" Target="../media/image9.emf"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image" Target="../media/image9.emf"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8.xml" /><Relationship Id="rId3" Type="http://schemas.openxmlformats.org/officeDocument/2006/relationships/image" Target="../media/image9.emf"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9.xml" /><Relationship Id="rId3" Type="http://schemas.openxmlformats.org/officeDocument/2006/relationships/image" Target="../media/image9.emf"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0.xml" /><Relationship Id="rId3" Type="http://schemas.openxmlformats.org/officeDocument/2006/relationships/image" Target="../media/image9.emf"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image" Target="../media/image9.emf"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2.xml" /><Relationship Id="rId3" Type="http://schemas.openxmlformats.org/officeDocument/2006/relationships/image" Target="../media/image10.emf"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3.xml" /><Relationship Id="rId3" Type="http://schemas.openxmlformats.org/officeDocument/2006/relationships/image" Target="../media/image10.emf"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31232430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3"/>
          <p:cNvSpPr/>
          <p:nvPr/>
        </p:nvSpPr>
        <p:spPr>
          <a:xfrm>
            <a:off x="538295" y="5579069"/>
            <a:ext cx="2476500" cy="646331"/>
          </a:xfrm>
          <a:prstGeom prst="rect">
            <a:avLst/>
          </a:prstGeom>
        </p:spPr>
        <p:txBody>
          <a:bodyPr>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pPr fontAlgn="auto">
              <a:spcBef>
                <a:spcPct val="0"/>
              </a:spcBef>
              <a:spcAft>
                <a:spcPct val="0"/>
              </a:spcAft>
            </a:pPr>
            <a:r>
              <a:rPr lang="zh-CN" altLang="en-US" sz="1800" b="1">
                <a:solidFill>
                  <a:srgbClr val="002776"/>
                </a:solidFill>
                <a:latin typeface="Arial"/>
                <a:ea typeface="宋体"/>
                <a:cs typeface="Arial" pitchFamily="34" charset="0"/>
              </a:rPr>
              <a:t>德勤管理</a:t>
            </a:r>
            <a:r>
              <a:rPr lang="zh-CN" altLang="en-US" sz="1800" b="1" smtClean="0">
                <a:solidFill>
                  <a:srgbClr val="002776"/>
                </a:solidFill>
                <a:latin typeface="Arial"/>
                <a:ea typeface="宋体"/>
                <a:cs typeface="Arial" pitchFamily="34" charset="0"/>
              </a:rPr>
              <a:t>咨询</a:t>
            </a:r>
            <a:endParaRPr lang="en-US" altLang="zh-CN" sz="1800" b="1" smtClean="0">
              <a:solidFill>
                <a:srgbClr val="002776"/>
              </a:solidFill>
              <a:latin typeface="Arial"/>
              <a:ea typeface="宋体"/>
              <a:cs typeface="Arial" pitchFamily="34" charset="0"/>
            </a:endParaRPr>
          </a:p>
          <a:p>
            <a:pPr fontAlgn="auto">
              <a:spcBef>
                <a:spcPct val="0"/>
              </a:spcBef>
              <a:spcAft>
                <a:spcPct val="0"/>
              </a:spcAft>
            </a:pPr>
            <a:r>
              <a:rPr lang="en-US" altLang="zh-CN" sz="1800" b="1" smtClean="0">
                <a:solidFill>
                  <a:srgbClr val="002776"/>
                </a:solidFill>
                <a:latin typeface="Arial"/>
                <a:ea typeface="宋体"/>
                <a:cs typeface="Arial" pitchFamily="34" charset="0"/>
              </a:rPr>
              <a:t>2013</a:t>
            </a:r>
            <a:r>
              <a:rPr lang="zh-CN" altLang="en-US" sz="1800" b="1" smtClean="0">
                <a:solidFill>
                  <a:srgbClr val="002776"/>
                </a:solidFill>
                <a:latin typeface="Arial"/>
                <a:ea typeface="宋体"/>
                <a:cs typeface="Arial" pitchFamily="34" charset="0"/>
              </a:rPr>
              <a:t>年</a:t>
            </a:r>
            <a:r>
              <a:rPr lang="en-US" altLang="zh-CN" sz="1800" b="1">
                <a:solidFill>
                  <a:srgbClr val="002776"/>
                </a:solidFill>
                <a:latin typeface="Arial"/>
                <a:ea typeface="宋体"/>
                <a:cs typeface="Arial" pitchFamily="34" charset="0"/>
              </a:rPr>
              <a:t>3</a:t>
            </a:r>
            <a:r>
              <a:rPr lang="zh-CN" altLang="en-US" sz="1800" b="1" smtClean="0">
                <a:solidFill>
                  <a:srgbClr val="002776"/>
                </a:solidFill>
                <a:latin typeface="Arial"/>
                <a:ea typeface="宋体"/>
                <a:cs typeface="Arial" pitchFamily="34" charset="0"/>
              </a:rPr>
              <a:t>月 上海</a:t>
            </a:r>
            <a:endParaRPr lang="en-US" sz="1800" b="1">
              <a:solidFill>
                <a:srgbClr val="000000"/>
              </a:solidFill>
              <a:latin typeface="Arial"/>
              <a:ea typeface="宋体"/>
              <a:cs typeface="Arial" pitchFamily="34" charset="0"/>
            </a:endParaRPr>
          </a:p>
        </p:txBody>
      </p:sp>
      <p:sp>
        <p:nvSpPr>
          <p:cNvPr id="17410" name="Rectangle 17"/>
          <p:cNvSpPr>
            <a:spLocks noGrp="1"/>
          </p:cNvSpPr>
          <p:nvPr>
            <p:ph type="ctrTitle"/>
          </p:nvPr>
        </p:nvSpPr>
        <p:spPr>
          <a:xfrm>
            <a:off x="538295" y="2467319"/>
            <a:ext cx="7840530" cy="1128762"/>
          </a:xfrm>
        </p:spPr>
        <p:txBody>
          <a:bodyPr/>
          <a:lstStyle/>
          <a:p>
            <a:r>
              <a:rPr lang="zh-CN" altLang="en-US">
                <a:solidFill>
                  <a:schemeClr val="accent1">
                    <a:lumMod val="75000"/>
                  </a:schemeClr>
                </a:solidFill>
                <a:latin typeface="Arial"/>
                <a:ea typeface="宋体"/>
              </a:rPr>
              <a:t>中</a:t>
            </a:r>
            <a:r>
              <a:rPr lang="zh-CN" altLang="en-US" smtClean="0">
                <a:solidFill>
                  <a:schemeClr val="accent1">
                    <a:lumMod val="75000"/>
                  </a:schemeClr>
                </a:solidFill>
                <a:latin typeface="Arial"/>
                <a:ea typeface="宋体"/>
              </a:rPr>
              <a:t>银消费金融企业文化建设项目</a:t>
            </a:r>
            <a:br>
              <a:rPr lang="en-US" altLang="zh-CN" smtClean="0">
                <a:solidFill>
                  <a:schemeClr val="accent1">
                    <a:lumMod val="75000"/>
                  </a:schemeClr>
                </a:solidFill>
                <a:latin typeface="Arial"/>
                <a:ea typeface="宋体"/>
              </a:rPr>
            </a:br>
            <a:br>
              <a:rPr lang="en-US" altLang="zh-CN">
                <a:solidFill>
                  <a:schemeClr val="accent1">
                    <a:lumMod val="75000"/>
                  </a:schemeClr>
                </a:solidFill>
                <a:latin typeface="Arial"/>
                <a:ea typeface="宋体"/>
              </a:rPr>
            </a:br>
            <a:r>
              <a:rPr lang="zh-CN" altLang="en-US">
                <a:solidFill>
                  <a:schemeClr val="accent1">
                    <a:lumMod val="75000"/>
                  </a:schemeClr>
                </a:solidFill>
                <a:latin typeface="Arial"/>
                <a:ea typeface="宋体"/>
              </a:rPr>
              <a:t>企业</a:t>
            </a:r>
            <a:r>
              <a:rPr lang="zh-CN" altLang="en-US" smtClean="0">
                <a:solidFill>
                  <a:schemeClr val="accent1">
                    <a:lumMod val="75000"/>
                  </a:schemeClr>
                </a:solidFill>
                <a:latin typeface="Arial"/>
                <a:ea typeface="宋体"/>
              </a:rPr>
              <a:t>文化诊断报告</a:t>
            </a:r>
            <a:br>
              <a:rPr lang="en-US" altLang="zh-CN" smtClean="0">
                <a:solidFill>
                  <a:srgbClr val="92D400"/>
                </a:solidFill>
                <a:latin typeface="Arial"/>
                <a:ea typeface="宋体"/>
              </a:rPr>
            </a:br>
            <a:br>
              <a:rPr lang="en-US" altLang="zh-CN" smtClean="0">
                <a:solidFill>
                  <a:srgbClr val="92D400"/>
                </a:solidFill>
                <a:latin typeface="Arial"/>
                <a:ea typeface="宋体"/>
              </a:rPr>
            </a:br>
            <a:br>
              <a:rPr lang="en-US" altLang="zh-CN" b="1" smtClean="0">
                <a:latin typeface="Arial"/>
                <a:ea typeface="宋体"/>
              </a:rPr>
            </a:br>
            <a:br>
              <a:rPr lang="en-GB">
                <a:latin typeface="Arial"/>
                <a:ea typeface="宋体"/>
              </a:rPr>
            </a:br>
            <a:br>
              <a:rPr lang="en-GB" smtClean="0">
                <a:latin typeface="Arial"/>
                <a:ea typeface="宋体"/>
              </a:rPr>
            </a:br>
            <a:endParaRPr lang="en-US">
              <a:solidFill>
                <a:schemeClr val="accent2"/>
              </a:solidFill>
              <a:latin typeface="Arial"/>
              <a:ea typeface="宋体"/>
            </a:endParaRPr>
          </a:p>
        </p:txBody>
      </p:sp>
      <p:pic>
        <p:nvPicPr>
          <p:cNvPr id="5" name="Picture 4" descr="bzi_cho_glb_ho_198_lo.jpg"/>
          <p:cNvPicPr>
            <a:picLocks noChangeAspect="1"/>
          </p:cNvPicPr>
          <p:nvPr/>
        </p:nvPicPr>
        <p:blipFill>
          <a:blip r:embed="rId3">
            <a:lum contrast="10000"/>
          </a:blip>
          <a:srcRect t="24078" r="41710"/>
          <a:stretch>
            <a:fillRect/>
          </a:stretch>
        </p:blipFill>
        <p:spPr>
          <a:xfrm>
            <a:off x="5343043" y="2800400"/>
            <a:ext cx="4296472" cy="3600400"/>
          </a:xfrm>
          <a:prstGeom prst="rect">
            <a:avLst/>
          </a:prstGeom>
        </p:spPr>
      </p:pic>
    </p:spTree>
    <p:extLst>
      <p:ext uri="{BB962C8B-B14F-4D97-AF65-F5344CB8AC3E}">
        <p14:creationId xmlns:p14="http://schemas.microsoft.com/office/powerpoint/2010/main" val="4136936699"/>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内容</a:t>
            </a:r>
            <a:r>
              <a:rPr lang="zh-CN" altLang="en-US" smtClean="0"/>
              <a:t>主旨</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a:t>
            </a:fld>
            <a:endParaRPr lang="en-US"/>
          </a:p>
        </p:txBody>
      </p:sp>
      <p:graphicFrame>
        <p:nvGraphicFramePr>
          <p:cNvPr id="3" name="Diagram 2"/>
          <p:cNvGraphicFramePr/>
          <p:nvPr>
            <p:extLst>
              <p:ext uri="{D42A27DB-BD31-4B8C-83A1-F6EECF244321}">
                <p14:modId xmlns:p14="http://schemas.microsoft.com/office/powerpoint/2010/main" val="3416180118"/>
              </p:ext>
            </p:extLst>
          </p:nvPr>
        </p:nvGraphicFramePr>
        <p:xfrm>
          <a:off x="1059309" y="1054250"/>
          <a:ext cx="7815747" cy="5120640"/>
        </p:xfrm>
        <a:graphic>
          <a:graphicData uri="http://schemas.openxmlformats.org/drawingml/2006/diagram">
            <dgm:relIds xmlns:dgm="http://schemas.openxmlformats.org/drawingml/2006/diagram" r:dm="rId3" r:lo="rId4" r:qs="rId5" r:cs="rId6"/>
          </a:graphicData>
        </a:graphic>
      </p:graphicFrame>
    </p:spTree>
    <p:extLst>
      <p:ext uri="{BB962C8B-B14F-4D97-AF65-F5344CB8AC3E}">
        <p14:creationId xmlns:p14="http://schemas.microsoft.com/office/powerpoint/2010/main" val="1856190298"/>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Title 8"/>
          <p:cNvSpPr>
            <a:spLocks noGrp="1"/>
          </p:cNvSpPr>
          <p:nvPr>
            <p:ph type="title"/>
          </p:nvPr>
        </p:nvSpPr>
        <p:spPr>
          <a:xfrm>
            <a:off x="508000" y="287340"/>
            <a:ext cx="8839201" cy="595311"/>
          </a:xfrm>
        </p:spPr>
        <p:txBody>
          <a:bodyPr/>
          <a:lstStyle/>
          <a:p>
            <a:r>
              <a:rPr lang="zh-CN" altLang="en-US" b="1" smtClean="0">
                <a:solidFill>
                  <a:schemeClr val="tx2">
                    <a:lumMod val="75000"/>
                  </a:schemeClr>
                </a:solidFill>
                <a:latin typeface="Arial"/>
                <a:ea typeface="宋体"/>
              </a:rPr>
              <a:t>目录</a:t>
            </a:r>
            <a:endParaRPr lang="en-US" b="1">
              <a:solidFill>
                <a:schemeClr val="tx2">
                  <a:lumMod val="75000"/>
                </a:schemeClr>
              </a:solidFill>
              <a:latin typeface="Arial"/>
              <a:ea typeface="宋体"/>
            </a:endParaRPr>
          </a:p>
        </p:txBody>
      </p:sp>
      <p:graphicFrame>
        <p:nvGraphicFramePr>
          <p:cNvPr id="6" name="Group 40"/>
          <p:cNvGraphicFramePr>
            <a:graphicFrameLocks noGrp="1"/>
          </p:cNvGraphicFramePr>
          <p:nvPr>
            <p:extLst>
              <p:ext uri="{D42A27DB-BD31-4B8C-83A1-F6EECF244321}">
                <p14:modId xmlns:p14="http://schemas.microsoft.com/office/powerpoint/2010/main" val="3983477917"/>
              </p:ext>
            </p:extLst>
          </p:nvPr>
        </p:nvGraphicFramePr>
        <p:xfrm>
          <a:off x="495300" y="1438274"/>
          <a:ext cx="8696885" cy="3593016"/>
        </p:xfrm>
        <a:graphic>
          <a:graphicData uri="http://schemas.openxmlformats.org/drawingml/2006/table">
            <a:tbl>
              <a:tblPr/>
              <a:tblGrid>
                <a:gridCol w="811742"/>
                <a:gridCol w="7885143"/>
              </a:tblGrid>
              <a:tr h="919743">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kern="1200" cap="none" normalizeH="0" baseline="0" smtClean="0">
                          <a:ln>
                            <a:noFill/>
                          </a:ln>
                          <a:solidFill>
                            <a:schemeClr val="bg2"/>
                          </a:solidFill>
                          <a:effectLst/>
                          <a:latin typeface="Arial"/>
                          <a:ea typeface="宋体"/>
                          <a:cs typeface="Arial" pitchFamily="34" charset="0"/>
                        </a:rPr>
                        <a:t>1</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accent2"/>
                    </a:solidFill>
                  </a:tcPr>
                </a:tc>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pPr>
                      <a:r>
                        <a:rPr kumimoji="1" lang="zh-CN" altLang="en-US" sz="1800" b="1" i="0" u="none" strike="noStrike" kern="1200" cap="none" normalizeH="0" baseline="0" smtClean="0">
                          <a:ln>
                            <a:noFill/>
                          </a:ln>
                          <a:solidFill>
                            <a:schemeClr val="bg2"/>
                          </a:solidFill>
                          <a:effectLst/>
                          <a:latin typeface="Arial"/>
                          <a:ea typeface="宋体"/>
                          <a:cs typeface="+mn-cs"/>
                        </a:rPr>
                        <a:t>项目工作回顾</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accent2"/>
                    </a:solidFill>
                  </a:tcPr>
                </a:tc>
              </a:tr>
              <a:tr h="891091">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cap="none" normalizeH="0" baseline="0" smtClean="0">
                          <a:ln>
                            <a:noFill/>
                          </a:ln>
                          <a:solidFill>
                            <a:schemeClr val="bg2"/>
                          </a:solidFill>
                          <a:effectLst/>
                          <a:latin typeface="Arial"/>
                          <a:ea typeface="宋体"/>
                          <a:cs typeface="Arial" pitchFamily="34" charset="0"/>
                        </a:rPr>
                        <a:t>2</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defRPr/>
                      </a:pPr>
                      <a:r>
                        <a:rPr kumimoji="1" lang="zh-CN" altLang="en-US" sz="1800" b="1" i="0" u="none" strike="noStrike" cap="none" normalizeH="0" baseline="0" smtClean="0">
                          <a:ln>
                            <a:noFill/>
                          </a:ln>
                          <a:solidFill>
                            <a:schemeClr val="bg2"/>
                          </a:solidFill>
                          <a:effectLst/>
                          <a:latin typeface="+mn-lt"/>
                          <a:ea typeface="宋体"/>
                        </a:rPr>
                        <a:t>中银消费企业文化调研问卷分析</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r>
              <a:tr h="891091">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cap="none" normalizeH="0" baseline="0" smtClean="0">
                          <a:ln>
                            <a:noFill/>
                          </a:ln>
                          <a:solidFill>
                            <a:schemeClr val="bg2"/>
                          </a:solidFill>
                          <a:effectLst/>
                          <a:latin typeface="Arial"/>
                          <a:ea typeface="宋体"/>
                          <a:cs typeface="Arial" pitchFamily="34" charset="0"/>
                        </a:rPr>
                        <a:t>3</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defRPr/>
                      </a:pPr>
                      <a:r>
                        <a:rPr kumimoji="1" lang="zh-CN" altLang="en-US" sz="1800" b="1" i="0" u="none" strike="noStrike" cap="none" normalizeH="0" baseline="0" smtClean="0">
                          <a:ln>
                            <a:noFill/>
                          </a:ln>
                          <a:solidFill>
                            <a:schemeClr val="bg2"/>
                          </a:solidFill>
                          <a:effectLst/>
                          <a:latin typeface="Arial"/>
                          <a:ea typeface="宋体"/>
                        </a:rPr>
                        <a:t>中银消费企业文化领域的关键发现和提升策略</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r>
              <a:tr h="891091">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cap="none" normalizeH="0" baseline="0" smtClean="0">
                          <a:ln>
                            <a:noFill/>
                          </a:ln>
                          <a:solidFill>
                            <a:schemeClr val="bg2"/>
                          </a:solidFill>
                          <a:effectLst/>
                          <a:latin typeface="Arial"/>
                          <a:ea typeface="宋体"/>
                          <a:cs typeface="Arial" pitchFamily="34" charset="0"/>
                        </a:rPr>
                        <a:t>4</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defRPr/>
                      </a:pPr>
                      <a:r>
                        <a:rPr kumimoji="1" lang="zh-CN" altLang="en-US" sz="1800" b="1" i="0" u="none" strike="noStrike" cap="none" normalizeH="0" baseline="0" smtClean="0">
                          <a:ln>
                            <a:noFill/>
                          </a:ln>
                          <a:solidFill>
                            <a:schemeClr val="bg2"/>
                          </a:solidFill>
                          <a:effectLst/>
                          <a:latin typeface="Arial"/>
                          <a:ea typeface="宋体"/>
                        </a:rPr>
                        <a:t>中银消费企业文化理念框架建议</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r>
            </a:tbl>
          </a:graphicData>
        </a:graphic>
      </p:graphicFrame>
      <p:sp>
        <p:nvSpPr>
          <p:cNvPr id="5" name="Slide Number Placeholder 1"/>
          <p:cNvSpPr>
            <a:spLocks noGrp="1"/>
          </p:cNvSpPr>
          <p:nvPr>
            <p:ph type="sldNum" sz="quarter" idx="13"/>
          </p:nvPr>
        </p:nvSpPr>
        <p:spPr>
          <a:xfrm>
            <a:off x="450586" y="6554789"/>
            <a:ext cx="306123" cy="142875"/>
          </a:xfrm>
        </p:spPr>
        <p:txBody>
          <a:bodyPr/>
          <a:lstStyle/>
          <a:p>
            <a:fld id="{07DDA470-64EC-4838-8513-FA93D4181BA0}" type="slidenum">
              <a:rPr lang="en-US" smtClean="0"/>
              <a:t>3</a:t>
            </a:fld>
            <a:endParaRPr lang="en-US"/>
          </a:p>
        </p:txBody>
      </p:sp>
    </p:spTree>
    <p:extLst>
      <p:ext uri="{BB962C8B-B14F-4D97-AF65-F5344CB8AC3E}">
        <p14:creationId xmlns:p14="http://schemas.microsoft.com/office/powerpoint/2010/main" val="3127474436"/>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项目启动后两周时间内，在中银消费各位领导和同事的大力支持下，项目组顺利完成了中银消费企业文化调研及初步分析工作</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4</a:t>
            </a:fld>
            <a:endParaRPr lang="en-US"/>
          </a:p>
        </p:txBody>
      </p:sp>
      <p:pic>
        <p:nvPicPr>
          <p:cNvPr id="1259523"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1488" y="1238373"/>
            <a:ext cx="8963025" cy="5048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Half Frame 3"/>
          <p:cNvSpPr/>
          <p:nvPr/>
        </p:nvSpPr>
        <p:spPr>
          <a:xfrm rot="12533849">
            <a:off x="1634403" y="3517103"/>
            <a:ext cx="124315" cy="229656"/>
          </a:xfrm>
          <a:prstGeom prst="half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solidFill>
                <a:schemeClr val="tx1"/>
              </a:solidFill>
            </a:endParaRPr>
          </a:p>
        </p:txBody>
      </p:sp>
      <p:sp>
        <p:nvSpPr>
          <p:cNvPr id="15" name="Half Frame 14"/>
          <p:cNvSpPr/>
          <p:nvPr/>
        </p:nvSpPr>
        <p:spPr>
          <a:xfrm rot="12533849">
            <a:off x="1735127" y="4692954"/>
            <a:ext cx="124315" cy="229656"/>
          </a:xfrm>
          <a:prstGeom prst="half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solidFill>
                <a:schemeClr val="tx1"/>
              </a:solidFill>
            </a:endParaRPr>
          </a:p>
        </p:txBody>
      </p:sp>
      <p:sp>
        <p:nvSpPr>
          <p:cNvPr id="16" name="Half Frame 15"/>
          <p:cNvSpPr/>
          <p:nvPr/>
        </p:nvSpPr>
        <p:spPr>
          <a:xfrm rot="12533849">
            <a:off x="1744312" y="5759756"/>
            <a:ext cx="124315" cy="229656"/>
          </a:xfrm>
          <a:prstGeom prst="half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solidFill>
                <a:schemeClr val="tx1"/>
              </a:solidFill>
            </a:endParaRPr>
          </a:p>
        </p:txBody>
      </p:sp>
      <p:sp>
        <p:nvSpPr>
          <p:cNvPr id="17" name="Half Frame 16"/>
          <p:cNvSpPr/>
          <p:nvPr/>
        </p:nvSpPr>
        <p:spPr>
          <a:xfrm rot="12533849">
            <a:off x="2738637" y="3517104"/>
            <a:ext cx="124315" cy="229656"/>
          </a:xfrm>
          <a:prstGeom prst="half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solidFill>
                <a:schemeClr val="tx1"/>
              </a:solidFill>
            </a:endParaRPr>
          </a:p>
        </p:txBody>
      </p:sp>
      <p:sp>
        <p:nvSpPr>
          <p:cNvPr id="18" name="Half Frame 17"/>
          <p:cNvSpPr/>
          <p:nvPr/>
        </p:nvSpPr>
        <p:spPr>
          <a:xfrm rot="12533849">
            <a:off x="3332101" y="5759756"/>
            <a:ext cx="124315" cy="229656"/>
          </a:xfrm>
          <a:prstGeom prst="halfFram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solidFill>
                <a:schemeClr val="tx1"/>
              </a:solidFill>
            </a:endParaRPr>
          </a:p>
        </p:txBody>
      </p:sp>
      <p:sp>
        <p:nvSpPr>
          <p:cNvPr id="7" name="Rectangle 6"/>
          <p:cNvSpPr/>
          <p:nvPr/>
        </p:nvSpPr>
        <p:spPr>
          <a:xfrm>
            <a:off x="4001845" y="1602900"/>
            <a:ext cx="5432668" cy="4683723"/>
          </a:xfrm>
          <a:prstGeom prst="rect">
            <a:avLst/>
          </a:prstGeom>
          <a:solidFill>
            <a:srgbClr val="92D400">
              <a:alpha val="3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Tree>
    <p:extLst>
      <p:ext uri="{BB962C8B-B14F-4D97-AF65-F5344CB8AC3E}">
        <p14:creationId xmlns:p14="http://schemas.microsoft.com/office/powerpoint/2010/main" val="1176121704"/>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从</a:t>
            </a:r>
            <a:r>
              <a:rPr lang="zh-CN" altLang="en-US" smtClean="0"/>
              <a:t>人员</a:t>
            </a:r>
            <a:r>
              <a:rPr lang="zh-CN" altLang="en-US"/>
              <a:t>访谈、问卷调查和</a:t>
            </a:r>
            <a:r>
              <a:rPr lang="zh-CN" altLang="en-US" smtClean="0"/>
              <a:t>资料</a:t>
            </a:r>
            <a:r>
              <a:rPr lang="zh-CN" altLang="en-US"/>
              <a:t>研究</a:t>
            </a:r>
            <a:r>
              <a:rPr lang="zh-CN" altLang="en-US" smtClean="0"/>
              <a:t>中，项目组获得了大量的事实、观点和数据，用于支持本报告的论点</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5</a:t>
            </a:fld>
            <a:endParaRPr lang="en-US"/>
          </a:p>
        </p:txBody>
      </p:sp>
      <p:sp>
        <p:nvSpPr>
          <p:cNvPr id="6" name="Rectangle 5"/>
          <p:cNvSpPr/>
          <p:nvPr/>
        </p:nvSpPr>
        <p:spPr>
          <a:xfrm>
            <a:off x="654404" y="2811555"/>
            <a:ext cx="2440098"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400" b="1" smtClean="0"/>
              <a:t>问卷调查</a:t>
            </a:r>
            <a:endParaRPr lang="en-US" altLang="zh-CN" sz="1400" b="1" smtClean="0"/>
          </a:p>
          <a:p>
            <a:pPr algn="ctr"/>
            <a:r>
              <a:rPr lang="en-US" altLang="zh-CN" sz="1400" b="1" smtClean="0"/>
              <a:t>3</a:t>
            </a:r>
            <a:r>
              <a:rPr lang="zh-CN" altLang="en-US" sz="1400" b="1" smtClean="0"/>
              <a:t>月</a:t>
            </a:r>
            <a:r>
              <a:rPr lang="en-US" altLang="zh-CN" sz="1400" b="1" smtClean="0"/>
              <a:t>14</a:t>
            </a:r>
            <a:r>
              <a:rPr lang="zh-CN" altLang="en-US" sz="1400" b="1" smtClean="0"/>
              <a:t>日</a:t>
            </a:r>
            <a:r>
              <a:rPr lang="en-US" altLang="zh-CN" sz="1400" b="1" smtClean="0"/>
              <a:t>-19</a:t>
            </a:r>
            <a:r>
              <a:rPr lang="zh-CN" altLang="en-US" sz="1400" b="1" smtClean="0"/>
              <a:t>日</a:t>
            </a:r>
            <a:endParaRPr lang="en-US" sz="1400" b="1"/>
          </a:p>
        </p:txBody>
      </p:sp>
      <p:sp>
        <p:nvSpPr>
          <p:cNvPr id="7" name="Rectangle 6"/>
          <p:cNvSpPr/>
          <p:nvPr/>
        </p:nvSpPr>
        <p:spPr>
          <a:xfrm>
            <a:off x="654404" y="4496954"/>
            <a:ext cx="2440098"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400" b="1" smtClean="0"/>
              <a:t>资料收集研究</a:t>
            </a:r>
            <a:endParaRPr lang="en-US" altLang="zh-CN" sz="1400" b="1" smtClean="0"/>
          </a:p>
          <a:p>
            <a:pPr algn="ctr"/>
            <a:r>
              <a:rPr lang="en-US" altLang="zh-CN" sz="1400" b="1" smtClean="0"/>
              <a:t>3</a:t>
            </a:r>
            <a:r>
              <a:rPr lang="zh-CN" altLang="en-US" sz="1400" b="1" smtClean="0"/>
              <a:t>月</a:t>
            </a:r>
            <a:r>
              <a:rPr lang="en-US" altLang="zh-CN" sz="1400" b="1" smtClean="0"/>
              <a:t>1</a:t>
            </a:r>
            <a:r>
              <a:rPr lang="zh-CN" altLang="en-US" sz="1400" b="1" smtClean="0"/>
              <a:t>日</a:t>
            </a:r>
            <a:r>
              <a:rPr lang="en-US" altLang="zh-CN" sz="1400" b="1" smtClean="0"/>
              <a:t>-</a:t>
            </a:r>
            <a:r>
              <a:rPr lang="zh-CN" altLang="en-US" sz="1400" b="1" smtClean="0"/>
              <a:t>至今</a:t>
            </a:r>
            <a:endParaRPr lang="en-US" sz="1400" b="1"/>
          </a:p>
        </p:txBody>
      </p:sp>
      <p:sp>
        <p:nvSpPr>
          <p:cNvPr id="3" name="Rectangle 2"/>
          <p:cNvSpPr/>
          <p:nvPr/>
        </p:nvSpPr>
        <p:spPr>
          <a:xfrm>
            <a:off x="654404" y="1126156"/>
            <a:ext cx="2440098"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400" b="1" smtClean="0"/>
              <a:t>人员访谈</a:t>
            </a:r>
            <a:endParaRPr lang="en-US" altLang="zh-CN" sz="1400" b="1" smtClean="0"/>
          </a:p>
          <a:p>
            <a:pPr algn="ctr"/>
            <a:r>
              <a:rPr lang="en-US" altLang="zh-CN" sz="1400" b="1" smtClean="0"/>
              <a:t>3</a:t>
            </a:r>
            <a:r>
              <a:rPr lang="zh-CN" altLang="en-US" sz="1400" b="1" smtClean="0"/>
              <a:t>月</a:t>
            </a:r>
            <a:r>
              <a:rPr lang="en-US" altLang="zh-CN" sz="1400" b="1" smtClean="0"/>
              <a:t>11</a:t>
            </a:r>
            <a:r>
              <a:rPr lang="zh-CN" altLang="en-US" sz="1400" b="1" smtClean="0"/>
              <a:t>日</a:t>
            </a:r>
            <a:r>
              <a:rPr lang="en-US" altLang="zh-CN" sz="1400" b="1" smtClean="0"/>
              <a:t>-15</a:t>
            </a:r>
            <a:r>
              <a:rPr lang="zh-CN" altLang="en-US" sz="1400" b="1" smtClean="0"/>
              <a:t>日</a:t>
            </a:r>
            <a:endParaRPr lang="en-US" sz="1400" b="1"/>
          </a:p>
        </p:txBody>
      </p:sp>
      <p:sp>
        <p:nvSpPr>
          <p:cNvPr id="11" name="Rectangle 10"/>
          <p:cNvSpPr/>
          <p:nvPr/>
        </p:nvSpPr>
        <p:spPr>
          <a:xfrm>
            <a:off x="656192" y="1583167"/>
            <a:ext cx="2440098" cy="112054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marL="285750" indent="-285750">
              <a:buClr>
                <a:srgbClr val="002776"/>
              </a:buClr>
              <a:buSzPct val="75000"/>
              <a:buFont typeface="Wingdings" pitchFamily="2" charset="2"/>
              <a:buChar char="§"/>
            </a:pPr>
            <a:r>
              <a:rPr lang="zh-CN" altLang="en-US" sz="1400" smtClean="0">
                <a:solidFill>
                  <a:schemeClr val="tx1"/>
                </a:solidFill>
              </a:rPr>
              <a:t>单人访谈：高层</a:t>
            </a:r>
            <a:r>
              <a:rPr lang="en-US" altLang="zh-CN" sz="1400" smtClean="0">
                <a:solidFill>
                  <a:schemeClr val="tx1"/>
                </a:solidFill>
              </a:rPr>
              <a:t>6</a:t>
            </a:r>
            <a:r>
              <a:rPr lang="zh-CN" altLang="en-US" sz="1400" smtClean="0">
                <a:solidFill>
                  <a:schemeClr val="tx1"/>
                </a:solidFill>
              </a:rPr>
              <a:t>人次，中层</a:t>
            </a:r>
            <a:r>
              <a:rPr lang="en-US" altLang="zh-CN" sz="1400" smtClean="0">
                <a:solidFill>
                  <a:schemeClr val="tx1"/>
                </a:solidFill>
              </a:rPr>
              <a:t>12</a:t>
            </a:r>
            <a:r>
              <a:rPr lang="zh-CN" altLang="en-US" sz="1400" smtClean="0">
                <a:solidFill>
                  <a:schemeClr val="tx1"/>
                </a:solidFill>
              </a:rPr>
              <a:t>人次，员工</a:t>
            </a:r>
            <a:r>
              <a:rPr lang="en-US" altLang="zh-CN" sz="1400">
                <a:solidFill>
                  <a:schemeClr val="tx1"/>
                </a:solidFill>
              </a:rPr>
              <a:t>1</a:t>
            </a:r>
            <a:r>
              <a:rPr lang="zh-CN" altLang="en-US" sz="1400" smtClean="0">
                <a:solidFill>
                  <a:schemeClr val="tx1"/>
                </a:solidFill>
              </a:rPr>
              <a:t>人次</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smtClean="0">
                <a:solidFill>
                  <a:schemeClr val="tx1"/>
                </a:solidFill>
              </a:rPr>
              <a:t>集体座谈：员工</a:t>
            </a:r>
            <a:r>
              <a:rPr lang="en-US" altLang="zh-CN" sz="1400" smtClean="0">
                <a:solidFill>
                  <a:schemeClr val="tx1"/>
                </a:solidFill>
              </a:rPr>
              <a:t>13</a:t>
            </a:r>
            <a:r>
              <a:rPr lang="zh-CN" altLang="en-US" sz="1400" smtClean="0">
                <a:solidFill>
                  <a:schemeClr val="tx1"/>
                </a:solidFill>
              </a:rPr>
              <a:t>人次</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smtClean="0">
                <a:solidFill>
                  <a:schemeClr val="tx1"/>
                </a:solidFill>
              </a:rPr>
              <a:t>形成访谈</a:t>
            </a:r>
            <a:r>
              <a:rPr lang="zh-CN" altLang="en-US" sz="1400">
                <a:solidFill>
                  <a:schemeClr val="tx1"/>
                </a:solidFill>
              </a:rPr>
              <a:t>纪要</a:t>
            </a:r>
            <a:r>
              <a:rPr lang="en-US" altLang="zh-CN" sz="1400" smtClean="0">
                <a:solidFill>
                  <a:schemeClr val="tx1"/>
                </a:solidFill>
              </a:rPr>
              <a:t>21</a:t>
            </a:r>
            <a:r>
              <a:rPr lang="zh-CN" altLang="en-US" sz="1400" smtClean="0">
                <a:solidFill>
                  <a:schemeClr val="tx1"/>
                </a:solidFill>
              </a:rPr>
              <a:t>份</a:t>
            </a:r>
            <a:endParaRPr lang="en-US" altLang="zh-CN" sz="1400" smtClean="0">
              <a:solidFill>
                <a:srgbClr val="FF0000"/>
              </a:solidFill>
            </a:endParaRPr>
          </a:p>
        </p:txBody>
      </p:sp>
      <p:sp>
        <p:nvSpPr>
          <p:cNvPr id="12" name="Rectangle 11"/>
          <p:cNvSpPr/>
          <p:nvPr/>
        </p:nvSpPr>
        <p:spPr>
          <a:xfrm>
            <a:off x="656192" y="3270334"/>
            <a:ext cx="2440098" cy="112054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marL="285750" indent="-285750">
              <a:buClr>
                <a:srgbClr val="002776"/>
              </a:buClr>
              <a:buSzPct val="75000"/>
              <a:buFont typeface="Wingdings" pitchFamily="2" charset="2"/>
              <a:buChar char="§"/>
            </a:pPr>
            <a:r>
              <a:rPr lang="zh-CN" altLang="en-US" sz="1400" smtClean="0">
                <a:solidFill>
                  <a:schemeClr val="tx1"/>
                </a:solidFill>
              </a:rPr>
              <a:t>投放问卷</a:t>
            </a:r>
            <a:r>
              <a:rPr lang="en-US" altLang="zh-CN" sz="1400" smtClean="0">
                <a:solidFill>
                  <a:schemeClr val="tx1"/>
                </a:solidFill>
              </a:rPr>
              <a:t>102</a:t>
            </a:r>
            <a:r>
              <a:rPr lang="zh-CN" altLang="en-US" sz="1400" smtClean="0">
                <a:solidFill>
                  <a:schemeClr val="tx1"/>
                </a:solidFill>
              </a:rPr>
              <a:t>份，回收</a:t>
            </a:r>
            <a:r>
              <a:rPr lang="en-US" altLang="zh-CN" sz="1400" smtClean="0">
                <a:solidFill>
                  <a:schemeClr val="tx1"/>
                </a:solidFill>
              </a:rPr>
              <a:t>96</a:t>
            </a:r>
            <a:r>
              <a:rPr lang="zh-CN" altLang="en-US" sz="1400" smtClean="0">
                <a:solidFill>
                  <a:schemeClr val="tx1"/>
                </a:solidFill>
              </a:rPr>
              <a:t>份，有效问卷</a:t>
            </a:r>
            <a:r>
              <a:rPr lang="zh-CN" altLang="en-US" sz="1400">
                <a:solidFill>
                  <a:schemeClr val="tx1"/>
                </a:solidFill>
              </a:rPr>
              <a:t>*</a:t>
            </a:r>
            <a:r>
              <a:rPr lang="en-US" altLang="zh-CN" sz="1400" smtClean="0">
                <a:solidFill>
                  <a:schemeClr val="tx1"/>
                </a:solidFill>
              </a:rPr>
              <a:t>77</a:t>
            </a:r>
            <a:r>
              <a:rPr lang="zh-CN" altLang="en-US" sz="1400" smtClean="0">
                <a:solidFill>
                  <a:schemeClr val="tx1"/>
                </a:solidFill>
              </a:rPr>
              <a:t>份</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smtClean="0">
                <a:solidFill>
                  <a:schemeClr val="tx1"/>
                </a:solidFill>
              </a:rPr>
              <a:t>收集员工意见</a:t>
            </a:r>
            <a:r>
              <a:rPr lang="en-US" altLang="zh-CN" sz="1400" smtClean="0">
                <a:solidFill>
                  <a:schemeClr val="tx1"/>
                </a:solidFill>
              </a:rPr>
              <a:t>107</a:t>
            </a:r>
            <a:r>
              <a:rPr lang="zh-CN" altLang="en-US" sz="1400" smtClean="0">
                <a:solidFill>
                  <a:schemeClr val="tx1"/>
                </a:solidFill>
              </a:rPr>
              <a:t>条</a:t>
            </a:r>
            <a:endParaRPr lang="en-US" altLang="zh-CN" sz="1400" smtClean="0">
              <a:solidFill>
                <a:schemeClr val="tx1"/>
              </a:solidFill>
            </a:endParaRPr>
          </a:p>
          <a:p>
            <a:pPr marL="285750" indent="-285750">
              <a:buClr>
                <a:srgbClr val="002776"/>
              </a:buClr>
              <a:buSzPct val="75000"/>
              <a:buFont typeface="Wingdings" pitchFamily="2" charset="2"/>
              <a:buChar char="§"/>
            </a:pPr>
            <a:endParaRPr lang="en-US" sz="1400">
              <a:solidFill>
                <a:srgbClr val="FF0000"/>
              </a:solidFill>
            </a:endParaRPr>
          </a:p>
        </p:txBody>
      </p:sp>
      <p:sp>
        <p:nvSpPr>
          <p:cNvPr id="13" name="Rectangle 12"/>
          <p:cNvSpPr/>
          <p:nvPr/>
        </p:nvSpPr>
        <p:spPr>
          <a:xfrm>
            <a:off x="656192" y="4943207"/>
            <a:ext cx="2440098" cy="112054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marL="285750" indent="-285750">
              <a:buClr>
                <a:srgbClr val="002776"/>
              </a:buClr>
              <a:buSzPct val="75000"/>
              <a:buFont typeface="Wingdings" pitchFamily="2" charset="2"/>
              <a:buChar char="§"/>
            </a:pPr>
            <a:r>
              <a:rPr lang="zh-CN" altLang="en-US" sz="1400" smtClean="0">
                <a:solidFill>
                  <a:schemeClr val="tx1"/>
                </a:solidFill>
              </a:rPr>
              <a:t>收集并分析企业内部资料</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a:solidFill>
                  <a:schemeClr val="tx1"/>
                </a:solidFill>
              </a:rPr>
              <a:t>研究</a:t>
            </a:r>
            <a:r>
              <a:rPr lang="zh-CN" altLang="en-US" sz="1400" smtClean="0">
                <a:solidFill>
                  <a:schemeClr val="tx1"/>
                </a:solidFill>
              </a:rPr>
              <a:t>标杆企业文化案例</a:t>
            </a:r>
            <a:endParaRPr lang="en-US" altLang="zh-CN" sz="1400" smtClean="0">
              <a:solidFill>
                <a:schemeClr val="tx1"/>
              </a:solidFill>
            </a:endParaRPr>
          </a:p>
        </p:txBody>
      </p:sp>
      <p:sp>
        <p:nvSpPr>
          <p:cNvPr id="14" name="Rectangle 13"/>
          <p:cNvSpPr/>
          <p:nvPr/>
        </p:nvSpPr>
        <p:spPr>
          <a:xfrm>
            <a:off x="3776012" y="1823607"/>
            <a:ext cx="2440098"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400" b="1" smtClean="0"/>
              <a:t>诊断报告撰写</a:t>
            </a:r>
            <a:endParaRPr lang="en-US" altLang="zh-CN" sz="1400" b="1" smtClean="0"/>
          </a:p>
          <a:p>
            <a:pPr algn="ctr"/>
            <a:r>
              <a:rPr lang="en-US" altLang="zh-CN" sz="1400" b="1" smtClean="0"/>
              <a:t>3</a:t>
            </a:r>
            <a:r>
              <a:rPr lang="zh-CN" altLang="en-US" sz="1400" b="1" smtClean="0"/>
              <a:t>月</a:t>
            </a:r>
            <a:r>
              <a:rPr lang="en-US" altLang="zh-CN" sz="1400" b="1" smtClean="0"/>
              <a:t>18</a:t>
            </a:r>
            <a:r>
              <a:rPr lang="zh-CN" altLang="en-US" sz="1400" b="1" smtClean="0"/>
              <a:t>日</a:t>
            </a:r>
            <a:r>
              <a:rPr lang="en-US" altLang="zh-CN" sz="1400" b="1" smtClean="0"/>
              <a:t>-3</a:t>
            </a:r>
            <a:r>
              <a:rPr lang="zh-CN" altLang="en-US" sz="1400" b="1" smtClean="0"/>
              <a:t>月</a:t>
            </a:r>
            <a:r>
              <a:rPr lang="en-US" altLang="zh-CN" sz="1400" b="1" smtClean="0"/>
              <a:t>24</a:t>
            </a:r>
            <a:r>
              <a:rPr lang="zh-CN" altLang="en-US" sz="1400" b="1" smtClean="0"/>
              <a:t>日</a:t>
            </a:r>
            <a:endParaRPr lang="en-US" sz="1400" b="1"/>
          </a:p>
        </p:txBody>
      </p:sp>
      <p:sp>
        <p:nvSpPr>
          <p:cNvPr id="15" name="Rectangle 14"/>
          <p:cNvSpPr/>
          <p:nvPr/>
        </p:nvSpPr>
        <p:spPr>
          <a:xfrm>
            <a:off x="3777800" y="2282386"/>
            <a:ext cx="2440098" cy="112054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marL="285750" indent="-285750">
              <a:buClr>
                <a:srgbClr val="002776"/>
              </a:buClr>
              <a:buSzPct val="75000"/>
              <a:buFont typeface="Wingdings" pitchFamily="2" charset="2"/>
              <a:buChar char="§"/>
            </a:pPr>
            <a:r>
              <a:rPr lang="zh-CN" altLang="en-US" sz="1400" smtClean="0">
                <a:solidFill>
                  <a:schemeClr val="tx1"/>
                </a:solidFill>
              </a:rPr>
              <a:t>搭建诊断报告框架</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smtClean="0">
                <a:solidFill>
                  <a:schemeClr val="tx1"/>
                </a:solidFill>
              </a:rPr>
              <a:t>完成数据分析和处理</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smtClean="0">
                <a:solidFill>
                  <a:schemeClr val="tx1"/>
                </a:solidFill>
              </a:rPr>
              <a:t>完成诊断报告初稿</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smtClean="0">
                <a:solidFill>
                  <a:schemeClr val="tx1"/>
                </a:solidFill>
              </a:rPr>
              <a:t>内部研讨及修订和完善</a:t>
            </a:r>
            <a:endParaRPr lang="en-US" sz="1400">
              <a:solidFill>
                <a:schemeClr val="tx1"/>
              </a:solidFill>
            </a:endParaRPr>
          </a:p>
        </p:txBody>
      </p:sp>
      <p:cxnSp>
        <p:nvCxnSpPr>
          <p:cNvPr id="17" name="Elbow Connector 16"/>
          <p:cNvCxnSpPr>
            <a:stCxn id="3" idx="3"/>
            <a:endCxn id="14" idx="1"/>
          </p:cNvCxnSpPr>
          <p:nvPr/>
        </p:nvCxnSpPr>
        <p:spPr>
          <a:xfrm>
            <a:off x="3094502" y="1342156"/>
            <a:ext cx="681510" cy="697451"/>
          </a:xfrm>
          <a:prstGeom prst="bentConnector3">
            <a:avLst/>
          </a:prstGeom>
          <a:ln>
            <a:solidFill>
              <a:schemeClr val="accent3"/>
            </a:solidFill>
            <a:tailEnd type="arrow"/>
          </a:ln>
        </p:spPr>
        <p:style>
          <a:lnRef idx="1">
            <a:schemeClr val="accent1"/>
          </a:lnRef>
          <a:fillRef idx="0">
            <a:schemeClr val="accent1"/>
          </a:fillRef>
          <a:effectRef idx="0">
            <a:schemeClr val="accent1"/>
          </a:effectRef>
          <a:fontRef idx="minor">
            <a:schemeClr val="tx1"/>
          </a:fontRef>
        </p:style>
      </p:cxnSp>
      <p:cxnSp>
        <p:nvCxnSpPr>
          <p:cNvPr id="20" name="Elbow Connector 19"/>
          <p:cNvCxnSpPr>
            <a:stCxn id="6" idx="3"/>
            <a:endCxn id="14" idx="1"/>
          </p:cNvCxnSpPr>
          <p:nvPr/>
        </p:nvCxnSpPr>
        <p:spPr>
          <a:xfrm flipV="1">
            <a:off x="3094502" y="2039607"/>
            <a:ext cx="681510" cy="987948"/>
          </a:xfrm>
          <a:prstGeom prst="bentConnector3">
            <a:avLst/>
          </a:prstGeom>
          <a:ln>
            <a:solidFill>
              <a:schemeClr val="accent3"/>
            </a:solidFill>
            <a:tailEnd type="arrow"/>
          </a:ln>
        </p:spPr>
        <p:style>
          <a:lnRef idx="1">
            <a:schemeClr val="accent1"/>
          </a:lnRef>
          <a:fillRef idx="0">
            <a:schemeClr val="accent1"/>
          </a:fillRef>
          <a:effectRef idx="0">
            <a:schemeClr val="accent1"/>
          </a:effectRef>
          <a:fontRef idx="minor">
            <a:schemeClr val="tx1"/>
          </a:fontRef>
        </p:style>
      </p:cxnSp>
      <p:cxnSp>
        <p:nvCxnSpPr>
          <p:cNvPr id="21" name="Elbow Connector 20"/>
          <p:cNvCxnSpPr>
            <a:stCxn id="7" idx="3"/>
            <a:endCxn id="14" idx="1"/>
          </p:cNvCxnSpPr>
          <p:nvPr/>
        </p:nvCxnSpPr>
        <p:spPr>
          <a:xfrm flipV="1">
            <a:off x="3094502" y="2039607"/>
            <a:ext cx="681510" cy="2673347"/>
          </a:xfrm>
          <a:prstGeom prst="bentConnector3">
            <a:avLst>
              <a:gd name="adj1" fmla="val 50000"/>
            </a:avLst>
          </a:prstGeom>
          <a:ln>
            <a:solidFill>
              <a:schemeClr val="accent3"/>
            </a:solidFill>
            <a:tailEnd type="arrow"/>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6777494" y="3506481"/>
            <a:ext cx="2440098"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400" b="1"/>
              <a:t>理念</a:t>
            </a:r>
            <a:r>
              <a:rPr lang="zh-CN" altLang="en-US" sz="1400" b="1" smtClean="0"/>
              <a:t>研讨</a:t>
            </a:r>
            <a:endParaRPr lang="en-US" altLang="zh-CN" sz="1400" b="1" smtClean="0"/>
          </a:p>
          <a:p>
            <a:pPr algn="ctr"/>
            <a:r>
              <a:rPr lang="en-US" altLang="zh-CN" sz="1400" b="1" smtClean="0"/>
              <a:t>3</a:t>
            </a:r>
            <a:r>
              <a:rPr lang="zh-CN" altLang="en-US" sz="1400" b="1" smtClean="0"/>
              <a:t>月</a:t>
            </a:r>
            <a:r>
              <a:rPr lang="en-US" altLang="zh-CN" sz="1400" b="1" smtClean="0"/>
              <a:t>27-28</a:t>
            </a:r>
            <a:r>
              <a:rPr lang="zh-CN" altLang="en-US" sz="1400" b="1" smtClean="0"/>
              <a:t>日</a:t>
            </a:r>
            <a:endParaRPr lang="en-US" sz="1400" b="1"/>
          </a:p>
        </p:txBody>
      </p:sp>
      <p:sp>
        <p:nvSpPr>
          <p:cNvPr id="37" name="Rectangle 36"/>
          <p:cNvSpPr/>
          <p:nvPr/>
        </p:nvSpPr>
        <p:spPr>
          <a:xfrm>
            <a:off x="6779282" y="3965260"/>
            <a:ext cx="2440098" cy="112054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marL="285750" indent="-285750">
              <a:buClr>
                <a:srgbClr val="002776"/>
              </a:buClr>
              <a:buSzPct val="75000"/>
              <a:buFont typeface="Wingdings" pitchFamily="2" charset="2"/>
              <a:buChar char="§"/>
            </a:pPr>
            <a:r>
              <a:rPr lang="zh-CN" altLang="en-US" sz="1400" smtClean="0">
                <a:solidFill>
                  <a:schemeClr val="tx1"/>
                </a:solidFill>
              </a:rPr>
              <a:t>中</a:t>
            </a:r>
            <a:r>
              <a:rPr lang="zh-CN" altLang="en-US" sz="1400">
                <a:solidFill>
                  <a:schemeClr val="tx1"/>
                </a:solidFill>
              </a:rPr>
              <a:t>高</a:t>
            </a:r>
            <a:r>
              <a:rPr lang="zh-CN" altLang="en-US" sz="1400" smtClean="0">
                <a:solidFill>
                  <a:schemeClr val="tx1"/>
                </a:solidFill>
              </a:rPr>
              <a:t>层管理者理念研讨</a:t>
            </a:r>
            <a:endParaRPr lang="en-US" altLang="zh-CN" sz="1400" smtClean="0">
              <a:solidFill>
                <a:schemeClr val="tx1"/>
              </a:solidFill>
            </a:endParaRPr>
          </a:p>
          <a:p>
            <a:pPr marL="285750" indent="-285750">
              <a:buClr>
                <a:srgbClr val="002776"/>
              </a:buClr>
              <a:buSzPct val="75000"/>
              <a:buFont typeface="Wingdings" pitchFamily="2" charset="2"/>
              <a:buChar char="§"/>
            </a:pPr>
            <a:r>
              <a:rPr lang="zh-CN" altLang="en-US" sz="1400">
                <a:solidFill>
                  <a:schemeClr val="tx1"/>
                </a:solidFill>
              </a:rPr>
              <a:t>员工</a:t>
            </a:r>
            <a:r>
              <a:rPr lang="zh-CN" altLang="en-US" sz="1400" smtClean="0">
                <a:solidFill>
                  <a:schemeClr val="tx1"/>
                </a:solidFill>
              </a:rPr>
              <a:t>理念征集</a:t>
            </a:r>
            <a:endParaRPr lang="en-US" altLang="zh-CN" sz="1400" smtClean="0">
              <a:solidFill>
                <a:schemeClr val="tx1"/>
              </a:solidFill>
            </a:endParaRPr>
          </a:p>
          <a:p>
            <a:pPr marL="285750" indent="-285750">
              <a:buClr>
                <a:srgbClr val="002776"/>
              </a:buClr>
              <a:buSzPct val="75000"/>
              <a:buFont typeface="Wingdings" pitchFamily="2" charset="2"/>
              <a:buChar char="§"/>
            </a:pPr>
            <a:endParaRPr lang="en-US" sz="1400">
              <a:solidFill>
                <a:schemeClr val="tx1"/>
              </a:solidFill>
            </a:endParaRPr>
          </a:p>
        </p:txBody>
      </p:sp>
      <p:sp>
        <p:nvSpPr>
          <p:cNvPr id="38" name="Rectangle 37"/>
          <p:cNvSpPr/>
          <p:nvPr/>
        </p:nvSpPr>
        <p:spPr>
          <a:xfrm>
            <a:off x="6779282" y="1825395"/>
            <a:ext cx="2440098" cy="432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400" b="1" smtClean="0"/>
              <a:t>高层汇报</a:t>
            </a:r>
            <a:endParaRPr lang="en-US" altLang="zh-CN" sz="1400" b="1" smtClean="0"/>
          </a:p>
          <a:p>
            <a:pPr algn="ctr"/>
            <a:r>
              <a:rPr lang="en-US" altLang="zh-CN" sz="1400" b="1" smtClean="0"/>
              <a:t>3</a:t>
            </a:r>
            <a:r>
              <a:rPr lang="zh-CN" altLang="en-US" sz="1400" b="1" smtClean="0"/>
              <a:t>月</a:t>
            </a:r>
            <a:r>
              <a:rPr lang="en-US" altLang="zh-CN" sz="1400" b="1" smtClean="0"/>
              <a:t>26</a:t>
            </a:r>
            <a:r>
              <a:rPr lang="zh-CN" altLang="en-US" sz="1400" b="1" smtClean="0"/>
              <a:t>日</a:t>
            </a:r>
            <a:endParaRPr lang="en-US" sz="1400" b="1"/>
          </a:p>
        </p:txBody>
      </p:sp>
      <p:sp>
        <p:nvSpPr>
          <p:cNvPr id="39" name="Rectangle 38"/>
          <p:cNvSpPr/>
          <p:nvPr/>
        </p:nvSpPr>
        <p:spPr>
          <a:xfrm>
            <a:off x="6781070" y="2271648"/>
            <a:ext cx="2440098" cy="112054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marL="285750" indent="-285750">
              <a:buClr>
                <a:srgbClr val="002776"/>
              </a:buClr>
              <a:buSzPct val="75000"/>
              <a:buFont typeface="Wingdings" pitchFamily="2" charset="2"/>
              <a:buChar char="§"/>
            </a:pPr>
            <a:r>
              <a:rPr lang="zh-CN" altLang="en-US" sz="1400" smtClean="0">
                <a:solidFill>
                  <a:schemeClr val="tx1"/>
                </a:solidFill>
              </a:rPr>
              <a:t>诊断报告征求高层</a:t>
            </a:r>
            <a:r>
              <a:rPr lang="zh-CN" altLang="en-US" sz="1400">
                <a:solidFill>
                  <a:schemeClr val="tx1"/>
                </a:solidFill>
              </a:rPr>
              <a:t>意见</a:t>
            </a:r>
            <a:endParaRPr lang="en-US" sz="1400">
              <a:solidFill>
                <a:schemeClr val="tx1"/>
              </a:solidFill>
            </a:endParaRPr>
          </a:p>
        </p:txBody>
      </p:sp>
      <p:cxnSp>
        <p:nvCxnSpPr>
          <p:cNvPr id="40" name="Elbow Connector 39"/>
          <p:cNvCxnSpPr>
            <a:stCxn id="14" idx="3"/>
            <a:endCxn id="38" idx="1"/>
          </p:cNvCxnSpPr>
          <p:nvPr/>
        </p:nvCxnSpPr>
        <p:spPr>
          <a:xfrm>
            <a:off x="6216110" y="2039607"/>
            <a:ext cx="563172" cy="1788"/>
          </a:xfrm>
          <a:prstGeom prst="bentConnector3">
            <a:avLst>
              <a:gd name="adj1" fmla="val 50000"/>
            </a:avLst>
          </a:prstGeom>
          <a:ln>
            <a:solidFill>
              <a:schemeClr val="accent3"/>
            </a:solidFill>
            <a:tailEnd type="arrow"/>
          </a:ln>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4" idx="3"/>
            <a:endCxn id="36" idx="1"/>
          </p:cNvCxnSpPr>
          <p:nvPr/>
        </p:nvCxnSpPr>
        <p:spPr>
          <a:xfrm>
            <a:off x="6216110" y="2039607"/>
            <a:ext cx="561384" cy="1682874"/>
          </a:xfrm>
          <a:prstGeom prst="bentConnector3">
            <a:avLst>
              <a:gd name="adj1" fmla="val 50000"/>
            </a:avLst>
          </a:prstGeom>
          <a:ln>
            <a:solidFill>
              <a:schemeClr val="accent3"/>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4996061" y="5774011"/>
            <a:ext cx="4225108" cy="246221"/>
          </a:xfrm>
          <a:prstGeom prst="rect">
            <a:avLst/>
          </a:prstGeom>
          <a:noFill/>
        </p:spPr>
        <p:txBody>
          <a:bodyPr wrap="square" rtlCol="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r>
              <a:rPr lang="zh-CN" altLang="en-US" sz="1000" smtClean="0">
                <a:latin typeface="黑体" pitchFamily="2" charset="-122"/>
              </a:rPr>
              <a:t>备注：* 有效问卷为通过测谎题验证，且答题量超过</a:t>
            </a:r>
            <a:r>
              <a:rPr lang="en-US" altLang="zh-CN" sz="1000" smtClean="0">
                <a:latin typeface="黑体" pitchFamily="2" charset="-122"/>
              </a:rPr>
              <a:t>50%</a:t>
            </a:r>
            <a:r>
              <a:rPr lang="zh-CN" altLang="en-US" sz="1000" smtClean="0">
                <a:latin typeface="黑体" pitchFamily="2" charset="-122"/>
              </a:rPr>
              <a:t>的问卷。</a:t>
            </a:r>
            <a:endParaRPr lang="en-US" sz="1000">
              <a:latin typeface="黑体" pitchFamily="2" charset="-122"/>
            </a:endParaRPr>
          </a:p>
        </p:txBody>
      </p:sp>
    </p:spTree>
    <p:extLst>
      <p:ext uri="{BB962C8B-B14F-4D97-AF65-F5344CB8AC3E}">
        <p14:creationId xmlns:p14="http://schemas.microsoft.com/office/powerpoint/2010/main" val="3617952973"/>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Title 8"/>
          <p:cNvSpPr>
            <a:spLocks noGrp="1"/>
          </p:cNvSpPr>
          <p:nvPr>
            <p:ph type="title"/>
          </p:nvPr>
        </p:nvSpPr>
        <p:spPr>
          <a:xfrm>
            <a:off x="508000" y="287340"/>
            <a:ext cx="8839201" cy="595311"/>
          </a:xfrm>
        </p:spPr>
        <p:txBody>
          <a:bodyPr/>
          <a:lstStyle/>
          <a:p>
            <a:r>
              <a:rPr lang="zh-CN" altLang="en-US" b="1" smtClean="0">
                <a:solidFill>
                  <a:schemeClr val="tx2">
                    <a:lumMod val="75000"/>
                  </a:schemeClr>
                </a:solidFill>
                <a:latin typeface="Arial"/>
                <a:ea typeface="宋体"/>
              </a:rPr>
              <a:t>目录</a:t>
            </a:r>
            <a:endParaRPr lang="en-US" b="1">
              <a:solidFill>
                <a:schemeClr val="tx2">
                  <a:lumMod val="75000"/>
                </a:schemeClr>
              </a:solidFill>
              <a:latin typeface="Arial"/>
              <a:ea typeface="宋体"/>
            </a:endParaRPr>
          </a:p>
        </p:txBody>
      </p:sp>
      <p:graphicFrame>
        <p:nvGraphicFramePr>
          <p:cNvPr id="6" name="Group 40"/>
          <p:cNvGraphicFramePr>
            <a:graphicFrameLocks noGrp="1"/>
          </p:cNvGraphicFramePr>
          <p:nvPr>
            <p:extLst>
              <p:ext uri="{D42A27DB-BD31-4B8C-83A1-F6EECF244321}">
                <p14:modId xmlns:p14="http://schemas.microsoft.com/office/powerpoint/2010/main" val="4053649455"/>
              </p:ext>
            </p:extLst>
          </p:nvPr>
        </p:nvGraphicFramePr>
        <p:xfrm>
          <a:off x="495300" y="1438274"/>
          <a:ext cx="8696885" cy="3593016"/>
        </p:xfrm>
        <a:graphic>
          <a:graphicData uri="http://schemas.openxmlformats.org/drawingml/2006/table">
            <a:tbl>
              <a:tblPr/>
              <a:tblGrid>
                <a:gridCol w="811742"/>
                <a:gridCol w="7885143"/>
              </a:tblGrid>
              <a:tr h="919743">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kern="1200" cap="none" normalizeH="0" baseline="0" smtClean="0">
                          <a:ln>
                            <a:noFill/>
                          </a:ln>
                          <a:solidFill>
                            <a:schemeClr val="bg2"/>
                          </a:solidFill>
                          <a:effectLst/>
                          <a:latin typeface="Arial"/>
                          <a:ea typeface="宋体"/>
                          <a:cs typeface="Arial" pitchFamily="34" charset="0"/>
                        </a:rPr>
                        <a:t>1</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a:buNone/>
                      </a:pPr>
                      <a:r>
                        <a:rPr kumimoji="1" lang="zh-CN" altLang="en-US" sz="1800" b="1" i="0" u="none" strike="noStrike" kern="1200" cap="none" normalizeH="0" baseline="0" smtClean="0">
                          <a:ln>
                            <a:noFill/>
                          </a:ln>
                          <a:solidFill>
                            <a:schemeClr val="bg2"/>
                          </a:solidFill>
                          <a:effectLst/>
                          <a:latin typeface="Arial"/>
                          <a:ea typeface="宋体"/>
                          <a:cs typeface="+mn-cs"/>
                        </a:rPr>
                        <a:t>项目工作回顾</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r>
              <a:tr h="891091">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cap="none" normalizeH="0" baseline="0" smtClean="0">
                          <a:ln>
                            <a:noFill/>
                          </a:ln>
                          <a:solidFill>
                            <a:schemeClr val="bg2"/>
                          </a:solidFill>
                          <a:effectLst/>
                          <a:latin typeface="Arial"/>
                          <a:ea typeface="宋体"/>
                          <a:cs typeface="Arial" pitchFamily="34" charset="0"/>
                        </a:rPr>
                        <a:t>2</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accent2"/>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defRPr/>
                      </a:pPr>
                      <a:r>
                        <a:rPr kumimoji="1" lang="zh-CN" altLang="en-US" sz="1800" b="1" i="0" u="none" strike="noStrike" cap="none" normalizeH="0" baseline="0" smtClean="0">
                          <a:ln>
                            <a:noFill/>
                          </a:ln>
                          <a:solidFill>
                            <a:schemeClr val="bg2"/>
                          </a:solidFill>
                          <a:effectLst/>
                          <a:latin typeface="+mn-lt"/>
                          <a:ea typeface="宋体"/>
                        </a:rPr>
                        <a:t>中银消费企业文化调研问卷分析</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accent2"/>
                    </a:solidFill>
                  </a:tcPr>
                </a:tc>
              </a:tr>
              <a:tr h="891091">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cap="none" normalizeH="0" baseline="0" smtClean="0">
                          <a:ln>
                            <a:noFill/>
                          </a:ln>
                          <a:solidFill>
                            <a:schemeClr val="bg2"/>
                          </a:solidFill>
                          <a:effectLst/>
                          <a:latin typeface="Arial"/>
                          <a:ea typeface="宋体"/>
                          <a:cs typeface="Arial" pitchFamily="34" charset="0"/>
                        </a:rPr>
                        <a:t>3</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c>
                  <a:txBody>
                    <a:bodyPr vert="horz" wrap="square"/>
                    <a:lstStyle>
                      <a:lvl1pPr marL="0" algn="l" defTabSz="859536" rtl="0" eaLnBrk="1" latinLnBrk="0" hangingPunct="1">
                        <a:defRPr sz="1700" kern="1200">
                          <a:solidFill>
                            <a:schemeClr val="tx1"/>
                          </a:solidFill>
                          <a:latin typeface="宋体"/>
                          <a:ea typeface="宋体"/>
                        </a:defRPr>
                      </a:lvl1pPr>
                      <a:lvl2pPr marL="429768" algn="l" defTabSz="859536" rtl="0" eaLnBrk="1" latinLnBrk="0" hangingPunct="1">
                        <a:defRPr sz="1700" kern="1200">
                          <a:solidFill>
                            <a:schemeClr val="tx1"/>
                          </a:solidFill>
                          <a:latin typeface="宋体"/>
                          <a:ea typeface="宋体"/>
                        </a:defRPr>
                      </a:lvl2pPr>
                      <a:lvl3pPr marL="859536" algn="l" defTabSz="859536" rtl="0" eaLnBrk="1" latinLnBrk="0" hangingPunct="1">
                        <a:defRPr sz="1700" kern="1200">
                          <a:solidFill>
                            <a:schemeClr val="tx1"/>
                          </a:solidFill>
                          <a:latin typeface="宋体"/>
                          <a:ea typeface="宋体"/>
                        </a:defRPr>
                      </a:lvl3pPr>
                      <a:lvl4pPr marL="1289304" algn="l" defTabSz="859536" rtl="0" eaLnBrk="1" latinLnBrk="0" hangingPunct="1">
                        <a:defRPr sz="1700" kern="1200">
                          <a:solidFill>
                            <a:schemeClr val="tx1"/>
                          </a:solidFill>
                          <a:latin typeface="宋体"/>
                          <a:ea typeface="宋体"/>
                        </a:defRPr>
                      </a:lvl4pPr>
                      <a:lvl5pPr marL="1719072" algn="l" defTabSz="859536" rtl="0" eaLnBrk="1" latinLnBrk="0" hangingPunct="1">
                        <a:defRPr sz="1700" kern="1200">
                          <a:solidFill>
                            <a:schemeClr val="tx1"/>
                          </a:solidFill>
                          <a:latin typeface="宋体"/>
                          <a:ea typeface="宋体"/>
                        </a:defRPr>
                      </a:lvl5pPr>
                      <a:lvl6pPr marL="2148840" algn="l" defTabSz="859536" rtl="0" eaLnBrk="1" latinLnBrk="0" hangingPunct="1">
                        <a:defRPr sz="1700" kern="1200">
                          <a:solidFill>
                            <a:schemeClr val="tx1"/>
                          </a:solidFill>
                          <a:latin typeface="宋体"/>
                          <a:ea typeface="宋体"/>
                        </a:defRPr>
                      </a:lvl6pPr>
                      <a:lvl7pPr marL="2578608" algn="l" defTabSz="859536" rtl="0" eaLnBrk="1" latinLnBrk="0" hangingPunct="1">
                        <a:defRPr sz="1700" kern="1200">
                          <a:solidFill>
                            <a:schemeClr val="tx1"/>
                          </a:solidFill>
                          <a:latin typeface="宋体"/>
                          <a:ea typeface="宋体"/>
                        </a:defRPr>
                      </a:lvl7pPr>
                      <a:lvl8pPr marL="3008376" algn="l" defTabSz="859536" rtl="0" eaLnBrk="1" latinLnBrk="0" hangingPunct="1">
                        <a:defRPr sz="1700" kern="1200">
                          <a:solidFill>
                            <a:schemeClr val="tx1"/>
                          </a:solidFill>
                          <a:latin typeface="宋体"/>
                          <a:ea typeface="宋体"/>
                        </a:defRPr>
                      </a:lvl8pPr>
                      <a:lvl9pPr marL="3438144" algn="l" defTabSz="859536" rtl="0" eaLnBrk="1" latinLnBrk="0" hangingPunct="1">
                        <a:defRPr sz="1700" kern="1200">
                          <a:solidFill>
                            <a:schemeClr val="tx1"/>
                          </a:solidFill>
                          <a:latin typeface="宋体"/>
                          <a:ea typeface="宋体"/>
                        </a:defRPr>
                      </a:lvl9pPr>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defRPr/>
                      </a:pPr>
                      <a:r>
                        <a:rPr kumimoji="1" lang="zh-CN" altLang="en-US" sz="1800" b="1" i="0" u="none" strike="noStrike" cap="none" normalizeH="0" baseline="0" smtClean="0">
                          <a:ln>
                            <a:noFill/>
                          </a:ln>
                          <a:solidFill>
                            <a:schemeClr val="bg2"/>
                          </a:solidFill>
                          <a:effectLst/>
                          <a:latin typeface="Arial"/>
                          <a:ea typeface="宋体"/>
                        </a:rPr>
                        <a:t>中银消费企业文化领域的关键发现和提升策略</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r>
              <a:tr h="891091">
                <a:tc>
                  <a:txBody>
                    <a:bodyPr vert="horz" wrap="square"/>
                    <a:lstStyle/>
                    <a:p>
                      <a:pPr marL="0" marR="0" lvl="0" indent="0" algn="ctr" defTabSz="7600950" rtl="0" eaLnBrk="1" fontAlgn="ctr" latinLnBrk="0" hangingPunct="1">
                        <a:lnSpc>
                          <a:spcPct val="100000"/>
                        </a:lnSpc>
                        <a:spcBef>
                          <a:spcPct val="0"/>
                        </a:spcBef>
                        <a:spcAft>
                          <a:spcPct val="0"/>
                        </a:spcAft>
                        <a:buClr>
                          <a:schemeClr val="accent1"/>
                        </a:buClr>
                        <a:buSzPct val="50000"/>
                        <a:buFont typeface="Monotype Sorts"/>
                        <a:buNone/>
                      </a:pPr>
                      <a:r>
                        <a:rPr kumimoji="1" lang="en-US" altLang="zh-CN" sz="1800" b="1" i="0" u="none" strike="noStrike" cap="none" normalizeH="0" baseline="0" smtClean="0">
                          <a:ln>
                            <a:noFill/>
                          </a:ln>
                          <a:solidFill>
                            <a:schemeClr val="bg2"/>
                          </a:solidFill>
                          <a:effectLst/>
                          <a:latin typeface="Arial"/>
                          <a:ea typeface="宋体"/>
                          <a:cs typeface="Arial" pitchFamily="34" charset="0"/>
                        </a:rPr>
                        <a:t>4</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c>
                  <a:txBody>
                    <a:bodyPr vert="horz" wrap="square"/>
                    <a:lstStyle/>
                    <a:p>
                      <a:pPr marL="114300" marR="0" lvl="0" indent="0" algn="l" defTabSz="7600950" rtl="0" eaLnBrk="1" fontAlgn="ctr" latinLnBrk="0" hangingPunct="1">
                        <a:lnSpc>
                          <a:spcPct val="100000"/>
                        </a:lnSpc>
                        <a:spcBef>
                          <a:spcPct val="0"/>
                        </a:spcBef>
                        <a:spcAft>
                          <a:spcPct val="0"/>
                        </a:spcAft>
                        <a:buClr>
                          <a:schemeClr val="accent1"/>
                        </a:buClr>
                        <a:buSzPct val="50000"/>
                        <a:buFont typeface="Monotype Sorts" pitchFamily="2" charset="2"/>
                        <a:buNone/>
                        <a:defRPr/>
                      </a:pPr>
                      <a:r>
                        <a:rPr kumimoji="1" lang="zh-CN" altLang="en-US" sz="1800" b="1" i="0" u="none" strike="noStrike" cap="none" normalizeH="0" baseline="0" smtClean="0">
                          <a:ln>
                            <a:noFill/>
                          </a:ln>
                          <a:solidFill>
                            <a:schemeClr val="bg2"/>
                          </a:solidFill>
                          <a:effectLst/>
                          <a:latin typeface="Arial"/>
                          <a:ea typeface="宋体"/>
                        </a:rPr>
                        <a:t>中银消费企业文化理念框架建议</a:t>
                      </a:r>
                    </a:p>
                  </a:txBody>
                  <a:tcPr marT="45726" marB="45726" anchor="ctr" horzOverflow="overflow">
                    <a:lnL w="762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rgbClr val="002776"/>
                    </a:solidFill>
                  </a:tcPr>
                </a:tc>
              </a:tr>
            </a:tbl>
          </a:graphicData>
        </a:graphic>
      </p:graphicFrame>
      <p:sp>
        <p:nvSpPr>
          <p:cNvPr id="5" name="Slide Number Placeholder 1"/>
          <p:cNvSpPr>
            <a:spLocks noGrp="1"/>
          </p:cNvSpPr>
          <p:nvPr>
            <p:ph type="sldNum" sz="quarter" idx="13"/>
          </p:nvPr>
        </p:nvSpPr>
        <p:spPr>
          <a:xfrm>
            <a:off x="450586" y="6554789"/>
            <a:ext cx="306123" cy="142875"/>
          </a:xfrm>
        </p:spPr>
        <p:txBody>
          <a:bodyPr/>
          <a:lstStyle/>
          <a:p>
            <a:fld id="{07DDA470-64EC-4838-8513-FA93D4181BA0}" type="slidenum">
              <a:rPr lang="en-US" smtClean="0"/>
              <a:t>6</a:t>
            </a:fld>
            <a:endParaRPr lang="en-US"/>
          </a:p>
        </p:txBody>
      </p:sp>
    </p:spTree>
    <p:extLst>
      <p:ext uri="{BB962C8B-B14F-4D97-AF65-F5344CB8AC3E}">
        <p14:creationId xmlns:p14="http://schemas.microsoft.com/office/powerpoint/2010/main" val="312747443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问卷调研数据的计分方法说明</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7</a:t>
            </a:fld>
            <a:endParaRPr lang="en-US"/>
          </a:p>
        </p:txBody>
      </p:sp>
      <p:sp>
        <p:nvSpPr>
          <p:cNvPr id="6" name="Rectangle 3"/>
          <p:cNvSpPr>
            <a:spLocks noGrp="1" noChangeArrowheads="1"/>
          </p:cNvSpPr>
          <p:nvPr>
            <p:ph type="body" idx="4294967295"/>
          </p:nvPr>
        </p:nvSpPr>
        <p:spPr bwMode="auto">
          <a:xfrm>
            <a:off x="997527" y="1124744"/>
            <a:ext cx="7956468" cy="3732264"/>
          </a:xfrm>
          <a:prstGeom prst="rect">
            <a:avLst/>
          </a:prstGeom>
          <a:noFill/>
          <a:ln>
            <a:solidFill>
              <a:schemeClr val="accent1"/>
            </a:solidFill>
            <a:miter lim="800000"/>
          </a:ln>
        </p:spPr>
        <p:txBody>
          <a:bodyPr vert="horz" wrap="square" lIns="91440" tIns="45720" rIns="91440" bIns="45720" numCol="1" anchor="t" anchorCtr="0" compatLnSpc="1">
            <a:prstTxWarp prst="textNoShape">
              <a:avLst/>
            </a:prstTxWarp>
          </a:bodyPr>
          <a:lstStyle/>
          <a:p>
            <a:pPr marL="801688" lvl="2" indent="-438150">
              <a:lnSpc>
                <a:spcPct val="100000"/>
              </a:lnSpc>
              <a:spcBef>
                <a:spcPct val="0"/>
              </a:spcBef>
              <a:buClr>
                <a:srgbClr val="002776"/>
              </a:buClr>
              <a:buSzPct val="75000"/>
              <a:buFont typeface="Wingdings" pitchFamily="2" charset="2"/>
              <a:buChar char="§"/>
            </a:pPr>
            <a:r>
              <a:rPr lang="zh-CN" altLang="en-US" sz="1800">
                <a:solidFill>
                  <a:schemeClr val="tx1"/>
                </a:solidFill>
                <a:latin typeface="宋体" pitchFamily="2" charset="-122"/>
                <a:ea typeface="宋体" pitchFamily="2" charset="-122"/>
                <a:cs typeface="+mn-cs"/>
              </a:rPr>
              <a:t>正向题</a:t>
            </a:r>
            <a:r>
              <a:rPr lang="zh-CN" altLang="en-US" sz="1800" smtClean="0">
                <a:solidFill>
                  <a:schemeClr val="tx1"/>
                </a:solidFill>
                <a:latin typeface="宋体" pitchFamily="2" charset="-122"/>
                <a:ea typeface="宋体" pitchFamily="2" charset="-122"/>
                <a:cs typeface="+mn-cs"/>
              </a:rPr>
              <a:t>选择“同意”和“完全同意”的应答者将被视作</a:t>
            </a:r>
            <a:r>
              <a:rPr lang="zh-CN" altLang="en-US" sz="1800" b="1" smtClean="0">
                <a:solidFill>
                  <a:schemeClr val="tx1"/>
                </a:solidFill>
                <a:latin typeface="宋体" pitchFamily="2" charset="-122"/>
                <a:ea typeface="宋体" pitchFamily="2" charset="-122"/>
                <a:cs typeface="+mn-cs"/>
              </a:rPr>
              <a:t>持积极态度的个体</a:t>
            </a:r>
            <a:r>
              <a:rPr lang="zh-CN" altLang="en-US" sz="1800" smtClean="0">
                <a:solidFill>
                  <a:schemeClr val="tx1"/>
                </a:solidFill>
                <a:latin typeface="宋体" pitchFamily="2" charset="-122"/>
                <a:ea typeface="宋体" pitchFamily="2" charset="-122"/>
                <a:cs typeface="+mn-cs"/>
              </a:rPr>
              <a:t>（第</a:t>
            </a:r>
            <a:r>
              <a:rPr lang="en-US" altLang="zh-CN" sz="1800" smtClean="0">
                <a:solidFill>
                  <a:schemeClr val="tx1"/>
                </a:solidFill>
                <a:latin typeface="宋体" pitchFamily="2" charset="-122"/>
                <a:ea typeface="宋体" pitchFamily="2" charset="-122"/>
                <a:cs typeface="+mn-cs"/>
              </a:rPr>
              <a:t>36</a:t>
            </a:r>
            <a:r>
              <a:rPr lang="zh-CN" altLang="en-US" sz="1800" smtClean="0">
                <a:solidFill>
                  <a:schemeClr val="tx1"/>
                </a:solidFill>
                <a:latin typeface="宋体" pitchFamily="2" charset="-122"/>
                <a:ea typeface="宋体" pitchFamily="2" charset="-122"/>
                <a:cs typeface="+mn-cs"/>
              </a:rPr>
              <a:t>、</a:t>
            </a:r>
            <a:r>
              <a:rPr lang="en-US" altLang="zh-CN" sz="1800" smtClean="0">
                <a:solidFill>
                  <a:schemeClr val="tx1"/>
                </a:solidFill>
                <a:latin typeface="宋体" pitchFamily="2" charset="-122"/>
                <a:ea typeface="宋体" pitchFamily="2" charset="-122"/>
                <a:cs typeface="+mn-cs"/>
              </a:rPr>
              <a:t>46</a:t>
            </a:r>
            <a:r>
              <a:rPr lang="zh-CN" altLang="en-US" sz="1800" smtClean="0">
                <a:solidFill>
                  <a:schemeClr val="tx1"/>
                </a:solidFill>
                <a:latin typeface="宋体" pitchFamily="2" charset="-122"/>
                <a:ea typeface="宋体" pitchFamily="2" charset="-122"/>
                <a:cs typeface="+mn-cs"/>
              </a:rPr>
              <a:t>、</a:t>
            </a:r>
            <a:r>
              <a:rPr lang="en-US" altLang="zh-CN" sz="1800" smtClean="0">
                <a:solidFill>
                  <a:schemeClr val="tx1"/>
                </a:solidFill>
                <a:latin typeface="宋体" pitchFamily="2" charset="-122"/>
                <a:ea typeface="宋体" pitchFamily="2" charset="-122"/>
                <a:cs typeface="+mn-cs"/>
              </a:rPr>
              <a:t>51</a:t>
            </a:r>
            <a:r>
              <a:rPr lang="zh-CN" altLang="en-US" sz="1800" smtClean="0">
                <a:solidFill>
                  <a:schemeClr val="tx1"/>
                </a:solidFill>
                <a:latin typeface="宋体" pitchFamily="2" charset="-122"/>
                <a:ea typeface="宋体" pitchFamily="2" charset="-122"/>
                <a:cs typeface="+mn-cs"/>
              </a:rPr>
              <a:t>题为反选题，计分方法不同）</a:t>
            </a:r>
            <a:endParaRPr lang="en-US" altLang="zh-CN" sz="1800" smtClean="0">
              <a:solidFill>
                <a:schemeClr val="tx1"/>
              </a:solidFill>
              <a:latin typeface="宋体" pitchFamily="2" charset="-122"/>
              <a:ea typeface="宋体" pitchFamily="2" charset="-122"/>
              <a:cs typeface="+mn-cs"/>
            </a:endParaRPr>
          </a:p>
          <a:p>
            <a:pPr marL="801688" lvl="2" indent="-438150">
              <a:lnSpc>
                <a:spcPct val="100000"/>
              </a:lnSpc>
              <a:spcBef>
                <a:spcPct val="0"/>
              </a:spcBef>
              <a:buClr>
                <a:srgbClr val="002776"/>
              </a:buClr>
              <a:buSzPct val="75000"/>
              <a:buFont typeface="Wingdings" pitchFamily="2" charset="2"/>
              <a:buChar char="§"/>
            </a:pPr>
            <a:endParaRPr lang="en-US" altLang="zh-CN" sz="1800" smtClean="0">
              <a:solidFill>
                <a:schemeClr val="tx1"/>
              </a:solidFill>
              <a:latin typeface="宋体" pitchFamily="2" charset="-122"/>
              <a:ea typeface="宋体" pitchFamily="2" charset="-122"/>
              <a:cs typeface="+mn-cs"/>
            </a:endParaRPr>
          </a:p>
          <a:p>
            <a:pPr marL="801688" lvl="2" indent="-438150">
              <a:lnSpc>
                <a:spcPct val="100000"/>
              </a:lnSpc>
              <a:spcBef>
                <a:spcPct val="0"/>
              </a:spcBef>
              <a:buClr>
                <a:srgbClr val="002776"/>
              </a:buClr>
              <a:buSzPct val="75000"/>
              <a:buFont typeface="Wingdings" pitchFamily="2" charset="2"/>
              <a:buChar char="§"/>
            </a:pPr>
            <a:r>
              <a:rPr lang="zh-CN" altLang="en-US" sz="1800" b="1" smtClean="0">
                <a:solidFill>
                  <a:schemeClr val="tx1"/>
                </a:solidFill>
                <a:latin typeface="宋体" pitchFamily="2" charset="-122"/>
                <a:ea typeface="宋体" pitchFamily="2" charset="-122"/>
                <a:cs typeface="+mn-cs"/>
              </a:rPr>
              <a:t>单个题目的分值</a:t>
            </a:r>
            <a:r>
              <a:rPr lang="en-US" altLang="zh-CN" sz="1800" smtClean="0">
                <a:solidFill>
                  <a:schemeClr val="tx1"/>
                </a:solidFill>
                <a:latin typeface="宋体" pitchFamily="2" charset="-122"/>
                <a:ea typeface="宋体" pitchFamily="2" charset="-122"/>
                <a:cs typeface="+mn-cs"/>
              </a:rPr>
              <a:t>=</a:t>
            </a:r>
            <a:r>
              <a:rPr lang="zh-CN" altLang="en-US" sz="1800" smtClean="0">
                <a:solidFill>
                  <a:schemeClr val="tx1"/>
                </a:solidFill>
                <a:latin typeface="宋体" pitchFamily="2" charset="-122"/>
                <a:ea typeface="宋体" pitchFamily="2" charset="-122"/>
                <a:cs typeface="+mn-cs"/>
              </a:rPr>
              <a:t>（“同意”问卷数</a:t>
            </a:r>
            <a:r>
              <a:rPr lang="en-US" altLang="zh-CN" sz="1800" smtClean="0">
                <a:solidFill>
                  <a:schemeClr val="tx1"/>
                </a:solidFill>
                <a:latin typeface="宋体" pitchFamily="2" charset="-122"/>
                <a:ea typeface="宋体" pitchFamily="2" charset="-122"/>
                <a:cs typeface="+mn-cs"/>
              </a:rPr>
              <a:t>+</a:t>
            </a:r>
            <a:r>
              <a:rPr lang="zh-CN" altLang="en-US" sz="1800" smtClean="0">
                <a:solidFill>
                  <a:schemeClr val="tx1"/>
                </a:solidFill>
                <a:latin typeface="宋体" pitchFamily="2" charset="-122"/>
                <a:ea typeface="宋体" pitchFamily="2" charset="-122"/>
                <a:cs typeface="+mn-cs"/>
              </a:rPr>
              <a:t>“完全同意”问卷数）</a:t>
            </a:r>
            <a:r>
              <a:rPr lang="en-US" altLang="zh-CN" sz="1800" smtClean="0">
                <a:solidFill>
                  <a:schemeClr val="tx1"/>
                </a:solidFill>
                <a:latin typeface="宋体" pitchFamily="2" charset="-122"/>
                <a:ea typeface="宋体" pitchFamily="2" charset="-122"/>
                <a:cs typeface="+mn-cs"/>
              </a:rPr>
              <a:t>/</a:t>
            </a:r>
            <a:r>
              <a:rPr lang="zh-CN" altLang="en-US" sz="1800" smtClean="0">
                <a:solidFill>
                  <a:schemeClr val="tx1"/>
                </a:solidFill>
                <a:latin typeface="宋体" pitchFamily="2" charset="-122"/>
                <a:ea typeface="宋体" pitchFamily="2" charset="-122"/>
                <a:cs typeface="+mn-cs"/>
              </a:rPr>
              <a:t>总有效问卷数</a:t>
            </a:r>
            <a:r>
              <a:rPr lang="en-US" altLang="zh-CN" sz="1800" smtClean="0">
                <a:solidFill>
                  <a:schemeClr val="tx1"/>
                </a:solidFill>
                <a:latin typeface="宋体" pitchFamily="2" charset="-122"/>
                <a:ea typeface="宋体" pitchFamily="2" charset="-122"/>
                <a:cs typeface="+mn-cs"/>
              </a:rPr>
              <a:t>×100%</a:t>
            </a:r>
          </a:p>
          <a:p>
            <a:pPr marL="801688" lvl="2" indent="-438150">
              <a:lnSpc>
                <a:spcPct val="100000"/>
              </a:lnSpc>
              <a:spcBef>
                <a:spcPct val="0"/>
              </a:spcBef>
              <a:buClr>
                <a:srgbClr val="002776"/>
              </a:buClr>
              <a:buSzPct val="75000"/>
              <a:buFont typeface="Wingdings" pitchFamily="2" charset="2"/>
              <a:buChar char="§"/>
            </a:pPr>
            <a:endParaRPr lang="en-US" altLang="zh-CN" sz="1800" smtClean="0">
              <a:solidFill>
                <a:schemeClr val="tx1"/>
              </a:solidFill>
              <a:latin typeface="宋体" pitchFamily="2" charset="-122"/>
              <a:ea typeface="宋体" pitchFamily="2" charset="-122"/>
              <a:cs typeface="+mn-cs"/>
            </a:endParaRPr>
          </a:p>
          <a:p>
            <a:pPr marL="801688" lvl="2" indent="-438150">
              <a:lnSpc>
                <a:spcPct val="100000"/>
              </a:lnSpc>
              <a:spcBef>
                <a:spcPct val="0"/>
              </a:spcBef>
              <a:buClr>
                <a:srgbClr val="002776"/>
              </a:buClr>
              <a:buSzPct val="75000"/>
              <a:buFont typeface="Wingdings" pitchFamily="2" charset="2"/>
              <a:buChar char="§"/>
            </a:pPr>
            <a:r>
              <a:rPr lang="zh-CN" altLang="en-US" sz="1800" b="1" smtClean="0">
                <a:solidFill>
                  <a:schemeClr val="tx1"/>
                </a:solidFill>
                <a:latin typeface="宋体" pitchFamily="2" charset="-122"/>
                <a:ea typeface="宋体" pitchFamily="2" charset="-122"/>
                <a:cs typeface="+mn-cs"/>
              </a:rPr>
              <a:t>某维</a:t>
            </a:r>
            <a:r>
              <a:rPr lang="zh-CN" altLang="en-US" sz="1800" b="1">
                <a:solidFill>
                  <a:schemeClr val="tx1"/>
                </a:solidFill>
                <a:latin typeface="宋体" pitchFamily="2" charset="-122"/>
                <a:ea typeface="宋体" pitchFamily="2" charset="-122"/>
                <a:cs typeface="+mn-cs"/>
              </a:rPr>
              <a:t>度</a:t>
            </a:r>
            <a:r>
              <a:rPr lang="zh-CN" altLang="en-US" sz="1800" b="1" smtClean="0">
                <a:solidFill>
                  <a:schemeClr val="tx1"/>
                </a:solidFill>
                <a:latin typeface="宋体" pitchFamily="2" charset="-122"/>
                <a:ea typeface="宋体" pitchFamily="2" charset="-122"/>
                <a:cs typeface="+mn-cs"/>
              </a:rPr>
              <a:t>的分值</a:t>
            </a:r>
            <a:r>
              <a:rPr lang="zh-CN" altLang="en-US" sz="1800" smtClean="0">
                <a:solidFill>
                  <a:schemeClr val="tx1"/>
                </a:solidFill>
                <a:latin typeface="宋体" pitchFamily="2" charset="-122"/>
                <a:ea typeface="宋体" pitchFamily="2" charset="-122"/>
                <a:cs typeface="+mn-cs"/>
              </a:rPr>
              <a:t>根据各题目加和平均值与基准值的比较结果进行计算</a:t>
            </a:r>
            <a:endParaRPr lang="en-US" altLang="zh-CN" sz="1800" smtClean="0">
              <a:solidFill>
                <a:schemeClr val="tx1"/>
              </a:solidFill>
              <a:latin typeface="宋体" pitchFamily="2" charset="-122"/>
              <a:ea typeface="宋体" pitchFamily="2" charset="-122"/>
              <a:cs typeface="+mn-cs"/>
            </a:endParaRPr>
          </a:p>
          <a:p>
            <a:pPr marL="801688" lvl="2" indent="-438150">
              <a:lnSpc>
                <a:spcPct val="100000"/>
              </a:lnSpc>
              <a:spcBef>
                <a:spcPct val="0"/>
              </a:spcBef>
              <a:buClr>
                <a:srgbClr val="002776"/>
              </a:buClr>
              <a:buSzPct val="75000"/>
              <a:buFont typeface="Wingdings" pitchFamily="2" charset="2"/>
              <a:buChar char="§"/>
            </a:pPr>
            <a:endParaRPr lang="en-US" altLang="zh-CN" sz="1800" smtClean="0">
              <a:solidFill>
                <a:schemeClr val="tx1"/>
              </a:solidFill>
              <a:latin typeface="宋体" pitchFamily="2" charset="-122"/>
              <a:ea typeface="宋体" pitchFamily="2" charset="-122"/>
              <a:cs typeface="+mn-cs"/>
            </a:endParaRPr>
          </a:p>
          <a:p>
            <a:pPr marL="801688" lvl="2" indent="-438150">
              <a:lnSpc>
                <a:spcPct val="100000"/>
              </a:lnSpc>
              <a:spcBef>
                <a:spcPct val="0"/>
              </a:spcBef>
              <a:buClr>
                <a:srgbClr val="002776"/>
              </a:buClr>
              <a:buSzPct val="75000"/>
              <a:buFont typeface="Wingdings" pitchFamily="2" charset="2"/>
              <a:buChar char="§"/>
            </a:pPr>
            <a:r>
              <a:rPr lang="zh-CN" altLang="en-US" sz="1800" b="1" smtClean="0">
                <a:solidFill>
                  <a:schemeClr val="tx1"/>
                </a:solidFill>
                <a:latin typeface="宋体" pitchFamily="2" charset="-122"/>
                <a:ea typeface="宋体" pitchFamily="2" charset="-122"/>
                <a:cs typeface="+mn-cs"/>
              </a:rPr>
              <a:t>理念先进性</a:t>
            </a:r>
            <a:r>
              <a:rPr lang="zh-CN" altLang="en-US" sz="1800" smtClean="0">
                <a:solidFill>
                  <a:schemeClr val="tx1"/>
                </a:solidFill>
                <a:latin typeface="宋体" pitchFamily="2" charset="-122"/>
                <a:ea typeface="宋体" pitchFamily="2" charset="-122"/>
                <a:cs typeface="+mn-cs"/>
              </a:rPr>
              <a:t>通过将</a:t>
            </a:r>
            <a:r>
              <a:rPr lang="zh-CN" altLang="en-US" sz="1800">
                <a:solidFill>
                  <a:schemeClr val="tx1"/>
                </a:solidFill>
                <a:latin typeface="宋体" pitchFamily="2" charset="-122"/>
                <a:ea typeface="宋体" pitchFamily="2" charset="-122"/>
                <a:cs typeface="+mn-cs"/>
              </a:rPr>
              <a:t>中银消费</a:t>
            </a:r>
            <a:r>
              <a:rPr lang="zh-CN" altLang="en-US" sz="1800" smtClean="0">
                <a:solidFill>
                  <a:schemeClr val="tx1"/>
                </a:solidFill>
                <a:latin typeface="宋体" pitchFamily="2" charset="-122"/>
                <a:ea typeface="宋体" pitchFamily="2" charset="-122"/>
                <a:cs typeface="+mn-cs"/>
              </a:rPr>
              <a:t>排名前十的理念与“最佳雇主的十大主流理念”进行比较，计算契合度</a:t>
            </a:r>
            <a:endParaRPr lang="en-US" altLang="zh-CN" sz="1800" smtClean="0">
              <a:solidFill>
                <a:schemeClr val="tx1"/>
              </a:solidFill>
              <a:latin typeface="宋体" pitchFamily="2" charset="-122"/>
              <a:ea typeface="宋体" pitchFamily="2" charset="-122"/>
              <a:cs typeface="+mn-cs"/>
            </a:endParaRPr>
          </a:p>
          <a:p>
            <a:pPr marL="801688" lvl="2" indent="-438150">
              <a:lnSpc>
                <a:spcPct val="100000"/>
              </a:lnSpc>
              <a:spcBef>
                <a:spcPct val="0"/>
              </a:spcBef>
              <a:buClr>
                <a:srgbClr val="002776"/>
              </a:buClr>
              <a:buSzPct val="75000"/>
              <a:buFont typeface="Wingdings" pitchFamily="2" charset="2"/>
              <a:buChar char="§"/>
            </a:pPr>
            <a:endParaRPr lang="en-US" altLang="zh-CN" sz="1800">
              <a:solidFill>
                <a:schemeClr val="tx1"/>
              </a:solidFill>
              <a:latin typeface="宋体" pitchFamily="2" charset="-122"/>
              <a:ea typeface="宋体" pitchFamily="2" charset="-122"/>
              <a:cs typeface="+mn-cs"/>
            </a:endParaRPr>
          </a:p>
          <a:p>
            <a:pPr marL="801688" lvl="2" indent="-438150">
              <a:lnSpc>
                <a:spcPct val="100000"/>
              </a:lnSpc>
              <a:spcBef>
                <a:spcPct val="0"/>
              </a:spcBef>
              <a:buClr>
                <a:srgbClr val="002776"/>
              </a:buClr>
              <a:buSzPct val="75000"/>
              <a:buFont typeface="Wingdings" pitchFamily="2" charset="2"/>
              <a:buChar char="§"/>
            </a:pPr>
            <a:r>
              <a:rPr lang="zh-CN" altLang="en-US" sz="1800" smtClean="0">
                <a:solidFill>
                  <a:schemeClr val="tx1"/>
                </a:solidFill>
                <a:latin typeface="宋体" pitchFamily="2" charset="-122"/>
                <a:ea typeface="宋体" pitchFamily="2" charset="-122"/>
                <a:cs typeface="+mn-cs"/>
              </a:rPr>
              <a:t>对</a:t>
            </a:r>
            <a:r>
              <a:rPr lang="zh-CN" altLang="en-US" sz="1800">
                <a:solidFill>
                  <a:schemeClr val="tx1"/>
                </a:solidFill>
                <a:latin typeface="宋体" pitchFamily="2" charset="-122"/>
                <a:ea typeface="宋体" pitchFamily="2" charset="-122"/>
                <a:cs typeface="+mn-cs"/>
              </a:rPr>
              <a:t>标数据中使用的</a:t>
            </a:r>
            <a:r>
              <a:rPr lang="zh-CN" altLang="en-US" sz="1800" smtClean="0">
                <a:solidFill>
                  <a:schemeClr val="tx1"/>
                </a:solidFill>
                <a:latin typeface="宋体" pitchFamily="2" charset="-122"/>
                <a:ea typeface="宋体" pitchFamily="2" charset="-122"/>
                <a:cs typeface="+mn-cs"/>
              </a:rPr>
              <a:t>“金融行业”，为</a:t>
            </a:r>
            <a:r>
              <a:rPr lang="zh-CN" altLang="en-US" sz="1800" b="1" smtClean="0">
                <a:solidFill>
                  <a:schemeClr val="tx1"/>
                </a:solidFill>
                <a:latin typeface="宋体" pitchFamily="2" charset="-122"/>
                <a:ea typeface="宋体" pitchFamily="2" charset="-122"/>
                <a:cs typeface="+mn-cs"/>
              </a:rPr>
              <a:t>中国金融行业的平均值</a:t>
            </a:r>
            <a:r>
              <a:rPr lang="zh-CN" altLang="en-US" sz="1800" smtClean="0">
                <a:solidFill>
                  <a:schemeClr val="tx1"/>
                </a:solidFill>
                <a:latin typeface="宋体" pitchFamily="2" charset="-122"/>
                <a:ea typeface="宋体" pitchFamily="2" charset="-122"/>
                <a:cs typeface="+mn-cs"/>
              </a:rPr>
              <a:t>，包含</a:t>
            </a:r>
            <a:r>
              <a:rPr lang="zh-CN" altLang="en-US" sz="1800">
                <a:solidFill>
                  <a:schemeClr val="tx1"/>
                </a:solidFill>
                <a:latin typeface="宋体" pitchFamily="2" charset="-122"/>
                <a:ea typeface="宋体" pitchFamily="2" charset="-122"/>
                <a:cs typeface="+mn-cs"/>
              </a:rPr>
              <a:t>中国区域内银行、保险、证券、投资的中资和</a:t>
            </a:r>
            <a:r>
              <a:rPr lang="zh-CN" altLang="en-US" sz="1800" smtClean="0">
                <a:solidFill>
                  <a:schemeClr val="tx1"/>
                </a:solidFill>
                <a:latin typeface="宋体" pitchFamily="2" charset="-122"/>
                <a:ea typeface="宋体" pitchFamily="2" charset="-122"/>
                <a:cs typeface="+mn-cs"/>
              </a:rPr>
              <a:t>外资企业</a:t>
            </a:r>
            <a:endParaRPr lang="en-US" altLang="en-US" sz="1800" smtClean="0">
              <a:solidFill>
                <a:schemeClr val="tx1"/>
              </a:solidFill>
              <a:latin typeface="宋体" pitchFamily="2" charset="-122"/>
              <a:ea typeface="宋体" pitchFamily="2" charset="-122"/>
              <a:cs typeface="+mn-cs"/>
            </a:endParaRPr>
          </a:p>
        </p:txBody>
      </p:sp>
    </p:spTree>
    <p:extLst>
      <p:ext uri="{BB962C8B-B14F-4D97-AF65-F5344CB8AC3E}">
        <p14:creationId xmlns:p14="http://schemas.microsoft.com/office/powerpoint/2010/main" val="19561853"/>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有效问卷的人员分布情况</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z="1200" smtClean="0"/>
              <a:t>8</a:t>
            </a:fld>
            <a:endParaRPr lang="en-US" sz="1200"/>
          </a:p>
        </p:txBody>
      </p:sp>
      <p:graphicFrame>
        <p:nvGraphicFramePr>
          <p:cNvPr id="11" name="图表 10"/>
          <p:cNvGraphicFramePr/>
          <p:nvPr>
            <p:extLst>
              <p:ext uri="{D42A27DB-BD31-4B8C-83A1-F6EECF244321}">
                <p14:modId xmlns:p14="http://schemas.microsoft.com/office/powerpoint/2010/main" val="4219851450"/>
              </p:ext>
            </p:extLst>
          </p:nvPr>
        </p:nvGraphicFramePr>
        <p:xfrm>
          <a:off x="249909" y="810510"/>
          <a:ext cx="4392000" cy="2736000"/>
        </p:xfrm>
        <a:graphic>
          <a:graphicData uri="http://schemas.openxmlformats.org/drawingml/2006/chart">
            <c:chart xmlns:c="http://schemas.openxmlformats.org/drawingml/2006/chart" r:id="rId2"/>
          </a:graphicData>
        </a:graphic>
      </p:graphicFrame>
      <p:graphicFrame>
        <p:nvGraphicFramePr>
          <p:cNvPr id="12" name="图表 11"/>
          <p:cNvGraphicFramePr/>
          <p:nvPr>
            <p:extLst>
              <p:ext uri="{D42A27DB-BD31-4B8C-83A1-F6EECF244321}">
                <p14:modId xmlns:p14="http://schemas.microsoft.com/office/powerpoint/2010/main" val="349469243"/>
              </p:ext>
            </p:extLst>
          </p:nvPr>
        </p:nvGraphicFramePr>
        <p:xfrm>
          <a:off x="5797335" y="771703"/>
          <a:ext cx="4392000" cy="2736000"/>
        </p:xfrm>
        <a:graphic>
          <a:graphicData uri="http://schemas.openxmlformats.org/drawingml/2006/chart">
            <c:chart xmlns:c="http://schemas.openxmlformats.org/drawingml/2006/chart" r:id="rId3"/>
          </a:graphicData>
        </a:graphic>
      </p:graphicFrame>
      <p:graphicFrame>
        <p:nvGraphicFramePr>
          <p:cNvPr id="13" name="图表 12"/>
          <p:cNvGraphicFramePr/>
          <p:nvPr>
            <p:extLst>
              <p:ext uri="{D42A27DB-BD31-4B8C-83A1-F6EECF244321}">
                <p14:modId xmlns:p14="http://schemas.microsoft.com/office/powerpoint/2010/main" val="631829181"/>
              </p:ext>
            </p:extLst>
          </p:nvPr>
        </p:nvGraphicFramePr>
        <p:xfrm>
          <a:off x="5765980" y="3282485"/>
          <a:ext cx="4392000" cy="2736000"/>
        </p:xfrm>
        <a:graphic>
          <a:graphicData uri="http://schemas.openxmlformats.org/drawingml/2006/chart">
            <c:chart xmlns:c="http://schemas.openxmlformats.org/drawingml/2006/chart" r:id="rId4"/>
          </a:graphicData>
        </a:graphic>
      </p:graphicFrame>
      <p:graphicFrame>
        <p:nvGraphicFramePr>
          <p:cNvPr id="14" name="图表 13"/>
          <p:cNvGraphicFramePr/>
          <p:nvPr>
            <p:extLst>
              <p:ext uri="{D42A27DB-BD31-4B8C-83A1-F6EECF244321}">
                <p14:modId xmlns:p14="http://schemas.microsoft.com/office/powerpoint/2010/main" val="2839676583"/>
              </p:ext>
            </p:extLst>
          </p:nvPr>
        </p:nvGraphicFramePr>
        <p:xfrm>
          <a:off x="218941" y="3294505"/>
          <a:ext cx="4392000" cy="2736000"/>
        </p:xfrm>
        <a:graphic>
          <a:graphicData uri="http://schemas.openxmlformats.org/drawingml/2006/chart">
            <c:chart xmlns:c="http://schemas.openxmlformats.org/drawingml/2006/chart" r:id="rId5"/>
          </a:graphicData>
        </a:graphic>
      </p:graphicFrame>
      <p:graphicFrame>
        <p:nvGraphicFramePr>
          <p:cNvPr id="15" name="图表 14"/>
          <p:cNvGraphicFramePr/>
          <p:nvPr>
            <p:extLst>
              <p:ext uri="{D42A27DB-BD31-4B8C-83A1-F6EECF244321}">
                <p14:modId xmlns:p14="http://schemas.microsoft.com/office/powerpoint/2010/main" val="3463117663"/>
              </p:ext>
            </p:extLst>
          </p:nvPr>
        </p:nvGraphicFramePr>
        <p:xfrm>
          <a:off x="2925346" y="2158391"/>
          <a:ext cx="4392000" cy="2736000"/>
        </p:xfrm>
        <a:graphic>
          <a:graphicData uri="http://schemas.openxmlformats.org/drawingml/2006/chart">
            <c:chart xmlns:c="http://schemas.openxmlformats.org/drawingml/2006/chart" r:id="rId6"/>
          </a:graphicData>
        </a:graphic>
      </p:graphicFrame>
      <p:sp>
        <p:nvSpPr>
          <p:cNvPr id="9" name="TextBox 8"/>
          <p:cNvSpPr txBox="1"/>
          <p:nvPr/>
        </p:nvSpPr>
        <p:spPr>
          <a:xfrm>
            <a:off x="4996061" y="6053719"/>
            <a:ext cx="4225108" cy="400110"/>
          </a:xfrm>
          <a:prstGeom prst="rect">
            <a:avLst/>
          </a:prstGeom>
          <a:noFill/>
        </p:spPr>
        <p:txBody>
          <a:bodyPr wrap="square" rtlCol="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r>
              <a:rPr lang="zh-CN" altLang="en-US" sz="1000" smtClean="0">
                <a:latin typeface="黑体" pitchFamily="2" charset="-122"/>
              </a:rPr>
              <a:t>注：高层管理者、外派员工、人事行政部等群体人数较少，其群体数据的偶然性较其他群体大，后面分析中将指出。</a:t>
            </a:r>
            <a:endParaRPr lang="en-US" sz="1000">
              <a:latin typeface="黑体" pitchFamily="2" charset="-122"/>
            </a:endParaRPr>
          </a:p>
        </p:txBody>
      </p:sp>
    </p:spTree>
    <p:extLst>
      <p:ext uri="{BB962C8B-B14F-4D97-AF65-F5344CB8AC3E}">
        <p14:creationId xmlns:p14="http://schemas.microsoft.com/office/powerpoint/2010/main" val="1286482105"/>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Rectangular Callout 11"/>
          <p:cNvSpPr/>
          <p:nvPr/>
        </p:nvSpPr>
        <p:spPr>
          <a:xfrm>
            <a:off x="1688950" y="2280598"/>
            <a:ext cx="6572923" cy="2162287"/>
          </a:xfrm>
          <a:prstGeom prst="wedgeRectCallout">
            <a:avLst>
              <a:gd name="adj1" fmla="val -49159"/>
              <a:gd name="adj2" fmla="val -79174"/>
            </a:avLst>
          </a:prstGeom>
          <a:solidFill>
            <a:schemeClr val="bg2">
              <a:lumMod val="9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84637" tIns="84637" rIns="84637" bIns="84637" numCol="1" spcCol="1270" anchor="t"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defTabSz="800100">
              <a:lnSpc>
                <a:spcPct val="90000"/>
              </a:lnSpc>
              <a:spcAft>
                <a:spcPct val="35000"/>
              </a:spcAft>
              <a:buClr>
                <a:srgbClr val="002776"/>
              </a:buClr>
              <a:buSzPct val="75000"/>
            </a:pPr>
            <a:r>
              <a:rPr lang="zh-CN" altLang="en-US" sz="1600">
                <a:solidFill>
                  <a:schemeClr val="tx1"/>
                </a:solidFill>
              </a:rPr>
              <a:t>针对</a:t>
            </a:r>
            <a:r>
              <a:rPr lang="zh-CN" altLang="en-US" sz="1600" smtClean="0">
                <a:solidFill>
                  <a:schemeClr val="tx1"/>
                </a:solidFill>
              </a:rPr>
              <a:t>公司全员分析</a:t>
            </a:r>
            <a:endParaRPr lang="en-US" altLang="zh-CN" sz="1600" smtClean="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600" smtClean="0">
                <a:solidFill>
                  <a:schemeClr val="tx1"/>
                </a:solidFill>
              </a:rPr>
              <a:t>企业文化综合水平</a:t>
            </a:r>
            <a:endParaRPr lang="en-US" altLang="zh-CN" sz="1600" smtClean="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600">
                <a:solidFill>
                  <a:schemeClr val="tx1"/>
                </a:solidFill>
              </a:rPr>
              <a:t>敬业</a:t>
            </a:r>
            <a:r>
              <a:rPr lang="zh-CN" altLang="en-US" sz="1600" smtClean="0">
                <a:solidFill>
                  <a:schemeClr val="tx1"/>
                </a:solidFill>
              </a:rPr>
              <a:t>度水平</a:t>
            </a:r>
            <a:endParaRPr lang="en-US" altLang="zh-CN" sz="160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600" smtClean="0">
                <a:solidFill>
                  <a:schemeClr val="tx1"/>
                </a:solidFill>
              </a:rPr>
              <a:t>战略适应性、理念牵引性、文化参与度、表象一致性四大维度水平</a:t>
            </a:r>
            <a:endParaRPr lang="en-US" altLang="zh-CN" sz="1600" smtClean="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600" smtClean="0">
                <a:solidFill>
                  <a:schemeClr val="tx1"/>
                </a:solidFill>
              </a:rPr>
              <a:t>内部差异性水平</a:t>
            </a:r>
            <a:endParaRPr lang="en-US" altLang="zh-CN" sz="1600" smtClean="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600" smtClean="0">
                <a:solidFill>
                  <a:schemeClr val="tx1"/>
                </a:solidFill>
              </a:rPr>
              <a:t>发现各维度的“低分题目”及 “特别关注群体”</a:t>
            </a:r>
            <a:endParaRPr lang="en-US" sz="1600">
              <a:solidFill>
                <a:schemeClr val="tx1"/>
              </a:solidFill>
            </a:endParaRPr>
          </a:p>
        </p:txBody>
      </p:sp>
      <p:sp>
        <p:nvSpPr>
          <p:cNvPr id="2" name="Title 1"/>
          <p:cNvSpPr>
            <a:spLocks noGrp="1"/>
          </p:cNvSpPr>
          <p:nvPr>
            <p:ph type="title"/>
          </p:nvPr>
        </p:nvSpPr>
        <p:spPr/>
        <p:txBody>
          <a:bodyPr/>
          <a:lstStyle/>
          <a:p>
            <a:r>
              <a:rPr lang="zh-CN" altLang="en-US"/>
              <a:t>一</a:t>
            </a:r>
            <a:r>
              <a:rPr lang="zh-CN" altLang="en-US" smtClean="0"/>
              <a:t>、公司总体文化绩效分析</a:t>
            </a:r>
            <a:endParaRPr lang="zh-CN" altLang="en-US"/>
          </a:p>
        </p:txBody>
      </p:sp>
      <p:sp>
        <p:nvSpPr>
          <p:cNvPr id="5" name="Slide Number Placeholder 4"/>
          <p:cNvSpPr>
            <a:spLocks noGrp="1"/>
          </p:cNvSpPr>
          <p:nvPr>
            <p:ph type="sldNum" sz="quarter" idx="14"/>
          </p:nvPr>
        </p:nvSpPr>
        <p:spPr/>
        <p:txBody>
          <a:bodyPr/>
          <a:lstStyle/>
          <a:p>
            <a:fld id="{F4DAC4A7-70A2-4D69-9E7D-CA1A422029CA}" type="slidenum">
              <a:rPr lang="en-US" smtClean="0"/>
              <a:t>9</a:t>
            </a:fld>
            <a:endParaRPr lang="en-US"/>
          </a:p>
        </p:txBody>
      </p:sp>
      <p:sp>
        <p:nvSpPr>
          <p:cNvPr id="6" name="Freeform 5"/>
          <p:cNvSpPr/>
          <p:nvPr/>
        </p:nvSpPr>
        <p:spPr>
          <a:xfrm>
            <a:off x="1664132" y="1485113"/>
            <a:ext cx="6599253" cy="548211"/>
          </a:xfrm>
          <a:custGeom>
            <a:gdLst>
              <a:gd name="connsiteX0" fmla="*/ 0 w 6599253"/>
              <a:gd name="connsiteY0" fmla="*/ 54821 h 548211"/>
              <a:gd name="connsiteX1" fmla="*/ 54821 w 6599253"/>
              <a:gd name="connsiteY1" fmla="*/ 0 h 548211"/>
              <a:gd name="connsiteX2" fmla="*/ 6544432 w 6599253"/>
              <a:gd name="connsiteY2" fmla="*/ 0 h 548211"/>
              <a:gd name="connsiteX3" fmla="*/ 6599253 w 6599253"/>
              <a:gd name="connsiteY3" fmla="*/ 54821 h 548211"/>
              <a:gd name="connsiteX4" fmla="*/ 6599253 w 6599253"/>
              <a:gd name="connsiteY4" fmla="*/ 493390 h 548211"/>
              <a:gd name="connsiteX5" fmla="*/ 6544432 w 6599253"/>
              <a:gd name="connsiteY5" fmla="*/ 548211 h 548211"/>
              <a:gd name="connsiteX6" fmla="*/ 54821 w 6599253"/>
              <a:gd name="connsiteY6" fmla="*/ 548211 h 548211"/>
              <a:gd name="connsiteX7" fmla="*/ 0 w 6599253"/>
              <a:gd name="connsiteY7" fmla="*/ 493390 h 548211"/>
              <a:gd name="connsiteX8" fmla="*/ 0 w 6599253"/>
              <a:gd name="connsiteY8" fmla="*/ 54821 h 5482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99253" h="548211">
                <a:moveTo>
                  <a:pt x="0" y="54821"/>
                </a:moveTo>
                <a:cubicBezTo>
                  <a:pt x="0" y="24544"/>
                  <a:pt x="24544" y="0"/>
                  <a:pt x="54821" y="0"/>
                </a:cubicBezTo>
                <a:lnTo>
                  <a:pt x="6544432" y="0"/>
                </a:lnTo>
                <a:cubicBezTo>
                  <a:pt x="6574709" y="0"/>
                  <a:pt x="6599253" y="24544"/>
                  <a:pt x="6599253" y="54821"/>
                </a:cubicBezTo>
                <a:lnTo>
                  <a:pt x="6599253" y="493390"/>
                </a:lnTo>
                <a:cubicBezTo>
                  <a:pt x="6599253" y="523667"/>
                  <a:pt x="6574709" y="548211"/>
                  <a:pt x="6544432" y="548211"/>
                </a:cubicBezTo>
                <a:lnTo>
                  <a:pt x="54821" y="548211"/>
                </a:lnTo>
                <a:cubicBezTo>
                  <a:pt x="24544" y="548211"/>
                  <a:pt x="0" y="523667"/>
                  <a:pt x="0" y="493390"/>
                </a:cubicBezTo>
                <a:lnTo>
                  <a:pt x="0" y="54821"/>
                </a:lnTo>
                <a:close/>
              </a:path>
            </a:pathLst>
          </a:custGeom>
          <a:solidFill>
            <a:srgbClr val="92D4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84637" tIns="84637" rIns="84637" bIns="84637"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Aft>
                <a:spcPct val="35000"/>
              </a:spcAft>
            </a:pPr>
            <a:r>
              <a:rPr lang="zh-CN" altLang="en-US" sz="1800" b="1"/>
              <a:t>一</a:t>
            </a:r>
            <a:r>
              <a:rPr lang="zh-CN" altLang="en-US" sz="1800" b="1" smtClean="0"/>
              <a:t>、公司总体文化绩效分析</a:t>
            </a:r>
            <a:endParaRPr lang="zh-CN" altLang="en-US" sz="1800" b="1"/>
          </a:p>
        </p:txBody>
      </p:sp>
      <p:sp>
        <p:nvSpPr>
          <p:cNvPr id="15" name="Freeform 14"/>
          <p:cNvSpPr/>
          <p:nvPr/>
        </p:nvSpPr>
        <p:spPr>
          <a:xfrm>
            <a:off x="1664132" y="4690256"/>
            <a:ext cx="6599253" cy="548211"/>
          </a:xfrm>
          <a:custGeom>
            <a:gdLst>
              <a:gd name="connsiteX0" fmla="*/ 0 w 2083097"/>
              <a:gd name="connsiteY0" fmla="*/ 54821 h 548211"/>
              <a:gd name="connsiteX1" fmla="*/ 54821 w 2083097"/>
              <a:gd name="connsiteY1" fmla="*/ 0 h 548211"/>
              <a:gd name="connsiteX2" fmla="*/ 2028276 w 2083097"/>
              <a:gd name="connsiteY2" fmla="*/ 0 h 548211"/>
              <a:gd name="connsiteX3" fmla="*/ 2083097 w 2083097"/>
              <a:gd name="connsiteY3" fmla="*/ 54821 h 548211"/>
              <a:gd name="connsiteX4" fmla="*/ 2083097 w 2083097"/>
              <a:gd name="connsiteY4" fmla="*/ 493390 h 548211"/>
              <a:gd name="connsiteX5" fmla="*/ 2028276 w 2083097"/>
              <a:gd name="connsiteY5" fmla="*/ 548211 h 548211"/>
              <a:gd name="connsiteX6" fmla="*/ 54821 w 2083097"/>
              <a:gd name="connsiteY6" fmla="*/ 548211 h 548211"/>
              <a:gd name="connsiteX7" fmla="*/ 0 w 2083097"/>
              <a:gd name="connsiteY7" fmla="*/ 493390 h 548211"/>
              <a:gd name="connsiteX8" fmla="*/ 0 w 2083097"/>
              <a:gd name="connsiteY8" fmla="*/ 54821 h 5482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3097" h="548211">
                <a:moveTo>
                  <a:pt x="0" y="54821"/>
                </a:moveTo>
                <a:cubicBezTo>
                  <a:pt x="0" y="24544"/>
                  <a:pt x="24544" y="0"/>
                  <a:pt x="54821" y="0"/>
                </a:cubicBezTo>
                <a:lnTo>
                  <a:pt x="2028276" y="0"/>
                </a:lnTo>
                <a:cubicBezTo>
                  <a:pt x="2058553" y="0"/>
                  <a:pt x="2083097" y="24544"/>
                  <a:pt x="2083097" y="54821"/>
                </a:cubicBezTo>
                <a:lnTo>
                  <a:pt x="2083097" y="493390"/>
                </a:lnTo>
                <a:cubicBezTo>
                  <a:pt x="2083097" y="523667"/>
                  <a:pt x="2058553" y="548211"/>
                  <a:pt x="2028276" y="548211"/>
                </a:cubicBezTo>
                <a:lnTo>
                  <a:pt x="54821" y="548211"/>
                </a:lnTo>
                <a:cubicBezTo>
                  <a:pt x="24544" y="548211"/>
                  <a:pt x="0" y="523667"/>
                  <a:pt x="0" y="493390"/>
                </a:cubicBezTo>
                <a:lnTo>
                  <a:pt x="0" y="548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37" tIns="84637" rIns="84637" bIns="84637"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Bef>
                <a:spcPct val="0"/>
              </a:spcBef>
              <a:spcAft>
                <a:spcPct val="35000"/>
              </a:spcAft>
            </a:pPr>
            <a:r>
              <a:rPr lang="zh-CN" altLang="en-US" sz="1800" b="1" kern="1200" smtClean="0"/>
              <a:t>二、不同群体分类对比分析</a:t>
            </a:r>
            <a:endParaRPr lang="en-US" sz="1800" b="1" kern="1200"/>
          </a:p>
        </p:txBody>
      </p:sp>
    </p:spTree>
    <p:extLst>
      <p:ext uri="{BB962C8B-B14F-4D97-AF65-F5344CB8AC3E}">
        <p14:creationId xmlns:p14="http://schemas.microsoft.com/office/powerpoint/2010/main" val="4593190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7" y="300039"/>
            <a:ext cx="9052255" cy="595311"/>
          </a:xfrm>
        </p:spPr>
        <p:txBody>
          <a:bodyPr/>
          <a:lstStyle/>
          <a:p>
            <a:r>
              <a:rPr lang="zh-CN" altLang="en-US" smtClean="0"/>
              <a:t>中银消费企业文化呈现积极向上的态势，各项指标明显超越行业平均水平</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10</a:t>
            </a:fld>
            <a:endParaRPr lang="en-US"/>
          </a:p>
        </p:txBody>
      </p:sp>
      <p:graphicFrame>
        <p:nvGraphicFramePr>
          <p:cNvPr id="17" name="Table 16"/>
          <p:cNvGraphicFramePr>
            <a:graphicFrameLocks noGrp="1"/>
          </p:cNvGraphicFramePr>
          <p:nvPr>
            <p:extLst>
              <p:ext uri="{D42A27DB-BD31-4B8C-83A1-F6EECF244321}">
                <p14:modId xmlns:p14="http://schemas.microsoft.com/office/powerpoint/2010/main" val="2267143969"/>
              </p:ext>
            </p:extLst>
          </p:nvPr>
        </p:nvGraphicFramePr>
        <p:xfrm>
          <a:off x="536429" y="1066128"/>
          <a:ext cx="3703061" cy="3550998"/>
        </p:xfrm>
        <a:graphic>
          <a:graphicData uri="http://schemas.openxmlformats.org/drawingml/2006/table">
            <a:tbl>
              <a:tblPr firstRow="1" bandRow="1">
                <a:tableStyleId>{7DF18680-E054-41AD-8BC1-D1AEF772440D}</a:tableStyleId>
              </a:tblPr>
              <a:tblGrid>
                <a:gridCol w="683792"/>
                <a:gridCol w="1254581"/>
                <a:gridCol w="927308"/>
                <a:gridCol w="837380"/>
              </a:tblGrid>
              <a:tr h="581658">
                <a:tc gridSpan="2">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sz="1400" u="none" strike="noStrike">
                          <a:solidFill>
                            <a:schemeClr val="bg2"/>
                          </a:solidFill>
                        </a:rPr>
                        <a:t> </a:t>
                      </a:r>
                      <a:r>
                        <a:rPr lang="zh-CN" altLang="en-US" sz="1400" u="none" strike="noStrike" kern="1200" smtClean="0">
                          <a:solidFill>
                            <a:schemeClr val="bg2"/>
                          </a:solidFill>
                        </a:rPr>
                        <a:t>企业文化调研各维度</a:t>
                      </a:r>
                      <a:r>
                        <a:rPr lang="en-US" altLang="zh-CN" sz="1400" u="none" strike="noStrike" kern="1200" smtClean="0">
                          <a:solidFill>
                            <a:schemeClr val="bg2"/>
                          </a:solidFill>
                        </a:rPr>
                        <a:t>  </a:t>
                      </a:r>
                      <a:endParaRPr lang="en-US" altLang="zh-CN" sz="1400" b="0" i="0" u="none" strike="noStrike" kern="1200" smtClean="0">
                        <a:solidFill>
                          <a:schemeClr val="bg2"/>
                        </a:solidFill>
                        <a:latin typeface="+mj-ea"/>
                        <a:ea typeface="+mj-ea"/>
                        <a:cs typeface="Arial" pitchFamily="34" charset="0"/>
                      </a:endParaRPr>
                    </a:p>
                  </a:txBody>
                  <a:tcPr marL="7842" marR="7842" marT="7842" marB="0" anchor="ctr"/>
                </a:tc>
                <a:tc hMerge="1">
                  <a:txBody>
                    <a:bodyPr vert="horz" wrap="square"/>
                    <a:lstStyle/>
                    <a:p>
                      <a:endParaRPr lang="en-US"/>
                    </a:p>
                  </a:txBody>
                  <a:tcPr/>
                </a:tc>
                <a:tc>
                  <a:txBody>
                    <a:bodyPr vert="horz" wrap="square"/>
                    <a:lstStyle/>
                    <a:p>
                      <a:pPr algn="ctr" rtl="0" fontAlgn="ctr"/>
                      <a:r>
                        <a:rPr lang="zh-CN" altLang="en-US" sz="1400" b="1" u="none" strike="noStrike" kern="1200" smtClean="0">
                          <a:solidFill>
                            <a:schemeClr val="bg2"/>
                          </a:solidFill>
                          <a:latin typeface="+mn-lt"/>
                          <a:ea typeface="+mj-ea"/>
                          <a:cs typeface="+mn-cs"/>
                        </a:rPr>
                        <a:t>金融行业</a:t>
                      </a:r>
                      <a:endParaRPr lang="en-US" altLang="zh-CN" sz="1400" b="1" u="none" strike="noStrike" kern="1200">
                        <a:solidFill>
                          <a:schemeClr val="bg2"/>
                        </a:solidFill>
                        <a:latin typeface="+mn-lt"/>
                        <a:ea typeface="+mj-ea"/>
                        <a:cs typeface="+mn-cs"/>
                      </a:endParaRPr>
                    </a:p>
                  </a:txBody>
                  <a:tcPr marL="7842" marR="7842" marT="7842" marB="0" anchor="ctr"/>
                </a:tc>
                <a:tc>
                  <a:txBody>
                    <a:bodyPr vert="horz" wrap="square"/>
                    <a:lstStyle/>
                    <a:p>
                      <a:pPr marL="0" marR="0" indent="0" algn="ctr" defTabSz="914400" rtl="0" eaLnBrk="1" fontAlgn="b" latinLnBrk="0" hangingPunct="1">
                        <a:lnSpc>
                          <a:spcPct val="100000"/>
                        </a:lnSpc>
                        <a:spcBef>
                          <a:spcPct val="0"/>
                        </a:spcBef>
                        <a:spcAft>
                          <a:spcPct val="0"/>
                        </a:spcAft>
                        <a:buClrTx/>
                        <a:buSzTx/>
                        <a:buFontTx/>
                        <a:buNone/>
                        <a:defRPr/>
                      </a:pPr>
                      <a:r>
                        <a:rPr lang="zh-CN" altLang="en-US" sz="1400" b="1" u="none" strike="noStrike" kern="1200" smtClean="0">
                          <a:solidFill>
                            <a:schemeClr val="bg2"/>
                          </a:solidFill>
                          <a:latin typeface="+mn-lt"/>
                          <a:ea typeface="+mj-ea"/>
                          <a:cs typeface="+mn-cs"/>
                        </a:rPr>
                        <a:t>中银消费</a:t>
                      </a:r>
                      <a:endParaRPr lang="en-US" altLang="zh-CN" sz="1400" b="1" u="none" strike="noStrike" kern="1200" smtClean="0">
                        <a:solidFill>
                          <a:schemeClr val="bg2"/>
                        </a:solidFill>
                        <a:latin typeface="+mn-lt"/>
                        <a:ea typeface="+mj-ea"/>
                        <a:cs typeface="+mn-cs"/>
                      </a:endParaRPr>
                    </a:p>
                  </a:txBody>
                  <a:tcPr marL="7842" marR="7842" marT="7842" marB="0" anchor="ctr"/>
                </a:tc>
              </a:tr>
              <a:tr h="296934">
                <a:tc gridSpan="2">
                  <a:txBody>
                    <a:bodyPr vert="horz" wrap="square"/>
                    <a:lstStyle/>
                    <a:p>
                      <a:pPr algn="ctr" rtl="0" fontAlgn="ctr"/>
                      <a:r>
                        <a:rPr lang="zh-CN" altLang="en-US" sz="1400" u="none" strike="noStrike"/>
                        <a:t>企业文化</a:t>
                      </a:r>
                      <a:r>
                        <a:rPr lang="zh-CN" altLang="en-US" sz="1400" u="none" strike="noStrike" smtClean="0"/>
                        <a:t>综合指数  </a:t>
                      </a:r>
                      <a:endParaRPr lang="zh-CN" altLang="en-US" sz="1400" b="0" i="0" u="none" strike="noStrike">
                        <a:solidFill>
                          <a:srgbClr val="000000"/>
                        </a:solidFill>
                        <a:latin typeface="+mj-ea"/>
                        <a:ea typeface="+mj-ea"/>
                      </a:endParaRPr>
                    </a:p>
                  </a:txBody>
                  <a:tcPr marL="7842" marR="7842" marT="7842" marB="0" anchor="ctr"/>
                </a:tc>
                <a:tc hMerge="1">
                  <a:txBody>
                    <a:bodyPr vert="horz" wrap="square"/>
                    <a:lstStyle/>
                    <a:p>
                      <a:endParaRPr lang="en-US"/>
                    </a:p>
                  </a:txBody>
                  <a:tcPr/>
                </a:tc>
                <a:tc>
                  <a:txBody>
                    <a:bodyPr vert="horz" wrap="square"/>
                    <a:lstStyle/>
                    <a:p>
                      <a:pPr algn="r" fontAlgn="b"/>
                      <a:r>
                        <a:rPr lang="en-US" sz="1400" b="0" i="0" u="none" strike="noStrike" kern="1200">
                          <a:solidFill>
                            <a:schemeClr val="dk1"/>
                          </a:solidFill>
                          <a:effectLst/>
                          <a:latin typeface="Microsoft Sans Serif"/>
                          <a:ea typeface="+mn-ea"/>
                          <a:cs typeface="+mn-cs"/>
                        </a:rPr>
                        <a:t>59%</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85.7%</a:t>
                      </a:r>
                    </a:p>
                  </a:txBody>
                  <a:tcPr marL="9525" marR="9525" marT="9525" marB="0" anchor="ctr"/>
                </a:tc>
              </a:tr>
              <a:tr h="296934">
                <a:tc gridSpan="2">
                  <a:txBody>
                    <a:bodyPr vert="horz" wrap="square"/>
                    <a:lstStyle/>
                    <a:p>
                      <a:pPr algn="ctr" rtl="0" fontAlgn="ctr"/>
                      <a:r>
                        <a:rPr lang="zh-CN" altLang="en-US" sz="1400" u="none" strike="noStrike"/>
                        <a:t>敬业</a:t>
                      </a:r>
                      <a:r>
                        <a:rPr lang="zh-CN" altLang="en-US" sz="1400" u="none" strike="noStrike" smtClean="0"/>
                        <a:t>度  </a:t>
                      </a:r>
                      <a:endParaRPr lang="zh-CN" altLang="en-US" sz="1400" b="0" i="0" u="none" strike="noStrike">
                        <a:solidFill>
                          <a:srgbClr val="000000"/>
                        </a:solidFill>
                        <a:latin typeface="+mj-ea"/>
                        <a:ea typeface="+mj-ea"/>
                      </a:endParaRPr>
                    </a:p>
                  </a:txBody>
                  <a:tcPr marL="7842" marR="7842" marT="7842" marB="0" anchor="ctr"/>
                </a:tc>
                <a:tc hMerge="1">
                  <a:txBody>
                    <a:bodyPr vert="horz" wrap="square"/>
                    <a:lstStyle/>
                    <a:p>
                      <a:endParaRPr lang="en-US"/>
                    </a:p>
                  </a:txBody>
                  <a:tcPr/>
                </a:tc>
                <a:tc>
                  <a:txBody>
                    <a:bodyPr vert="horz" wrap="square"/>
                    <a:lstStyle/>
                    <a:p>
                      <a:pPr algn="r" fontAlgn="b"/>
                      <a:r>
                        <a:rPr lang="en-US" sz="1400" b="0" i="0" u="none" strike="noStrike" kern="1200">
                          <a:solidFill>
                            <a:schemeClr val="dk1"/>
                          </a:solidFill>
                          <a:effectLst/>
                          <a:latin typeface="Microsoft Sans Serif"/>
                          <a:ea typeface="+mn-ea"/>
                          <a:cs typeface="+mn-cs"/>
                        </a:rPr>
                        <a:t>55%</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83.1%</a:t>
                      </a:r>
                    </a:p>
                  </a:txBody>
                  <a:tcPr marL="9525" marR="9525" marT="9525" marB="0" anchor="ctr"/>
                </a:tc>
              </a:tr>
              <a:tr h="296934">
                <a:tc rowSpan="2">
                  <a:txBody>
                    <a:bodyPr vert="horz" wrap="square"/>
                    <a:lstStyle/>
                    <a:p>
                      <a:pPr algn="ctr" rtl="0" fontAlgn="ctr"/>
                      <a:r>
                        <a:rPr lang="zh-CN" altLang="en-US" sz="1400" u="none" strike="noStrike"/>
                        <a:t>战略适应  </a:t>
                      </a:r>
                      <a:endParaRPr lang="zh-CN" altLang="en-US" sz="1400" b="0" i="0" u="none" strike="noStrike">
                        <a:solidFill>
                          <a:srgbClr val="000000"/>
                        </a:solidFill>
                        <a:latin typeface="+mj-ea"/>
                        <a:ea typeface="+mj-ea"/>
                      </a:endParaRPr>
                    </a:p>
                  </a:txBody>
                  <a:tcPr marL="7842" marR="7842" marT="7842" marB="0" anchor="ctr"/>
                </a:tc>
                <a:tc>
                  <a:txBody>
                    <a:bodyPr vert="horz" wrap="square"/>
                    <a:lstStyle/>
                    <a:p>
                      <a:pPr algn="l" fontAlgn="b"/>
                      <a:r>
                        <a:rPr lang="zh-CN" altLang="en-US" sz="1400" b="0" i="0" u="none" strike="noStrike">
                          <a:effectLst/>
                          <a:latin typeface="Microsoft Sans Serif"/>
                        </a:rPr>
                        <a:t>战略匹配</a:t>
                      </a: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62%</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77.9%</a:t>
                      </a:r>
                    </a:p>
                  </a:txBody>
                  <a:tcPr marL="9525" marR="9525" marT="9525" marB="0" anchor="ctr"/>
                </a:tc>
              </a:tr>
              <a:tr h="296934">
                <a:tc vMerge="1">
                  <a:txBody>
                    <a:bodyPr vert="horz" wrap="square"/>
                    <a:lstStyle/>
                    <a:p>
                      <a:endParaRPr lang="en-US"/>
                    </a:p>
                  </a:txBody>
                  <a:tcPr/>
                </a:tc>
                <a:tc>
                  <a:txBody>
                    <a:bodyPr vert="horz" wrap="square"/>
                    <a:lstStyle/>
                    <a:p>
                      <a:pPr algn="l" fontAlgn="b"/>
                      <a:r>
                        <a:rPr lang="zh-CN" altLang="en-US" sz="1400" b="0" i="0" u="none" strike="noStrike">
                          <a:effectLst/>
                          <a:latin typeface="Microsoft Sans Serif"/>
                        </a:rPr>
                        <a:t>文化平衡</a:t>
                      </a: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63%</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83.1%</a:t>
                      </a:r>
                    </a:p>
                  </a:txBody>
                  <a:tcPr marL="9525" marR="9525" marT="9525" marB="0" anchor="ctr"/>
                </a:tc>
              </a:tr>
              <a:tr h="296934">
                <a:tc rowSpan="2">
                  <a:txBody>
                    <a:bodyPr vert="horz" wrap="square"/>
                    <a:lstStyle/>
                    <a:p>
                      <a:pPr algn="ctr" rtl="0" fontAlgn="ctr"/>
                      <a:r>
                        <a:rPr lang="zh-CN" altLang="en-US" sz="1400" u="none" strike="noStrike"/>
                        <a:t>理念牵引  </a:t>
                      </a:r>
                      <a:endParaRPr lang="zh-CN" altLang="en-US" sz="1400" b="0" i="0" u="none" strike="noStrike">
                        <a:solidFill>
                          <a:srgbClr val="000000"/>
                        </a:solidFill>
                        <a:latin typeface="+mj-ea"/>
                        <a:ea typeface="+mj-ea"/>
                      </a:endParaRPr>
                    </a:p>
                  </a:txBody>
                  <a:tcPr marL="7842" marR="7842" marT="7842" marB="0" anchor="ctr"/>
                </a:tc>
                <a:tc>
                  <a:txBody>
                    <a:bodyPr vert="horz" wrap="square"/>
                    <a:lstStyle/>
                    <a:p>
                      <a:pPr algn="l" fontAlgn="b"/>
                      <a:r>
                        <a:rPr lang="zh-CN" altLang="en-US" sz="1400" b="0" i="0" u="none" strike="noStrike" smtClean="0">
                          <a:effectLst/>
                          <a:latin typeface="Microsoft Sans Serif"/>
                        </a:rPr>
                        <a:t>理念先进 </a:t>
                      </a:r>
                      <a:endParaRPr lang="zh-CN" altLang="en-US" sz="1400" b="0" i="0" u="none" strike="noStrike">
                        <a:effectLst/>
                        <a:latin typeface="Microsoft Sans Serif"/>
                      </a:endParaRP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60%</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72.7%</a:t>
                      </a:r>
                    </a:p>
                  </a:txBody>
                  <a:tcPr marL="9525" marR="9525" marT="9525" marB="0" anchor="ctr"/>
                </a:tc>
              </a:tr>
              <a:tr h="296934">
                <a:tc vMerge="1">
                  <a:txBody>
                    <a:bodyPr vert="horz" wrap="square"/>
                    <a:lstStyle/>
                    <a:p>
                      <a:endParaRPr lang="en-US"/>
                    </a:p>
                  </a:txBody>
                  <a:tcPr/>
                </a:tc>
                <a:tc>
                  <a:txBody>
                    <a:bodyPr vert="horz" wrap="square"/>
                    <a:lstStyle/>
                    <a:p>
                      <a:pPr algn="l" fontAlgn="b"/>
                      <a:r>
                        <a:rPr lang="zh-CN" altLang="en-US" sz="1400" b="0" i="0" u="none" strike="noStrike">
                          <a:effectLst/>
                          <a:latin typeface="Microsoft Sans Serif"/>
                        </a:rPr>
                        <a:t>理念清晰 </a:t>
                      </a: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60%</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72.7%</a:t>
                      </a:r>
                    </a:p>
                  </a:txBody>
                  <a:tcPr marL="9525" marR="9525" marT="9525" marB="0" anchor="ctr"/>
                </a:tc>
              </a:tr>
              <a:tr h="296934">
                <a:tc rowSpan="2">
                  <a:txBody>
                    <a:bodyPr vert="horz" wrap="square"/>
                    <a:lstStyle/>
                    <a:p>
                      <a:pPr algn="ctr" rtl="0" fontAlgn="ctr"/>
                      <a:r>
                        <a:rPr lang="zh-CN" altLang="en-US" sz="1400" u="none" strike="noStrike"/>
                        <a:t>文化参与  </a:t>
                      </a:r>
                      <a:endParaRPr lang="zh-CN" altLang="en-US" sz="1400" b="0" i="0" u="none" strike="noStrike">
                        <a:solidFill>
                          <a:srgbClr val="000000"/>
                        </a:solidFill>
                        <a:latin typeface="+mj-ea"/>
                        <a:ea typeface="+mj-ea"/>
                      </a:endParaRPr>
                    </a:p>
                  </a:txBody>
                  <a:tcPr marL="7842" marR="7842" marT="7842" marB="0" anchor="ctr"/>
                </a:tc>
                <a:tc>
                  <a:txBody>
                    <a:bodyPr vert="horz" wrap="square"/>
                    <a:lstStyle/>
                    <a:p>
                      <a:pPr algn="l" fontAlgn="b"/>
                      <a:r>
                        <a:rPr lang="zh-CN" altLang="en-US" sz="1400" b="0" i="0" u="none" strike="noStrike">
                          <a:effectLst/>
                          <a:latin typeface="Microsoft Sans Serif"/>
                        </a:rPr>
                        <a:t>内外认知</a:t>
                      </a: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60%</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33.8%</a:t>
                      </a:r>
                    </a:p>
                  </a:txBody>
                  <a:tcPr marL="9525" marR="9525" marT="9525" marB="0" anchor="ctr"/>
                </a:tc>
              </a:tr>
              <a:tr h="296934">
                <a:tc vMerge="1">
                  <a:txBody>
                    <a:bodyPr vert="horz" wrap="square"/>
                    <a:lstStyle/>
                    <a:p>
                      <a:endParaRPr lang="en-US"/>
                    </a:p>
                  </a:txBody>
                  <a:tcPr/>
                </a:tc>
                <a:tc>
                  <a:txBody>
                    <a:bodyPr vert="horz" wrap="square"/>
                    <a:lstStyle/>
                    <a:p>
                      <a:pPr algn="l" fontAlgn="b"/>
                      <a:r>
                        <a:rPr lang="zh-CN" altLang="en-US" sz="1400" b="0" i="0" u="none" strike="noStrike">
                          <a:effectLst/>
                          <a:latin typeface="Microsoft Sans Serif"/>
                        </a:rPr>
                        <a:t>员工认同</a:t>
                      </a: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57%</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72.7%</a:t>
                      </a:r>
                    </a:p>
                  </a:txBody>
                  <a:tcPr marL="9525" marR="9525" marT="9525" marB="0" anchor="ctr"/>
                </a:tc>
              </a:tr>
              <a:tr h="296934">
                <a:tc rowSpan="2">
                  <a:txBody>
                    <a:bodyPr vert="horz" wrap="square"/>
                    <a:lstStyle/>
                    <a:p>
                      <a:pPr algn="ctr" rtl="0" fontAlgn="ctr"/>
                      <a:r>
                        <a:rPr lang="zh-CN" altLang="en-US" sz="1400" u="none" strike="noStrike"/>
                        <a:t>表象一致 </a:t>
                      </a:r>
                      <a:endParaRPr lang="zh-CN" altLang="en-US" sz="1400" b="0" i="0" u="none" strike="noStrike">
                        <a:solidFill>
                          <a:srgbClr val="000000"/>
                        </a:solidFill>
                        <a:latin typeface="+mj-ea"/>
                        <a:ea typeface="+mj-ea"/>
                      </a:endParaRPr>
                    </a:p>
                  </a:txBody>
                  <a:tcPr marL="7842" marR="7842" marT="7842" marB="0" anchor="ctr"/>
                </a:tc>
                <a:tc>
                  <a:txBody>
                    <a:bodyPr vert="horz" wrap="square"/>
                    <a:lstStyle/>
                    <a:p>
                      <a:pPr algn="l" fontAlgn="b"/>
                      <a:r>
                        <a:rPr lang="zh-CN" altLang="en-US" sz="1400" b="0" i="0" u="none" strike="noStrike">
                          <a:effectLst/>
                          <a:latin typeface="Microsoft Sans Serif"/>
                        </a:rPr>
                        <a:t>制度匹配</a:t>
                      </a: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56%</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61.0%</a:t>
                      </a:r>
                    </a:p>
                  </a:txBody>
                  <a:tcPr marL="9525" marR="9525" marT="9525" marB="0" anchor="ctr"/>
                </a:tc>
              </a:tr>
              <a:tr h="296934">
                <a:tc vMerge="1">
                  <a:txBody>
                    <a:bodyPr vert="horz" wrap="square"/>
                    <a:lstStyle/>
                    <a:p>
                      <a:endParaRPr lang="en-US"/>
                    </a:p>
                  </a:txBody>
                  <a:tcPr/>
                </a:tc>
                <a:tc>
                  <a:txBody>
                    <a:bodyPr vert="horz" wrap="square"/>
                    <a:lstStyle/>
                    <a:p>
                      <a:pPr algn="l" fontAlgn="b"/>
                      <a:r>
                        <a:rPr lang="zh-CN" altLang="en-US" sz="1400" b="0" i="0" u="none" strike="noStrike">
                          <a:effectLst/>
                          <a:latin typeface="Microsoft Sans Serif"/>
                        </a:rPr>
                        <a:t>员工践行</a:t>
                      </a:r>
                    </a:p>
                  </a:txBody>
                  <a:tcPr marL="114300"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68%</a:t>
                      </a:r>
                    </a:p>
                  </a:txBody>
                  <a:tcPr marL="9525" marR="9525" marT="9525" marB="0" anchor="ctr"/>
                </a:tc>
                <a:tc>
                  <a:txBody>
                    <a:bodyPr vert="horz" wrap="square"/>
                    <a:lstStyle/>
                    <a:p>
                      <a:pPr algn="r" fontAlgn="b"/>
                      <a:r>
                        <a:rPr lang="en-US" sz="1400" b="0" i="0" u="none" strike="noStrike" kern="1200">
                          <a:solidFill>
                            <a:schemeClr val="dk1"/>
                          </a:solidFill>
                          <a:effectLst/>
                          <a:latin typeface="Microsoft Sans Serif"/>
                          <a:ea typeface="+mn-ea"/>
                          <a:cs typeface="+mn-cs"/>
                        </a:rPr>
                        <a:t>83.1%</a:t>
                      </a:r>
                    </a:p>
                  </a:txBody>
                  <a:tcPr marL="9525" marR="9525" marT="9525" marB="0" anchor="ctr"/>
                </a:tc>
              </a:tr>
            </a:tbl>
          </a:graphicData>
        </a:graphic>
      </p:graphicFrame>
      <p:sp>
        <p:nvSpPr>
          <p:cNvPr id="35" name="Oval 34"/>
          <p:cNvSpPr/>
          <p:nvPr/>
        </p:nvSpPr>
        <p:spPr>
          <a:xfrm>
            <a:off x="3475559" y="3439287"/>
            <a:ext cx="833499" cy="319802"/>
          </a:xfrm>
          <a:prstGeom prst="ellipse">
            <a:avLst/>
          </a:prstGeom>
          <a:noFill/>
          <a:ln w="127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graphicFrame>
        <p:nvGraphicFramePr>
          <p:cNvPr id="41" name="Chart 40"/>
          <p:cNvGraphicFramePr/>
          <p:nvPr>
            <p:extLst>
              <p:ext uri="{D42A27DB-BD31-4B8C-83A1-F6EECF244321}">
                <p14:modId xmlns:p14="http://schemas.microsoft.com/office/powerpoint/2010/main" val="1789452306"/>
              </p:ext>
            </p:extLst>
          </p:nvPr>
        </p:nvGraphicFramePr>
        <p:xfrm>
          <a:off x="462579" y="4738254"/>
          <a:ext cx="4448954" cy="1705883"/>
        </p:xfrm>
        <a:graphic>
          <a:graphicData uri="http://schemas.openxmlformats.org/drawingml/2006/chart">
            <c:chart xmlns:c="http://schemas.openxmlformats.org/drawingml/2006/chart" r:id="rId2"/>
          </a:graphicData>
        </a:graphic>
      </p:graphicFrame>
      <p:grpSp>
        <p:nvGrpSpPr>
          <p:cNvPr id="3" name="Group 2"/>
          <p:cNvGrpSpPr/>
          <p:nvPr/>
        </p:nvGrpSpPr>
        <p:grpSpPr>
          <a:xfrm>
            <a:off x="4404474" y="874020"/>
            <a:ext cx="5220000" cy="5220000"/>
            <a:chOff x="4178849" y="874020"/>
            <a:chExt cx="5220000" cy="5220000"/>
          </a:xfrm>
        </p:grpSpPr>
        <p:graphicFrame>
          <p:nvGraphicFramePr>
            <p:cNvPr id="42" name="Chart 41"/>
            <p:cNvGraphicFramePr/>
            <p:nvPr>
              <p:extLst>
                <p:ext uri="{D42A27DB-BD31-4B8C-83A1-F6EECF244321}">
                  <p14:modId xmlns:p14="http://schemas.microsoft.com/office/powerpoint/2010/main" val="1056068686"/>
                </p:ext>
              </p:extLst>
            </p:nvPr>
          </p:nvGraphicFramePr>
          <p:xfrm>
            <a:off x="4294064" y="1434217"/>
            <a:ext cx="5015474" cy="4116052"/>
          </p:xfrm>
          <a:graphic>
            <a:graphicData uri="http://schemas.openxmlformats.org/drawingml/2006/chart">
              <c:chart xmlns:c="http://schemas.openxmlformats.org/drawingml/2006/chart" r:id="rId3"/>
            </a:graphicData>
          </a:graphic>
        </p:graphicFrame>
        <p:grpSp>
          <p:nvGrpSpPr>
            <p:cNvPr id="89" name="Group 88"/>
            <p:cNvGrpSpPr/>
            <p:nvPr/>
          </p:nvGrpSpPr>
          <p:grpSpPr>
            <a:xfrm>
              <a:off x="4178849" y="874020"/>
              <a:ext cx="5220000" cy="5220000"/>
              <a:chOff x="3773681" y="929320"/>
              <a:chExt cx="5029082" cy="5010081"/>
            </a:xfrm>
          </p:grpSpPr>
          <p:sp>
            <p:nvSpPr>
              <p:cNvPr id="90" name="Oval 89"/>
              <p:cNvSpPr/>
              <p:nvPr/>
            </p:nvSpPr>
            <p:spPr>
              <a:xfrm>
                <a:off x="3858016" y="1052185"/>
                <a:ext cx="4835047" cy="4860099"/>
              </a:xfrm>
              <a:prstGeom prst="ellipse">
                <a:avLst/>
              </a:prstGeom>
              <a:no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93" name="Freeform 92"/>
              <p:cNvSpPr/>
              <p:nvPr/>
            </p:nvSpPr>
            <p:spPr>
              <a:xfrm>
                <a:off x="5227087" y="929320"/>
                <a:ext cx="2116073" cy="469523"/>
              </a:xfrm>
              <a:custGeom>
                <a:gdLst>
                  <a:gd name="connsiteX0" fmla="*/ 0 w 2116073"/>
                  <a:gd name="connsiteY0" fmla="*/ 229246 h 1375447"/>
                  <a:gd name="connsiteX1" fmla="*/ 229246 w 2116073"/>
                  <a:gd name="connsiteY1" fmla="*/ 0 h 1375447"/>
                  <a:gd name="connsiteX2" fmla="*/ 1886827 w 2116073"/>
                  <a:gd name="connsiteY2" fmla="*/ 0 h 1375447"/>
                  <a:gd name="connsiteX3" fmla="*/ 2116073 w 2116073"/>
                  <a:gd name="connsiteY3" fmla="*/ 229246 h 1375447"/>
                  <a:gd name="connsiteX4" fmla="*/ 2116073 w 2116073"/>
                  <a:gd name="connsiteY4" fmla="*/ 1146201 h 1375447"/>
                  <a:gd name="connsiteX5" fmla="*/ 1886827 w 2116073"/>
                  <a:gd name="connsiteY5" fmla="*/ 1375447 h 1375447"/>
                  <a:gd name="connsiteX6" fmla="*/ 229246 w 2116073"/>
                  <a:gd name="connsiteY6" fmla="*/ 1375447 h 1375447"/>
                  <a:gd name="connsiteX7" fmla="*/ 0 w 2116073"/>
                  <a:gd name="connsiteY7" fmla="*/ 1146201 h 1375447"/>
                  <a:gd name="connsiteX8" fmla="*/ 0 w 2116073"/>
                  <a:gd name="connsiteY8" fmla="*/ 229246 h 13754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6073" h="1375447">
                    <a:moveTo>
                      <a:pt x="0" y="229246"/>
                    </a:moveTo>
                    <a:cubicBezTo>
                      <a:pt x="0" y="102637"/>
                      <a:pt x="102637" y="0"/>
                      <a:pt x="229246" y="0"/>
                    </a:cubicBezTo>
                    <a:lnTo>
                      <a:pt x="1886827" y="0"/>
                    </a:lnTo>
                    <a:cubicBezTo>
                      <a:pt x="2013436" y="0"/>
                      <a:pt x="2116073" y="102637"/>
                      <a:pt x="2116073" y="229246"/>
                    </a:cubicBezTo>
                    <a:lnTo>
                      <a:pt x="2116073" y="1146201"/>
                    </a:lnTo>
                    <a:cubicBezTo>
                      <a:pt x="2116073" y="1272810"/>
                      <a:pt x="2013436" y="1375447"/>
                      <a:pt x="1886827" y="1375447"/>
                    </a:cubicBezTo>
                    <a:lnTo>
                      <a:pt x="229246" y="1375447"/>
                    </a:lnTo>
                    <a:cubicBezTo>
                      <a:pt x="102637" y="1375447"/>
                      <a:pt x="0" y="1272810"/>
                      <a:pt x="0" y="1146201"/>
                    </a:cubicBezTo>
                    <a:lnTo>
                      <a:pt x="0" y="229246"/>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35724" tIns="135724" rIns="135724" bIns="135724"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Bef>
                    <a:spcPct val="0"/>
                  </a:spcBef>
                  <a:spcAft>
                    <a:spcPct val="35000"/>
                  </a:spcAft>
                </a:pPr>
                <a:r>
                  <a:rPr lang="zh-CN" altLang="en-US" sz="1800" b="1" kern="1200" smtClean="0"/>
                  <a:t>战略适应性</a:t>
                </a:r>
                <a:endParaRPr lang="en-US" sz="1800" b="1" kern="1200"/>
              </a:p>
            </p:txBody>
          </p:sp>
          <p:sp>
            <p:nvSpPr>
              <p:cNvPr id="94" name="Freeform 93"/>
              <p:cNvSpPr/>
              <p:nvPr/>
            </p:nvSpPr>
            <p:spPr>
              <a:xfrm>
                <a:off x="8314249" y="2430049"/>
                <a:ext cx="488514" cy="2091846"/>
              </a:xfrm>
              <a:custGeom>
                <a:gdLst>
                  <a:gd name="connsiteX0" fmla="*/ 0 w 2116073"/>
                  <a:gd name="connsiteY0" fmla="*/ 229246 h 1375447"/>
                  <a:gd name="connsiteX1" fmla="*/ 229246 w 2116073"/>
                  <a:gd name="connsiteY1" fmla="*/ 0 h 1375447"/>
                  <a:gd name="connsiteX2" fmla="*/ 1886827 w 2116073"/>
                  <a:gd name="connsiteY2" fmla="*/ 0 h 1375447"/>
                  <a:gd name="connsiteX3" fmla="*/ 2116073 w 2116073"/>
                  <a:gd name="connsiteY3" fmla="*/ 229246 h 1375447"/>
                  <a:gd name="connsiteX4" fmla="*/ 2116073 w 2116073"/>
                  <a:gd name="connsiteY4" fmla="*/ 1146201 h 1375447"/>
                  <a:gd name="connsiteX5" fmla="*/ 1886827 w 2116073"/>
                  <a:gd name="connsiteY5" fmla="*/ 1375447 h 1375447"/>
                  <a:gd name="connsiteX6" fmla="*/ 229246 w 2116073"/>
                  <a:gd name="connsiteY6" fmla="*/ 1375447 h 1375447"/>
                  <a:gd name="connsiteX7" fmla="*/ 0 w 2116073"/>
                  <a:gd name="connsiteY7" fmla="*/ 1146201 h 1375447"/>
                  <a:gd name="connsiteX8" fmla="*/ 0 w 2116073"/>
                  <a:gd name="connsiteY8" fmla="*/ 229246 h 13754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6073" h="1375447">
                    <a:moveTo>
                      <a:pt x="0" y="229246"/>
                    </a:moveTo>
                    <a:cubicBezTo>
                      <a:pt x="0" y="102637"/>
                      <a:pt x="102637" y="0"/>
                      <a:pt x="229246" y="0"/>
                    </a:cubicBezTo>
                    <a:lnTo>
                      <a:pt x="1886827" y="0"/>
                    </a:lnTo>
                    <a:cubicBezTo>
                      <a:pt x="2013436" y="0"/>
                      <a:pt x="2116073" y="102637"/>
                      <a:pt x="2116073" y="229246"/>
                    </a:cubicBezTo>
                    <a:lnTo>
                      <a:pt x="2116073" y="1146201"/>
                    </a:lnTo>
                    <a:cubicBezTo>
                      <a:pt x="2116073" y="1272810"/>
                      <a:pt x="2013436" y="1375447"/>
                      <a:pt x="1886827" y="1375447"/>
                    </a:cubicBezTo>
                    <a:lnTo>
                      <a:pt x="229246" y="1375447"/>
                    </a:lnTo>
                    <a:cubicBezTo>
                      <a:pt x="102637" y="1375447"/>
                      <a:pt x="0" y="1272810"/>
                      <a:pt x="0" y="1146201"/>
                    </a:cubicBezTo>
                    <a:lnTo>
                      <a:pt x="0" y="229246"/>
                    </a:lnTo>
                    <a:close/>
                  </a:path>
                </a:pathLst>
              </a:custGeom>
            </p:spPr>
            <p:style>
              <a:lnRef idx="2">
                <a:schemeClr val="lt1">
                  <a:hueOff val="0"/>
                  <a:satOff val="0"/>
                  <a:lumOff val="0"/>
                  <a:alphaOff val="0"/>
                </a:schemeClr>
              </a:lnRef>
              <a:fillRef idx="1">
                <a:schemeClr val="accent4">
                  <a:hueOff val="1710864"/>
                  <a:satOff val="6969"/>
                  <a:lumOff val="10523"/>
                  <a:alphaOff val="0"/>
                </a:schemeClr>
              </a:fillRef>
              <a:effectRef idx="0">
                <a:schemeClr val="accent4">
                  <a:hueOff val="1710864"/>
                  <a:satOff val="6969"/>
                  <a:lumOff val="10523"/>
                  <a:alphaOff val="0"/>
                </a:schemeClr>
              </a:effectRef>
              <a:fontRef idx="minor">
                <a:schemeClr val="lt1"/>
              </a:fontRef>
            </p:style>
            <p:txBody>
              <a:bodyPr spcFirstLastPara="0" vert="horz" wrap="square" lIns="135724" tIns="135724" rIns="135724" bIns="135724"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Bef>
                    <a:spcPct val="0"/>
                  </a:spcBef>
                  <a:spcAft>
                    <a:spcPct val="35000"/>
                  </a:spcAft>
                </a:pPr>
                <a:r>
                  <a:rPr lang="zh-CN" altLang="en-US" sz="1800" b="1" kern="1200" smtClean="0"/>
                  <a:t>理念牵引性</a:t>
                </a:r>
                <a:endParaRPr lang="en-US" sz="1800" b="1" kern="1200"/>
              </a:p>
            </p:txBody>
          </p:sp>
          <p:sp>
            <p:nvSpPr>
              <p:cNvPr id="95" name="Freeform 94"/>
              <p:cNvSpPr/>
              <p:nvPr/>
            </p:nvSpPr>
            <p:spPr>
              <a:xfrm>
                <a:off x="5227087" y="5469878"/>
                <a:ext cx="2116073" cy="469523"/>
              </a:xfrm>
              <a:custGeom>
                <a:gdLst>
                  <a:gd name="connsiteX0" fmla="*/ 0 w 2116073"/>
                  <a:gd name="connsiteY0" fmla="*/ 229246 h 1375447"/>
                  <a:gd name="connsiteX1" fmla="*/ 229246 w 2116073"/>
                  <a:gd name="connsiteY1" fmla="*/ 0 h 1375447"/>
                  <a:gd name="connsiteX2" fmla="*/ 1886827 w 2116073"/>
                  <a:gd name="connsiteY2" fmla="*/ 0 h 1375447"/>
                  <a:gd name="connsiteX3" fmla="*/ 2116073 w 2116073"/>
                  <a:gd name="connsiteY3" fmla="*/ 229246 h 1375447"/>
                  <a:gd name="connsiteX4" fmla="*/ 2116073 w 2116073"/>
                  <a:gd name="connsiteY4" fmla="*/ 1146201 h 1375447"/>
                  <a:gd name="connsiteX5" fmla="*/ 1886827 w 2116073"/>
                  <a:gd name="connsiteY5" fmla="*/ 1375447 h 1375447"/>
                  <a:gd name="connsiteX6" fmla="*/ 229246 w 2116073"/>
                  <a:gd name="connsiteY6" fmla="*/ 1375447 h 1375447"/>
                  <a:gd name="connsiteX7" fmla="*/ 0 w 2116073"/>
                  <a:gd name="connsiteY7" fmla="*/ 1146201 h 1375447"/>
                  <a:gd name="connsiteX8" fmla="*/ 0 w 2116073"/>
                  <a:gd name="connsiteY8" fmla="*/ 229246 h 13754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6073" h="1375447">
                    <a:moveTo>
                      <a:pt x="0" y="229246"/>
                    </a:moveTo>
                    <a:cubicBezTo>
                      <a:pt x="0" y="102637"/>
                      <a:pt x="102637" y="0"/>
                      <a:pt x="229246" y="0"/>
                    </a:cubicBezTo>
                    <a:lnTo>
                      <a:pt x="1886827" y="0"/>
                    </a:lnTo>
                    <a:cubicBezTo>
                      <a:pt x="2013436" y="0"/>
                      <a:pt x="2116073" y="102637"/>
                      <a:pt x="2116073" y="229246"/>
                    </a:cubicBezTo>
                    <a:lnTo>
                      <a:pt x="2116073" y="1146201"/>
                    </a:lnTo>
                    <a:cubicBezTo>
                      <a:pt x="2116073" y="1272810"/>
                      <a:pt x="2013436" y="1375447"/>
                      <a:pt x="1886827" y="1375447"/>
                    </a:cubicBezTo>
                    <a:lnTo>
                      <a:pt x="229246" y="1375447"/>
                    </a:lnTo>
                    <a:cubicBezTo>
                      <a:pt x="102637" y="1375447"/>
                      <a:pt x="0" y="1272810"/>
                      <a:pt x="0" y="1146201"/>
                    </a:cubicBezTo>
                    <a:lnTo>
                      <a:pt x="0" y="229246"/>
                    </a:lnTo>
                    <a:close/>
                  </a:path>
                </a:pathLst>
              </a:custGeom>
            </p:spPr>
            <p:style>
              <a:lnRef idx="2">
                <a:schemeClr val="lt1">
                  <a:hueOff val="0"/>
                  <a:satOff val="0"/>
                  <a:lumOff val="0"/>
                  <a:alphaOff val="0"/>
                </a:schemeClr>
              </a:lnRef>
              <a:fillRef idx="1">
                <a:schemeClr val="accent4">
                  <a:hueOff val="3421728"/>
                  <a:satOff val="13939"/>
                  <a:lumOff val="21046"/>
                  <a:alphaOff val="0"/>
                </a:schemeClr>
              </a:fillRef>
              <a:effectRef idx="0">
                <a:schemeClr val="accent4">
                  <a:hueOff val="3421728"/>
                  <a:satOff val="13939"/>
                  <a:lumOff val="21046"/>
                  <a:alphaOff val="0"/>
                </a:schemeClr>
              </a:effectRef>
              <a:fontRef idx="minor">
                <a:schemeClr val="lt1"/>
              </a:fontRef>
            </p:style>
            <p:txBody>
              <a:bodyPr spcFirstLastPara="0" vert="horz" wrap="square" lIns="135724" tIns="135724" rIns="135724" bIns="135724"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Bef>
                    <a:spcPct val="0"/>
                  </a:spcBef>
                  <a:spcAft>
                    <a:spcPct val="35000"/>
                  </a:spcAft>
                </a:pPr>
                <a:r>
                  <a:rPr lang="zh-CN" altLang="en-US" sz="1800" b="1" kern="1200" smtClean="0"/>
                  <a:t>文化参与性</a:t>
                </a:r>
                <a:endParaRPr lang="en-US" sz="1800" b="1" kern="1200"/>
              </a:p>
            </p:txBody>
          </p:sp>
          <p:sp>
            <p:nvSpPr>
              <p:cNvPr id="96" name="Freeform 95"/>
              <p:cNvSpPr/>
              <p:nvPr/>
            </p:nvSpPr>
            <p:spPr>
              <a:xfrm>
                <a:off x="3773681" y="2430049"/>
                <a:ext cx="488514" cy="2091846"/>
              </a:xfrm>
              <a:custGeom>
                <a:gdLst>
                  <a:gd name="connsiteX0" fmla="*/ 0 w 2116073"/>
                  <a:gd name="connsiteY0" fmla="*/ 229246 h 1375447"/>
                  <a:gd name="connsiteX1" fmla="*/ 229246 w 2116073"/>
                  <a:gd name="connsiteY1" fmla="*/ 0 h 1375447"/>
                  <a:gd name="connsiteX2" fmla="*/ 1886827 w 2116073"/>
                  <a:gd name="connsiteY2" fmla="*/ 0 h 1375447"/>
                  <a:gd name="connsiteX3" fmla="*/ 2116073 w 2116073"/>
                  <a:gd name="connsiteY3" fmla="*/ 229246 h 1375447"/>
                  <a:gd name="connsiteX4" fmla="*/ 2116073 w 2116073"/>
                  <a:gd name="connsiteY4" fmla="*/ 1146201 h 1375447"/>
                  <a:gd name="connsiteX5" fmla="*/ 1886827 w 2116073"/>
                  <a:gd name="connsiteY5" fmla="*/ 1375447 h 1375447"/>
                  <a:gd name="connsiteX6" fmla="*/ 229246 w 2116073"/>
                  <a:gd name="connsiteY6" fmla="*/ 1375447 h 1375447"/>
                  <a:gd name="connsiteX7" fmla="*/ 0 w 2116073"/>
                  <a:gd name="connsiteY7" fmla="*/ 1146201 h 1375447"/>
                  <a:gd name="connsiteX8" fmla="*/ 0 w 2116073"/>
                  <a:gd name="connsiteY8" fmla="*/ 229246 h 13754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6073" h="1375447">
                    <a:moveTo>
                      <a:pt x="0" y="229246"/>
                    </a:moveTo>
                    <a:cubicBezTo>
                      <a:pt x="0" y="102637"/>
                      <a:pt x="102637" y="0"/>
                      <a:pt x="229246" y="0"/>
                    </a:cubicBezTo>
                    <a:lnTo>
                      <a:pt x="1886827" y="0"/>
                    </a:lnTo>
                    <a:cubicBezTo>
                      <a:pt x="2013436" y="0"/>
                      <a:pt x="2116073" y="102637"/>
                      <a:pt x="2116073" y="229246"/>
                    </a:cubicBezTo>
                    <a:lnTo>
                      <a:pt x="2116073" y="1146201"/>
                    </a:lnTo>
                    <a:cubicBezTo>
                      <a:pt x="2116073" y="1272810"/>
                      <a:pt x="2013436" y="1375447"/>
                      <a:pt x="1886827" y="1375447"/>
                    </a:cubicBezTo>
                    <a:lnTo>
                      <a:pt x="229246" y="1375447"/>
                    </a:lnTo>
                    <a:cubicBezTo>
                      <a:pt x="102637" y="1375447"/>
                      <a:pt x="0" y="1272810"/>
                      <a:pt x="0" y="1146201"/>
                    </a:cubicBezTo>
                    <a:lnTo>
                      <a:pt x="0" y="229246"/>
                    </a:lnTo>
                    <a:close/>
                  </a:path>
                </a:pathLst>
              </a:custGeom>
            </p:spPr>
            <p:style>
              <a:lnRef idx="2">
                <a:schemeClr val="lt1">
                  <a:hueOff val="0"/>
                  <a:satOff val="0"/>
                  <a:lumOff val="0"/>
                  <a:alphaOff val="0"/>
                </a:schemeClr>
              </a:lnRef>
              <a:fillRef idx="1">
                <a:schemeClr val="accent4">
                  <a:hueOff val="5132591"/>
                  <a:satOff val="20908"/>
                  <a:lumOff val="31569"/>
                  <a:alphaOff val="0"/>
                </a:schemeClr>
              </a:fillRef>
              <a:effectRef idx="0">
                <a:schemeClr val="accent4">
                  <a:hueOff val="5132591"/>
                  <a:satOff val="20908"/>
                  <a:lumOff val="31569"/>
                  <a:alphaOff val="0"/>
                </a:schemeClr>
              </a:effectRef>
              <a:fontRef idx="minor">
                <a:schemeClr val="lt1"/>
              </a:fontRef>
            </p:style>
            <p:txBody>
              <a:bodyPr spcFirstLastPara="0" vert="horz" wrap="square" lIns="135724" tIns="135724" rIns="135724" bIns="135724"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Bef>
                    <a:spcPct val="0"/>
                  </a:spcBef>
                  <a:spcAft>
                    <a:spcPct val="35000"/>
                  </a:spcAft>
                </a:pPr>
                <a:r>
                  <a:rPr lang="zh-CN" altLang="en-US" sz="1800" b="1" kern="1200" smtClean="0"/>
                  <a:t>表象一致性</a:t>
                </a:r>
                <a:endParaRPr lang="en-US" sz="1800" b="1" kern="1200"/>
              </a:p>
            </p:txBody>
          </p:sp>
        </p:grpSp>
      </p:grpSp>
    </p:spTree>
    <p:extLst>
      <p:ext uri="{BB962C8B-B14F-4D97-AF65-F5344CB8AC3E}">
        <p14:creationId xmlns:p14="http://schemas.microsoft.com/office/powerpoint/2010/main" val="2296306895"/>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7" y="300039"/>
            <a:ext cx="9052255" cy="595311"/>
          </a:xfrm>
        </p:spPr>
        <p:txBody>
          <a:bodyPr/>
          <a:lstStyle/>
          <a:p>
            <a:r>
              <a:rPr lang="zh-CN" altLang="en-US" smtClean="0"/>
              <a:t>企业文化综合指数：人员整体士气、归属感、自豪感强，不过公司制度的执行和</a:t>
            </a:r>
            <a:r>
              <a:rPr lang="zh-CN" altLang="en-US"/>
              <a:t>落实需要加强</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11</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3212457922"/>
              </p:ext>
            </p:extLst>
          </p:nvPr>
        </p:nvGraphicFramePr>
        <p:xfrm>
          <a:off x="663879" y="4173300"/>
          <a:ext cx="8617907" cy="1977390"/>
        </p:xfrm>
        <a:graphic>
          <a:graphicData uri="http://schemas.openxmlformats.org/drawingml/2006/table">
            <a:tbl>
              <a:tblPr>
                <a:tableStyleId>{073A0DAA-6AF3-43AB-8588-CEC1D06C72B9}</a:tableStyleId>
              </a:tblPr>
              <a:tblGrid>
                <a:gridCol w="403391"/>
                <a:gridCol w="3880511"/>
                <a:gridCol w="425885"/>
                <a:gridCol w="3908120"/>
              </a:tblGrid>
              <a:tr h="161925">
                <a:tc>
                  <a:txBody>
                    <a:bodyPr vert="horz" wrap="square"/>
                    <a:lstStyle/>
                    <a:p>
                      <a:pPr algn="l" fontAlgn="ctr"/>
                      <a:r>
                        <a:rPr lang="en-US" sz="1400" u="none" strike="noStrike">
                          <a:effectLst/>
                        </a:rPr>
                        <a:t>1</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我为成为中银消费金融的一员而自豪</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7</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公司内部冲突能够妥善解决</a:t>
                      </a:r>
                      <a:endParaRPr lang="zh-CN" altLang="en-US" sz="1400" b="0" i="0" u="none" strike="noStrike">
                        <a:solidFill>
                          <a:srgbClr val="000000"/>
                        </a:solidFill>
                        <a:effectLst/>
                        <a:latin typeface="宋体"/>
                      </a:endParaRPr>
                    </a:p>
                  </a:txBody>
                  <a:tcPr marL="9525" marR="9525" marT="9525" marB="0" anchor="ctr"/>
                </a:tc>
              </a:tr>
              <a:tr h="161925">
                <a:tc>
                  <a:txBody>
                    <a:bodyPr vert="horz" wrap="square"/>
                    <a:lstStyle/>
                    <a:p>
                      <a:pPr algn="l" fontAlgn="ctr"/>
                      <a:r>
                        <a:rPr lang="en-US" sz="1400" u="none" strike="noStrike">
                          <a:effectLst/>
                        </a:rPr>
                        <a:t>2</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我对公司有归属感</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8</a:t>
                      </a:r>
                      <a:endParaRPr lang="en-US" sz="1400" b="0" i="0" u="none" strike="noStrike">
                        <a:solidFill>
                          <a:srgbClr val="000000"/>
                        </a:solidFill>
                        <a:effectLst/>
                        <a:latin typeface="宋体"/>
                      </a:endParaRPr>
                    </a:p>
                  </a:txBody>
                  <a:tcPr marL="9525" marR="9525" marT="9525" marB="0" anchor="ctr">
                    <a:solidFill>
                      <a:srgbClr val="92D400"/>
                    </a:solidFill>
                  </a:tcPr>
                </a:tc>
                <a:tc>
                  <a:txBody>
                    <a:bodyPr vert="horz" wrap="square"/>
                    <a:lstStyle/>
                    <a:p>
                      <a:pPr algn="l" fontAlgn="ctr"/>
                      <a:r>
                        <a:rPr lang="zh-CN" altLang="en-US" sz="1400" u="none" strike="noStrike">
                          <a:effectLst/>
                        </a:rPr>
                        <a:t>公司的各种管理要求贯彻落实得很好</a:t>
                      </a:r>
                      <a:endParaRPr lang="zh-CN" altLang="en-US" sz="1400" b="0" i="0" u="none" strike="noStrike">
                        <a:solidFill>
                          <a:srgbClr val="000000"/>
                        </a:solidFill>
                        <a:effectLst/>
                        <a:latin typeface="宋体"/>
                      </a:endParaRPr>
                    </a:p>
                  </a:txBody>
                  <a:tcPr marL="9525" marR="9525" marT="9525" marB="0" anchor="ctr">
                    <a:solidFill>
                      <a:srgbClr val="92D400"/>
                    </a:solidFill>
                  </a:tcPr>
                </a:tc>
              </a:tr>
              <a:tr h="161925">
                <a:tc>
                  <a:txBody>
                    <a:bodyPr vert="horz" wrap="square"/>
                    <a:lstStyle/>
                    <a:p>
                      <a:pPr algn="l" fontAlgn="ctr"/>
                      <a:r>
                        <a:rPr lang="en-US" sz="1400" u="none" strike="noStrike">
                          <a:effectLst/>
                        </a:rPr>
                        <a:t>3</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我相信自己对公司事业的成功是不可或缺的</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9</a:t>
                      </a:r>
                      <a:endParaRPr lang="en-US" sz="1400" b="0" i="0" u="none" strike="noStrike">
                        <a:solidFill>
                          <a:srgbClr val="000000"/>
                        </a:solidFill>
                        <a:effectLst/>
                        <a:latin typeface="宋体"/>
                      </a:endParaRPr>
                    </a:p>
                  </a:txBody>
                  <a:tcPr marL="9525" marR="9525" marT="9525" marB="0" anchor="ctr">
                    <a:solidFill>
                      <a:srgbClr val="92D400"/>
                    </a:solidFill>
                  </a:tcPr>
                </a:tc>
                <a:tc>
                  <a:txBody>
                    <a:bodyPr vert="horz" wrap="square"/>
                    <a:lstStyle/>
                    <a:p>
                      <a:pPr algn="l" fontAlgn="ctr"/>
                      <a:r>
                        <a:rPr lang="zh-CN" altLang="en-US" sz="1400" u="none" strike="noStrike">
                          <a:effectLst/>
                        </a:rPr>
                        <a:t>公司履行对员工的诺言</a:t>
                      </a:r>
                      <a:endParaRPr lang="zh-CN" altLang="en-US" sz="1400" b="0" i="0" u="none" strike="noStrike">
                        <a:solidFill>
                          <a:srgbClr val="000000"/>
                        </a:solidFill>
                        <a:effectLst/>
                        <a:latin typeface="宋体"/>
                      </a:endParaRPr>
                    </a:p>
                  </a:txBody>
                  <a:tcPr marL="9525" marR="9525" marT="9525" marB="0" anchor="ctr">
                    <a:solidFill>
                      <a:srgbClr val="92D400"/>
                    </a:solidFill>
                  </a:tcPr>
                </a:tc>
              </a:tr>
              <a:tr h="161925">
                <a:tc>
                  <a:txBody>
                    <a:bodyPr vert="horz" wrap="square"/>
                    <a:lstStyle/>
                    <a:p>
                      <a:pPr algn="l" fontAlgn="ctr"/>
                      <a:r>
                        <a:rPr lang="en-US" sz="1400" u="none" strike="noStrike">
                          <a:effectLst/>
                        </a:rPr>
                        <a:t>4</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公司内部的整体士气是健康和积极的 </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10</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公司具有良好的品牌形象，对社会、公众产生的积极影响得到广泛赞誉</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5</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公司能够营造一个开放的工作环境，尊重各类不同的员工</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11</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公司能够赢得客户的尊重与信赖</a:t>
                      </a:r>
                      <a:endParaRPr lang="zh-CN" altLang="en-US" sz="1400" b="0" i="0" u="none" strike="noStrike">
                        <a:solidFill>
                          <a:srgbClr val="000000"/>
                        </a:solidFill>
                        <a:effectLst/>
                        <a:latin typeface="宋体"/>
                      </a:endParaRPr>
                    </a:p>
                  </a:txBody>
                  <a:tcPr marL="9525" marR="9525" marT="9525" marB="0" anchor="ctr"/>
                </a:tc>
              </a:tr>
              <a:tr h="190500">
                <a:tc>
                  <a:txBody>
                    <a:bodyPr vert="horz" wrap="square"/>
                    <a:lstStyle/>
                    <a:p>
                      <a:pPr algn="l" fontAlgn="ctr"/>
                      <a:r>
                        <a:rPr lang="en-US" sz="1400" u="none" strike="noStrike">
                          <a:effectLst/>
                        </a:rPr>
                        <a:t>6</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公司内各部门协同作战，相互支持</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12</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公司对企业文化的调整能够满足经营环境、发展阶段变化的需要</a:t>
                      </a:r>
                      <a:endParaRPr lang="zh-CN" altLang="en-US" sz="1400" b="0" i="0" u="none" strike="noStrike">
                        <a:solidFill>
                          <a:srgbClr val="000000"/>
                        </a:solidFill>
                        <a:effectLst/>
                        <a:latin typeface="宋体"/>
                      </a:endParaRPr>
                    </a:p>
                  </a:txBody>
                  <a:tcPr marL="9525" marR="9525" marT="9525" marB="0" anchor="ctr"/>
                </a:tc>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1616814587"/>
              </p:ext>
            </p:extLst>
          </p:nvPr>
        </p:nvGraphicFramePr>
        <p:xfrm>
          <a:off x="5348612" y="1227666"/>
          <a:ext cx="3895596" cy="226060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59%</a:t>
                      </a:r>
                      <a:r>
                        <a:rPr lang="zh-CN" altLang="en-US" sz="1400" smtClean="0"/>
                        <a:t>，中银消费得分</a:t>
                      </a:r>
                      <a:r>
                        <a:rPr lang="en-US" altLang="zh-CN" sz="1400" smtClean="0"/>
                        <a:t>86%</a:t>
                      </a:r>
                      <a:r>
                        <a:rPr lang="zh-CN" altLang="en-US" sz="1400" smtClean="0"/>
                        <a:t>，高出行业水平</a:t>
                      </a:r>
                      <a:r>
                        <a:rPr lang="en-US" altLang="zh-CN" sz="1400" smtClean="0"/>
                        <a:t>26%</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中银消费整体士气积极（第</a:t>
                      </a:r>
                      <a:r>
                        <a:rPr lang="en-US" altLang="zh-CN" sz="1400" smtClean="0">
                          <a:solidFill>
                            <a:schemeClr val="tx1"/>
                          </a:solidFill>
                          <a:latin typeface="宋体" pitchFamily="2" charset="-122"/>
                          <a:ea typeface="宋体" pitchFamily="2" charset="-122"/>
                        </a:rPr>
                        <a:t>4</a:t>
                      </a:r>
                      <a:r>
                        <a:rPr lang="zh-CN" altLang="en-US" sz="1400" smtClean="0">
                          <a:solidFill>
                            <a:schemeClr val="tx1"/>
                          </a:solidFill>
                          <a:latin typeface="宋体" pitchFamily="2" charset="-122"/>
                          <a:ea typeface="宋体" pitchFamily="2" charset="-122"/>
                        </a:rPr>
                        <a:t>题），归属感和自豪感强烈（第</a:t>
                      </a:r>
                      <a:r>
                        <a:rPr lang="en-US" altLang="zh-CN" sz="1400" smtClean="0">
                          <a:solidFill>
                            <a:schemeClr val="tx1"/>
                          </a:solidFill>
                          <a:latin typeface="宋体" pitchFamily="2" charset="-122"/>
                          <a:ea typeface="宋体" pitchFamily="2" charset="-122"/>
                        </a:rPr>
                        <a:t>1</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2</a:t>
                      </a:r>
                      <a:r>
                        <a:rPr lang="zh-CN" altLang="en-US" sz="1400" smtClean="0">
                          <a:solidFill>
                            <a:schemeClr val="tx1"/>
                          </a:solidFill>
                          <a:latin typeface="宋体" pitchFamily="2" charset="-122"/>
                          <a:ea typeface="宋体" pitchFamily="2" charset="-122"/>
                        </a:rPr>
                        <a:t>题），综合企业文化实力强。不过硬性制度管理执行不到位（第</a:t>
                      </a:r>
                      <a:r>
                        <a:rPr lang="en-US" altLang="zh-CN" sz="1400" smtClean="0">
                          <a:solidFill>
                            <a:schemeClr val="tx1"/>
                          </a:solidFill>
                          <a:latin typeface="宋体" pitchFamily="2" charset="-122"/>
                          <a:ea typeface="宋体" pitchFamily="2" charset="-122"/>
                        </a:rPr>
                        <a:t>8</a:t>
                      </a:r>
                      <a:r>
                        <a:rPr lang="zh-CN" altLang="en-US" sz="1400" smtClean="0">
                          <a:solidFill>
                            <a:schemeClr val="tx1"/>
                          </a:solidFill>
                          <a:latin typeface="宋体" pitchFamily="2" charset="-122"/>
                          <a:ea typeface="宋体" pitchFamily="2" charset="-122"/>
                        </a:rPr>
                        <a:t>题），妨碍公司履行对员工的承诺（第</a:t>
                      </a:r>
                      <a:r>
                        <a:rPr lang="en-US" altLang="zh-CN" sz="1400" smtClean="0">
                          <a:solidFill>
                            <a:schemeClr val="tx1"/>
                          </a:solidFill>
                          <a:latin typeface="宋体" pitchFamily="2" charset="-122"/>
                          <a:ea typeface="宋体" pitchFamily="2" charset="-122"/>
                        </a:rPr>
                        <a:t>9</a:t>
                      </a:r>
                      <a:r>
                        <a:rPr lang="zh-CN" altLang="en-US" sz="1400" smtClean="0">
                          <a:solidFill>
                            <a:schemeClr val="tx1"/>
                          </a:solidFill>
                          <a:latin typeface="宋体" pitchFamily="2" charset="-122"/>
                          <a:ea typeface="宋体" pitchFamily="2" charset="-122"/>
                        </a:rPr>
                        <a:t>题），可能影响员工长期保持积极性。</a:t>
                      </a:r>
                      <a:endParaRPr lang="en-US" sz="1400" smtClean="0">
                        <a:solidFill>
                          <a:schemeClr val="tx1"/>
                        </a:solidFill>
                        <a:latin typeface="宋体" pitchFamily="2" charset="-122"/>
                        <a:ea typeface="宋体" pitchFamily="2" charset="-122"/>
                      </a:endParaRPr>
                    </a:p>
                  </a:txBody>
                  <a:tcPr/>
                </a:tc>
              </a:tr>
            </a:tbl>
          </a:graphicData>
        </a:graphic>
      </p:graphicFrame>
      <p:sp>
        <p:nvSpPr>
          <p:cNvPr id="6" name="TextBox 5"/>
          <p:cNvSpPr txBox="1"/>
          <p:nvPr/>
        </p:nvSpPr>
        <p:spPr>
          <a:xfrm>
            <a:off x="5360866" y="6174121"/>
            <a:ext cx="3795387" cy="246221"/>
          </a:xfrm>
          <a:prstGeom prst="rect">
            <a:avLst/>
          </a:prstGeom>
          <a:noFill/>
        </p:spPr>
        <p:txBody>
          <a:bodyPr wrap="square" rtlCol="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r>
              <a:rPr lang="zh-CN" altLang="en-US" sz="1000" smtClean="0">
                <a:latin typeface="黑体" pitchFamily="2" charset="-122"/>
              </a:rPr>
              <a:t>注：低于本维度分值</a:t>
            </a:r>
            <a:r>
              <a:rPr lang="en-US" altLang="zh-CN" sz="1000" smtClean="0">
                <a:latin typeface="黑体" pitchFamily="2" charset="-122"/>
              </a:rPr>
              <a:t>15%</a:t>
            </a:r>
            <a:r>
              <a:rPr lang="zh-CN" altLang="en-US" sz="1000" smtClean="0">
                <a:latin typeface="黑体" pitchFamily="2" charset="-122"/>
              </a:rPr>
              <a:t>的题目将被圈出并标成绿色（后同）</a:t>
            </a:r>
            <a:endParaRPr lang="en-US" sz="1000">
              <a:latin typeface="黑体" pitchFamily="2" charset="-122"/>
            </a:endParaRPr>
          </a:p>
        </p:txBody>
      </p:sp>
      <p:graphicFrame>
        <p:nvGraphicFramePr>
          <p:cNvPr id="9" name="Chart 8"/>
          <p:cNvGraphicFramePr/>
          <p:nvPr>
            <p:extLst>
              <p:ext uri="{D42A27DB-BD31-4B8C-83A1-F6EECF244321}">
                <p14:modId xmlns:p14="http://schemas.microsoft.com/office/powerpoint/2010/main" val="939108427"/>
              </p:ext>
            </p:extLst>
          </p:nvPr>
        </p:nvGraphicFramePr>
        <p:xfrm>
          <a:off x="392917" y="931992"/>
          <a:ext cx="4660900" cy="2689225"/>
        </p:xfrm>
        <a:graphic>
          <a:graphicData uri="http://schemas.openxmlformats.org/drawingml/2006/chart">
            <c:chart xmlns:c="http://schemas.openxmlformats.org/drawingml/2006/chart" r:id="rId2"/>
          </a:graphicData>
        </a:graphic>
      </p:graphicFrame>
      <p:sp>
        <p:nvSpPr>
          <p:cNvPr id="10" name="Oval 9"/>
          <p:cNvSpPr/>
          <p:nvPr/>
        </p:nvSpPr>
        <p:spPr>
          <a:xfrm>
            <a:off x="3382030" y="1716066"/>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1" name="Oval 10"/>
          <p:cNvSpPr/>
          <p:nvPr/>
        </p:nvSpPr>
        <p:spPr>
          <a:xfrm>
            <a:off x="3720702" y="1533500"/>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2" name="TextBox 11"/>
          <p:cNvSpPr txBox="1"/>
          <p:nvPr/>
        </p:nvSpPr>
        <p:spPr>
          <a:xfrm>
            <a:off x="5360867" y="3493611"/>
            <a:ext cx="3795387" cy="400110"/>
          </a:xfrm>
          <a:prstGeom prst="rect">
            <a:avLst/>
          </a:prstGeom>
          <a:noFill/>
        </p:spPr>
        <p:txBody>
          <a:bodyPr wrap="square" rtlCol="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r>
              <a:rPr lang="zh-CN" altLang="en-US" sz="1000" smtClean="0">
                <a:latin typeface="黑体" pitchFamily="2" charset="-122"/>
              </a:rPr>
              <a:t>注：得分为</a:t>
            </a:r>
            <a:r>
              <a:rPr lang="en-US" altLang="zh-CN" sz="1000" smtClean="0">
                <a:latin typeface="黑体" pitchFamily="2" charset="-122"/>
              </a:rPr>
              <a:t>5</a:t>
            </a:r>
            <a:r>
              <a:rPr lang="zh-CN" altLang="en-US" sz="1000" smtClean="0">
                <a:latin typeface="黑体" pitchFamily="2" charset="-122"/>
              </a:rPr>
              <a:t>星制，达到行业水平</a:t>
            </a:r>
            <a:r>
              <a:rPr lang="en-US" altLang="zh-CN" sz="1000" smtClean="0">
                <a:latin typeface="黑体" pitchFamily="2" charset="-122"/>
              </a:rPr>
              <a:t>3</a:t>
            </a:r>
            <a:r>
              <a:rPr lang="zh-CN" altLang="en-US" sz="1000" smtClean="0">
                <a:latin typeface="黑体" pitchFamily="2" charset="-122"/>
              </a:rPr>
              <a:t>星，高出</a:t>
            </a:r>
            <a:r>
              <a:rPr lang="en-US" altLang="zh-CN" sz="1000" smtClean="0">
                <a:latin typeface="黑体" pitchFamily="2" charset="-122"/>
              </a:rPr>
              <a:t>15%</a:t>
            </a:r>
            <a:r>
              <a:rPr lang="zh-CN" altLang="en-US" sz="1000" smtClean="0">
                <a:latin typeface="黑体" pitchFamily="2" charset="-122"/>
              </a:rPr>
              <a:t>加</a:t>
            </a:r>
            <a:r>
              <a:rPr lang="en-US" altLang="zh-CN" sz="1000" smtClean="0">
                <a:latin typeface="黑体" pitchFamily="2" charset="-122"/>
              </a:rPr>
              <a:t>1</a:t>
            </a:r>
            <a:r>
              <a:rPr lang="zh-CN" altLang="en-US" sz="1000" smtClean="0">
                <a:latin typeface="黑体" pitchFamily="2" charset="-122"/>
              </a:rPr>
              <a:t>星，高出</a:t>
            </a:r>
            <a:r>
              <a:rPr lang="en-US" altLang="zh-CN" sz="1000" smtClean="0">
                <a:latin typeface="黑体" pitchFamily="2" charset="-122"/>
              </a:rPr>
              <a:t>5%</a:t>
            </a:r>
            <a:r>
              <a:rPr lang="zh-CN" altLang="en-US" sz="1000" smtClean="0">
                <a:latin typeface="黑体" pitchFamily="2" charset="-122"/>
              </a:rPr>
              <a:t>得半星（后同）</a:t>
            </a:r>
            <a:endParaRPr lang="en-US" sz="1000">
              <a:latin typeface="黑体" pitchFamily="2" charset="-122"/>
            </a:endParaRPr>
          </a:p>
        </p:txBody>
      </p:sp>
      <p:cxnSp>
        <p:nvCxnSpPr>
          <p:cNvPr id="13" name="Straight Connector 12"/>
          <p:cNvCxnSpPr/>
          <p:nvPr/>
        </p:nvCxnSpPr>
        <p:spPr>
          <a:xfrm>
            <a:off x="1398494" y="1376963"/>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14" name="五边形 16"/>
          <p:cNvSpPr/>
          <p:nvPr/>
        </p:nvSpPr>
        <p:spPr>
          <a:xfrm rot="16200000" flipH="1">
            <a:off x="4244659" y="644555"/>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86%</a:t>
            </a:r>
            <a:endParaRPr lang="zh-CN" altLang="en-US" sz="1200" b="1">
              <a:solidFill>
                <a:schemeClr val="bg1"/>
              </a:solidFill>
            </a:endParaRPr>
          </a:p>
        </p:txBody>
      </p:sp>
    </p:spTree>
    <p:extLst>
      <p:ext uri="{BB962C8B-B14F-4D97-AF65-F5344CB8AC3E}">
        <p14:creationId xmlns:p14="http://schemas.microsoft.com/office/powerpoint/2010/main" val="671401612"/>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8" name="图表 17"/>
          <p:cNvGraphicFramePr/>
          <p:nvPr>
            <p:extLst>
              <p:ext uri="{D42A27DB-BD31-4B8C-83A1-F6EECF244321}">
                <p14:modId xmlns:p14="http://schemas.microsoft.com/office/powerpoint/2010/main" val="4232849201"/>
              </p:ext>
            </p:extLst>
          </p:nvPr>
        </p:nvGraphicFramePr>
        <p:xfrm>
          <a:off x="653144" y="2372450"/>
          <a:ext cx="8621486" cy="3541667"/>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a:xfrm>
            <a:off x="429947" y="300039"/>
            <a:ext cx="9052255" cy="595311"/>
          </a:xfrm>
        </p:spPr>
        <p:txBody>
          <a:bodyPr/>
          <a:lstStyle/>
          <a:p>
            <a:r>
              <a:rPr lang="zh-CN" altLang="en-US" smtClean="0"/>
              <a:t>低分题目分析</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12</a:t>
            </a:fld>
            <a:endParaRPr lang="en-US"/>
          </a:p>
        </p:txBody>
      </p:sp>
      <p:graphicFrame>
        <p:nvGraphicFramePr>
          <p:cNvPr id="7" name="Table 6"/>
          <p:cNvGraphicFramePr>
            <a:graphicFrameLocks noGrp="1"/>
          </p:cNvGraphicFramePr>
          <p:nvPr>
            <p:extLst>
              <p:ext uri="{D42A27DB-BD31-4B8C-83A1-F6EECF244321}">
                <p14:modId xmlns:p14="http://schemas.microsoft.com/office/powerpoint/2010/main" val="1033140805"/>
              </p:ext>
            </p:extLst>
          </p:nvPr>
        </p:nvGraphicFramePr>
        <p:xfrm>
          <a:off x="752100" y="1021666"/>
          <a:ext cx="8534403" cy="1410970"/>
        </p:xfrm>
        <a:graphic>
          <a:graphicData uri="http://schemas.openxmlformats.org/drawingml/2006/table">
            <a:tbl>
              <a:tblPr firstRow="1">
                <a:tableStyleId>{21E4AEA4-8DFA-4A89-87EB-49C32662AFE0}</a:tableStyleId>
              </a:tblPr>
              <a:tblGrid>
                <a:gridCol w="838642"/>
                <a:gridCol w="7695761"/>
              </a:tblGrid>
              <a:tr h="161925">
                <a:tc>
                  <a:txBody>
                    <a:bodyPr vert="horz" wrap="square"/>
                    <a:lstStyle/>
                    <a:p>
                      <a:pPr algn="l" fontAlgn="ctr"/>
                      <a:r>
                        <a:rPr lang="en-US" sz="1400" u="none" strike="noStrike">
                          <a:effectLst/>
                        </a:rPr>
                        <a:t>8</a:t>
                      </a:r>
                      <a:endParaRPr lang="en-US" sz="1400" b="0" i="0" u="none" strike="noStrike">
                        <a:solidFill>
                          <a:schemeClr val="bg1"/>
                        </a:solidFill>
                        <a:effectLst/>
                        <a:latin typeface="宋体"/>
                      </a:endParaRPr>
                    </a:p>
                  </a:txBody>
                  <a:tcPr marL="9525" marR="9525" marT="9525" marB="0" anchor="ctr"/>
                </a:tc>
                <a:tc>
                  <a:txBody>
                    <a:bodyPr vert="horz" wrap="square"/>
                    <a:lstStyle/>
                    <a:p>
                      <a:pPr algn="l" fontAlgn="ctr"/>
                      <a:r>
                        <a:rPr lang="zh-CN" altLang="en-US" sz="1400" u="none" strike="noStrike">
                          <a:effectLst/>
                        </a:rPr>
                        <a:t>公司的各种管理要求贯彻落实得很好</a:t>
                      </a:r>
                      <a:endParaRPr lang="zh-CN" altLang="en-US" sz="1400" b="0" i="0" u="none" strike="noStrike">
                        <a:solidFill>
                          <a:schemeClr val="bg1"/>
                        </a:solidFill>
                        <a:effectLst/>
                        <a:latin typeface="宋体"/>
                      </a:endParaRPr>
                    </a:p>
                  </a:txBody>
                  <a:tcPr marL="9525" marR="9525" marT="9525" marB="0" anchor="ctr"/>
                </a:tc>
              </a:tr>
              <a:tr h="161925">
                <a:tc>
                  <a:txBody>
                    <a:bodyPr vert="horz" wrap="square"/>
                    <a:lstStyle/>
                    <a:p>
                      <a:pPr algn="l" fontAlgn="ctr"/>
                      <a:endParaRPr lang="en-US" sz="1400" b="0" i="0" u="none" strike="noStrike">
                        <a:solidFill>
                          <a:schemeClr val="bg1"/>
                        </a:solidFill>
                        <a:effectLst/>
                        <a:latin typeface="宋体"/>
                      </a:endParaRPr>
                    </a:p>
                  </a:txBody>
                  <a:tcPr marL="9525" marR="9525" marT="9525" marB="0" anchor="ctr"/>
                </a:tc>
                <a:tc>
                  <a:txBody>
                    <a:bodyPr vert="horz" wrap="square"/>
                    <a:lstStyle/>
                    <a:p>
                      <a:pPr marL="363538" lvl="2" indent="0">
                        <a:lnSpc>
                          <a:spcPts val="1860"/>
                        </a:lnSpc>
                        <a:spcBef>
                          <a:spcPct val="0"/>
                        </a:spcBef>
                        <a:buClr>
                          <a:srgbClr val="002776"/>
                        </a:buClr>
                        <a:buSzPct val="75000"/>
                        <a:buNone/>
                      </a:pPr>
                      <a:r>
                        <a:rPr lang="zh-CN" altLang="en-US" sz="1400" smtClean="0"/>
                        <a:t>低于公司整体分值</a:t>
                      </a:r>
                      <a:r>
                        <a:rPr lang="en-US" altLang="zh-CN" sz="1400" smtClean="0"/>
                        <a:t>10%</a:t>
                      </a:r>
                      <a:r>
                        <a:rPr lang="zh-CN" altLang="en-US" sz="1400" smtClean="0"/>
                        <a:t>的群体：</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zh-CN" altLang="en-US" sz="1400" smtClean="0"/>
                        <a:t>中层管理人员</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en-US" altLang="zh-CN" sz="1400" smtClean="0"/>
                        <a:t>2</a:t>
                      </a:r>
                      <a:r>
                        <a:rPr lang="zh-CN" altLang="en-US" sz="1400" smtClean="0"/>
                        <a:t>年以上</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zh-CN" altLang="en-US" sz="1400" smtClean="0"/>
                        <a:t>风险管理部</a:t>
                      </a:r>
                      <a:endParaRPr lang="en-US" altLang="zh-CN" sz="1400" smtClean="0"/>
                    </a:p>
                    <a:p>
                      <a:pPr algn="l" fontAlgn="ctr"/>
                      <a:endParaRPr lang="zh-CN" altLang="en-US" sz="1400" b="0" i="0" u="none" strike="noStrike">
                        <a:solidFill>
                          <a:schemeClr val="bg1"/>
                        </a:solidFill>
                        <a:effectLst/>
                        <a:latin typeface="宋体"/>
                      </a:endParaRPr>
                    </a:p>
                  </a:txBody>
                  <a:tcPr marL="9525" marR="9525" marT="9525" marB="0" anchor="ctr"/>
                </a:tc>
              </a:tr>
            </a:tbl>
          </a:graphicData>
        </a:graphic>
      </p:graphicFrame>
      <p:sp>
        <p:nvSpPr>
          <p:cNvPr id="10" name="Oval 9"/>
          <p:cNvSpPr/>
          <p:nvPr/>
        </p:nvSpPr>
        <p:spPr>
          <a:xfrm>
            <a:off x="2102983" y="3717399"/>
            <a:ext cx="371163"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1" name="Oval 9"/>
          <p:cNvSpPr/>
          <p:nvPr/>
        </p:nvSpPr>
        <p:spPr>
          <a:xfrm>
            <a:off x="4004288" y="3717399"/>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5" name="Oval 9"/>
          <p:cNvSpPr/>
          <p:nvPr/>
        </p:nvSpPr>
        <p:spPr>
          <a:xfrm>
            <a:off x="8109816" y="3717399"/>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Tree>
    <p:extLst>
      <p:ext uri="{BB962C8B-B14F-4D97-AF65-F5344CB8AC3E}">
        <p14:creationId xmlns:p14="http://schemas.microsoft.com/office/powerpoint/2010/main" val="136816052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7" name="图表 16"/>
          <p:cNvGraphicFramePr/>
          <p:nvPr>
            <p:extLst>
              <p:ext uri="{D42A27DB-BD31-4B8C-83A1-F6EECF244321}">
                <p14:modId xmlns:p14="http://schemas.microsoft.com/office/powerpoint/2010/main" val="3362961912"/>
              </p:ext>
            </p:extLst>
          </p:nvPr>
        </p:nvGraphicFramePr>
        <p:xfrm>
          <a:off x="641269" y="2587492"/>
          <a:ext cx="8645235" cy="3410572"/>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a:xfrm>
            <a:off x="429947" y="300039"/>
            <a:ext cx="9052255" cy="595311"/>
          </a:xfrm>
        </p:spPr>
        <p:txBody>
          <a:bodyPr/>
          <a:lstStyle/>
          <a:p>
            <a:r>
              <a:rPr lang="zh-CN" altLang="en-US" smtClean="0"/>
              <a:t>低分题目分析</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13</a:t>
            </a:fld>
            <a:endParaRPr lang="en-US"/>
          </a:p>
        </p:txBody>
      </p:sp>
      <p:graphicFrame>
        <p:nvGraphicFramePr>
          <p:cNvPr id="7" name="Table 6"/>
          <p:cNvGraphicFramePr>
            <a:graphicFrameLocks noGrp="1"/>
          </p:cNvGraphicFramePr>
          <p:nvPr>
            <p:extLst>
              <p:ext uri="{D42A27DB-BD31-4B8C-83A1-F6EECF244321}">
                <p14:modId xmlns:p14="http://schemas.microsoft.com/office/powerpoint/2010/main" val="4212694998"/>
              </p:ext>
            </p:extLst>
          </p:nvPr>
        </p:nvGraphicFramePr>
        <p:xfrm>
          <a:off x="641268" y="1081576"/>
          <a:ext cx="8633361" cy="1410970"/>
        </p:xfrm>
        <a:graphic>
          <a:graphicData uri="http://schemas.openxmlformats.org/drawingml/2006/table">
            <a:tbl>
              <a:tblPr firstRow="1">
                <a:tableStyleId>{21E4AEA4-8DFA-4A89-87EB-49C32662AFE0}</a:tableStyleId>
              </a:tblPr>
              <a:tblGrid>
                <a:gridCol w="848367"/>
                <a:gridCol w="7784994"/>
              </a:tblGrid>
              <a:tr h="161925">
                <a:tc>
                  <a:txBody>
                    <a:bodyPr vert="horz" wrap="square"/>
                    <a:lstStyle/>
                    <a:p>
                      <a:pPr algn="l" fontAlgn="ctr"/>
                      <a:r>
                        <a:rPr lang="en-US" altLang="zh-CN" sz="1400" u="none" strike="noStrike" smtClean="0">
                          <a:effectLst/>
                        </a:rPr>
                        <a:t>9</a:t>
                      </a:r>
                      <a:endParaRPr lang="en-US" sz="1400" b="0" i="0" u="none" strike="noStrike">
                        <a:solidFill>
                          <a:schemeClr val="bg1"/>
                        </a:solidFill>
                        <a:effectLst/>
                        <a:latin typeface="宋体"/>
                      </a:endParaRPr>
                    </a:p>
                  </a:txBody>
                  <a:tcPr marL="9525" marR="9525" marT="9525" marB="0" anchor="ctr"/>
                </a:tc>
                <a:tc>
                  <a:txBody>
                    <a:bodyPr vert="horz" wrap="square"/>
                    <a:lstStyle/>
                    <a:p>
                      <a:pPr algn="l" fontAlgn="ctr"/>
                      <a:r>
                        <a:rPr lang="zh-CN" altLang="en-US" sz="1400" u="none" strike="noStrike" smtClean="0">
                          <a:effectLst/>
                        </a:rPr>
                        <a:t>公司履行对员工的诺言</a:t>
                      </a:r>
                      <a:endParaRPr lang="zh-CN" altLang="en-US" sz="1400" b="0" i="0" u="none" strike="noStrike">
                        <a:solidFill>
                          <a:schemeClr val="bg1"/>
                        </a:solidFill>
                        <a:effectLst/>
                        <a:latin typeface="宋体"/>
                      </a:endParaRPr>
                    </a:p>
                  </a:txBody>
                  <a:tcPr marL="9525" marR="9525" marT="9525" marB="0" anchor="ctr"/>
                </a:tc>
              </a:tr>
              <a:tr h="161925">
                <a:tc>
                  <a:txBody>
                    <a:bodyPr vert="horz" wrap="square"/>
                    <a:lstStyle/>
                    <a:p>
                      <a:pPr algn="l" fontAlgn="ctr"/>
                      <a:endParaRPr lang="en-US" sz="1400" b="0" i="0" u="none" strike="noStrike">
                        <a:solidFill>
                          <a:schemeClr val="bg1"/>
                        </a:solidFill>
                        <a:effectLst/>
                        <a:latin typeface="宋体"/>
                      </a:endParaRPr>
                    </a:p>
                  </a:txBody>
                  <a:tcPr marL="9525" marR="9525" marT="9525" marB="0" anchor="ctr"/>
                </a:tc>
                <a:tc>
                  <a:txBody>
                    <a:bodyPr vert="horz" wrap="square"/>
                    <a:lstStyle/>
                    <a:p>
                      <a:pPr marL="363538" lvl="2" indent="0">
                        <a:lnSpc>
                          <a:spcPts val="1860"/>
                        </a:lnSpc>
                        <a:spcBef>
                          <a:spcPct val="0"/>
                        </a:spcBef>
                        <a:buClr>
                          <a:srgbClr val="002776"/>
                        </a:buClr>
                        <a:buSzPct val="75000"/>
                        <a:buNone/>
                      </a:pPr>
                      <a:r>
                        <a:rPr lang="zh-CN" altLang="en-US" sz="1400" smtClean="0"/>
                        <a:t>低于公司整体分值</a:t>
                      </a:r>
                      <a:r>
                        <a:rPr lang="en-US" altLang="zh-CN" sz="1400" smtClean="0"/>
                        <a:t>10%</a:t>
                      </a:r>
                      <a:r>
                        <a:rPr lang="zh-CN" altLang="en-US" sz="1400" smtClean="0"/>
                        <a:t>的群体：</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en-US" altLang="zh-CN" sz="1400" smtClean="0"/>
                        <a:t>6</a:t>
                      </a:r>
                      <a:r>
                        <a:rPr lang="zh-CN" altLang="en-US" sz="1400" smtClean="0"/>
                        <a:t>个月至</a:t>
                      </a:r>
                      <a:r>
                        <a:rPr lang="en-US" altLang="zh-CN" sz="1400" smtClean="0"/>
                        <a:t>2</a:t>
                      </a:r>
                      <a:r>
                        <a:rPr lang="zh-CN" altLang="en-US" sz="1400" smtClean="0"/>
                        <a:t>年（含</a:t>
                      </a:r>
                      <a:r>
                        <a:rPr lang="en-US" altLang="zh-CN" sz="1400" smtClean="0"/>
                        <a:t>2</a:t>
                      </a:r>
                      <a:r>
                        <a:rPr lang="zh-CN" altLang="en-US" sz="1400" smtClean="0"/>
                        <a:t>年）</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en-US" altLang="zh-CN" sz="1400" smtClean="0"/>
                        <a:t>20</a:t>
                      </a:r>
                      <a:r>
                        <a:rPr lang="zh-CN" altLang="en-US" sz="1400" smtClean="0"/>
                        <a:t>岁至</a:t>
                      </a:r>
                      <a:r>
                        <a:rPr lang="en-US" altLang="zh-CN" sz="1400" smtClean="0"/>
                        <a:t>24</a:t>
                      </a:r>
                      <a:r>
                        <a:rPr lang="zh-CN" altLang="en-US" sz="1400" smtClean="0"/>
                        <a:t>岁</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zh-CN" altLang="en-US" sz="1400" smtClean="0"/>
                        <a:t>风险管理部</a:t>
                      </a:r>
                      <a:endParaRPr lang="en-US" altLang="zh-CN" sz="1400" smtClean="0"/>
                    </a:p>
                    <a:p>
                      <a:pPr algn="l" fontAlgn="ctr"/>
                      <a:endParaRPr lang="zh-CN" altLang="en-US" sz="1400" b="0" i="0" u="none" strike="noStrike">
                        <a:solidFill>
                          <a:schemeClr val="bg1"/>
                        </a:solidFill>
                        <a:effectLst/>
                        <a:latin typeface="宋体"/>
                      </a:endParaRPr>
                    </a:p>
                  </a:txBody>
                  <a:tcPr marL="9525" marR="9525" marT="9525" marB="0" anchor="ctr"/>
                </a:tc>
              </a:tr>
            </a:tbl>
          </a:graphicData>
        </a:graphic>
      </p:graphicFrame>
      <p:sp>
        <p:nvSpPr>
          <p:cNvPr id="14" name="Oval 9"/>
          <p:cNvSpPr/>
          <p:nvPr/>
        </p:nvSpPr>
        <p:spPr>
          <a:xfrm>
            <a:off x="5809853" y="3812935"/>
            <a:ext cx="520724"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5" name="Oval 9"/>
          <p:cNvSpPr/>
          <p:nvPr/>
        </p:nvSpPr>
        <p:spPr>
          <a:xfrm>
            <a:off x="8165204" y="3800056"/>
            <a:ext cx="463639"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9" name="Oval 9"/>
          <p:cNvSpPr/>
          <p:nvPr/>
        </p:nvSpPr>
        <p:spPr>
          <a:xfrm>
            <a:off x="3484867" y="3785728"/>
            <a:ext cx="520724"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Tree>
    <p:extLst>
      <p:ext uri="{BB962C8B-B14F-4D97-AF65-F5344CB8AC3E}">
        <p14:creationId xmlns:p14="http://schemas.microsoft.com/office/powerpoint/2010/main" val="2640422360"/>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7" y="300039"/>
            <a:ext cx="9052255" cy="595311"/>
          </a:xfrm>
        </p:spPr>
        <p:txBody>
          <a:bodyPr/>
          <a:lstStyle/>
          <a:p>
            <a:r>
              <a:rPr lang="zh-CN" altLang="en-US" smtClean="0"/>
              <a:t>敬业度：公司整体敬业度高，有利于</a:t>
            </a:r>
            <a:r>
              <a:rPr lang="zh-CN" altLang="en-US"/>
              <a:t>员工</a:t>
            </a:r>
            <a:r>
              <a:rPr lang="zh-CN" altLang="en-US" smtClean="0"/>
              <a:t>职业化、专业化水平的提升</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14</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2458400500"/>
              </p:ext>
            </p:extLst>
          </p:nvPr>
        </p:nvGraphicFramePr>
        <p:xfrm>
          <a:off x="590201" y="4010677"/>
          <a:ext cx="8708178" cy="1943100"/>
        </p:xfrm>
        <a:graphic>
          <a:graphicData uri="http://schemas.openxmlformats.org/drawingml/2006/table">
            <a:tbl>
              <a:tblPr>
                <a:tableStyleId>{5C22544A-7EE6-4342-B048-85BDC9FD1C3A}</a:tableStyleId>
              </a:tblPr>
              <a:tblGrid>
                <a:gridCol w="597331"/>
                <a:gridCol w="8110847"/>
              </a:tblGrid>
              <a:tr h="323850">
                <a:tc>
                  <a:txBody>
                    <a:bodyPr vert="horz" wrap="square"/>
                    <a:lstStyle/>
                    <a:p>
                      <a:pPr marL="0" algn="l" defTabSz="859512" rtl="0" eaLnBrk="1" fontAlgn="ctr" latinLnBrk="0" hangingPunct="1"/>
                      <a:r>
                        <a:rPr lang="en-US" sz="1400" u="none" strike="noStrike" kern="1200">
                          <a:solidFill>
                            <a:schemeClr val="tx1"/>
                          </a:solidFill>
                          <a:effectLst/>
                          <a:latin typeface="+mn-lt"/>
                          <a:ea typeface="+mn-ea"/>
                          <a:cs typeface="+mn-cs"/>
                        </a:rPr>
                        <a:t>13</a:t>
                      </a:r>
                    </a:p>
                  </a:txBody>
                  <a:tcPr marL="9525" marR="9525" marT="9525" marB="0" anchor="ctr"/>
                </a:tc>
                <a:tc>
                  <a:txBody>
                    <a:bodyPr vert="horz" wrap="square"/>
                    <a:lstStyle/>
                    <a:p>
                      <a:pPr marL="0" algn="l" defTabSz="859512" rtl="0" eaLnBrk="1" fontAlgn="ctr" latinLnBrk="0" hangingPunct="1"/>
                      <a:r>
                        <a:rPr lang="zh-CN" altLang="en-US" sz="1400" u="none" strike="noStrike" kern="1200">
                          <a:solidFill>
                            <a:schemeClr val="tx1"/>
                          </a:solidFill>
                          <a:effectLst/>
                          <a:latin typeface="+mn-lt"/>
                          <a:ea typeface="+mn-ea"/>
                          <a:cs typeface="+mn-cs"/>
                        </a:rPr>
                        <a:t>我愿意向正在求职的朋友推荐中银消费金融 </a:t>
                      </a:r>
                    </a:p>
                  </a:txBody>
                  <a:tcPr marL="9525" marR="9525" marT="9525" marB="0" anchor="ctr"/>
                </a:tc>
              </a:tr>
              <a:tr h="323850">
                <a:tc>
                  <a:txBody>
                    <a:bodyPr vert="horz" wrap="square"/>
                    <a:lstStyle/>
                    <a:p>
                      <a:pPr marL="0" algn="l" defTabSz="859512" rtl="0" eaLnBrk="1" fontAlgn="ctr" latinLnBrk="0" hangingPunct="1"/>
                      <a:r>
                        <a:rPr lang="en-US" sz="1400" u="none" strike="noStrike" kern="1200">
                          <a:solidFill>
                            <a:schemeClr val="tx1"/>
                          </a:solidFill>
                          <a:effectLst/>
                          <a:latin typeface="+mn-lt"/>
                          <a:ea typeface="+mn-ea"/>
                          <a:cs typeface="+mn-cs"/>
                        </a:rPr>
                        <a:t>14</a:t>
                      </a:r>
                    </a:p>
                  </a:txBody>
                  <a:tcPr marL="9525" marR="9525" marT="9525" marB="0" anchor="ctr"/>
                </a:tc>
                <a:tc>
                  <a:txBody>
                    <a:bodyPr vert="horz" wrap="square"/>
                    <a:lstStyle/>
                    <a:p>
                      <a:pPr marL="0" algn="l" defTabSz="859512" rtl="0" eaLnBrk="1" fontAlgn="ctr" latinLnBrk="0" hangingPunct="1"/>
                      <a:r>
                        <a:rPr lang="zh-CN" altLang="en-US" sz="1400" u="none" strike="noStrike" kern="1200">
                          <a:solidFill>
                            <a:schemeClr val="tx1"/>
                          </a:solidFill>
                          <a:effectLst/>
                          <a:latin typeface="+mn-lt"/>
                          <a:ea typeface="+mn-ea"/>
                          <a:cs typeface="+mn-cs"/>
                        </a:rPr>
                        <a:t>我乐意向公司以外的人员介绍在这里工作的益处</a:t>
                      </a:r>
                    </a:p>
                  </a:txBody>
                  <a:tcPr marL="9525" marR="9525" marT="9525" marB="0" anchor="ctr"/>
                </a:tc>
              </a:tr>
              <a:tr h="323850">
                <a:tc>
                  <a:txBody>
                    <a:bodyPr vert="horz" wrap="square"/>
                    <a:lstStyle/>
                    <a:p>
                      <a:pPr marL="0" algn="l" defTabSz="859512" rtl="0" eaLnBrk="1" fontAlgn="ctr" latinLnBrk="0" hangingPunct="1"/>
                      <a:r>
                        <a:rPr lang="en-US" sz="1400" u="none" strike="noStrike" kern="1200">
                          <a:solidFill>
                            <a:schemeClr val="tx1"/>
                          </a:solidFill>
                          <a:effectLst/>
                          <a:latin typeface="+mn-lt"/>
                          <a:ea typeface="+mn-ea"/>
                          <a:cs typeface="+mn-cs"/>
                        </a:rPr>
                        <a:t>15</a:t>
                      </a:r>
                    </a:p>
                  </a:txBody>
                  <a:tcPr marL="9525" marR="9525" marT="9525" marB="0" anchor="ctr"/>
                </a:tc>
                <a:tc>
                  <a:txBody>
                    <a:bodyPr vert="horz" wrap="square"/>
                    <a:lstStyle/>
                    <a:p>
                      <a:pPr marL="0" algn="l" defTabSz="859512" rtl="0" eaLnBrk="1" fontAlgn="ctr" latinLnBrk="0" hangingPunct="1"/>
                      <a:r>
                        <a:rPr lang="zh-CN" altLang="en-US" sz="1400" u="none" strike="noStrike" kern="1200">
                          <a:solidFill>
                            <a:schemeClr val="tx1"/>
                          </a:solidFill>
                          <a:effectLst/>
                          <a:latin typeface="+mn-lt"/>
                          <a:ea typeface="+mn-ea"/>
                          <a:cs typeface="+mn-cs"/>
                        </a:rPr>
                        <a:t>离开公司对我来说是一种很大的损失</a:t>
                      </a:r>
                    </a:p>
                  </a:txBody>
                  <a:tcPr marL="9525" marR="9525" marT="9525" marB="0" anchor="ctr"/>
                </a:tc>
              </a:tr>
              <a:tr h="323850">
                <a:tc>
                  <a:txBody>
                    <a:bodyPr vert="horz" wrap="square"/>
                    <a:lstStyle/>
                    <a:p>
                      <a:pPr marL="0" algn="l" defTabSz="859512" rtl="0" eaLnBrk="1" fontAlgn="ctr" latinLnBrk="0" hangingPunct="1"/>
                      <a:r>
                        <a:rPr lang="en-US" sz="1400" u="none" strike="noStrike" kern="1200">
                          <a:solidFill>
                            <a:schemeClr val="tx1"/>
                          </a:solidFill>
                          <a:effectLst/>
                          <a:latin typeface="+mn-lt"/>
                          <a:ea typeface="+mn-ea"/>
                          <a:cs typeface="+mn-cs"/>
                        </a:rPr>
                        <a:t>16</a:t>
                      </a:r>
                    </a:p>
                  </a:txBody>
                  <a:tcPr marL="9525" marR="9525" marT="9525" marB="0" anchor="ctr"/>
                </a:tc>
                <a:tc>
                  <a:txBody>
                    <a:bodyPr vert="horz" wrap="square"/>
                    <a:lstStyle/>
                    <a:p>
                      <a:pPr marL="0" algn="l" defTabSz="859512" rtl="0" eaLnBrk="1" fontAlgn="ctr" latinLnBrk="0" hangingPunct="1"/>
                      <a:r>
                        <a:rPr lang="zh-CN" altLang="en-US" sz="1400" u="none" strike="noStrike" kern="1200">
                          <a:solidFill>
                            <a:schemeClr val="tx1"/>
                          </a:solidFill>
                          <a:effectLst/>
                          <a:latin typeface="+mn-lt"/>
                          <a:ea typeface="+mn-ea"/>
                          <a:cs typeface="+mn-cs"/>
                        </a:rPr>
                        <a:t>我很少考虑“跳槽”去别处工作</a:t>
                      </a:r>
                    </a:p>
                  </a:txBody>
                  <a:tcPr marL="9525" marR="9525" marT="9525" marB="0" anchor="ctr"/>
                </a:tc>
              </a:tr>
              <a:tr h="323850">
                <a:tc>
                  <a:txBody>
                    <a:bodyPr vert="horz" wrap="square"/>
                    <a:lstStyle/>
                    <a:p>
                      <a:pPr marL="0" algn="l" defTabSz="859512" rtl="0" eaLnBrk="1" fontAlgn="ctr" latinLnBrk="0" hangingPunct="1"/>
                      <a:r>
                        <a:rPr lang="en-US" sz="1400" u="none" strike="noStrike" kern="1200">
                          <a:solidFill>
                            <a:schemeClr val="tx1"/>
                          </a:solidFill>
                          <a:effectLst/>
                          <a:latin typeface="+mn-lt"/>
                          <a:ea typeface="+mn-ea"/>
                          <a:cs typeface="+mn-cs"/>
                        </a:rPr>
                        <a:t>17</a:t>
                      </a:r>
                    </a:p>
                  </a:txBody>
                  <a:tcPr marL="9525" marR="9525" marT="9525" marB="0" anchor="ctr"/>
                </a:tc>
                <a:tc>
                  <a:txBody>
                    <a:bodyPr vert="horz" wrap="square"/>
                    <a:lstStyle/>
                    <a:p>
                      <a:pPr marL="0" algn="l" defTabSz="859512" rtl="0" eaLnBrk="1" fontAlgn="ctr" latinLnBrk="0" hangingPunct="1"/>
                      <a:r>
                        <a:rPr lang="zh-CN" altLang="en-US" sz="1400" u="none" strike="noStrike" kern="1200">
                          <a:solidFill>
                            <a:schemeClr val="tx1"/>
                          </a:solidFill>
                          <a:effectLst/>
                          <a:latin typeface="+mn-lt"/>
                          <a:ea typeface="+mn-ea"/>
                          <a:cs typeface="+mn-cs"/>
                        </a:rPr>
                        <a:t>公司激励我每天努力工作</a:t>
                      </a:r>
                    </a:p>
                  </a:txBody>
                  <a:tcPr marL="9525" marR="9525" marT="9525" marB="0" anchor="ctr"/>
                </a:tc>
              </a:tr>
              <a:tr h="323850">
                <a:tc>
                  <a:txBody>
                    <a:bodyPr vert="horz" wrap="square"/>
                    <a:lstStyle/>
                    <a:p>
                      <a:pPr marL="0" algn="l" defTabSz="859512" rtl="0" eaLnBrk="1" fontAlgn="ctr" latinLnBrk="0" hangingPunct="1"/>
                      <a:r>
                        <a:rPr lang="en-US" sz="1400" u="none" strike="noStrike" kern="1200">
                          <a:solidFill>
                            <a:schemeClr val="tx1"/>
                          </a:solidFill>
                          <a:effectLst/>
                          <a:latin typeface="+mn-lt"/>
                          <a:ea typeface="+mn-ea"/>
                          <a:cs typeface="+mn-cs"/>
                        </a:rPr>
                        <a:t>18</a:t>
                      </a:r>
                    </a:p>
                  </a:txBody>
                  <a:tcPr marL="9525" marR="9525" marT="9525" marB="0" anchor="ctr"/>
                </a:tc>
                <a:tc>
                  <a:txBody>
                    <a:bodyPr vert="horz" wrap="square"/>
                    <a:lstStyle/>
                    <a:p>
                      <a:pPr marL="0" algn="l" defTabSz="859512" rtl="0" eaLnBrk="1" fontAlgn="ctr" latinLnBrk="0" hangingPunct="1"/>
                      <a:r>
                        <a:rPr lang="zh-CN" altLang="en-US" sz="1400" u="none" strike="noStrike" kern="1200">
                          <a:solidFill>
                            <a:schemeClr val="tx1"/>
                          </a:solidFill>
                          <a:effectLst/>
                          <a:latin typeface="+mn-lt"/>
                          <a:ea typeface="+mn-ea"/>
                          <a:cs typeface="+mn-cs"/>
                        </a:rPr>
                        <a:t>为使公司获得成功，我和同事们总是愿意付出额外的努力</a:t>
                      </a:r>
                    </a:p>
                  </a:txBody>
                  <a:tcPr marL="9525" marR="9525" marT="9525" marB="0" anchor="ct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874612619"/>
              </p:ext>
            </p:extLst>
          </p:nvPr>
        </p:nvGraphicFramePr>
        <p:xfrm>
          <a:off x="5348612" y="1227666"/>
          <a:ext cx="3895596" cy="247396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55%</a:t>
                      </a:r>
                      <a:r>
                        <a:rPr lang="zh-CN" altLang="en-US" sz="1400" smtClean="0"/>
                        <a:t>，中银消费得分</a:t>
                      </a:r>
                      <a:r>
                        <a:rPr lang="en-US" altLang="zh-CN" sz="1400" smtClean="0"/>
                        <a:t>83%</a:t>
                      </a:r>
                      <a:r>
                        <a:rPr lang="zh-CN" altLang="en-US" sz="1400" smtClean="0"/>
                        <a:t>，高出行业水平</a:t>
                      </a:r>
                      <a:r>
                        <a:rPr lang="en-US" altLang="zh-CN" sz="1400" smtClean="0"/>
                        <a:t>28%</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中银消费员工的工作整体满意度较高，即使员工认为外界可能有更好的机会（第</a:t>
                      </a:r>
                      <a:r>
                        <a:rPr lang="en-US" altLang="zh-CN" sz="1400" smtClean="0">
                          <a:solidFill>
                            <a:schemeClr val="tx1"/>
                          </a:solidFill>
                          <a:latin typeface="宋体" pitchFamily="2" charset="-122"/>
                          <a:ea typeface="宋体" pitchFamily="2" charset="-122"/>
                        </a:rPr>
                        <a:t>15</a:t>
                      </a:r>
                      <a:r>
                        <a:rPr lang="zh-CN" altLang="en-US" sz="1400" smtClean="0">
                          <a:solidFill>
                            <a:schemeClr val="tx1"/>
                          </a:solidFill>
                          <a:latin typeface="宋体" pitchFamily="2" charset="-122"/>
                          <a:ea typeface="宋体" pitchFamily="2" charset="-122"/>
                        </a:rPr>
                        <a:t>题），仍然可以保持较高的忠诚度（第</a:t>
                      </a:r>
                      <a:r>
                        <a:rPr lang="en-US" altLang="zh-CN" sz="1400" smtClean="0">
                          <a:solidFill>
                            <a:schemeClr val="tx1"/>
                          </a:solidFill>
                          <a:latin typeface="宋体" pitchFamily="2" charset="-122"/>
                          <a:ea typeface="宋体" pitchFamily="2" charset="-122"/>
                        </a:rPr>
                        <a:t>16</a:t>
                      </a:r>
                      <a:r>
                        <a:rPr lang="zh-CN" altLang="en-US" sz="1400" smtClean="0">
                          <a:solidFill>
                            <a:schemeClr val="tx1"/>
                          </a:solidFill>
                          <a:latin typeface="宋体" pitchFamily="2" charset="-122"/>
                          <a:ea typeface="宋体" pitchFamily="2" charset="-122"/>
                        </a:rPr>
                        <a:t>题），有利于树立良好的雇主品牌（第</a:t>
                      </a:r>
                      <a:r>
                        <a:rPr lang="en-US" altLang="zh-CN" sz="1400" smtClean="0">
                          <a:solidFill>
                            <a:schemeClr val="tx1"/>
                          </a:solidFill>
                          <a:latin typeface="宋体" pitchFamily="2" charset="-122"/>
                          <a:ea typeface="宋体" pitchFamily="2" charset="-122"/>
                        </a:rPr>
                        <a:t>13</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14</a:t>
                      </a:r>
                      <a:r>
                        <a:rPr lang="zh-CN" altLang="en-US" sz="1400" smtClean="0">
                          <a:solidFill>
                            <a:schemeClr val="tx1"/>
                          </a:solidFill>
                          <a:latin typeface="宋体" pitchFamily="2" charset="-122"/>
                          <a:ea typeface="宋体" pitchFamily="2" charset="-122"/>
                        </a:rPr>
                        <a:t>题）。管理层可进一步加强对员工的激励（第</a:t>
                      </a:r>
                      <a:r>
                        <a:rPr lang="en-US" altLang="zh-CN" sz="1400" smtClean="0">
                          <a:solidFill>
                            <a:schemeClr val="tx1"/>
                          </a:solidFill>
                          <a:latin typeface="宋体" pitchFamily="2" charset="-122"/>
                          <a:ea typeface="宋体" pitchFamily="2" charset="-122"/>
                        </a:rPr>
                        <a:t>17</a:t>
                      </a:r>
                      <a:r>
                        <a:rPr lang="zh-CN" altLang="en-US" sz="1400" smtClean="0">
                          <a:solidFill>
                            <a:schemeClr val="tx1"/>
                          </a:solidFill>
                          <a:latin typeface="宋体" pitchFamily="2" charset="-122"/>
                          <a:ea typeface="宋体" pitchFamily="2" charset="-122"/>
                        </a:rPr>
                        <a:t>题），保持和提升员工的整体敬业水平。</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6" name="Chart 5"/>
          <p:cNvGraphicFramePr/>
          <p:nvPr>
            <p:extLst>
              <p:ext uri="{D42A27DB-BD31-4B8C-83A1-F6EECF244321}">
                <p14:modId xmlns:p14="http://schemas.microsoft.com/office/powerpoint/2010/main" val="1521167353"/>
              </p:ext>
            </p:extLst>
          </p:nvPr>
        </p:nvGraphicFramePr>
        <p:xfrm>
          <a:off x="499301" y="881888"/>
          <a:ext cx="4673600" cy="2689225"/>
        </p:xfrm>
        <a:graphic>
          <a:graphicData uri="http://schemas.openxmlformats.org/drawingml/2006/chart">
            <c:chart xmlns:c="http://schemas.openxmlformats.org/drawingml/2006/chart" r:id="rId2"/>
          </a:graphicData>
        </a:graphic>
      </p:graphicFrame>
      <p:cxnSp>
        <p:nvCxnSpPr>
          <p:cNvPr id="8" name="Straight Connector 7"/>
          <p:cNvCxnSpPr/>
          <p:nvPr/>
        </p:nvCxnSpPr>
        <p:spPr>
          <a:xfrm>
            <a:off x="1398494" y="1667429"/>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9" name="五边形 16"/>
          <p:cNvSpPr/>
          <p:nvPr/>
        </p:nvSpPr>
        <p:spPr>
          <a:xfrm rot="16200000" flipH="1">
            <a:off x="4244659" y="935021"/>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83%</a:t>
            </a:r>
            <a:endParaRPr lang="zh-CN" altLang="en-US" sz="1200" b="1">
              <a:solidFill>
                <a:schemeClr val="bg1"/>
              </a:solidFill>
            </a:endParaRPr>
          </a:p>
        </p:txBody>
      </p:sp>
    </p:spTree>
    <p:extLst>
      <p:ext uri="{BB962C8B-B14F-4D97-AF65-F5344CB8AC3E}">
        <p14:creationId xmlns:p14="http://schemas.microsoft.com/office/powerpoint/2010/main" val="671401612"/>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8" y="300039"/>
            <a:ext cx="8404934" cy="595311"/>
          </a:xfrm>
        </p:spPr>
        <p:txBody>
          <a:bodyPr/>
          <a:lstStyle/>
          <a:p>
            <a:r>
              <a:rPr lang="zh-CN" altLang="en-US" smtClean="0"/>
              <a:t>战略适应性：战略匹配度高，公司能够敏锐捕捉外界讯息、及时调整应对方式，不断提升公司</a:t>
            </a:r>
            <a:r>
              <a:rPr lang="zh-CN" altLang="en-US"/>
              <a:t>经营</a:t>
            </a:r>
            <a:r>
              <a:rPr lang="zh-CN" altLang="en-US" smtClean="0"/>
              <a:t>绩效水平</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15</a:t>
            </a:fld>
            <a:endParaRPr lang="en-US"/>
          </a:p>
        </p:txBody>
      </p:sp>
      <p:graphicFrame>
        <p:nvGraphicFramePr>
          <p:cNvPr id="14" name="Table 13"/>
          <p:cNvGraphicFramePr>
            <a:graphicFrameLocks noGrp="1"/>
          </p:cNvGraphicFramePr>
          <p:nvPr>
            <p:extLst>
              <p:ext uri="{D42A27DB-BD31-4B8C-83A1-F6EECF244321}">
                <p14:modId xmlns:p14="http://schemas.microsoft.com/office/powerpoint/2010/main" val="3996631502"/>
              </p:ext>
            </p:extLst>
          </p:nvPr>
        </p:nvGraphicFramePr>
        <p:xfrm>
          <a:off x="638827" y="4483795"/>
          <a:ext cx="8674869" cy="1878330"/>
        </p:xfrm>
        <a:graphic>
          <a:graphicData uri="http://schemas.openxmlformats.org/drawingml/2006/table">
            <a:tbl>
              <a:tblPr>
                <a:tableStyleId>{5C22544A-7EE6-4342-B048-85BDC9FD1C3A}</a:tableStyleId>
              </a:tblPr>
              <a:tblGrid>
                <a:gridCol w="587875"/>
                <a:gridCol w="8086994"/>
              </a:tblGrid>
              <a:tr h="304800">
                <a:tc>
                  <a:txBody>
                    <a:bodyPr vert="horz" wrap="square"/>
                    <a:lstStyle/>
                    <a:p>
                      <a:pPr algn="l" fontAlgn="ctr"/>
                      <a:r>
                        <a:rPr lang="en-US" sz="1400" u="none" strike="noStrike">
                          <a:effectLst/>
                        </a:rPr>
                        <a:t>19</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公司非常关注客户，市场通常能直接影响我们的决策和行动</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20</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公司能迅速调动所有资源，对市场和客户需求变化做出反应</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21</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公司视变革为机会，积极变革，只要是不合时宜的东西，都可以改变</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22</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对于试图解决新问题而犯错误的员工，公司更多的是予以鼓励和理解</a:t>
                      </a:r>
                      <a:endParaRPr lang="zh-CN" altLang="en-US" sz="1400" b="0" i="0" u="none" strike="noStrike">
                        <a:solidFill>
                          <a:srgbClr val="000000"/>
                        </a:solidFill>
                        <a:effectLst/>
                        <a:latin typeface="宋体"/>
                      </a:endParaRPr>
                    </a:p>
                  </a:txBody>
                  <a:tcPr marL="9525" marR="9525" marT="9525" marB="0" anchor="ctr"/>
                </a:tc>
              </a:tr>
              <a:tr h="190500">
                <a:tc>
                  <a:txBody>
                    <a:bodyPr vert="horz" wrap="square"/>
                    <a:lstStyle/>
                    <a:p>
                      <a:pPr algn="l" fontAlgn="ctr"/>
                      <a:r>
                        <a:rPr lang="en-US" sz="1400" u="none" strike="noStrike">
                          <a:effectLst/>
                        </a:rPr>
                        <a:t>23</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公司注重向竞争对手、客户及商业伙伴学习</a:t>
                      </a:r>
                      <a:endParaRPr lang="zh-CN" altLang="en-US" sz="1400" b="0" i="0" u="none" strike="noStrike">
                        <a:solidFill>
                          <a:srgbClr val="000000"/>
                        </a:solidFill>
                        <a:effectLst/>
                        <a:latin typeface="宋体"/>
                      </a:endParaRPr>
                    </a:p>
                  </a:txBody>
                  <a:tcPr marL="9525" marR="9525" marT="9525" marB="0" anchor="ctr"/>
                </a:tc>
              </a:tr>
              <a:tr h="190500">
                <a:tc>
                  <a:txBody>
                    <a:bodyPr vert="horz" wrap="square"/>
                    <a:lstStyle/>
                    <a:p>
                      <a:pPr algn="l" fontAlgn="ctr"/>
                      <a:r>
                        <a:rPr lang="en-US" sz="1400" u="none" strike="noStrike">
                          <a:effectLst/>
                        </a:rPr>
                        <a:t>28</a:t>
                      </a:r>
                      <a:endParaRPr lang="en-US" sz="1400" b="0" i="0" u="none" strike="noStrike">
                        <a:solidFill>
                          <a:srgbClr val="000000"/>
                        </a:solidFill>
                        <a:effectLst/>
                        <a:latin typeface="宋体"/>
                      </a:endParaRPr>
                    </a:p>
                  </a:txBody>
                  <a:tcPr marL="9525" marR="9525" marT="9525" marB="0" anchor="ctr">
                    <a:solidFill>
                      <a:srgbClr val="92D400"/>
                    </a:solidFill>
                  </a:tcPr>
                </a:tc>
                <a:tc>
                  <a:txBody>
                    <a:bodyPr vert="horz" wrap="square"/>
                    <a:lstStyle/>
                    <a:p>
                      <a:pPr algn="l" fontAlgn="ctr"/>
                      <a:r>
                        <a:rPr lang="zh-CN" altLang="en-US" sz="1400" u="none" strike="noStrike">
                          <a:effectLst/>
                        </a:rPr>
                        <a:t>公司现有的工作流程（如制定工作目标和工作重点，项目计划和质量检查等）使我能够最有成效地开展工作</a:t>
                      </a:r>
                      <a:endParaRPr lang="zh-CN" altLang="en-US" sz="1400" b="0" i="0" u="none" strike="noStrike">
                        <a:solidFill>
                          <a:srgbClr val="FF0000"/>
                        </a:solidFill>
                        <a:effectLst/>
                        <a:latin typeface="宋体"/>
                      </a:endParaRPr>
                    </a:p>
                  </a:txBody>
                  <a:tcPr marL="9525" marR="9525" marT="9525" marB="0" anchor="ctr">
                    <a:solidFill>
                      <a:srgbClr val="92D400"/>
                    </a:solidFill>
                  </a:tcPr>
                </a:tc>
              </a:tr>
            </a:tbl>
          </a:graphicData>
        </a:graphic>
      </p:graphicFrame>
      <p:graphicFrame>
        <p:nvGraphicFramePr>
          <p:cNvPr id="16" name="Table 15"/>
          <p:cNvGraphicFramePr>
            <a:graphicFrameLocks noGrp="1"/>
          </p:cNvGraphicFramePr>
          <p:nvPr>
            <p:extLst>
              <p:ext uri="{D42A27DB-BD31-4B8C-83A1-F6EECF244321}">
                <p14:modId xmlns:p14="http://schemas.microsoft.com/office/powerpoint/2010/main" val="2250760789"/>
              </p:ext>
            </p:extLst>
          </p:nvPr>
        </p:nvGraphicFramePr>
        <p:xfrm>
          <a:off x="5348612" y="1315348"/>
          <a:ext cx="3895596" cy="226060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62%</a:t>
                      </a:r>
                      <a:r>
                        <a:rPr lang="zh-CN" altLang="en-US" sz="1400" smtClean="0"/>
                        <a:t>，中银消费得分</a:t>
                      </a:r>
                      <a:r>
                        <a:rPr lang="en-US" altLang="zh-CN" sz="1400" smtClean="0"/>
                        <a:t>78%</a:t>
                      </a:r>
                      <a:r>
                        <a:rPr lang="zh-CN" altLang="en-US" sz="1400" smtClean="0"/>
                        <a:t>，高出行业水平</a:t>
                      </a:r>
                      <a:r>
                        <a:rPr lang="en-US" altLang="zh-CN" sz="1400" smtClean="0"/>
                        <a:t>16%</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中银消费具备良好的市场导向（第</a:t>
                      </a:r>
                      <a:r>
                        <a:rPr lang="en-US" altLang="zh-CN" sz="1400" smtClean="0">
                          <a:solidFill>
                            <a:schemeClr val="tx1"/>
                          </a:solidFill>
                          <a:latin typeface="宋体" pitchFamily="2" charset="-122"/>
                          <a:ea typeface="宋体" pitchFamily="2" charset="-122"/>
                        </a:rPr>
                        <a:t>19</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20</a:t>
                      </a:r>
                      <a:r>
                        <a:rPr lang="zh-CN" altLang="en-US" sz="1400" smtClean="0">
                          <a:solidFill>
                            <a:schemeClr val="tx1"/>
                          </a:solidFill>
                          <a:latin typeface="宋体" pitchFamily="2" charset="-122"/>
                          <a:ea typeface="宋体" pitchFamily="2" charset="-122"/>
                        </a:rPr>
                        <a:t>题）和创新和学习氛围（第</a:t>
                      </a:r>
                      <a:r>
                        <a:rPr lang="en-US" altLang="zh-CN" sz="1400" smtClean="0">
                          <a:solidFill>
                            <a:schemeClr val="tx1"/>
                          </a:solidFill>
                          <a:latin typeface="宋体" pitchFamily="2" charset="-122"/>
                          <a:ea typeface="宋体" pitchFamily="2" charset="-122"/>
                        </a:rPr>
                        <a:t>21</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22</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23</a:t>
                      </a:r>
                      <a:r>
                        <a:rPr lang="zh-CN" altLang="en-US" sz="1400" smtClean="0">
                          <a:solidFill>
                            <a:schemeClr val="tx1"/>
                          </a:solidFill>
                          <a:latin typeface="宋体" pitchFamily="2" charset="-122"/>
                          <a:ea typeface="宋体" pitchFamily="2" charset="-122"/>
                        </a:rPr>
                        <a:t>题），与公司整体的战略定位和目标一致。不过作为快速成长的企业，流程机制不健全，工作流转速度和顺畅度有待提升（第</a:t>
                      </a:r>
                      <a:r>
                        <a:rPr lang="en-US" altLang="zh-CN" sz="1400" smtClean="0">
                          <a:solidFill>
                            <a:schemeClr val="tx1"/>
                          </a:solidFill>
                          <a:latin typeface="宋体" pitchFamily="2" charset="-122"/>
                          <a:ea typeface="宋体" pitchFamily="2" charset="-122"/>
                        </a:rPr>
                        <a:t>28</a:t>
                      </a:r>
                      <a:r>
                        <a:rPr lang="zh-CN" altLang="en-US" sz="1400" smtClean="0">
                          <a:solidFill>
                            <a:schemeClr val="tx1"/>
                          </a:solidFill>
                          <a:latin typeface="宋体" pitchFamily="2" charset="-122"/>
                          <a:ea typeface="宋体" pitchFamily="2" charset="-122"/>
                        </a:rPr>
                        <a:t>题）。</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15" name="Chart 14"/>
          <p:cNvGraphicFramePr/>
          <p:nvPr>
            <p:extLst>
              <p:ext uri="{D42A27DB-BD31-4B8C-83A1-F6EECF244321}">
                <p14:modId xmlns:p14="http://schemas.microsoft.com/office/powerpoint/2010/main" val="2341846952"/>
              </p:ext>
            </p:extLst>
          </p:nvPr>
        </p:nvGraphicFramePr>
        <p:xfrm>
          <a:off x="617385" y="1134317"/>
          <a:ext cx="4505760" cy="2689225"/>
        </p:xfrm>
        <a:graphic>
          <a:graphicData uri="http://schemas.openxmlformats.org/drawingml/2006/chart">
            <c:chart xmlns:c="http://schemas.openxmlformats.org/drawingml/2006/chart" r:id="rId2"/>
          </a:graphicData>
        </a:graphic>
      </p:graphicFrame>
      <p:sp>
        <p:nvSpPr>
          <p:cNvPr id="4" name="Oval 3"/>
          <p:cNvSpPr/>
          <p:nvPr/>
        </p:nvSpPr>
        <p:spPr>
          <a:xfrm>
            <a:off x="4534422" y="1799762"/>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cxnSp>
        <p:nvCxnSpPr>
          <p:cNvPr id="17" name="Straight Connector 16"/>
          <p:cNvCxnSpPr/>
          <p:nvPr/>
        </p:nvCxnSpPr>
        <p:spPr>
          <a:xfrm>
            <a:off x="1398494" y="1721219"/>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18" name="五边形 16"/>
          <p:cNvSpPr/>
          <p:nvPr/>
        </p:nvSpPr>
        <p:spPr>
          <a:xfrm rot="16200000" flipH="1">
            <a:off x="4535125" y="988811"/>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78%</a:t>
            </a:r>
            <a:endParaRPr lang="zh-CN" altLang="en-US" sz="1200" b="1">
              <a:solidFill>
                <a:schemeClr val="bg1"/>
              </a:solidFill>
            </a:endParaRPr>
          </a:p>
        </p:txBody>
      </p:sp>
      <p:pic>
        <p:nvPicPr>
          <p:cNvPr id="126157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34882" y="0"/>
            <a:ext cx="1071118" cy="95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0554014"/>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4" name="图表 13"/>
          <p:cNvGraphicFramePr/>
          <p:nvPr>
            <p:extLst>
              <p:ext uri="{D42A27DB-BD31-4B8C-83A1-F6EECF244321}">
                <p14:modId xmlns:p14="http://schemas.microsoft.com/office/powerpoint/2010/main" val="1036547325"/>
              </p:ext>
            </p:extLst>
          </p:nvPr>
        </p:nvGraphicFramePr>
        <p:xfrm>
          <a:off x="629393" y="2841814"/>
          <a:ext cx="8684304" cy="3374618"/>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a:xfrm>
            <a:off x="429947" y="300039"/>
            <a:ext cx="9052255" cy="595311"/>
          </a:xfrm>
        </p:spPr>
        <p:txBody>
          <a:bodyPr/>
          <a:lstStyle/>
          <a:p>
            <a:r>
              <a:rPr lang="zh-CN" altLang="en-US" smtClean="0"/>
              <a:t>低分题目分析</a:t>
            </a:r>
            <a:endParaRPr lang="en-US"/>
          </a:p>
        </p:txBody>
      </p:sp>
      <p:sp>
        <p:nvSpPr>
          <p:cNvPr id="5" name="Slide Number Placeholder 4"/>
          <p:cNvSpPr>
            <a:spLocks noGrp="1"/>
          </p:cNvSpPr>
          <p:nvPr>
            <p:ph type="sldNum" sz="quarter" idx="14"/>
          </p:nvPr>
        </p:nvSpPr>
        <p:spPr>
          <a:xfrm>
            <a:off x="450586" y="6527493"/>
            <a:ext cx="306123" cy="142875"/>
          </a:xfrm>
        </p:spPr>
        <p:txBody>
          <a:bodyPr/>
          <a:lstStyle/>
          <a:p>
            <a:fld id="{F4DAC4A7-70A2-4D69-9E7D-CA1A422029CA}" type="slidenum">
              <a:rPr lang="en-US" smtClean="0"/>
              <a:t>16</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2355843296"/>
              </p:ext>
            </p:extLst>
          </p:nvPr>
        </p:nvGraphicFramePr>
        <p:xfrm>
          <a:off x="641268" y="1068122"/>
          <a:ext cx="8672428" cy="1624330"/>
        </p:xfrm>
        <a:graphic>
          <a:graphicData uri="http://schemas.openxmlformats.org/drawingml/2006/table">
            <a:tbl>
              <a:tblPr firstRow="1">
                <a:tableStyleId>{21E4AEA4-8DFA-4A89-87EB-49C32662AFE0}</a:tableStyleId>
              </a:tblPr>
              <a:tblGrid>
                <a:gridCol w="587710"/>
                <a:gridCol w="8084718"/>
              </a:tblGrid>
              <a:tr h="190500">
                <a:tc>
                  <a:txBody>
                    <a:bodyPr vert="horz" wrap="square"/>
                    <a:lstStyle/>
                    <a:p>
                      <a:pPr algn="l" fontAlgn="ctr"/>
                      <a:r>
                        <a:rPr lang="en-US" sz="1400" u="none" strike="noStrike">
                          <a:effectLst/>
                        </a:rPr>
                        <a:t>28</a:t>
                      </a:r>
                      <a:endParaRPr lang="en-US" sz="1400" b="0" i="0" u="none" strike="noStrike">
                        <a:solidFill>
                          <a:schemeClr val="bg1"/>
                        </a:solidFill>
                        <a:effectLst/>
                        <a:latin typeface="宋体"/>
                      </a:endParaRPr>
                    </a:p>
                  </a:txBody>
                  <a:tcPr marL="9525" marR="9525" marT="9525" marB="0" anchor="ctr"/>
                </a:tc>
                <a:tc>
                  <a:txBody>
                    <a:bodyPr vert="horz" wrap="square"/>
                    <a:lstStyle/>
                    <a:p>
                      <a:pPr algn="l" fontAlgn="ctr"/>
                      <a:r>
                        <a:rPr lang="zh-CN" altLang="en-US" sz="1400" u="none" strike="noStrike">
                          <a:effectLst/>
                        </a:rPr>
                        <a:t>公司现有的工作流程（如制定工作目标和工作重点，项目计划和质量检查等）使我能够最有成效地开展工作</a:t>
                      </a:r>
                      <a:endParaRPr lang="zh-CN" altLang="en-US" sz="1400" b="0" i="0" u="none" strike="noStrike">
                        <a:solidFill>
                          <a:schemeClr val="bg1"/>
                        </a:solidFill>
                        <a:effectLst/>
                        <a:latin typeface="宋体"/>
                      </a:endParaRPr>
                    </a:p>
                  </a:txBody>
                  <a:tcPr marL="9525" marR="9525" marT="9525" marB="0" anchor="ctr"/>
                </a:tc>
              </a:tr>
              <a:tr h="190500">
                <a:tc>
                  <a:txBody>
                    <a:bodyPr vert="horz" wrap="square"/>
                    <a:lstStyle/>
                    <a:p>
                      <a:pPr algn="l" fontAlgn="ctr"/>
                      <a:endParaRPr lang="en-US" sz="1400" b="0" i="0" u="none" strike="noStrike">
                        <a:solidFill>
                          <a:schemeClr val="bg1"/>
                        </a:solidFill>
                        <a:effectLst/>
                        <a:latin typeface="宋体"/>
                      </a:endParaRPr>
                    </a:p>
                  </a:txBody>
                  <a:tcPr marL="9525" marR="9525" marT="9525" marB="0" anchor="ctr"/>
                </a:tc>
                <a:tc>
                  <a:txBody>
                    <a:bodyPr vert="horz" wrap="square"/>
                    <a:lstStyle/>
                    <a:p>
                      <a:pPr marL="363538" lvl="2" indent="0">
                        <a:lnSpc>
                          <a:spcPts val="1860"/>
                        </a:lnSpc>
                        <a:spcBef>
                          <a:spcPct val="0"/>
                        </a:spcBef>
                        <a:buClr>
                          <a:srgbClr val="002776"/>
                        </a:buClr>
                        <a:buSzPct val="75000"/>
                        <a:buNone/>
                      </a:pPr>
                      <a:r>
                        <a:rPr lang="zh-CN" altLang="en-US" sz="1400" smtClean="0">
                          <a:solidFill>
                            <a:schemeClr val="tx1"/>
                          </a:solidFill>
                          <a:latin typeface="宋体" pitchFamily="2" charset="-122"/>
                          <a:ea typeface="宋体" pitchFamily="2" charset="-122"/>
                        </a:rPr>
                        <a:t>低于公司整体分值</a:t>
                      </a:r>
                      <a:r>
                        <a:rPr lang="en-US" altLang="zh-CN" sz="1400" smtClean="0">
                          <a:solidFill>
                            <a:schemeClr val="tx1"/>
                          </a:solidFill>
                          <a:latin typeface="宋体" pitchFamily="2" charset="-122"/>
                          <a:ea typeface="宋体" pitchFamily="2" charset="-122"/>
                        </a:rPr>
                        <a:t>10%</a:t>
                      </a:r>
                      <a:r>
                        <a:rPr lang="zh-CN" altLang="en-US" sz="1400" smtClean="0">
                          <a:solidFill>
                            <a:schemeClr val="tx1"/>
                          </a:solidFill>
                          <a:latin typeface="宋体" pitchFamily="2" charset="-122"/>
                          <a:ea typeface="宋体" pitchFamily="2" charset="-122"/>
                        </a:rPr>
                        <a:t>的群体：</a:t>
                      </a:r>
                      <a:endParaRPr lang="en-US" altLang="zh-CN" sz="1400" smtClean="0">
                        <a:solidFill>
                          <a:schemeClr val="tx1"/>
                        </a:solidFill>
                        <a:latin typeface="宋体" pitchFamily="2" charset="-122"/>
                        <a:ea typeface="宋体" pitchFamily="2" charset="-122"/>
                      </a:endParaRPr>
                    </a:p>
                    <a:p>
                      <a:pPr marL="801688" lvl="2" indent="-438150">
                        <a:lnSpc>
                          <a:spcPts val="1860"/>
                        </a:lnSpc>
                        <a:spcBef>
                          <a:spcPct val="0"/>
                        </a:spcBef>
                        <a:buClr>
                          <a:srgbClr val="002776"/>
                        </a:buClr>
                        <a:buSzPct val="75000"/>
                        <a:buFont typeface="Wingdings" pitchFamily="2" charset="2"/>
                        <a:buChar char="§"/>
                      </a:pPr>
                      <a:r>
                        <a:rPr lang="en-US" altLang="zh-CN" sz="1400" smtClean="0">
                          <a:solidFill>
                            <a:schemeClr val="tx1"/>
                          </a:solidFill>
                          <a:latin typeface="宋体" pitchFamily="2" charset="-122"/>
                          <a:ea typeface="宋体" pitchFamily="2" charset="-122"/>
                          <a:cs typeface="+mn-cs"/>
                        </a:rPr>
                        <a:t>2</a:t>
                      </a:r>
                      <a:r>
                        <a:rPr lang="zh-CN" altLang="en-US" sz="1400" smtClean="0">
                          <a:solidFill>
                            <a:schemeClr val="tx1"/>
                          </a:solidFill>
                          <a:latin typeface="宋体" pitchFamily="2" charset="-122"/>
                          <a:ea typeface="宋体" pitchFamily="2" charset="-122"/>
                          <a:cs typeface="+mn-cs"/>
                        </a:rPr>
                        <a:t>年以上</a:t>
                      </a:r>
                      <a:endParaRPr lang="en-US" altLang="zh-CN" sz="1400" smtClean="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zh-CN" altLang="en-US" sz="1400" smtClean="0">
                          <a:solidFill>
                            <a:schemeClr val="tx1"/>
                          </a:solidFill>
                          <a:latin typeface="宋体" pitchFamily="2" charset="-122"/>
                          <a:ea typeface="宋体" pitchFamily="2" charset="-122"/>
                          <a:cs typeface="+mn-cs"/>
                        </a:rPr>
                        <a:t>硕士研究生</a:t>
                      </a:r>
                      <a:endParaRPr lang="en-US" altLang="zh-CN" sz="1400" smtClean="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zh-CN" altLang="en-US" sz="1400" smtClean="0">
                          <a:solidFill>
                            <a:schemeClr val="tx1"/>
                          </a:solidFill>
                          <a:latin typeface="宋体" pitchFamily="2" charset="-122"/>
                          <a:ea typeface="宋体" pitchFamily="2" charset="-122"/>
                          <a:cs typeface="+mn-cs"/>
                        </a:rPr>
                        <a:t>风险管理部</a:t>
                      </a:r>
                    </a:p>
                    <a:p>
                      <a:pPr algn="l" fontAlgn="ctr"/>
                      <a:endParaRPr lang="zh-CN" altLang="en-US" sz="1400" b="0" i="0" u="none" strike="noStrike">
                        <a:solidFill>
                          <a:schemeClr val="bg1"/>
                        </a:solidFill>
                        <a:effectLst/>
                        <a:latin typeface="宋体"/>
                      </a:endParaRPr>
                    </a:p>
                  </a:txBody>
                  <a:tcPr marL="9525" marR="9525" marT="9525" marB="0" anchor="ctr"/>
                </a:tc>
              </a:tr>
            </a:tbl>
          </a:graphicData>
        </a:graphic>
      </p:graphicFrame>
      <p:sp>
        <p:nvSpPr>
          <p:cNvPr id="7" name="Oval 9"/>
          <p:cNvSpPr/>
          <p:nvPr/>
        </p:nvSpPr>
        <p:spPr>
          <a:xfrm>
            <a:off x="3942472" y="4043178"/>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8" name="Oval 9"/>
          <p:cNvSpPr/>
          <p:nvPr/>
        </p:nvSpPr>
        <p:spPr>
          <a:xfrm>
            <a:off x="5370490" y="4031303"/>
            <a:ext cx="453122"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1" name="Oval 9"/>
          <p:cNvSpPr/>
          <p:nvPr/>
        </p:nvSpPr>
        <p:spPr>
          <a:xfrm>
            <a:off x="8188086" y="4043178"/>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pic>
        <p:nvPicPr>
          <p:cNvPr id="2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34882" y="0"/>
            <a:ext cx="1071118" cy="95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9802307"/>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8" y="300039"/>
            <a:ext cx="8294504" cy="595311"/>
          </a:xfrm>
        </p:spPr>
        <p:txBody>
          <a:bodyPr/>
          <a:lstStyle/>
          <a:p>
            <a:r>
              <a:rPr lang="zh-CN" altLang="en-US" smtClean="0"/>
              <a:t>战略适应性：文化平衡性好，员工对公司的人本</a:t>
            </a:r>
            <a:r>
              <a:rPr lang="zh-CN" altLang="en-US"/>
              <a:t>氛围</a:t>
            </a:r>
            <a:r>
              <a:rPr lang="zh-CN" altLang="en-US" smtClean="0"/>
              <a:t>满意，对公司的社会责任感</a:t>
            </a:r>
            <a:r>
              <a:rPr lang="zh-CN" altLang="en-US"/>
              <a:t>认同</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17</a:t>
            </a:fld>
            <a:endParaRPr lang="en-US"/>
          </a:p>
        </p:txBody>
      </p:sp>
      <p:graphicFrame>
        <p:nvGraphicFramePr>
          <p:cNvPr id="27" name="Table 26"/>
          <p:cNvGraphicFramePr>
            <a:graphicFrameLocks noGrp="1"/>
          </p:cNvGraphicFramePr>
          <p:nvPr>
            <p:extLst>
              <p:ext uri="{D42A27DB-BD31-4B8C-83A1-F6EECF244321}">
                <p14:modId xmlns:p14="http://schemas.microsoft.com/office/powerpoint/2010/main" val="368375662"/>
              </p:ext>
            </p:extLst>
          </p:nvPr>
        </p:nvGraphicFramePr>
        <p:xfrm>
          <a:off x="726508" y="4647156"/>
          <a:ext cx="8587187" cy="1531067"/>
        </p:xfrm>
        <a:graphic>
          <a:graphicData uri="http://schemas.openxmlformats.org/drawingml/2006/table">
            <a:tbl>
              <a:tblPr>
                <a:tableStyleId>{5C22544A-7EE6-4342-B048-85BDC9FD1C3A}</a:tableStyleId>
              </a:tblPr>
              <a:tblGrid>
                <a:gridCol w="584673"/>
                <a:gridCol w="8002514"/>
              </a:tblGrid>
              <a:tr h="415122">
                <a:tc>
                  <a:txBody>
                    <a:bodyPr vert="horz" wrap="square"/>
                    <a:lstStyle/>
                    <a:p>
                      <a:pPr algn="l" fontAlgn="ctr"/>
                      <a:r>
                        <a:rPr lang="en-US" sz="1400" u="none" strike="noStrike">
                          <a:effectLst/>
                        </a:rPr>
                        <a:t>24</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公司认为员工是企业之本，注重开发员工潜能，为员工提供很好的学习与成长的机会</a:t>
                      </a:r>
                      <a:endParaRPr lang="zh-CN" altLang="en-US" sz="1400" b="0" i="0" u="none" strike="noStrike">
                        <a:solidFill>
                          <a:srgbClr val="000000"/>
                        </a:solidFill>
                        <a:effectLst/>
                        <a:latin typeface="宋体"/>
                      </a:endParaRPr>
                    </a:p>
                  </a:txBody>
                  <a:tcPr marL="9525" marR="9525" marT="9525" marB="0" anchor="ctr"/>
                </a:tc>
              </a:tr>
              <a:tr h="415122">
                <a:tc>
                  <a:txBody>
                    <a:bodyPr vert="horz" wrap="square"/>
                    <a:lstStyle/>
                    <a:p>
                      <a:pPr algn="l" fontAlgn="ctr"/>
                      <a:r>
                        <a:rPr lang="en-US" sz="1400" u="none" strike="noStrike">
                          <a:effectLst/>
                        </a:rPr>
                        <a:t>25</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当员工家庭生活与公司工作有冲突时，公司会尽量照顾员工的家庭需求</a:t>
                      </a:r>
                      <a:endParaRPr lang="zh-CN" altLang="en-US" sz="1400" b="0" i="0" u="none" strike="noStrike">
                        <a:solidFill>
                          <a:srgbClr val="000000"/>
                        </a:solidFill>
                        <a:effectLst/>
                        <a:latin typeface="宋体"/>
                      </a:endParaRPr>
                    </a:p>
                  </a:txBody>
                  <a:tcPr marL="9525" marR="9525" marT="9525" marB="0" anchor="ctr"/>
                </a:tc>
              </a:tr>
              <a:tr h="415122">
                <a:tc>
                  <a:txBody>
                    <a:bodyPr vert="horz" wrap="square"/>
                    <a:lstStyle/>
                    <a:p>
                      <a:pPr algn="l" fontAlgn="ctr"/>
                      <a:r>
                        <a:rPr lang="en-US" sz="1400" u="none" strike="noStrike">
                          <a:effectLst/>
                        </a:rPr>
                        <a:t>26</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公司认为有必要在社会责任、环境责任、股东责任和公司财务四方面取得平衡</a:t>
                      </a:r>
                      <a:endParaRPr lang="zh-CN" altLang="en-US" sz="1400" b="0" i="0" u="none" strike="noStrike">
                        <a:solidFill>
                          <a:srgbClr val="000000"/>
                        </a:solidFill>
                        <a:effectLst/>
                        <a:latin typeface="宋体"/>
                      </a:endParaRPr>
                    </a:p>
                  </a:txBody>
                  <a:tcPr marL="9525" marR="9525" marT="9525" marB="0" anchor="ctr"/>
                </a:tc>
              </a:tr>
              <a:tr h="285701">
                <a:tc>
                  <a:txBody>
                    <a:bodyPr vert="horz" wrap="square"/>
                    <a:lstStyle/>
                    <a:p>
                      <a:pPr algn="l" fontAlgn="ctr"/>
                      <a:r>
                        <a:rPr lang="en-US" sz="1400" u="none" strike="noStrike">
                          <a:effectLst/>
                        </a:rPr>
                        <a:t>27</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公司激励我不断设定挑战性目标并实现它</a:t>
                      </a:r>
                      <a:endParaRPr lang="zh-CN" altLang="en-US" sz="1400" b="0" i="0" u="none" strike="noStrike">
                        <a:solidFill>
                          <a:srgbClr val="000000"/>
                        </a:solidFill>
                        <a:effectLst/>
                        <a:latin typeface="宋体"/>
                      </a:endParaRPr>
                    </a:p>
                  </a:txBody>
                  <a:tcPr marL="9525" marR="9525" marT="9525" marB="0" anchor="ctr"/>
                </a:tc>
              </a:tr>
            </a:tbl>
          </a:graphicData>
        </a:graphic>
      </p:graphicFrame>
      <p:graphicFrame>
        <p:nvGraphicFramePr>
          <p:cNvPr id="15" name="Table 14"/>
          <p:cNvGraphicFramePr>
            <a:graphicFrameLocks noGrp="1"/>
          </p:cNvGraphicFramePr>
          <p:nvPr>
            <p:extLst>
              <p:ext uri="{D42A27DB-BD31-4B8C-83A1-F6EECF244321}">
                <p14:modId xmlns:p14="http://schemas.microsoft.com/office/powerpoint/2010/main" val="3179553478"/>
              </p:ext>
            </p:extLst>
          </p:nvPr>
        </p:nvGraphicFramePr>
        <p:xfrm>
          <a:off x="5348612" y="1315347"/>
          <a:ext cx="3895596" cy="2425379"/>
        </p:xfrm>
        <a:graphic>
          <a:graphicData uri="http://schemas.openxmlformats.org/drawingml/2006/table">
            <a:tbl>
              <a:tblPr bandRow="1">
                <a:tableStyleId>{7DF18680-E054-41AD-8BC1-D1AEF772440D}</a:tableStyleId>
              </a:tblPr>
              <a:tblGrid>
                <a:gridCol w="563673"/>
                <a:gridCol w="3331923"/>
              </a:tblGrid>
              <a:tr h="685287">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63%</a:t>
                      </a:r>
                      <a:r>
                        <a:rPr lang="zh-CN" altLang="en-US" sz="1400" smtClean="0"/>
                        <a:t>，中银消费得分</a:t>
                      </a:r>
                      <a:r>
                        <a:rPr lang="en-US" altLang="zh-CN" sz="1400" smtClean="0"/>
                        <a:t>83%</a:t>
                      </a:r>
                      <a:r>
                        <a:rPr lang="zh-CN" altLang="en-US" sz="1400" smtClean="0"/>
                        <a:t>，高出行业水平</a:t>
                      </a:r>
                      <a:r>
                        <a:rPr lang="en-US" altLang="zh-CN" sz="1400" smtClean="0"/>
                        <a:t>20%</a:t>
                      </a:r>
                      <a:endParaRPr lang="en-US" sz="1400">
                        <a:solidFill>
                          <a:schemeClr val="tx1"/>
                        </a:solidFill>
                        <a:latin typeface="宋体" pitchFamily="2" charset="-122"/>
                        <a:ea typeface="宋体" pitchFamily="2" charset="-122"/>
                      </a:endParaRPr>
                    </a:p>
                  </a:txBody>
                  <a:tcPr/>
                </a:tc>
              </a:tr>
              <a:tr h="490451">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a:t>
                      </a:r>
                      <a:endParaRPr lang="en-US" altLang="zh-CN" sz="1400" smtClean="0">
                        <a:solidFill>
                          <a:schemeClr val="tx1"/>
                        </a:solidFill>
                        <a:latin typeface="宋体" pitchFamily="2" charset="-122"/>
                        <a:ea typeface="宋体" pitchFamily="2" charset="-122"/>
                      </a:endParaRPr>
                    </a:p>
                  </a:txBody>
                  <a:tcPr/>
                </a:tc>
              </a:tr>
              <a:tr h="1249641">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中银消费注重人才培养和激励（第</a:t>
                      </a:r>
                      <a:r>
                        <a:rPr lang="en-US" altLang="zh-CN" sz="1400" smtClean="0">
                          <a:solidFill>
                            <a:schemeClr val="tx1"/>
                          </a:solidFill>
                          <a:latin typeface="宋体" pitchFamily="2" charset="-122"/>
                          <a:ea typeface="宋体" pitchFamily="2" charset="-122"/>
                        </a:rPr>
                        <a:t>24</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27</a:t>
                      </a:r>
                      <a:r>
                        <a:rPr lang="zh-CN" altLang="en-US" sz="1400" smtClean="0">
                          <a:solidFill>
                            <a:schemeClr val="tx1"/>
                          </a:solidFill>
                          <a:latin typeface="宋体" pitchFamily="2" charset="-122"/>
                          <a:ea typeface="宋体" pitchFamily="2" charset="-122"/>
                        </a:rPr>
                        <a:t>题），关心员工工作和生活的平衡（第</a:t>
                      </a:r>
                      <a:r>
                        <a:rPr lang="en-US" altLang="zh-CN" sz="1400" smtClean="0">
                          <a:solidFill>
                            <a:schemeClr val="tx1"/>
                          </a:solidFill>
                          <a:latin typeface="宋体" pitchFamily="2" charset="-122"/>
                          <a:ea typeface="宋体" pitchFamily="2" charset="-122"/>
                        </a:rPr>
                        <a:t>25</a:t>
                      </a:r>
                      <a:r>
                        <a:rPr lang="zh-CN" altLang="en-US" sz="1400" smtClean="0">
                          <a:solidFill>
                            <a:schemeClr val="tx1"/>
                          </a:solidFill>
                          <a:latin typeface="宋体" pitchFamily="2" charset="-122"/>
                          <a:ea typeface="宋体" pitchFamily="2" charset="-122"/>
                        </a:rPr>
                        <a:t>题），也注重各方责任的平衡，具备较强使命感和责任感（第</a:t>
                      </a:r>
                      <a:r>
                        <a:rPr lang="en-US" altLang="zh-CN" sz="1400" smtClean="0">
                          <a:solidFill>
                            <a:schemeClr val="tx1"/>
                          </a:solidFill>
                          <a:latin typeface="宋体" pitchFamily="2" charset="-122"/>
                          <a:ea typeface="宋体" pitchFamily="2" charset="-122"/>
                        </a:rPr>
                        <a:t>26</a:t>
                      </a:r>
                      <a:r>
                        <a:rPr lang="zh-CN" altLang="en-US" sz="1400" smtClean="0">
                          <a:solidFill>
                            <a:schemeClr val="tx1"/>
                          </a:solidFill>
                          <a:latin typeface="宋体" pitchFamily="2" charset="-122"/>
                          <a:ea typeface="宋体" pitchFamily="2" charset="-122"/>
                        </a:rPr>
                        <a:t>题）。</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16" name="Chart 15"/>
          <p:cNvGraphicFramePr/>
          <p:nvPr>
            <p:extLst>
              <p:ext uri="{D42A27DB-BD31-4B8C-83A1-F6EECF244321}">
                <p14:modId xmlns:p14="http://schemas.microsoft.com/office/powerpoint/2010/main" val="4137054098"/>
              </p:ext>
            </p:extLst>
          </p:nvPr>
        </p:nvGraphicFramePr>
        <p:xfrm>
          <a:off x="724770" y="1134317"/>
          <a:ext cx="4373323" cy="2689225"/>
        </p:xfrm>
        <a:graphic>
          <a:graphicData uri="http://schemas.openxmlformats.org/drawingml/2006/chart">
            <c:chart xmlns:c="http://schemas.openxmlformats.org/drawingml/2006/chart" r:id="rId2"/>
          </a:graphicData>
        </a:graphic>
      </p:graphicFrame>
      <p:cxnSp>
        <p:nvCxnSpPr>
          <p:cNvPr id="17" name="Straight Connector 16"/>
          <p:cNvCxnSpPr/>
          <p:nvPr/>
        </p:nvCxnSpPr>
        <p:spPr>
          <a:xfrm>
            <a:off x="1699718" y="2151539"/>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28" name="五边形 16"/>
          <p:cNvSpPr/>
          <p:nvPr/>
        </p:nvSpPr>
        <p:spPr>
          <a:xfrm rot="16200000" flipH="1">
            <a:off x="4545883" y="1419131"/>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83%</a:t>
            </a:r>
            <a:endParaRPr lang="zh-CN" altLang="en-US" sz="1200" b="1">
              <a:solidFill>
                <a:schemeClr val="bg1"/>
              </a:solidFill>
            </a:endParaRPr>
          </a:p>
        </p:txBody>
      </p:sp>
      <p:pic>
        <p:nvPicPr>
          <p:cNvPr id="29"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34882" y="0"/>
            <a:ext cx="1071118" cy="95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1492168"/>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 name="Title 1"/>
          <p:cNvSpPr>
            <a:spLocks noGrp="1"/>
          </p:cNvSpPr>
          <p:nvPr>
            <p:ph type="title"/>
          </p:nvPr>
        </p:nvSpPr>
        <p:spPr>
          <a:xfrm>
            <a:off x="429948" y="300039"/>
            <a:ext cx="8326777" cy="595311"/>
          </a:xfrm>
        </p:spPr>
        <p:txBody>
          <a:bodyPr/>
          <a:lstStyle/>
          <a:p>
            <a:r>
              <a:rPr lang="zh-CN" altLang="en-US" smtClean="0"/>
              <a:t>理念牵引性：理念具有一定先进性，与最佳雇主主导理念契合度较好，主要差距体现于企业追求和员工认可等方面</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18</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4003167994"/>
              </p:ext>
            </p:extLst>
          </p:nvPr>
        </p:nvGraphicFramePr>
        <p:xfrm>
          <a:off x="502518" y="4780327"/>
          <a:ext cx="8811177" cy="1594485"/>
        </p:xfrm>
        <a:graphic>
          <a:graphicData uri="http://schemas.openxmlformats.org/drawingml/2006/table">
            <a:tbl>
              <a:tblPr>
                <a:tableStyleId>{5C22544A-7EE6-4342-B048-85BDC9FD1C3A}</a:tableStyleId>
              </a:tblPr>
              <a:tblGrid>
                <a:gridCol w="537273"/>
                <a:gridCol w="2481168"/>
                <a:gridCol w="1930912"/>
                <a:gridCol w="1930912"/>
                <a:gridCol w="1930912"/>
              </a:tblGrid>
              <a:tr h="304800">
                <a:tc>
                  <a:txBody>
                    <a:bodyPr vert="horz" wrap="square"/>
                    <a:lstStyle/>
                    <a:p>
                      <a:pPr algn="l" fontAlgn="ctr"/>
                      <a:r>
                        <a:rPr lang="en-US" sz="1400" u="none" strike="noStrike">
                          <a:effectLst/>
                        </a:rPr>
                        <a:t>29</a:t>
                      </a:r>
                      <a:endParaRPr lang="en-US" sz="1400" b="0" i="0" u="none" strike="noStrike">
                        <a:solidFill>
                          <a:srgbClr val="000000"/>
                        </a:solidFill>
                        <a:effectLst/>
                        <a:latin typeface="宋体"/>
                      </a:endParaRPr>
                    </a:p>
                  </a:txBody>
                  <a:tcPr marL="9525" marR="9525" marT="9525" marB="0" anchor="ctr"/>
                </a:tc>
                <a:tc gridSpan="4">
                  <a:txBody>
                    <a:bodyPr vert="horz" wrap="square"/>
                    <a:lstStyle/>
                    <a:p>
                      <a:pPr algn="l" fontAlgn="ctr"/>
                      <a:r>
                        <a:rPr lang="zh-CN" altLang="en-US" sz="1400" u="none" strike="noStrike">
                          <a:effectLst/>
                        </a:rPr>
                        <a:t>以下所有价值观和表现行为中，哪</a:t>
                      </a:r>
                      <a:r>
                        <a:rPr lang="en-US" altLang="zh-CN" sz="1400" u="none" strike="noStrike">
                          <a:effectLst/>
                        </a:rPr>
                        <a:t>5</a:t>
                      </a:r>
                      <a:r>
                        <a:rPr lang="zh-CN" altLang="en-US" sz="1400" u="none" strike="noStrike">
                          <a:effectLst/>
                        </a:rPr>
                        <a:t>项最能代表公司目前的状况：</a:t>
                      </a:r>
                      <a:endParaRPr lang="zh-CN" altLang="en-US" sz="1400" b="0" i="0" u="none" strike="noStrike">
                        <a:solidFill>
                          <a:srgbClr val="000000"/>
                        </a:solidFill>
                        <a:effectLst/>
                        <a:latin typeface="宋体"/>
                      </a:endParaRPr>
                    </a:p>
                  </a:txBody>
                  <a:tcPr marL="9525" marR="9525" marT="9525" marB="0" anchor="ct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en-US"/>
                    </a:p>
                  </a:txBody>
                  <a:tcPr/>
                </a:tc>
              </a:tr>
              <a:tr h="304800">
                <a:tc>
                  <a:txBody>
                    <a:bodyPr vert="horz" wrap="square"/>
                    <a:lstStyle/>
                    <a:p>
                      <a:pPr algn="l" fontAlgn="ctr"/>
                      <a:endParaRPr lang="en-US" sz="1400" b="0" i="0" u="none" strike="noStrike">
                        <a:solidFill>
                          <a:srgbClr val="000000"/>
                        </a:solidFill>
                        <a:effectLst/>
                        <a:latin typeface="宋体"/>
                      </a:endParaRPr>
                    </a:p>
                  </a:txBody>
                  <a:tcPr marL="9525" marR="9525" marT="9525" marB="0"/>
                </a:tc>
                <a:tc>
                  <a:txBody>
                    <a:bodyPr vert="horz" wrap="square"/>
                    <a:lstStyle/>
                    <a:p>
                      <a:pPr marL="171450" indent="-171450" algn="l" fontAlgn="ctr">
                        <a:buFont typeface="Courier New" pitchFamily="49" charset="0"/>
                        <a:buChar char="o"/>
                      </a:pPr>
                      <a:r>
                        <a:rPr lang="zh-CN" altLang="en-US" sz="1400" b="0" i="0" u="none" strike="noStrike" smtClean="0">
                          <a:solidFill>
                            <a:srgbClr val="000000"/>
                          </a:solidFill>
                          <a:effectLst/>
                          <a:latin typeface="宋体"/>
                        </a:rPr>
                        <a:t>品牌形象</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结果导向</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客户至上</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内部竞争</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创新</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成为最佳</a:t>
                      </a:r>
                    </a:p>
                  </a:txBody>
                  <a:tcPr marL="9525" marR="9525" marT="9525" marB="0"/>
                </a:tc>
                <a:tc>
                  <a:txBody>
                    <a:bodyPr vert="horz" wrap="square"/>
                    <a:lstStyle/>
                    <a:p>
                      <a:pPr marL="171450" indent="-171450" algn="l" fontAlgn="ctr">
                        <a:buFont typeface="Courier New" pitchFamily="49" charset="0"/>
                        <a:buChar char="o"/>
                      </a:pPr>
                      <a:r>
                        <a:rPr lang="zh-CN" altLang="en-US" sz="1400" b="0" i="0" u="none" strike="noStrike" smtClean="0">
                          <a:solidFill>
                            <a:srgbClr val="000000"/>
                          </a:solidFill>
                          <a:effectLst/>
                          <a:latin typeface="宋体"/>
                        </a:rPr>
                        <a:t>问责</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诚信</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责任感</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官僚作风</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持续改进</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相互关爱</a:t>
                      </a:r>
                    </a:p>
                  </a:txBody>
                  <a:tcPr marL="9525" marR="9525" marT="9525" marB="0"/>
                </a:tc>
                <a:tc>
                  <a:txBody>
                    <a:bodyPr vert="horz" wrap="square"/>
                    <a:lstStyle/>
                    <a:p>
                      <a:pPr marL="171450" indent="-171450" algn="l" fontAlgn="ctr">
                        <a:buFont typeface="Courier New" pitchFamily="49" charset="0"/>
                        <a:buChar char="o"/>
                      </a:pPr>
                      <a:r>
                        <a:rPr lang="zh-CN" altLang="en-US" sz="1400" b="0" i="0" u="none" strike="noStrike" smtClean="0">
                          <a:solidFill>
                            <a:srgbClr val="000000"/>
                          </a:solidFill>
                          <a:effectLst/>
                          <a:latin typeface="宋体"/>
                        </a:rPr>
                        <a:t>成就感</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危机感</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认可员工</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风险规避</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承诺</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开放共享</a:t>
                      </a:r>
                    </a:p>
                  </a:txBody>
                  <a:tcPr marL="9525" marR="9525" marT="9525" marB="0"/>
                </a:tc>
                <a:tc>
                  <a:txBody>
                    <a:bodyPr vert="horz" wrap="square"/>
                    <a:lstStyle/>
                    <a:p>
                      <a:pPr marL="171450" indent="-171450" algn="l" fontAlgn="ctr">
                        <a:buFont typeface="Courier New" pitchFamily="49" charset="0"/>
                        <a:buChar char="o"/>
                      </a:pPr>
                      <a:r>
                        <a:rPr lang="zh-CN" altLang="en-US" sz="1400" b="0" i="0" u="none" strike="noStrike" smtClean="0">
                          <a:solidFill>
                            <a:srgbClr val="000000"/>
                          </a:solidFill>
                          <a:effectLst/>
                          <a:latin typeface="宋体"/>
                        </a:rPr>
                        <a:t>团队合作</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短期导向</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辅导成长</a:t>
                      </a:r>
                    </a:p>
                    <a:p>
                      <a:pPr marL="171450" indent="-171450" algn="l" fontAlgn="ctr">
                        <a:buFont typeface="Courier New" pitchFamily="49" charset="0"/>
                        <a:buChar char="o"/>
                      </a:pPr>
                      <a:r>
                        <a:rPr lang="zh-CN" altLang="en-US" sz="1400" b="0" i="0" u="none" strike="noStrike" smtClean="0">
                          <a:solidFill>
                            <a:srgbClr val="000000"/>
                          </a:solidFill>
                          <a:effectLst/>
                          <a:latin typeface="宋体"/>
                        </a:rPr>
                        <a:t>形式主义</a:t>
                      </a:r>
                    </a:p>
                  </a:txBody>
                  <a:tcPr marL="9525" marR="9525" marT="9525" marB="0"/>
                </a:tc>
              </a:tr>
            </a:tbl>
          </a:graphicData>
        </a:graphic>
      </p:graphicFrame>
      <p:graphicFrame>
        <p:nvGraphicFramePr>
          <p:cNvPr id="15" name="Table 14"/>
          <p:cNvGraphicFramePr>
            <a:graphicFrameLocks noGrp="1"/>
          </p:cNvGraphicFramePr>
          <p:nvPr>
            <p:extLst>
              <p:ext uri="{D42A27DB-BD31-4B8C-83A1-F6EECF244321}">
                <p14:modId xmlns:p14="http://schemas.microsoft.com/office/powerpoint/2010/main" val="4150934510"/>
              </p:ext>
            </p:extLst>
          </p:nvPr>
        </p:nvGraphicFramePr>
        <p:xfrm>
          <a:off x="3557392" y="1315348"/>
          <a:ext cx="5686816" cy="2687320"/>
        </p:xfrm>
        <a:graphic>
          <a:graphicData uri="http://schemas.openxmlformats.org/drawingml/2006/table">
            <a:tbl>
              <a:tblPr bandRow="1">
                <a:tableStyleId>{7DF18680-E054-41AD-8BC1-D1AEF772440D}</a:tableStyleId>
              </a:tblPr>
              <a:tblGrid>
                <a:gridCol w="822853"/>
                <a:gridCol w="486396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solidFill>
                            <a:schemeClr val="tx1"/>
                          </a:solidFill>
                          <a:latin typeface="宋体" pitchFamily="2" charset="-122"/>
                          <a:ea typeface="宋体" pitchFamily="2" charset="-122"/>
                        </a:rPr>
                        <a:t>与最佳雇主的契合度达到</a:t>
                      </a:r>
                      <a:r>
                        <a:rPr lang="en-US" altLang="zh-CN" sz="1400" smtClean="0">
                          <a:solidFill>
                            <a:schemeClr val="tx1"/>
                          </a:solidFill>
                          <a:latin typeface="宋体" pitchFamily="2" charset="-122"/>
                          <a:ea typeface="宋体" pitchFamily="2" charset="-122"/>
                        </a:rPr>
                        <a:t>50%</a:t>
                      </a:r>
                    </a:p>
                    <a:p>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中银消费多数主导理念（团队、创新、品牌、责任、客户、持续改进、诚信）大多针对外部客户和市场，体现了公司作为服务行业的使命感。</a:t>
                      </a:r>
                      <a:endParaRPr lang="en-US" altLang="zh-CN" sz="1400" smtClean="0">
                        <a:solidFill>
                          <a:schemeClr val="tx1"/>
                        </a:solidFill>
                        <a:latin typeface="宋体" pitchFamily="2" charset="-122"/>
                        <a:ea typeface="宋体" pitchFamily="2" charset="-122"/>
                      </a:endParaRPr>
                    </a:p>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虽然公司对内也进行了员工关爱等工作，不过对于员工的成长辅导不足，导致员工方面的认可并不突出。</a:t>
                      </a:r>
                      <a:endParaRPr lang="en-US" altLang="zh-CN" sz="1400" smtClean="0">
                        <a:solidFill>
                          <a:schemeClr val="tx1"/>
                        </a:solidFill>
                        <a:latin typeface="宋体" pitchFamily="2" charset="-122"/>
                        <a:ea typeface="宋体" pitchFamily="2" charset="-122"/>
                      </a:endParaRPr>
                    </a:p>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此外，公司所展现出的风险、危机感意识，反映了公司面临成长压力依然谨慎的态度，对于快速成长期企业来说难能可贵。</a:t>
                      </a:r>
                      <a:endParaRPr lang="en-US" sz="1400" smtClean="0">
                        <a:solidFill>
                          <a:schemeClr val="tx1"/>
                        </a:solidFill>
                        <a:latin typeface="宋体" pitchFamily="2" charset="-122"/>
                        <a:ea typeface="宋体" pitchFamily="2" charset="-122"/>
                      </a:endParaRPr>
                    </a:p>
                  </a:txBody>
                  <a:tcPr/>
                </a:tc>
              </a:tr>
            </a:tbl>
          </a:graphicData>
        </a:graphic>
      </p:graphicFrame>
      <p:pic>
        <p:nvPicPr>
          <p:cNvPr id="1256450" name="Picture 2"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1" name="Picture 3"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2" name="Picture 4"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3" name="Picture 5"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4" name="Picture 6"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5" name="Picture 7"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6" name="Picture 8"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7" name="Picture 9"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8" name="Picture 10"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59" name="Picture 11"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0" name="Picture 12"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1" name="Picture 13"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2" name="Picture 14"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3" name="Picture 15"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4" name="Picture 16"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5" name="Picture 17"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6" name="Picture 18"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7" name="Picture 19"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8" name="Picture 20"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69" name="Picture 21"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70" name="Picture 22"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1256471" name="Picture 23"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5238" y="1600200"/>
            <a:ext cx="114300" cy="1143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p:cNvGraphicFramePr>
            <a:graphicFrameLocks noGrp="1"/>
          </p:cNvGraphicFramePr>
          <p:nvPr>
            <p:extLst>
              <p:ext uri="{D42A27DB-BD31-4B8C-83A1-F6EECF244321}">
                <p14:modId xmlns:p14="http://schemas.microsoft.com/office/powerpoint/2010/main" val="72690694"/>
              </p:ext>
            </p:extLst>
          </p:nvPr>
        </p:nvGraphicFramePr>
        <p:xfrm>
          <a:off x="528008" y="1329388"/>
          <a:ext cx="2880210" cy="3267075"/>
        </p:xfrm>
        <a:graphic>
          <a:graphicData uri="http://schemas.openxmlformats.org/drawingml/2006/table">
            <a:tbl>
              <a:tblPr firstRow="1">
                <a:tableStyleId>{8799B23B-EC83-4686-B30A-512413B5E67A}</a:tableStyleId>
              </a:tblPr>
              <a:tblGrid>
                <a:gridCol w="1440105"/>
                <a:gridCol w="1440105"/>
              </a:tblGrid>
              <a:tr h="314325">
                <a:tc>
                  <a:txBody>
                    <a:bodyPr vert="horz" wrap="square"/>
                    <a:lstStyle/>
                    <a:p>
                      <a:pPr algn="l" fontAlgn="t"/>
                      <a:r>
                        <a:rPr lang="zh-CN" altLang="en-US" sz="1400" u="none" strike="noStrike" smtClean="0">
                          <a:solidFill>
                            <a:schemeClr val="bg2"/>
                          </a:solidFill>
                          <a:effectLst/>
                        </a:rPr>
                        <a:t>最佳雇主十大主导理念</a:t>
                      </a:r>
                      <a:endParaRPr lang="zh-CN" altLang="en-US" sz="1400" b="1" i="0" u="none" strike="noStrike">
                        <a:solidFill>
                          <a:schemeClr val="bg2"/>
                        </a:solidFill>
                        <a:effectLst/>
                        <a:latin typeface="Arial"/>
                      </a:endParaRPr>
                    </a:p>
                  </a:txBody>
                  <a:tcPr marL="114300" marR="0" marT="0" marB="0">
                    <a:solidFill>
                      <a:srgbClr val="00A1DE"/>
                    </a:solidFill>
                  </a:tcPr>
                </a:tc>
                <a:tc>
                  <a:txBody>
                    <a:bodyPr vert="horz" wrap="square"/>
                    <a:lstStyle/>
                    <a:p>
                      <a:pPr algn="l" fontAlgn="t"/>
                      <a:r>
                        <a:rPr lang="zh-CN" altLang="en-US" sz="1400" u="none" strike="noStrike" smtClean="0">
                          <a:solidFill>
                            <a:schemeClr val="bg2"/>
                          </a:solidFill>
                          <a:effectLst/>
                        </a:rPr>
                        <a:t>中银消费十大主导理念</a:t>
                      </a:r>
                      <a:endParaRPr lang="zh-CN" altLang="en-US" sz="1400" b="1" i="0" u="none" strike="noStrike">
                        <a:solidFill>
                          <a:schemeClr val="bg2"/>
                        </a:solidFill>
                        <a:effectLst/>
                        <a:latin typeface="Arial"/>
                      </a:endParaRPr>
                    </a:p>
                  </a:txBody>
                  <a:tcPr marL="114300" marR="0" marT="0" marB="0">
                    <a:solidFill>
                      <a:srgbClr val="00A1DE"/>
                    </a:solidFill>
                  </a:tcPr>
                </a:tc>
              </a:tr>
              <a:tr h="314325">
                <a:tc>
                  <a:txBody>
                    <a:bodyPr vert="horz" wrap="square"/>
                    <a:lstStyle/>
                    <a:p>
                      <a:pPr algn="ctr" fontAlgn="ctr"/>
                      <a:r>
                        <a:rPr lang="zh-CN" altLang="en-US" sz="1400" u="none" strike="noStrike" kern="1200"/>
                        <a:t>品牌形象</a:t>
                      </a:r>
                      <a:endParaRPr lang="zh-CN" altLang="en-US" sz="1400" b="0" i="0" u="none" strike="noStrike" kern="1200">
                        <a:solidFill>
                          <a:srgbClr val="000000"/>
                        </a:solidFill>
                        <a:latin typeface="+mj-ea"/>
                        <a:ea typeface="+mj-ea"/>
                        <a:cs typeface="+mn-cs"/>
                      </a:endParaRPr>
                    </a:p>
                  </a:txBody>
                  <a:tcPr marL="0" marR="0" marT="0" marB="0">
                    <a:solidFill>
                      <a:srgbClr val="FFC000"/>
                    </a:solidFill>
                  </a:tcPr>
                </a:tc>
                <a:tc>
                  <a:txBody>
                    <a:bodyPr vert="horz" wrap="square"/>
                    <a:lstStyle/>
                    <a:p>
                      <a:pPr algn="l" fontAlgn="t"/>
                      <a:r>
                        <a:rPr lang="zh-CN" altLang="en-US" sz="1400" u="none" strike="noStrike" smtClean="0">
                          <a:effectLst/>
                        </a:rPr>
                        <a:t>团队合作</a:t>
                      </a:r>
                      <a:endParaRPr lang="en-US" altLang="zh-CN" sz="1400" b="1" i="0" u="none" strike="noStrike" smtClean="0">
                        <a:solidFill>
                          <a:srgbClr val="000000"/>
                        </a:solidFill>
                        <a:effectLst/>
                        <a:latin typeface="Arial"/>
                      </a:endParaRPr>
                    </a:p>
                  </a:txBody>
                  <a:tcPr marL="114300" marR="0" marT="0" marB="0">
                    <a:solidFill>
                      <a:srgbClr val="FFC000"/>
                    </a:solidFill>
                  </a:tcPr>
                </a:tc>
              </a:tr>
              <a:tr h="314325">
                <a:tc>
                  <a:txBody>
                    <a:bodyPr vert="horz" wrap="square"/>
                    <a:lstStyle/>
                    <a:p>
                      <a:pPr algn="ctr" fontAlgn="ctr"/>
                      <a:r>
                        <a:rPr lang="zh-CN" altLang="en-US" sz="1400" u="none" strike="noStrike" kern="1200"/>
                        <a:t>客户至上</a:t>
                      </a:r>
                      <a:endParaRPr lang="zh-CN" altLang="en-US" sz="1400" b="0" i="0" u="none" strike="noStrike" kern="1200">
                        <a:solidFill>
                          <a:srgbClr val="000000"/>
                        </a:solidFill>
                        <a:latin typeface="+mj-ea"/>
                        <a:ea typeface="+mj-ea"/>
                        <a:cs typeface="+mn-cs"/>
                      </a:endParaRPr>
                    </a:p>
                  </a:txBody>
                  <a:tcPr marL="0" marR="0" marT="0" marB="0">
                    <a:solidFill>
                      <a:srgbClr val="FFC000"/>
                    </a:solidFill>
                  </a:tcPr>
                </a:tc>
                <a:tc>
                  <a:txBody>
                    <a:bodyPr vert="horz" wrap="square"/>
                    <a:lstStyle/>
                    <a:p>
                      <a:pPr algn="l" fontAlgn="t"/>
                      <a:r>
                        <a:rPr lang="zh-CN" altLang="en-US" sz="1400" u="none" strike="noStrike" smtClean="0">
                          <a:effectLst/>
                        </a:rPr>
                        <a:t>创新</a:t>
                      </a:r>
                      <a:endParaRPr lang="zh-CN" altLang="en-US" sz="1400" b="1" i="0" u="none" strike="noStrike">
                        <a:solidFill>
                          <a:srgbClr val="000000"/>
                        </a:solidFill>
                        <a:effectLst/>
                        <a:latin typeface="Arial"/>
                      </a:endParaRPr>
                    </a:p>
                  </a:txBody>
                  <a:tcPr marL="114300" marR="0" marT="0" marB="0"/>
                </a:tc>
              </a:tr>
              <a:tr h="314325">
                <a:tc>
                  <a:txBody>
                    <a:bodyPr vert="horz" wrap="square"/>
                    <a:lstStyle/>
                    <a:p>
                      <a:pPr algn="ctr" fontAlgn="ctr"/>
                      <a:r>
                        <a:rPr lang="zh-CN" altLang="en-US" sz="1400" u="none" strike="noStrike" kern="1200"/>
                        <a:t>成为最佳</a:t>
                      </a:r>
                      <a:endParaRPr lang="zh-CN" altLang="en-US" sz="1400" b="0" i="0" u="none" strike="noStrike" kern="1200">
                        <a:solidFill>
                          <a:srgbClr val="000000"/>
                        </a:solidFill>
                        <a:latin typeface="+mj-ea"/>
                        <a:ea typeface="+mj-ea"/>
                        <a:cs typeface="+mn-cs"/>
                      </a:endParaRPr>
                    </a:p>
                  </a:txBody>
                  <a:tcPr marL="0" marR="0" marT="0" marB="0"/>
                </a:tc>
                <a:tc>
                  <a:txBody>
                    <a:bodyPr vert="horz" wrap="square"/>
                    <a:lstStyle/>
                    <a:p>
                      <a:pPr algn="l" fontAlgn="t"/>
                      <a:r>
                        <a:rPr lang="zh-CN" altLang="en-US" sz="1400" u="none" strike="noStrike" smtClean="0">
                          <a:effectLst/>
                        </a:rPr>
                        <a:t>品牌形象</a:t>
                      </a:r>
                      <a:endParaRPr lang="zh-CN" altLang="en-US" sz="1400" b="1" i="0" u="none" strike="noStrike">
                        <a:solidFill>
                          <a:srgbClr val="000000"/>
                        </a:solidFill>
                        <a:effectLst/>
                        <a:latin typeface="Arial"/>
                      </a:endParaRPr>
                    </a:p>
                  </a:txBody>
                  <a:tcPr marL="114300" marR="0" marT="0" marB="0">
                    <a:solidFill>
                      <a:srgbClr val="FFC000"/>
                    </a:solidFill>
                  </a:tcPr>
                </a:tc>
              </a:tr>
              <a:tr h="314325">
                <a:tc>
                  <a:txBody>
                    <a:bodyPr vert="horz" wrap="square"/>
                    <a:lstStyle/>
                    <a:p>
                      <a:pPr algn="ctr" fontAlgn="ctr"/>
                      <a:r>
                        <a:rPr lang="zh-CN" altLang="en-US" sz="1400" u="none" strike="noStrike" kern="1200"/>
                        <a:t>责任感</a:t>
                      </a:r>
                      <a:endParaRPr lang="zh-CN" altLang="en-US" sz="1400" b="0" i="0" u="none" strike="noStrike" kern="1200">
                        <a:solidFill>
                          <a:srgbClr val="000000"/>
                        </a:solidFill>
                        <a:latin typeface="+mj-ea"/>
                        <a:ea typeface="+mj-ea"/>
                        <a:cs typeface="+mn-cs"/>
                      </a:endParaRPr>
                    </a:p>
                  </a:txBody>
                  <a:tcPr marL="0" marR="0" marT="0" marB="0">
                    <a:solidFill>
                      <a:srgbClr val="FFC000"/>
                    </a:solidFill>
                  </a:tcPr>
                </a:tc>
                <a:tc>
                  <a:txBody>
                    <a:bodyPr vert="horz" wrap="square"/>
                    <a:lstStyle/>
                    <a:p>
                      <a:pPr algn="l" fontAlgn="t"/>
                      <a:r>
                        <a:rPr lang="zh-CN" altLang="en-US" sz="1400" u="none" strike="noStrike" smtClean="0">
                          <a:effectLst/>
                        </a:rPr>
                        <a:t>责任感</a:t>
                      </a:r>
                      <a:endParaRPr lang="zh-CN" altLang="en-US" sz="1400" b="1" i="0" u="none" strike="noStrike">
                        <a:solidFill>
                          <a:srgbClr val="000000"/>
                        </a:solidFill>
                        <a:effectLst/>
                        <a:latin typeface="Arial"/>
                      </a:endParaRPr>
                    </a:p>
                  </a:txBody>
                  <a:tcPr marL="114300" marR="0" marT="0" marB="0">
                    <a:solidFill>
                      <a:srgbClr val="FFC000"/>
                    </a:solidFill>
                  </a:tcPr>
                </a:tc>
              </a:tr>
              <a:tr h="314325">
                <a:tc>
                  <a:txBody>
                    <a:bodyPr vert="horz" wrap="square"/>
                    <a:lstStyle/>
                    <a:p>
                      <a:pPr algn="ctr" fontAlgn="ctr"/>
                      <a:r>
                        <a:rPr lang="zh-CN" altLang="en-US" sz="1400" u="none" strike="noStrike" kern="1200"/>
                        <a:t>持续改进</a:t>
                      </a:r>
                      <a:endParaRPr lang="zh-CN" altLang="en-US" sz="1400" b="0" i="0" u="none" strike="noStrike" kern="1200">
                        <a:solidFill>
                          <a:srgbClr val="000000"/>
                        </a:solidFill>
                        <a:latin typeface="+mj-ea"/>
                        <a:ea typeface="+mj-ea"/>
                        <a:cs typeface="+mn-cs"/>
                      </a:endParaRPr>
                    </a:p>
                  </a:txBody>
                  <a:tcPr marL="0" marR="0" marT="0" marB="0">
                    <a:solidFill>
                      <a:srgbClr val="FFC000"/>
                    </a:solidFill>
                  </a:tcPr>
                </a:tc>
                <a:tc>
                  <a:txBody>
                    <a:bodyPr vert="horz" wrap="square"/>
                    <a:lstStyle/>
                    <a:p>
                      <a:pPr algn="l" fontAlgn="t"/>
                      <a:r>
                        <a:rPr lang="zh-CN" altLang="en-US" sz="1400" u="none" strike="noStrike" smtClean="0">
                          <a:effectLst/>
                        </a:rPr>
                        <a:t>客户至上</a:t>
                      </a:r>
                      <a:endParaRPr lang="zh-CN" altLang="en-US" sz="1400" b="1" i="0" u="none" strike="noStrike">
                        <a:solidFill>
                          <a:srgbClr val="000000"/>
                        </a:solidFill>
                        <a:effectLst/>
                        <a:latin typeface="Arial"/>
                      </a:endParaRPr>
                    </a:p>
                  </a:txBody>
                  <a:tcPr marL="114300" marR="0" marT="0" marB="0">
                    <a:solidFill>
                      <a:srgbClr val="FFC000"/>
                    </a:solidFill>
                  </a:tcPr>
                </a:tc>
              </a:tr>
              <a:tr h="314325">
                <a:tc>
                  <a:txBody>
                    <a:bodyPr vert="horz" wrap="square"/>
                    <a:lstStyle/>
                    <a:p>
                      <a:pPr algn="ctr" fontAlgn="ctr"/>
                      <a:r>
                        <a:rPr lang="zh-CN" altLang="en-US" sz="1400" u="none" strike="noStrike" kern="1200" smtClean="0"/>
                        <a:t>成就感</a:t>
                      </a:r>
                      <a:endParaRPr lang="zh-CN" altLang="en-US" sz="1400" b="0" i="0" u="none" strike="noStrike" kern="1200">
                        <a:solidFill>
                          <a:srgbClr val="000000"/>
                        </a:solidFill>
                        <a:latin typeface="+mj-ea"/>
                        <a:ea typeface="+mj-ea"/>
                        <a:cs typeface="+mn-cs"/>
                      </a:endParaRPr>
                    </a:p>
                  </a:txBody>
                  <a:tcPr marL="0" marR="0" marT="0" marB="0"/>
                </a:tc>
                <a:tc>
                  <a:txBody>
                    <a:bodyPr vert="horz" wrap="square"/>
                    <a:lstStyle/>
                    <a:p>
                      <a:pPr algn="l" fontAlgn="t"/>
                      <a:r>
                        <a:rPr lang="zh-CN" altLang="en-US" sz="1400" u="none" strike="noStrike" smtClean="0">
                          <a:effectLst/>
                        </a:rPr>
                        <a:t>持续改进</a:t>
                      </a:r>
                      <a:endParaRPr lang="zh-CN" altLang="en-US" sz="1400" b="1" i="0" u="none" strike="noStrike">
                        <a:solidFill>
                          <a:srgbClr val="000000"/>
                        </a:solidFill>
                        <a:effectLst/>
                        <a:latin typeface="Arial"/>
                      </a:endParaRPr>
                    </a:p>
                  </a:txBody>
                  <a:tcPr marL="114300" marR="0" marT="0" marB="0">
                    <a:solidFill>
                      <a:srgbClr val="FFC000"/>
                    </a:solidFill>
                  </a:tcPr>
                </a:tc>
              </a:tr>
              <a:tr h="171450">
                <a:tc>
                  <a:txBody>
                    <a:bodyPr vert="horz" wrap="square"/>
                    <a:lstStyle/>
                    <a:p>
                      <a:pPr algn="ctr" fontAlgn="ctr"/>
                      <a:r>
                        <a:rPr lang="zh-CN" altLang="en-US" sz="1400" u="none" strike="noStrike" kern="1200" smtClean="0"/>
                        <a:t>员工</a:t>
                      </a:r>
                      <a:r>
                        <a:rPr lang="zh-CN" altLang="en-US" sz="1400" u="none" strike="noStrike" kern="1200"/>
                        <a:t>认可</a:t>
                      </a:r>
                      <a:endParaRPr lang="zh-CN" altLang="en-US" sz="1400" b="0" i="0" u="none" strike="noStrike" kern="1200">
                        <a:solidFill>
                          <a:srgbClr val="000000"/>
                        </a:solidFill>
                        <a:latin typeface="+mj-ea"/>
                        <a:ea typeface="+mj-ea"/>
                        <a:cs typeface="+mn-cs"/>
                      </a:endParaRPr>
                    </a:p>
                  </a:txBody>
                  <a:tcPr marL="0" marR="0" marT="0" marB="0"/>
                </a:tc>
                <a:tc>
                  <a:txBody>
                    <a:bodyPr vert="horz" wrap="square"/>
                    <a:lstStyle/>
                    <a:p>
                      <a:pPr algn="l" fontAlgn="t"/>
                      <a:r>
                        <a:rPr lang="zh-CN" altLang="en-US" sz="1400" u="none" strike="noStrike" smtClean="0">
                          <a:effectLst/>
                        </a:rPr>
                        <a:t>诚信</a:t>
                      </a:r>
                      <a:endParaRPr lang="zh-CN" altLang="en-US" sz="1400" b="1" i="0" u="none" strike="noStrike">
                        <a:solidFill>
                          <a:srgbClr val="000000"/>
                        </a:solidFill>
                        <a:effectLst/>
                        <a:latin typeface="Arial"/>
                      </a:endParaRPr>
                    </a:p>
                  </a:txBody>
                  <a:tcPr marL="114300" marR="0" marT="0" marB="0"/>
                </a:tc>
              </a:tr>
              <a:tr h="314325">
                <a:tc>
                  <a:txBody>
                    <a:bodyPr vert="horz" wrap="square"/>
                    <a:lstStyle/>
                    <a:p>
                      <a:pPr algn="ctr" fontAlgn="ctr"/>
                      <a:r>
                        <a:rPr lang="zh-CN" altLang="en-US" sz="1400" u="none" strike="noStrike" kern="1200" smtClean="0"/>
                        <a:t>承诺</a:t>
                      </a:r>
                      <a:endParaRPr lang="zh-CN" altLang="en-US" sz="1400" b="0" i="0" u="none" strike="noStrike" kern="1200">
                        <a:solidFill>
                          <a:srgbClr val="000000"/>
                        </a:solidFill>
                        <a:latin typeface="+mj-ea"/>
                        <a:ea typeface="+mj-ea"/>
                        <a:cs typeface="+mn-cs"/>
                      </a:endParaRPr>
                    </a:p>
                  </a:txBody>
                  <a:tcPr marL="0" marR="0" marT="0" marB="0"/>
                </a:tc>
                <a:tc>
                  <a:txBody>
                    <a:bodyPr vert="horz" wrap="square"/>
                    <a:lstStyle/>
                    <a:p>
                      <a:pPr algn="l" fontAlgn="t"/>
                      <a:r>
                        <a:rPr lang="zh-CN" altLang="en-US" sz="1400" u="none" strike="noStrike" smtClean="0">
                          <a:effectLst/>
                        </a:rPr>
                        <a:t>风险规避</a:t>
                      </a:r>
                      <a:endParaRPr lang="zh-CN" altLang="en-US" sz="1400" b="1" i="0" u="none" strike="noStrike">
                        <a:solidFill>
                          <a:srgbClr val="000000"/>
                        </a:solidFill>
                        <a:effectLst/>
                        <a:latin typeface="Arial"/>
                      </a:endParaRPr>
                    </a:p>
                  </a:txBody>
                  <a:tcPr marL="114300" marR="0" marT="0" marB="0"/>
                </a:tc>
              </a:tr>
              <a:tr h="171450">
                <a:tc>
                  <a:txBody>
                    <a:bodyPr vert="horz" wrap="square"/>
                    <a:lstStyle/>
                    <a:p>
                      <a:pPr algn="ctr" fontAlgn="ctr"/>
                      <a:r>
                        <a:rPr lang="zh-CN" altLang="en-US" sz="1400" u="none" strike="noStrike" kern="1200"/>
                        <a:t>团队合作</a:t>
                      </a:r>
                      <a:endParaRPr lang="zh-CN" altLang="en-US" sz="1400" b="0" i="0" u="none" strike="noStrike" kern="1200">
                        <a:solidFill>
                          <a:srgbClr val="000000"/>
                        </a:solidFill>
                        <a:latin typeface="+mj-ea"/>
                        <a:ea typeface="+mj-ea"/>
                        <a:cs typeface="+mn-cs"/>
                      </a:endParaRPr>
                    </a:p>
                  </a:txBody>
                  <a:tcPr marL="0" marR="0" marT="0" marB="0">
                    <a:solidFill>
                      <a:srgbClr val="FFC000"/>
                    </a:solidFill>
                  </a:tcPr>
                </a:tc>
                <a:tc>
                  <a:txBody>
                    <a:bodyPr vert="horz" wrap="square"/>
                    <a:lstStyle/>
                    <a:p>
                      <a:pPr algn="l" fontAlgn="t"/>
                      <a:r>
                        <a:rPr lang="zh-CN" altLang="en-US" sz="1400" u="none" strike="noStrike" smtClean="0">
                          <a:effectLst/>
                        </a:rPr>
                        <a:t>相互关爱</a:t>
                      </a:r>
                      <a:endParaRPr lang="zh-CN" altLang="en-US" sz="1400" b="1" i="0" u="none" strike="noStrike">
                        <a:solidFill>
                          <a:srgbClr val="000000"/>
                        </a:solidFill>
                        <a:effectLst/>
                        <a:latin typeface="Arial"/>
                      </a:endParaRPr>
                    </a:p>
                  </a:txBody>
                  <a:tcPr marL="114300" marR="0" marT="0" marB="0"/>
                </a:tc>
              </a:tr>
              <a:tr h="171450">
                <a:tc>
                  <a:txBody>
                    <a:bodyPr vert="horz" wrap="square"/>
                    <a:lstStyle/>
                    <a:p>
                      <a:pPr algn="ctr" fontAlgn="ctr"/>
                      <a:r>
                        <a:rPr lang="zh-CN" altLang="en-US" sz="1400" u="none" strike="noStrike" kern="1200" smtClean="0"/>
                        <a:t>辅导</a:t>
                      </a:r>
                      <a:r>
                        <a:rPr lang="zh-CN" altLang="en-US" sz="1400" u="none" strike="noStrike" kern="1200"/>
                        <a:t>成长</a:t>
                      </a:r>
                      <a:endParaRPr lang="zh-CN" altLang="en-US" sz="1400" b="0" i="0" u="none" strike="noStrike" kern="1200">
                        <a:solidFill>
                          <a:srgbClr val="000000"/>
                        </a:solidFill>
                        <a:latin typeface="+mj-ea"/>
                        <a:ea typeface="+mj-ea"/>
                        <a:cs typeface="+mn-cs"/>
                      </a:endParaRPr>
                    </a:p>
                  </a:txBody>
                  <a:tcPr marL="0" marR="0" marT="0" marB="0"/>
                </a:tc>
                <a:tc>
                  <a:txBody>
                    <a:bodyPr vert="horz" wrap="square"/>
                    <a:lstStyle/>
                    <a:p>
                      <a:pPr algn="l" fontAlgn="t"/>
                      <a:r>
                        <a:rPr lang="zh-CN" altLang="en-US" sz="1400" u="none" strike="noStrike" smtClean="0">
                          <a:effectLst/>
                        </a:rPr>
                        <a:t>危机感</a:t>
                      </a:r>
                      <a:endParaRPr lang="zh-CN" altLang="en-US" sz="1400" b="1" i="0" u="none" strike="noStrike">
                        <a:solidFill>
                          <a:srgbClr val="000000"/>
                        </a:solidFill>
                        <a:effectLst/>
                        <a:latin typeface="Arial"/>
                      </a:endParaRPr>
                    </a:p>
                  </a:txBody>
                  <a:tcPr marL="114300" marR="0" marT="0" marB="0"/>
                </a:tc>
              </a:tr>
            </a:tbl>
          </a:graphicData>
        </a:graphic>
      </p:graphicFrame>
      <p:pic>
        <p:nvPicPr>
          <p:cNvPr id="39" name="Picture 38"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3925888"/>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9"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4554538"/>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3611563"/>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41"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5040313"/>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42"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4240213"/>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4725988"/>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44"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5211763"/>
            <a:ext cx="1143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5" descr="http://www.surveymonkey.net/i/t.gi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000" y="3297238"/>
            <a:ext cx="114300" cy="114300"/>
          </a:xfrm>
          <a:prstGeom prst="rect">
            <a:avLst/>
          </a:prstGeom>
          <a:noFill/>
          <a:extLst>
            <a:ext uri="{909E8E84-426E-40DD-AFC4-6F175D3DCCD1}">
              <a14:hiddenFill xmlns:a14="http://schemas.microsoft.com/office/drawing/2010/main">
                <a:solidFill>
                  <a:srgbClr val="FFFFFF"/>
                </a:solidFill>
              </a14:hiddenFill>
            </a:ext>
          </a:extLst>
        </p:spPr>
      </p:pic>
      <p:sp>
        <p:nvSpPr>
          <p:cNvPr id="48" name="TextBox 47"/>
          <p:cNvSpPr txBox="1"/>
          <p:nvPr/>
        </p:nvSpPr>
        <p:spPr>
          <a:xfrm>
            <a:off x="3586349" y="4057281"/>
            <a:ext cx="5569906" cy="246221"/>
          </a:xfrm>
          <a:prstGeom prst="rect">
            <a:avLst/>
          </a:prstGeom>
          <a:noFill/>
        </p:spPr>
        <p:txBody>
          <a:bodyPr wrap="square" rtlCol="0">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r>
              <a:rPr lang="zh-CN" altLang="en-US" sz="1000" smtClean="0">
                <a:latin typeface="黑体" pitchFamily="2" charset="-122"/>
              </a:rPr>
              <a:t>注：标黄的为契合组。按照与最佳雇主的主导理念的契合度，得分规则为一组契合得半星</a:t>
            </a:r>
            <a:endParaRPr lang="en-US" sz="1000">
              <a:latin typeface="黑体" pitchFamily="2" charset="-122"/>
            </a:endParaRPr>
          </a:p>
        </p:txBody>
      </p:sp>
      <p:pic>
        <p:nvPicPr>
          <p:cNvPr id="126259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77239" y="0"/>
            <a:ext cx="1028761" cy="9300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217081"/>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8" y="300039"/>
            <a:ext cx="8369807" cy="595311"/>
          </a:xfrm>
        </p:spPr>
        <p:txBody>
          <a:bodyPr/>
          <a:lstStyle/>
          <a:p>
            <a:r>
              <a:rPr lang="zh-CN" altLang="en-US" smtClean="0"/>
              <a:t>理念牵引性：理念清晰性得分较高，说明公司提出的目标和理念简单易懂，利于员工理解和接受</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19</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2710594386"/>
              </p:ext>
            </p:extLst>
          </p:nvPr>
        </p:nvGraphicFramePr>
        <p:xfrm>
          <a:off x="634958" y="4933353"/>
          <a:ext cx="8674869" cy="1055370"/>
        </p:xfrm>
        <a:graphic>
          <a:graphicData uri="http://schemas.openxmlformats.org/drawingml/2006/table">
            <a:tbl>
              <a:tblPr>
                <a:tableStyleId>{5C22544A-7EE6-4342-B048-85BDC9FD1C3A}</a:tableStyleId>
              </a:tblPr>
              <a:tblGrid>
                <a:gridCol w="642697"/>
                <a:gridCol w="8032172"/>
              </a:tblGrid>
              <a:tr h="304800">
                <a:tc>
                  <a:txBody>
                    <a:bodyPr vert="horz" wrap="square"/>
                    <a:lstStyle/>
                    <a:p>
                      <a:pPr algn="l" fontAlgn="ctr"/>
                      <a:r>
                        <a:rPr lang="en-US" sz="1400" u="none" strike="noStrike">
                          <a:effectLst/>
                        </a:rPr>
                        <a:t>30</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公司追求的目标是明确的，并且公司正在有计划地、一步步地实现它</a:t>
                      </a:r>
                      <a:endParaRPr lang="zh-CN" altLang="en-US" sz="1400" b="0" i="0" u="none" strike="noStrike">
                        <a:solidFill>
                          <a:srgbClr val="000000"/>
                        </a:solidFill>
                        <a:effectLst/>
                        <a:latin typeface="宋体"/>
                      </a:endParaRPr>
                    </a:p>
                  </a:txBody>
                  <a:tcPr marL="9525" marR="9525" marT="9525" marB="0" anchor="ctr"/>
                </a:tc>
              </a:tr>
              <a:tr h="161925">
                <a:tc>
                  <a:txBody>
                    <a:bodyPr vert="horz" wrap="square"/>
                    <a:lstStyle/>
                    <a:p>
                      <a:pPr algn="l" fontAlgn="ctr"/>
                      <a:r>
                        <a:rPr lang="en-US" sz="1400" u="none" strike="noStrike">
                          <a:effectLst/>
                        </a:rPr>
                        <a:t>31</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公司内部重大的方针能及时清晰地传达</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32</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我认为公司目前宣传的价值导向内容清晰明了，易于理解</a:t>
                      </a:r>
                      <a:endParaRPr lang="zh-CN" altLang="en-US" sz="1400" b="0" i="0" u="none" strike="noStrike">
                        <a:solidFill>
                          <a:srgbClr val="000000"/>
                        </a:solidFill>
                        <a:effectLst/>
                        <a:latin typeface="宋体"/>
                      </a:endParaRPr>
                    </a:p>
                  </a:txBody>
                  <a:tcPr marL="9525" marR="9525" marT="9525" marB="0" anchor="ctr"/>
                </a:tc>
              </a:tr>
              <a:tr h="161925">
                <a:tc>
                  <a:txBody>
                    <a:bodyPr vert="horz" wrap="square"/>
                    <a:lstStyle/>
                    <a:p>
                      <a:pPr algn="l" fontAlgn="ctr"/>
                      <a:r>
                        <a:rPr lang="en-US" sz="1400" u="none" strike="noStrike">
                          <a:effectLst/>
                        </a:rPr>
                        <a:t>33</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各级管理者对中银消费金融文化的解释是一致的</a:t>
                      </a:r>
                      <a:endParaRPr lang="zh-CN" altLang="en-US" sz="1400" b="0" i="0" u="none" strike="noStrike">
                        <a:solidFill>
                          <a:srgbClr val="000000"/>
                        </a:solidFill>
                        <a:effectLst/>
                        <a:latin typeface="宋体"/>
                      </a:endParaRPr>
                    </a:p>
                  </a:txBody>
                  <a:tcPr marL="9525" marR="9525" marT="9525" marB="0" anchor="ctr"/>
                </a:tc>
              </a:tr>
            </a:tbl>
          </a:graphicData>
        </a:graphic>
      </p:graphicFrame>
      <p:graphicFrame>
        <p:nvGraphicFramePr>
          <p:cNvPr id="15" name="Table 14"/>
          <p:cNvGraphicFramePr>
            <a:graphicFrameLocks noGrp="1"/>
          </p:cNvGraphicFramePr>
          <p:nvPr>
            <p:extLst>
              <p:ext uri="{D42A27DB-BD31-4B8C-83A1-F6EECF244321}">
                <p14:modId xmlns:p14="http://schemas.microsoft.com/office/powerpoint/2010/main" val="715228640"/>
              </p:ext>
            </p:extLst>
          </p:nvPr>
        </p:nvGraphicFramePr>
        <p:xfrm>
          <a:off x="5348612" y="1588308"/>
          <a:ext cx="3895596" cy="183388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60%</a:t>
                      </a:r>
                      <a:r>
                        <a:rPr lang="zh-CN" altLang="en-US" sz="1400" smtClean="0"/>
                        <a:t>，中银消费得分</a:t>
                      </a:r>
                      <a:r>
                        <a:rPr lang="en-US" altLang="zh-CN" sz="1400" smtClean="0"/>
                        <a:t>73%</a:t>
                      </a:r>
                      <a:r>
                        <a:rPr lang="zh-CN" altLang="en-US" sz="1400" smtClean="0"/>
                        <a:t>，高出行业水平</a:t>
                      </a:r>
                      <a:r>
                        <a:rPr lang="en-US" altLang="zh-CN" sz="1400" smtClean="0"/>
                        <a:t>13%</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中银消费对战略目标和管理方针做到有的放矢、明确传达（第</a:t>
                      </a:r>
                      <a:r>
                        <a:rPr lang="en-US" altLang="zh-CN" sz="1400" smtClean="0">
                          <a:solidFill>
                            <a:schemeClr val="tx1"/>
                          </a:solidFill>
                          <a:latin typeface="宋体" pitchFamily="2" charset="-122"/>
                          <a:ea typeface="宋体" pitchFamily="2" charset="-122"/>
                        </a:rPr>
                        <a:t>30</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31</a:t>
                      </a:r>
                      <a:r>
                        <a:rPr lang="zh-CN" altLang="en-US" sz="1400" smtClean="0">
                          <a:solidFill>
                            <a:schemeClr val="tx1"/>
                          </a:solidFill>
                          <a:latin typeface="宋体" pitchFamily="2" charset="-122"/>
                          <a:ea typeface="宋体" pitchFamily="2" charset="-122"/>
                        </a:rPr>
                        <a:t>题），而由于尚未梳理文化理念，因此相关传达和解释未统一（第</a:t>
                      </a:r>
                      <a:r>
                        <a:rPr lang="en-US" altLang="zh-CN" sz="1400" smtClean="0">
                          <a:solidFill>
                            <a:schemeClr val="tx1"/>
                          </a:solidFill>
                          <a:latin typeface="宋体" pitchFamily="2" charset="-122"/>
                          <a:ea typeface="宋体" pitchFamily="2" charset="-122"/>
                        </a:rPr>
                        <a:t>32</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33</a:t>
                      </a:r>
                      <a:r>
                        <a:rPr lang="zh-CN" altLang="en-US" sz="1400" smtClean="0">
                          <a:solidFill>
                            <a:schemeClr val="tx1"/>
                          </a:solidFill>
                          <a:latin typeface="宋体" pitchFamily="2" charset="-122"/>
                          <a:ea typeface="宋体" pitchFamily="2" charset="-122"/>
                        </a:rPr>
                        <a:t>题）</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16" name="Chart 15"/>
          <p:cNvGraphicFramePr/>
          <p:nvPr>
            <p:extLst>
              <p:ext uri="{D42A27DB-BD31-4B8C-83A1-F6EECF244321}">
                <p14:modId xmlns:p14="http://schemas.microsoft.com/office/powerpoint/2010/main" val="2486325352"/>
              </p:ext>
            </p:extLst>
          </p:nvPr>
        </p:nvGraphicFramePr>
        <p:xfrm>
          <a:off x="536879" y="1556346"/>
          <a:ext cx="4673600" cy="2689225"/>
        </p:xfrm>
        <a:graphic>
          <a:graphicData uri="http://schemas.openxmlformats.org/drawingml/2006/chart">
            <c:chart xmlns:c="http://schemas.openxmlformats.org/drawingml/2006/chart" r:id="rId2"/>
          </a:graphicData>
        </a:graphic>
      </p:graphicFrame>
      <p:cxnSp>
        <p:nvCxnSpPr>
          <p:cNvPr id="17" name="Straight Connector 16"/>
          <p:cNvCxnSpPr/>
          <p:nvPr/>
        </p:nvCxnSpPr>
        <p:spPr>
          <a:xfrm>
            <a:off x="1549106" y="2101759"/>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27" name="五边形 16"/>
          <p:cNvSpPr/>
          <p:nvPr/>
        </p:nvSpPr>
        <p:spPr>
          <a:xfrm rot="16200000" flipH="1">
            <a:off x="4395271" y="1369351"/>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73%</a:t>
            </a:r>
            <a:endParaRPr lang="zh-CN" altLang="en-US" sz="1200" b="1">
              <a:solidFill>
                <a:schemeClr val="bg1"/>
              </a:solidFill>
            </a:endParaRPr>
          </a:p>
        </p:txBody>
      </p:sp>
      <p:pic>
        <p:nvPicPr>
          <p:cNvPr id="2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77239" y="0"/>
            <a:ext cx="1028761" cy="9300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5168050"/>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8" y="300039"/>
            <a:ext cx="8316019" cy="595311"/>
          </a:xfrm>
        </p:spPr>
        <p:txBody>
          <a:bodyPr/>
          <a:lstStyle/>
          <a:p>
            <a:r>
              <a:rPr lang="zh-CN" altLang="en-US" smtClean="0"/>
              <a:t>文化参与性：内外认知度低，亟需系统梳理并向全员统一宣导公司的文化理念体系</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20</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2490356635"/>
              </p:ext>
            </p:extLst>
          </p:nvPr>
        </p:nvGraphicFramePr>
        <p:xfrm>
          <a:off x="515046" y="4429873"/>
          <a:ext cx="8798650" cy="1520190"/>
        </p:xfrm>
        <a:graphic>
          <a:graphicData uri="http://schemas.openxmlformats.org/drawingml/2006/table">
            <a:tbl>
              <a:tblPr>
                <a:tableStyleId>{5C22544A-7EE6-4342-B048-85BDC9FD1C3A}</a:tableStyleId>
              </a:tblPr>
              <a:tblGrid>
                <a:gridCol w="624822"/>
                <a:gridCol w="8173828"/>
              </a:tblGrid>
              <a:tr h="161925">
                <a:tc>
                  <a:txBody>
                    <a:bodyPr vert="horz" wrap="square"/>
                    <a:lstStyle/>
                    <a:p>
                      <a:pPr algn="l" fontAlgn="ctr"/>
                      <a:r>
                        <a:rPr lang="en-US" sz="1400" u="none" strike="noStrike">
                          <a:effectLst/>
                        </a:rPr>
                        <a:t>34</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如果被问及，我能说出公司的文化宣传口号</a:t>
                      </a:r>
                      <a:endParaRPr lang="zh-CN" altLang="en-US" sz="1400" b="0" i="0" u="none" strike="noStrike">
                        <a:solidFill>
                          <a:srgbClr val="000000"/>
                        </a:solidFill>
                        <a:effectLst/>
                        <a:latin typeface="宋体"/>
                      </a:endParaRPr>
                    </a:p>
                  </a:txBody>
                  <a:tcPr marL="9525" marR="9525" marT="9525" marB="0" anchor="ctr"/>
                </a:tc>
              </a:tr>
              <a:tr h="161925">
                <a:tc>
                  <a:txBody>
                    <a:bodyPr vert="horz" wrap="square"/>
                    <a:lstStyle/>
                    <a:p>
                      <a:pPr algn="l" fontAlgn="ctr"/>
                      <a:r>
                        <a:rPr lang="en-US" sz="1400" u="none" strike="noStrike">
                          <a:effectLst/>
                        </a:rPr>
                        <a:t>35</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我理解公司的目标和宗旨</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36</a:t>
                      </a:r>
                      <a:endParaRPr lang="en-US" sz="1400" b="0" i="0" u="none" strike="noStrike">
                        <a:solidFill>
                          <a:srgbClr val="000000"/>
                        </a:solidFill>
                        <a:effectLst/>
                        <a:latin typeface="宋体"/>
                      </a:endParaRPr>
                    </a:p>
                  </a:txBody>
                  <a:tcPr marL="9525" marR="9525" marT="9525" marB="0" anchor="ctr">
                    <a:solidFill>
                      <a:srgbClr val="92D400"/>
                    </a:solidFill>
                  </a:tcPr>
                </a:tc>
                <a:tc>
                  <a:txBody>
                    <a:bodyPr vert="horz" wrap="square"/>
                    <a:lstStyle/>
                    <a:p>
                      <a:pPr algn="l" fontAlgn="ctr"/>
                      <a:r>
                        <a:rPr lang="zh-CN" altLang="en-US" sz="1400" u="none" strike="noStrike">
                          <a:effectLst/>
                        </a:rPr>
                        <a:t>公司的训导，正确表述是“协作、诚信、创新、和谐、正气” </a:t>
                      </a:r>
                      <a:endParaRPr lang="zh-CN" altLang="en-US" sz="1400" b="0" i="0" u="none" strike="noStrike">
                        <a:solidFill>
                          <a:srgbClr val="FF0000"/>
                        </a:solidFill>
                        <a:effectLst/>
                        <a:latin typeface="宋体"/>
                      </a:endParaRPr>
                    </a:p>
                  </a:txBody>
                  <a:tcPr marL="9525" marR="9525" marT="9525" marB="0" anchor="ctr">
                    <a:solidFill>
                      <a:srgbClr val="92D400"/>
                    </a:solidFill>
                  </a:tcPr>
                </a:tc>
              </a:tr>
              <a:tr h="161925">
                <a:tc>
                  <a:txBody>
                    <a:bodyPr vert="horz" wrap="square"/>
                    <a:lstStyle/>
                    <a:p>
                      <a:pPr algn="l" fontAlgn="ctr"/>
                      <a:r>
                        <a:rPr lang="en-US" sz="1400" u="none" strike="noStrike">
                          <a:effectLst/>
                        </a:rPr>
                        <a:t>37</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公司充分利用内对外的传播媒介宣传文化理念</a:t>
                      </a:r>
                      <a:endParaRPr lang="zh-CN" altLang="en-US" sz="1400" b="0" i="0" u="none" strike="noStrike">
                        <a:solidFill>
                          <a:srgbClr val="FF0000"/>
                        </a:solidFill>
                        <a:effectLst/>
                        <a:latin typeface="宋体"/>
                      </a:endParaRPr>
                    </a:p>
                  </a:txBody>
                  <a:tcPr marL="9525" marR="9525" marT="9525" marB="0" anchor="ctr"/>
                </a:tc>
              </a:tr>
              <a:tr h="161925">
                <a:tc>
                  <a:txBody>
                    <a:bodyPr vert="horz" wrap="square"/>
                    <a:lstStyle/>
                    <a:p>
                      <a:pPr algn="l" fontAlgn="ctr"/>
                      <a:r>
                        <a:rPr lang="en-US" sz="1400" u="none" strike="noStrike">
                          <a:effectLst/>
                        </a:rPr>
                        <a:t>38</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公司有意识的向客户传递自身的文化理念</a:t>
                      </a:r>
                      <a:endParaRPr lang="zh-CN" altLang="en-US" sz="1400" b="0" i="0" u="none" strike="noStrike">
                        <a:solidFill>
                          <a:srgbClr val="FF0000"/>
                        </a:solidFill>
                        <a:effectLst/>
                        <a:latin typeface="宋体"/>
                      </a:endParaRPr>
                    </a:p>
                  </a:txBody>
                  <a:tcPr marL="9525" marR="9525" marT="9525" marB="0" anchor="ctr"/>
                </a:tc>
              </a:tr>
              <a:tr h="323850">
                <a:tc>
                  <a:txBody>
                    <a:bodyPr vert="horz" wrap="square"/>
                    <a:lstStyle/>
                    <a:p>
                      <a:pPr algn="l" fontAlgn="ctr"/>
                      <a:r>
                        <a:rPr lang="en-US" sz="1400" u="none" strike="noStrike">
                          <a:effectLst/>
                        </a:rPr>
                        <a:t>39</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公司的文化对客户的购买行为有重要影响</a:t>
                      </a:r>
                      <a:endParaRPr lang="zh-CN" altLang="en-US" sz="1400" b="0" i="0" u="none" strike="noStrike">
                        <a:solidFill>
                          <a:srgbClr val="FF0000"/>
                        </a:solidFill>
                        <a:effectLst/>
                        <a:latin typeface="宋体"/>
                      </a:endParaRPr>
                    </a:p>
                  </a:txBody>
                  <a:tcPr marL="9525" marR="9525" marT="9525" marB="0" anchor="ctr"/>
                </a:tc>
              </a:tr>
            </a:tbl>
          </a:graphicData>
        </a:graphic>
      </p:graphicFrame>
      <p:graphicFrame>
        <p:nvGraphicFramePr>
          <p:cNvPr id="15" name="Table 14"/>
          <p:cNvGraphicFramePr>
            <a:graphicFrameLocks noGrp="1"/>
          </p:cNvGraphicFramePr>
          <p:nvPr>
            <p:extLst>
              <p:ext uri="{D42A27DB-BD31-4B8C-83A1-F6EECF244321}">
                <p14:modId xmlns:p14="http://schemas.microsoft.com/office/powerpoint/2010/main" val="1756302462"/>
              </p:ext>
            </p:extLst>
          </p:nvPr>
        </p:nvGraphicFramePr>
        <p:xfrm>
          <a:off x="5348612" y="1315348"/>
          <a:ext cx="3895596" cy="204724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60%</a:t>
                      </a:r>
                      <a:r>
                        <a:rPr lang="zh-CN" altLang="en-US" sz="1400" smtClean="0"/>
                        <a:t>，中银消费得分</a:t>
                      </a:r>
                      <a:r>
                        <a:rPr lang="en-US" altLang="zh-CN" sz="1400" smtClean="0"/>
                        <a:t>34%</a:t>
                      </a:r>
                      <a:r>
                        <a:rPr lang="zh-CN" altLang="en-US" sz="1400" smtClean="0"/>
                        <a:t>，低于行业水平</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中银消费处于企业文化建设的起步阶段，各类理念、口号尚未统一规范和强化宣导（第</a:t>
                      </a:r>
                      <a:r>
                        <a:rPr lang="en-US" altLang="zh-CN" sz="1400" smtClean="0">
                          <a:solidFill>
                            <a:schemeClr val="tx1"/>
                          </a:solidFill>
                          <a:latin typeface="宋体" pitchFamily="2" charset="-122"/>
                          <a:ea typeface="宋体" pitchFamily="2" charset="-122"/>
                        </a:rPr>
                        <a:t>34</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36</a:t>
                      </a:r>
                      <a:r>
                        <a:rPr lang="zh-CN" altLang="en-US" sz="1400" smtClean="0">
                          <a:solidFill>
                            <a:schemeClr val="tx1"/>
                          </a:solidFill>
                          <a:latin typeface="宋体" pitchFamily="2" charset="-122"/>
                          <a:ea typeface="宋体" pitchFamily="2" charset="-122"/>
                        </a:rPr>
                        <a:t>题）。不过公司已经开始积极运用企业文化工具，以达成内外部的理解和感召（第</a:t>
                      </a:r>
                      <a:r>
                        <a:rPr lang="en-US" altLang="zh-CN" sz="1400" smtClean="0">
                          <a:solidFill>
                            <a:schemeClr val="tx1"/>
                          </a:solidFill>
                          <a:latin typeface="宋体" pitchFamily="2" charset="-122"/>
                          <a:ea typeface="宋体" pitchFamily="2" charset="-122"/>
                        </a:rPr>
                        <a:t>35</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37</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38</a:t>
                      </a:r>
                      <a:r>
                        <a:rPr lang="zh-CN" altLang="en-US" sz="1400" smtClean="0">
                          <a:solidFill>
                            <a:schemeClr val="tx1"/>
                          </a:solidFill>
                          <a:latin typeface="宋体" pitchFamily="2" charset="-122"/>
                          <a:ea typeface="宋体" pitchFamily="2" charset="-122"/>
                        </a:rPr>
                        <a:t>题）。</a:t>
                      </a:r>
                      <a:endParaRPr lang="en-US" sz="1400" smtClean="0">
                        <a:solidFill>
                          <a:schemeClr val="tx1"/>
                        </a:solidFill>
                        <a:latin typeface="宋体" pitchFamily="2" charset="-122"/>
                        <a:ea typeface="宋体" pitchFamily="2" charset="-122"/>
                      </a:endParaRPr>
                    </a:p>
                  </a:txBody>
                  <a:tcPr/>
                </a:tc>
              </a:tr>
            </a:tbl>
          </a:graphicData>
        </a:graphic>
      </p:graphicFrame>
      <p:sp>
        <p:nvSpPr>
          <p:cNvPr id="17" name="Oval 16"/>
          <p:cNvSpPr/>
          <p:nvPr/>
        </p:nvSpPr>
        <p:spPr>
          <a:xfrm>
            <a:off x="2906042" y="2893510"/>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cxnSp>
        <p:nvCxnSpPr>
          <p:cNvPr id="28" name="Straight Connector 27"/>
          <p:cNvCxnSpPr/>
          <p:nvPr/>
        </p:nvCxnSpPr>
        <p:spPr>
          <a:xfrm>
            <a:off x="1645928" y="2646407"/>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29" name="五边形 16"/>
          <p:cNvSpPr/>
          <p:nvPr/>
        </p:nvSpPr>
        <p:spPr>
          <a:xfrm rot="16200000" flipH="1">
            <a:off x="4492093" y="1913999"/>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34%</a:t>
            </a:r>
            <a:endParaRPr lang="zh-CN" altLang="en-US" sz="1200" b="1">
              <a:solidFill>
                <a:schemeClr val="bg1"/>
              </a:solidFill>
            </a:endParaRPr>
          </a:p>
        </p:txBody>
      </p:sp>
      <p:graphicFrame>
        <p:nvGraphicFramePr>
          <p:cNvPr id="27" name="Chart 26"/>
          <p:cNvGraphicFramePr/>
          <p:nvPr>
            <p:extLst>
              <p:ext uri="{D42A27DB-BD31-4B8C-83A1-F6EECF244321}">
                <p14:modId xmlns:p14="http://schemas.microsoft.com/office/powerpoint/2010/main" val="2268899549"/>
              </p:ext>
            </p:extLst>
          </p:nvPr>
        </p:nvGraphicFramePr>
        <p:xfrm>
          <a:off x="656225" y="1289296"/>
          <a:ext cx="4572000" cy="2743200"/>
        </p:xfrm>
        <a:graphic>
          <a:graphicData uri="http://schemas.openxmlformats.org/drawingml/2006/chart">
            <c:chart xmlns:c="http://schemas.openxmlformats.org/drawingml/2006/chart" r:id="rId2"/>
          </a:graphicData>
        </a:graphic>
      </p:graphicFrame>
      <p:pic>
        <p:nvPicPr>
          <p:cNvPr id="126361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3936961"/>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0" name="图表 19"/>
          <p:cNvGraphicFramePr/>
          <p:nvPr>
            <p:extLst>
              <p:ext uri="{D42A27DB-BD31-4B8C-83A1-F6EECF244321}">
                <p14:modId xmlns:p14="http://schemas.microsoft.com/office/powerpoint/2010/main" val="1897034127"/>
              </p:ext>
            </p:extLst>
          </p:nvPr>
        </p:nvGraphicFramePr>
        <p:xfrm>
          <a:off x="629392" y="3065744"/>
          <a:ext cx="8684305" cy="3191632"/>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a:xfrm>
            <a:off x="429947" y="300039"/>
            <a:ext cx="9052255" cy="595311"/>
          </a:xfrm>
        </p:spPr>
        <p:txBody>
          <a:bodyPr/>
          <a:lstStyle/>
          <a:p>
            <a:r>
              <a:rPr lang="zh-CN" altLang="en-US" smtClean="0"/>
              <a:t>低分题目分析</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21</a:t>
            </a:fld>
            <a:endParaRPr lang="en-US"/>
          </a:p>
        </p:txBody>
      </p:sp>
      <p:graphicFrame>
        <p:nvGraphicFramePr>
          <p:cNvPr id="4" name="Table 3"/>
          <p:cNvGraphicFramePr>
            <a:graphicFrameLocks noGrp="1"/>
          </p:cNvGraphicFramePr>
          <p:nvPr>
            <p:extLst>
              <p:ext uri="{D42A27DB-BD31-4B8C-83A1-F6EECF244321}">
                <p14:modId xmlns:p14="http://schemas.microsoft.com/office/powerpoint/2010/main" val="1424717440"/>
              </p:ext>
            </p:extLst>
          </p:nvPr>
        </p:nvGraphicFramePr>
        <p:xfrm>
          <a:off x="629392" y="1079638"/>
          <a:ext cx="8684304" cy="1975485"/>
        </p:xfrm>
        <a:graphic>
          <a:graphicData uri="http://schemas.openxmlformats.org/drawingml/2006/table">
            <a:tbl>
              <a:tblPr firstRow="1">
                <a:tableStyleId>{21E4AEA4-8DFA-4A89-87EB-49C32662AFE0}</a:tableStyleId>
              </a:tblPr>
              <a:tblGrid>
                <a:gridCol w="616702"/>
                <a:gridCol w="8067602"/>
              </a:tblGrid>
              <a:tr h="304800">
                <a:tc>
                  <a:txBody>
                    <a:bodyPr vert="horz" wrap="square"/>
                    <a:lstStyle/>
                    <a:p>
                      <a:pPr algn="l" fontAlgn="ctr"/>
                      <a:r>
                        <a:rPr lang="en-US" sz="1400" u="none" strike="noStrike">
                          <a:effectLst/>
                        </a:rPr>
                        <a:t>36</a:t>
                      </a:r>
                      <a:endParaRPr lang="en-US" sz="1400" b="0" i="0" u="none" strike="noStrike">
                        <a:solidFill>
                          <a:schemeClr val="bg1"/>
                        </a:solidFill>
                        <a:effectLst/>
                        <a:latin typeface="宋体"/>
                      </a:endParaRPr>
                    </a:p>
                  </a:txBody>
                  <a:tcPr marL="9525" marR="9525" marT="9525" marB="0" anchor="ctr"/>
                </a:tc>
                <a:tc>
                  <a:txBody>
                    <a:bodyPr vert="horz" wrap="square"/>
                    <a:lstStyle/>
                    <a:p>
                      <a:pPr algn="l" fontAlgn="ctr"/>
                      <a:r>
                        <a:rPr lang="zh-CN" altLang="en-US" sz="1400" u="none" strike="noStrike">
                          <a:effectLst/>
                        </a:rPr>
                        <a:t>公司的训导，正确表述是“协作、诚信、创新、和谐、正气” </a:t>
                      </a:r>
                      <a:endParaRPr lang="zh-CN" altLang="en-US" sz="1400" b="0" i="0" u="none" strike="noStrike">
                        <a:solidFill>
                          <a:schemeClr val="bg1"/>
                        </a:solidFill>
                        <a:effectLst/>
                        <a:latin typeface="宋体"/>
                      </a:endParaRPr>
                    </a:p>
                  </a:txBody>
                  <a:tcPr marL="9525" marR="9525" marT="9525" marB="0" anchor="ctr"/>
                </a:tc>
              </a:tr>
              <a:tr h="304800">
                <a:tc>
                  <a:txBody>
                    <a:bodyPr vert="horz" wrap="square"/>
                    <a:lstStyle/>
                    <a:p>
                      <a:pPr algn="l" fontAlgn="ctr"/>
                      <a:endParaRPr lang="en-US" sz="1400" b="0" i="0" u="none" strike="noStrike">
                        <a:solidFill>
                          <a:schemeClr val="bg1"/>
                        </a:solidFill>
                        <a:effectLst/>
                        <a:latin typeface="宋体"/>
                      </a:endParaRPr>
                    </a:p>
                  </a:txBody>
                  <a:tcPr marL="9525" marR="9525" marT="9525" marB="0" anchor="ctr"/>
                </a:tc>
                <a:tc>
                  <a:txBody>
                    <a:bodyPr vert="horz" wrap="square"/>
                    <a:lstStyle/>
                    <a:p>
                      <a:pPr marL="363538" lvl="2" indent="0">
                        <a:lnSpc>
                          <a:spcPts val="1860"/>
                        </a:lnSpc>
                        <a:spcBef>
                          <a:spcPct val="0"/>
                        </a:spcBef>
                        <a:buClr>
                          <a:srgbClr val="002776"/>
                        </a:buClr>
                        <a:buSzPct val="75000"/>
                        <a:buNone/>
                      </a:pPr>
                      <a:r>
                        <a:rPr lang="zh-CN" altLang="en-US" sz="1400" smtClean="0"/>
                        <a:t>低于公司整体分值</a:t>
                      </a:r>
                      <a:r>
                        <a:rPr lang="en-US" altLang="zh-CN" sz="1400" smtClean="0"/>
                        <a:t>10%</a:t>
                      </a:r>
                      <a:r>
                        <a:rPr lang="zh-CN" altLang="en-US" sz="1400" smtClean="0"/>
                        <a:t>的群体</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zh-CN" altLang="en-US" sz="1400" smtClean="0"/>
                        <a:t>中、高层管理人员、外派普通员工</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en-US" altLang="zh-CN" sz="1400" smtClean="0"/>
                        <a:t>6</a:t>
                      </a:r>
                      <a:r>
                        <a:rPr lang="zh-CN" altLang="en-US" sz="1400" smtClean="0"/>
                        <a:t>个月以下（含</a:t>
                      </a:r>
                      <a:r>
                        <a:rPr lang="en-US" altLang="zh-CN" sz="1400" smtClean="0"/>
                        <a:t>6</a:t>
                      </a:r>
                      <a:r>
                        <a:rPr lang="zh-CN" altLang="en-US" sz="1400" smtClean="0"/>
                        <a:t>个月）</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zh-CN" altLang="en-US" sz="1400" smtClean="0"/>
                        <a:t>硕士研究生</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en-US" altLang="zh-CN" sz="1400" smtClean="0"/>
                        <a:t>45</a:t>
                      </a:r>
                      <a:r>
                        <a:rPr lang="zh-CN" altLang="en-US" sz="1400" smtClean="0"/>
                        <a:t>岁以上</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zh-CN" altLang="en-US" sz="1400" smtClean="0"/>
                        <a:t>财务管理部</a:t>
                      </a:r>
                      <a:endParaRPr lang="en-US" altLang="zh-CN" sz="1400" smtClean="0"/>
                    </a:p>
                    <a:p>
                      <a:pPr algn="l" fontAlgn="ctr"/>
                      <a:endParaRPr lang="zh-CN" altLang="en-US" sz="1400" b="0" i="0" u="none" strike="noStrike">
                        <a:solidFill>
                          <a:schemeClr val="bg1"/>
                        </a:solidFill>
                        <a:effectLst/>
                        <a:latin typeface="宋体"/>
                      </a:endParaRPr>
                    </a:p>
                  </a:txBody>
                  <a:tcPr marL="9525" marR="9525" marT="9525" marB="0" anchor="ctr"/>
                </a:tc>
              </a:tr>
            </a:tbl>
          </a:graphicData>
        </a:graphic>
      </p:graphicFrame>
      <p:sp>
        <p:nvSpPr>
          <p:cNvPr id="10" name="Oval 9"/>
          <p:cNvSpPr/>
          <p:nvPr/>
        </p:nvSpPr>
        <p:spPr>
          <a:xfrm>
            <a:off x="1623373" y="4630877"/>
            <a:ext cx="70302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1" name="Oval 9"/>
          <p:cNvSpPr/>
          <p:nvPr/>
        </p:nvSpPr>
        <p:spPr>
          <a:xfrm>
            <a:off x="2727806" y="4630877"/>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2" name="Oval 9"/>
          <p:cNvSpPr/>
          <p:nvPr/>
        </p:nvSpPr>
        <p:spPr>
          <a:xfrm>
            <a:off x="3392456" y="4630877"/>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4" name="Oval 9"/>
          <p:cNvSpPr/>
          <p:nvPr/>
        </p:nvSpPr>
        <p:spPr>
          <a:xfrm>
            <a:off x="5341569" y="4488327"/>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6" name="Oval 9"/>
          <p:cNvSpPr/>
          <p:nvPr/>
        </p:nvSpPr>
        <p:spPr>
          <a:xfrm>
            <a:off x="6870439" y="4466118"/>
            <a:ext cx="307280"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7" name="Oval 9"/>
          <p:cNvSpPr/>
          <p:nvPr/>
        </p:nvSpPr>
        <p:spPr>
          <a:xfrm>
            <a:off x="7816171" y="4466118"/>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3" name="Rectangle 2"/>
          <p:cNvSpPr/>
          <p:nvPr/>
        </p:nvSpPr>
        <p:spPr>
          <a:xfrm>
            <a:off x="5425278" y="2568872"/>
            <a:ext cx="3540592" cy="400110"/>
          </a:xfrm>
          <a:prstGeom prst="rect">
            <a:avLst/>
          </a:prstGeom>
        </p:spPr>
        <p:txBody>
          <a:bodyPr wrap="square">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r>
              <a:rPr lang="zh-CN" altLang="en-US" sz="1000" smtClean="0"/>
              <a:t>注：本题</a:t>
            </a:r>
            <a:r>
              <a:rPr lang="zh-CN" altLang="en-US" sz="1000"/>
              <a:t>准确</a:t>
            </a:r>
            <a:r>
              <a:rPr lang="zh-CN" altLang="en-US" sz="1000" smtClean="0"/>
              <a:t>答案</a:t>
            </a:r>
            <a:r>
              <a:rPr lang="zh-CN" altLang="en-US" sz="1000"/>
              <a:t>为“团结、进取、创新、和谐、正气</a:t>
            </a:r>
            <a:r>
              <a:rPr lang="zh-CN" altLang="en-US" sz="1000" smtClean="0"/>
              <a:t>”。</a:t>
            </a:r>
            <a:endParaRPr lang="en-US" altLang="zh-CN" sz="1000" smtClean="0"/>
          </a:p>
          <a:p>
            <a:r>
              <a:rPr lang="zh-CN" altLang="en-US" sz="1000" smtClean="0"/>
              <a:t>统计时，将“完全同意”和“同意”视为不合格</a:t>
            </a:r>
            <a:r>
              <a:rPr lang="zh-CN" altLang="en-US" sz="1000"/>
              <a:t>，其他</a:t>
            </a:r>
            <a:r>
              <a:rPr lang="zh-CN" altLang="en-US" sz="1000" smtClean="0"/>
              <a:t>通过。</a:t>
            </a:r>
            <a:endParaRPr lang="en-US" sz="1000"/>
          </a:p>
        </p:txBody>
      </p:sp>
      <p:pic>
        <p:nvPicPr>
          <p:cNvPr id="22"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6329388"/>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8" y="300039"/>
            <a:ext cx="7511553" cy="595311"/>
          </a:xfrm>
        </p:spPr>
        <p:txBody>
          <a:bodyPr/>
          <a:lstStyle/>
          <a:p>
            <a:r>
              <a:rPr lang="zh-CN" altLang="en-US" smtClean="0"/>
              <a:t>文化参与性：员工整体认同度高，但对绩效管理的有效性反馈消极</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22</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942851373"/>
              </p:ext>
            </p:extLst>
          </p:nvPr>
        </p:nvGraphicFramePr>
        <p:xfrm>
          <a:off x="638826" y="4328328"/>
          <a:ext cx="8674869" cy="1855470"/>
        </p:xfrm>
        <a:graphic>
          <a:graphicData uri="http://schemas.openxmlformats.org/drawingml/2006/table">
            <a:tbl>
              <a:tblPr>
                <a:tableStyleId>{5C22544A-7EE6-4342-B048-85BDC9FD1C3A}</a:tableStyleId>
              </a:tblPr>
              <a:tblGrid>
                <a:gridCol w="406056"/>
                <a:gridCol w="3927951"/>
                <a:gridCol w="501041"/>
                <a:gridCol w="3839821"/>
              </a:tblGrid>
              <a:tr h="304800">
                <a:tc>
                  <a:txBody>
                    <a:bodyPr vert="horz" wrap="square"/>
                    <a:lstStyle/>
                    <a:p>
                      <a:pPr algn="l" fontAlgn="ctr"/>
                      <a:r>
                        <a:rPr lang="en-US" sz="1400" u="none" strike="noStrike">
                          <a:effectLst/>
                        </a:rPr>
                        <a:t>40</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我周围的同事完全认同并支持公司的长远发展目标</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45</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公司的人力资源管理制度和操作为我提供了积极的工作环境</a:t>
                      </a:r>
                      <a:endParaRPr lang="zh-CN" altLang="en-US" sz="1400" b="0" i="0" u="none" strike="noStrike">
                        <a:solidFill>
                          <a:srgbClr val="000000"/>
                        </a:solidFill>
                        <a:effectLst/>
                        <a:latin typeface="宋体"/>
                      </a:endParaRPr>
                    </a:p>
                  </a:txBody>
                  <a:tcPr marL="9525" marR="9525" marT="9525" marB="0" anchor="ctr"/>
                </a:tc>
              </a:tr>
              <a:tr h="323850">
                <a:tc>
                  <a:txBody>
                    <a:bodyPr vert="horz" wrap="square"/>
                    <a:lstStyle/>
                    <a:p>
                      <a:pPr algn="l" fontAlgn="ctr"/>
                      <a:r>
                        <a:rPr lang="en-US" sz="1400" u="none" strike="noStrike">
                          <a:effectLst/>
                        </a:rPr>
                        <a:t>41</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我能从自己的工作中得到成就感</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46</a:t>
                      </a:r>
                      <a:endParaRPr lang="en-US" sz="1400" b="0" i="0" u="none" strike="noStrike">
                        <a:solidFill>
                          <a:srgbClr val="000000"/>
                        </a:solidFill>
                        <a:effectLst/>
                        <a:latin typeface="宋体"/>
                      </a:endParaRPr>
                    </a:p>
                  </a:txBody>
                  <a:tcPr marL="9525" marR="9525" marT="9525" marB="0" anchor="ctr">
                    <a:solidFill>
                      <a:srgbClr val="92D400"/>
                    </a:solidFill>
                  </a:tcPr>
                </a:tc>
                <a:tc>
                  <a:txBody>
                    <a:bodyPr vert="horz" wrap="square"/>
                    <a:lstStyle/>
                    <a:p>
                      <a:pPr algn="l" fontAlgn="ctr"/>
                      <a:r>
                        <a:rPr lang="zh-CN" altLang="en-US" sz="1400" u="none" strike="noStrike">
                          <a:effectLst/>
                        </a:rPr>
                        <a:t>目前的绩效评估，无法公平地反映出我的绩效水平</a:t>
                      </a:r>
                      <a:endParaRPr lang="zh-CN" altLang="en-US" sz="1400" b="0" i="0" u="none" strike="noStrike">
                        <a:solidFill>
                          <a:srgbClr val="FF0000"/>
                        </a:solidFill>
                        <a:effectLst/>
                        <a:latin typeface="宋体"/>
                      </a:endParaRPr>
                    </a:p>
                  </a:txBody>
                  <a:tcPr marL="9525" marR="9525" marT="9525" marB="0" anchor="ctr">
                    <a:solidFill>
                      <a:srgbClr val="92D400"/>
                    </a:solidFill>
                  </a:tcPr>
                </a:tc>
              </a:tr>
              <a:tr h="323850">
                <a:tc>
                  <a:txBody>
                    <a:bodyPr vert="horz" wrap="square"/>
                    <a:lstStyle/>
                    <a:p>
                      <a:pPr algn="l" fontAlgn="ctr"/>
                      <a:r>
                        <a:rPr lang="en-US" sz="1400" u="none" strike="noStrike">
                          <a:effectLst/>
                        </a:rPr>
                        <a:t>42</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我能够在这里实现自己的职业抱负</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47</a:t>
                      </a:r>
                      <a:endParaRPr lang="en-US" sz="1400" b="0" i="0" u="none" strike="noStrike">
                        <a:solidFill>
                          <a:srgbClr val="000000"/>
                        </a:solidFill>
                        <a:effectLst/>
                        <a:latin typeface="宋体"/>
                      </a:endParaRPr>
                    </a:p>
                  </a:txBody>
                  <a:tcPr marL="9525" marR="9525" marT="9525" marB="0" anchor="ctr">
                    <a:solidFill>
                      <a:srgbClr val="92D400"/>
                    </a:solidFill>
                  </a:tcPr>
                </a:tc>
                <a:tc>
                  <a:txBody>
                    <a:bodyPr vert="horz" wrap="square"/>
                    <a:lstStyle/>
                    <a:p>
                      <a:pPr algn="l" fontAlgn="ctr"/>
                      <a:r>
                        <a:rPr lang="zh-CN" altLang="en-US" sz="1400" u="none" strike="noStrike">
                          <a:effectLst/>
                        </a:rPr>
                        <a:t>我的绩效对我的薪酬产生重要的影响</a:t>
                      </a:r>
                      <a:endParaRPr lang="zh-CN" altLang="en-US" sz="1400" b="0" i="0" u="none" strike="noStrike">
                        <a:solidFill>
                          <a:srgbClr val="FF0000"/>
                        </a:solidFill>
                        <a:effectLst/>
                        <a:latin typeface="宋体"/>
                      </a:endParaRPr>
                    </a:p>
                  </a:txBody>
                  <a:tcPr marL="9525" marR="9525" marT="9525" marB="0" anchor="ctr">
                    <a:solidFill>
                      <a:srgbClr val="92D400"/>
                    </a:solidFill>
                  </a:tcPr>
                </a:tc>
              </a:tr>
              <a:tr h="161925">
                <a:tc>
                  <a:txBody>
                    <a:bodyPr vert="horz" wrap="square"/>
                    <a:lstStyle/>
                    <a:p>
                      <a:pPr algn="l" fontAlgn="ctr"/>
                      <a:r>
                        <a:rPr lang="en-US" sz="1400" u="none" strike="noStrike">
                          <a:effectLst/>
                        </a:rPr>
                        <a:t>43</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我的上级主管值得我信赖</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48</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我的绩效对我在公司的职业前景产生关键影响</a:t>
                      </a:r>
                      <a:endParaRPr lang="zh-CN" altLang="en-US" sz="1400" b="0" i="0" u="none" strike="noStrike">
                        <a:solidFill>
                          <a:srgbClr val="FF0000"/>
                        </a:solidFill>
                        <a:effectLst/>
                        <a:latin typeface="宋体"/>
                      </a:endParaRPr>
                    </a:p>
                  </a:txBody>
                  <a:tcPr marL="9525" marR="9525" marT="9525" marB="0" anchor="ctr"/>
                </a:tc>
              </a:tr>
              <a:tr h="161925">
                <a:tc>
                  <a:txBody>
                    <a:bodyPr vert="horz" wrap="square"/>
                    <a:lstStyle/>
                    <a:p>
                      <a:pPr algn="l" fontAlgn="ctr"/>
                      <a:r>
                        <a:rPr lang="en-US" sz="1400" u="none" strike="noStrike">
                          <a:effectLst/>
                        </a:rPr>
                        <a:t>44</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我能观察到高层管理人员展现出有效的领导技能</a:t>
                      </a:r>
                      <a:endParaRPr lang="zh-CN" alt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en-US" sz="1400" u="none" strike="noStrike">
                          <a:effectLst/>
                        </a:rPr>
                        <a:t>49</a:t>
                      </a:r>
                      <a:endParaRPr lang="en-US" sz="1400" b="0" i="0" u="none" strike="noStrike">
                        <a:solidFill>
                          <a:srgbClr val="000000"/>
                        </a:solidFill>
                        <a:effectLst/>
                        <a:latin typeface="宋体"/>
                      </a:endParaRPr>
                    </a:p>
                  </a:txBody>
                  <a:tcPr marL="9525" marR="9525" marT="9525" marB="0" anchor="ctr">
                    <a:solidFill>
                      <a:srgbClr val="92D400"/>
                    </a:solidFill>
                  </a:tcPr>
                </a:tc>
                <a:tc>
                  <a:txBody>
                    <a:bodyPr vert="horz" wrap="square"/>
                    <a:lstStyle/>
                    <a:p>
                      <a:pPr algn="l" fontAlgn="ctr"/>
                      <a:r>
                        <a:rPr lang="zh-CN" altLang="en-US" sz="1400" u="none" strike="noStrike">
                          <a:effectLst/>
                        </a:rPr>
                        <a:t>相对我为公司做出的贡献而言，我认可目前的薪酬回报</a:t>
                      </a:r>
                      <a:endParaRPr lang="zh-CN" altLang="en-US" sz="1400" b="0" i="0" u="none" strike="noStrike">
                        <a:solidFill>
                          <a:srgbClr val="000000"/>
                        </a:solidFill>
                        <a:effectLst/>
                        <a:latin typeface="宋体"/>
                      </a:endParaRPr>
                    </a:p>
                  </a:txBody>
                  <a:tcPr marL="9525" marR="9525" marT="9525" marB="0" anchor="ctr">
                    <a:solidFill>
                      <a:srgbClr val="92D400"/>
                    </a:solidFill>
                  </a:tcPr>
                </a:tc>
              </a:tr>
            </a:tbl>
          </a:graphicData>
        </a:graphic>
      </p:graphicFrame>
      <p:graphicFrame>
        <p:nvGraphicFramePr>
          <p:cNvPr id="15" name="Table 14"/>
          <p:cNvGraphicFramePr>
            <a:graphicFrameLocks noGrp="1"/>
          </p:cNvGraphicFramePr>
          <p:nvPr>
            <p:extLst>
              <p:ext uri="{D42A27DB-BD31-4B8C-83A1-F6EECF244321}">
                <p14:modId xmlns:p14="http://schemas.microsoft.com/office/powerpoint/2010/main" val="2137352270"/>
              </p:ext>
            </p:extLst>
          </p:nvPr>
        </p:nvGraphicFramePr>
        <p:xfrm>
          <a:off x="5348612" y="1315348"/>
          <a:ext cx="3895596" cy="247396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57%</a:t>
                      </a:r>
                      <a:r>
                        <a:rPr lang="zh-CN" altLang="en-US" sz="1400" smtClean="0"/>
                        <a:t>，中银消费得分</a:t>
                      </a:r>
                      <a:r>
                        <a:rPr lang="en-US" altLang="zh-CN" sz="1400" smtClean="0"/>
                        <a:t>73%</a:t>
                      </a:r>
                      <a:r>
                        <a:rPr lang="zh-CN" altLang="en-US" sz="1400" smtClean="0"/>
                        <a:t>，高出行业水平</a:t>
                      </a:r>
                      <a:r>
                        <a:rPr lang="en-US" altLang="zh-CN" sz="1400" smtClean="0"/>
                        <a:t>16%</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中银消费的管理者表率作用非常强（第</a:t>
                      </a:r>
                      <a:r>
                        <a:rPr lang="en-US" altLang="zh-CN" sz="1400" smtClean="0">
                          <a:solidFill>
                            <a:schemeClr val="tx1"/>
                          </a:solidFill>
                          <a:latin typeface="宋体" pitchFamily="2" charset="-122"/>
                          <a:ea typeface="宋体" pitchFamily="2" charset="-122"/>
                        </a:rPr>
                        <a:t>43</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44</a:t>
                      </a:r>
                      <a:r>
                        <a:rPr lang="zh-CN" altLang="en-US" sz="1400" smtClean="0">
                          <a:solidFill>
                            <a:schemeClr val="tx1"/>
                          </a:solidFill>
                          <a:latin typeface="宋体" pitchFamily="2" charset="-122"/>
                          <a:ea typeface="宋体" pitchFamily="2" charset="-122"/>
                        </a:rPr>
                        <a:t>题），说明公司整体管理团队领导力较高。员工对公司和职业的整体认同较强（第</a:t>
                      </a:r>
                      <a:r>
                        <a:rPr lang="en-US" altLang="zh-CN" sz="1400" smtClean="0">
                          <a:solidFill>
                            <a:schemeClr val="tx1"/>
                          </a:solidFill>
                          <a:latin typeface="宋体" pitchFamily="2" charset="-122"/>
                          <a:ea typeface="宋体" pitchFamily="2" charset="-122"/>
                        </a:rPr>
                        <a:t>40</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41</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42</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45</a:t>
                      </a:r>
                      <a:r>
                        <a:rPr lang="zh-CN" altLang="en-US" sz="1400" smtClean="0">
                          <a:solidFill>
                            <a:schemeClr val="tx1"/>
                          </a:solidFill>
                          <a:latin typeface="宋体" pitchFamily="2" charset="-122"/>
                          <a:ea typeface="宋体" pitchFamily="2" charset="-122"/>
                        </a:rPr>
                        <a:t>）。目前员工认识到了绩效的指挥棒作用（第</a:t>
                      </a:r>
                      <a:r>
                        <a:rPr lang="en-US" altLang="zh-CN" sz="1400" smtClean="0">
                          <a:solidFill>
                            <a:schemeClr val="tx1"/>
                          </a:solidFill>
                          <a:latin typeface="宋体" pitchFamily="2" charset="-122"/>
                          <a:ea typeface="宋体" pitchFamily="2" charset="-122"/>
                        </a:rPr>
                        <a:t>48</a:t>
                      </a:r>
                      <a:r>
                        <a:rPr lang="zh-CN" altLang="en-US" sz="1400" smtClean="0">
                          <a:solidFill>
                            <a:schemeClr val="tx1"/>
                          </a:solidFill>
                          <a:latin typeface="宋体" pitchFamily="2" charset="-122"/>
                          <a:ea typeface="宋体" pitchFamily="2" charset="-122"/>
                        </a:rPr>
                        <a:t>题），不过对绩效管理操作中的科学性有质疑（第</a:t>
                      </a:r>
                      <a:r>
                        <a:rPr lang="en-US" altLang="zh-CN" sz="1400" smtClean="0">
                          <a:solidFill>
                            <a:schemeClr val="tx1"/>
                          </a:solidFill>
                          <a:latin typeface="宋体" pitchFamily="2" charset="-122"/>
                          <a:ea typeface="宋体" pitchFamily="2" charset="-122"/>
                        </a:rPr>
                        <a:t>46</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47</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48</a:t>
                      </a:r>
                      <a:r>
                        <a:rPr lang="zh-CN" altLang="en-US" sz="1400" smtClean="0">
                          <a:solidFill>
                            <a:schemeClr val="tx1"/>
                          </a:solidFill>
                          <a:latin typeface="宋体" pitchFamily="2" charset="-122"/>
                          <a:ea typeface="宋体" pitchFamily="2" charset="-122"/>
                        </a:rPr>
                        <a:t>）。</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16" name="Chart 15"/>
          <p:cNvGraphicFramePr/>
          <p:nvPr>
            <p:extLst>
              <p:ext uri="{D42A27DB-BD31-4B8C-83A1-F6EECF244321}">
                <p14:modId xmlns:p14="http://schemas.microsoft.com/office/powerpoint/2010/main" val="1989626520"/>
              </p:ext>
            </p:extLst>
          </p:nvPr>
        </p:nvGraphicFramePr>
        <p:xfrm>
          <a:off x="655964" y="1134317"/>
          <a:ext cx="4660900" cy="2689225"/>
        </p:xfrm>
        <a:graphic>
          <a:graphicData uri="http://schemas.openxmlformats.org/drawingml/2006/chart">
            <c:chart xmlns:c="http://schemas.openxmlformats.org/drawingml/2006/chart" r:id="rId2"/>
          </a:graphicData>
        </a:graphic>
      </p:graphicFrame>
      <p:sp>
        <p:nvSpPr>
          <p:cNvPr id="17" name="Oval 16"/>
          <p:cNvSpPr/>
          <p:nvPr/>
        </p:nvSpPr>
        <p:spPr>
          <a:xfrm>
            <a:off x="3732758" y="2417522"/>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27" name="Oval 26"/>
          <p:cNvSpPr/>
          <p:nvPr/>
        </p:nvSpPr>
        <p:spPr>
          <a:xfrm>
            <a:off x="4047996" y="2131512"/>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28" name="Oval 27"/>
          <p:cNvSpPr/>
          <p:nvPr/>
        </p:nvSpPr>
        <p:spPr>
          <a:xfrm>
            <a:off x="4749452" y="2106460"/>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cxnSp>
        <p:nvCxnSpPr>
          <p:cNvPr id="29" name="Straight Connector 28"/>
          <p:cNvCxnSpPr/>
          <p:nvPr/>
        </p:nvCxnSpPr>
        <p:spPr>
          <a:xfrm>
            <a:off x="1656686" y="1839557"/>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30" name="五边形 16"/>
          <p:cNvSpPr/>
          <p:nvPr/>
        </p:nvSpPr>
        <p:spPr>
          <a:xfrm rot="16200000" flipH="1">
            <a:off x="4502851" y="1107149"/>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73%</a:t>
            </a:r>
            <a:endParaRPr lang="zh-CN" altLang="en-US" sz="1200" b="1">
              <a:solidFill>
                <a:schemeClr val="bg1"/>
              </a:solidFill>
            </a:endParaRPr>
          </a:p>
        </p:txBody>
      </p:sp>
      <p:pic>
        <p:nvPicPr>
          <p:cNvPr id="31"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58225263"/>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 name="图表 21"/>
          <p:cNvGraphicFramePr/>
          <p:nvPr>
            <p:extLst>
              <p:ext uri="{D42A27DB-BD31-4B8C-83A1-F6EECF244321}">
                <p14:modId xmlns:p14="http://schemas.microsoft.com/office/powerpoint/2010/main" val="1846323557"/>
              </p:ext>
            </p:extLst>
          </p:nvPr>
        </p:nvGraphicFramePr>
        <p:xfrm>
          <a:off x="641268" y="2840344"/>
          <a:ext cx="8672428" cy="3198664"/>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a:xfrm>
            <a:off x="429947" y="300039"/>
            <a:ext cx="9052255" cy="595311"/>
          </a:xfrm>
        </p:spPr>
        <p:txBody>
          <a:bodyPr/>
          <a:lstStyle/>
          <a:p>
            <a:r>
              <a:rPr lang="zh-CN" altLang="en-US" smtClean="0"/>
              <a:t>低分题目分析</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23</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1715803361"/>
              </p:ext>
            </p:extLst>
          </p:nvPr>
        </p:nvGraphicFramePr>
        <p:xfrm>
          <a:off x="641268" y="1122520"/>
          <a:ext cx="8672428" cy="1410970"/>
        </p:xfrm>
        <a:graphic>
          <a:graphicData uri="http://schemas.openxmlformats.org/drawingml/2006/table">
            <a:tbl>
              <a:tblPr firstRow="1">
                <a:tableStyleId>{21E4AEA4-8DFA-4A89-87EB-49C32662AFE0}</a:tableStyleId>
              </a:tblPr>
              <a:tblGrid>
                <a:gridCol w="1001010"/>
                <a:gridCol w="7671418"/>
              </a:tblGrid>
              <a:tr h="56478">
                <a:tc>
                  <a:txBody>
                    <a:bodyPr vert="horz" wrap="square"/>
                    <a:lstStyle/>
                    <a:p>
                      <a:pPr algn="l" fontAlgn="ctr"/>
                      <a:r>
                        <a:rPr lang="en-US" sz="1400" u="none" strike="noStrike">
                          <a:effectLst/>
                        </a:rPr>
                        <a:t>46</a:t>
                      </a:r>
                      <a:endParaRPr lang="en-US" sz="1400" b="0" i="0" u="none" strike="noStrike">
                        <a:solidFill>
                          <a:schemeClr val="bg1"/>
                        </a:solidFill>
                        <a:effectLst/>
                        <a:latin typeface="宋体"/>
                      </a:endParaRPr>
                    </a:p>
                  </a:txBody>
                  <a:tcPr marL="9525" marR="9525" marT="9525" marB="0" anchor="ctr"/>
                </a:tc>
                <a:tc>
                  <a:txBody>
                    <a:bodyPr vert="horz" wrap="square"/>
                    <a:lstStyle/>
                    <a:p>
                      <a:pPr algn="l" fontAlgn="ctr"/>
                      <a:r>
                        <a:rPr lang="zh-CN" altLang="en-US" sz="1400" u="none" strike="noStrike">
                          <a:effectLst/>
                        </a:rPr>
                        <a:t>目前的绩效评估，无法公平地反映出我的绩效水平</a:t>
                      </a:r>
                      <a:endParaRPr lang="zh-CN" altLang="en-US" sz="1400" b="0" i="0" u="none" strike="noStrike">
                        <a:solidFill>
                          <a:schemeClr val="bg1"/>
                        </a:solidFill>
                        <a:effectLst/>
                        <a:latin typeface="宋体"/>
                      </a:endParaRPr>
                    </a:p>
                  </a:txBody>
                  <a:tcPr marL="9525" marR="9525" marT="9525" marB="0" anchor="ctr"/>
                </a:tc>
              </a:tr>
              <a:tr h="56478">
                <a:tc>
                  <a:txBody>
                    <a:bodyPr vert="horz" wrap="square"/>
                    <a:lstStyle/>
                    <a:p>
                      <a:pPr algn="l" fontAlgn="ctr"/>
                      <a:endParaRPr lang="en-US" sz="1400" b="0" i="0" u="none" strike="noStrike">
                        <a:solidFill>
                          <a:schemeClr val="bg1"/>
                        </a:solidFill>
                        <a:effectLst/>
                        <a:latin typeface="宋体"/>
                      </a:endParaRPr>
                    </a:p>
                  </a:txBody>
                  <a:tcPr marL="9525" marR="9525" marT="9525" marB="0" anchor="ctr"/>
                </a:tc>
                <a:tc>
                  <a:txBody>
                    <a:bodyPr vert="horz" wrap="square"/>
                    <a:lstStyle/>
                    <a:p>
                      <a:pPr marL="363538" lvl="2" indent="0">
                        <a:lnSpc>
                          <a:spcPts val="1860"/>
                        </a:lnSpc>
                        <a:spcBef>
                          <a:spcPct val="0"/>
                        </a:spcBef>
                        <a:buClr>
                          <a:srgbClr val="002776"/>
                        </a:buClr>
                        <a:buSzPct val="75000"/>
                        <a:buNone/>
                      </a:pPr>
                      <a:r>
                        <a:rPr lang="zh-CN" altLang="en-US" sz="1400" smtClean="0">
                          <a:solidFill>
                            <a:schemeClr val="tx1"/>
                          </a:solidFill>
                          <a:latin typeface="宋体" pitchFamily="2" charset="-122"/>
                          <a:ea typeface="宋体" pitchFamily="2" charset="-122"/>
                        </a:rPr>
                        <a:t>低于公司整体分值</a:t>
                      </a:r>
                      <a:r>
                        <a:rPr lang="en-US" altLang="zh-CN" sz="1400" smtClean="0">
                          <a:solidFill>
                            <a:schemeClr val="tx1"/>
                          </a:solidFill>
                          <a:latin typeface="宋体" pitchFamily="2" charset="-122"/>
                          <a:ea typeface="宋体" pitchFamily="2" charset="-122"/>
                        </a:rPr>
                        <a:t>10%</a:t>
                      </a:r>
                      <a:r>
                        <a:rPr lang="zh-CN" altLang="en-US" sz="1400" smtClean="0">
                          <a:solidFill>
                            <a:schemeClr val="tx1"/>
                          </a:solidFill>
                          <a:latin typeface="宋体" pitchFamily="2" charset="-122"/>
                          <a:ea typeface="宋体" pitchFamily="2" charset="-122"/>
                        </a:rPr>
                        <a:t>的群体</a:t>
                      </a:r>
                      <a:endParaRPr lang="en-US" altLang="zh-CN" sz="1400" smtClean="0">
                        <a:solidFill>
                          <a:schemeClr val="tx1"/>
                        </a:solidFill>
                        <a:latin typeface="宋体" pitchFamily="2" charset="-122"/>
                        <a:ea typeface="宋体" pitchFamily="2" charset="-122"/>
                      </a:endParaRPr>
                    </a:p>
                    <a:p>
                      <a:pPr marL="801688" lvl="2" indent="-438150">
                        <a:lnSpc>
                          <a:spcPts val="1860"/>
                        </a:lnSpc>
                        <a:spcBef>
                          <a:spcPct val="0"/>
                        </a:spcBef>
                        <a:buClr>
                          <a:srgbClr val="002776"/>
                        </a:buClr>
                        <a:buSzPct val="75000"/>
                        <a:buFont typeface="Wingdings" pitchFamily="2" charset="2"/>
                        <a:buChar char="§"/>
                      </a:pPr>
                      <a:r>
                        <a:rPr lang="zh-CN" altLang="en-US" sz="1400" smtClean="0">
                          <a:solidFill>
                            <a:schemeClr val="tx1"/>
                          </a:solidFill>
                          <a:latin typeface="宋体" pitchFamily="2" charset="-122"/>
                          <a:ea typeface="宋体" pitchFamily="2" charset="-122"/>
                          <a:cs typeface="+mn-cs"/>
                        </a:rPr>
                        <a:t>外派普通员工</a:t>
                      </a:r>
                      <a:endParaRPr lang="en-US" altLang="zh-CN" sz="1400" smtClean="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en-US" altLang="zh-CN" sz="1400" smtClean="0">
                          <a:solidFill>
                            <a:schemeClr val="tx1"/>
                          </a:solidFill>
                          <a:latin typeface="宋体" pitchFamily="2" charset="-122"/>
                          <a:ea typeface="宋体" pitchFamily="2" charset="-122"/>
                          <a:cs typeface="+mn-cs"/>
                        </a:rPr>
                        <a:t>20</a:t>
                      </a:r>
                      <a:r>
                        <a:rPr lang="zh-CN" altLang="en-US" sz="1400" smtClean="0">
                          <a:solidFill>
                            <a:schemeClr val="tx1"/>
                          </a:solidFill>
                          <a:latin typeface="宋体" pitchFamily="2" charset="-122"/>
                          <a:ea typeface="宋体" pitchFamily="2" charset="-122"/>
                          <a:cs typeface="+mn-cs"/>
                        </a:rPr>
                        <a:t>岁至</a:t>
                      </a:r>
                      <a:r>
                        <a:rPr lang="en-US" altLang="zh-CN" sz="1400" smtClean="0">
                          <a:solidFill>
                            <a:schemeClr val="tx1"/>
                          </a:solidFill>
                          <a:latin typeface="宋体" pitchFamily="2" charset="-122"/>
                          <a:ea typeface="宋体" pitchFamily="2" charset="-122"/>
                          <a:cs typeface="+mn-cs"/>
                        </a:rPr>
                        <a:t>24</a:t>
                      </a:r>
                      <a:r>
                        <a:rPr lang="zh-CN" altLang="en-US" sz="1400" smtClean="0">
                          <a:solidFill>
                            <a:schemeClr val="tx1"/>
                          </a:solidFill>
                          <a:latin typeface="宋体" pitchFamily="2" charset="-122"/>
                          <a:ea typeface="宋体" pitchFamily="2" charset="-122"/>
                          <a:cs typeface="+mn-cs"/>
                        </a:rPr>
                        <a:t>岁</a:t>
                      </a:r>
                      <a:endParaRPr lang="en-US" altLang="zh-CN" sz="1400" smtClean="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zh-CN" altLang="en-US" sz="1400" smtClean="0">
                          <a:solidFill>
                            <a:schemeClr val="tx1"/>
                          </a:solidFill>
                          <a:latin typeface="宋体" pitchFamily="2" charset="-122"/>
                          <a:ea typeface="宋体" pitchFamily="2" charset="-122"/>
                          <a:cs typeface="+mn-cs"/>
                        </a:rPr>
                        <a:t>人事行政部、信息科技部</a:t>
                      </a:r>
                      <a:endParaRPr lang="en-US" altLang="zh-CN" sz="1400" smtClean="0">
                        <a:solidFill>
                          <a:schemeClr val="tx1"/>
                        </a:solidFill>
                        <a:latin typeface="宋体" pitchFamily="2" charset="-122"/>
                        <a:ea typeface="宋体" pitchFamily="2" charset="-122"/>
                        <a:cs typeface="+mn-cs"/>
                      </a:endParaRPr>
                    </a:p>
                    <a:p>
                      <a:pPr algn="l" fontAlgn="ctr"/>
                      <a:endParaRPr lang="zh-CN" altLang="en-US" sz="1400" b="0" i="0" u="none" strike="noStrike">
                        <a:solidFill>
                          <a:schemeClr val="bg1"/>
                        </a:solidFill>
                        <a:effectLst/>
                        <a:latin typeface="宋体"/>
                      </a:endParaRPr>
                    </a:p>
                  </a:txBody>
                  <a:tcPr marL="9525" marR="9525" marT="9525" marB="0" anchor="ctr"/>
                </a:tc>
              </a:tr>
            </a:tbl>
          </a:graphicData>
        </a:graphic>
      </p:graphicFrame>
      <p:sp>
        <p:nvSpPr>
          <p:cNvPr id="15" name="Oval 9"/>
          <p:cNvSpPr/>
          <p:nvPr/>
        </p:nvSpPr>
        <p:spPr>
          <a:xfrm>
            <a:off x="2628976" y="4282842"/>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6" name="Oval 9"/>
          <p:cNvSpPr/>
          <p:nvPr/>
        </p:nvSpPr>
        <p:spPr>
          <a:xfrm>
            <a:off x="5852172" y="4311660"/>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7" name="Oval 9"/>
          <p:cNvSpPr/>
          <p:nvPr/>
        </p:nvSpPr>
        <p:spPr>
          <a:xfrm>
            <a:off x="7455451" y="4282842"/>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21" name="Oval 9"/>
          <p:cNvSpPr/>
          <p:nvPr/>
        </p:nvSpPr>
        <p:spPr>
          <a:xfrm>
            <a:off x="8697322" y="4282842"/>
            <a:ext cx="368458"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23" name="Rectangle 22"/>
          <p:cNvSpPr/>
          <p:nvPr/>
        </p:nvSpPr>
        <p:spPr>
          <a:xfrm>
            <a:off x="5035138" y="2216005"/>
            <a:ext cx="4180114" cy="246221"/>
          </a:xfrm>
          <a:prstGeom prst="rect">
            <a:avLst/>
          </a:prstGeom>
        </p:spPr>
        <p:txBody>
          <a:bodyPr wrap="square">
            <a:spAutoFit/>
          </a:bodyPr>
          <a:lstStyle>
            <a:defPPr>
              <a:defRPr lang="en-US"/>
            </a:defPPr>
            <a:lvl1pPr algn="l" rtl="0" fontAlgn="base">
              <a:spcBef>
                <a:spcPct val="0"/>
              </a:spcBef>
              <a:spcAft>
                <a:spcPct val="0"/>
              </a:spcAft>
              <a:defRPr sz="1900" kern="1200">
                <a:solidFill>
                  <a:schemeClr val="tx1"/>
                </a:solidFill>
                <a:latin typeface="Arial"/>
                <a:ea typeface="+mn-ea"/>
                <a:cs typeface="Arial"/>
              </a:defRPr>
            </a:lvl1pPr>
            <a:lvl2pPr marL="428625" indent="28575" algn="l" rtl="0" fontAlgn="base">
              <a:spcBef>
                <a:spcPct val="0"/>
              </a:spcBef>
              <a:spcAft>
                <a:spcPct val="0"/>
              </a:spcAft>
              <a:defRPr sz="1900" kern="1200">
                <a:solidFill>
                  <a:schemeClr val="tx1"/>
                </a:solidFill>
                <a:latin typeface="Arial"/>
                <a:ea typeface="+mn-ea"/>
                <a:cs typeface="Arial"/>
              </a:defRPr>
            </a:lvl2pPr>
            <a:lvl3pPr marL="858838" indent="55563" algn="l" rtl="0" fontAlgn="base">
              <a:spcBef>
                <a:spcPct val="0"/>
              </a:spcBef>
              <a:spcAft>
                <a:spcPct val="0"/>
              </a:spcAft>
              <a:defRPr sz="1900" kern="1200">
                <a:solidFill>
                  <a:schemeClr val="tx1"/>
                </a:solidFill>
                <a:latin typeface="Arial"/>
                <a:ea typeface="+mn-ea"/>
                <a:cs typeface="Arial"/>
              </a:defRPr>
            </a:lvl3pPr>
            <a:lvl4pPr marL="1289050" indent="82550" algn="l" rtl="0" fontAlgn="base">
              <a:spcBef>
                <a:spcPct val="0"/>
              </a:spcBef>
              <a:spcAft>
                <a:spcPct val="0"/>
              </a:spcAft>
              <a:defRPr sz="1900" kern="1200">
                <a:solidFill>
                  <a:schemeClr val="tx1"/>
                </a:solidFill>
                <a:latin typeface="Arial"/>
                <a:ea typeface="+mn-ea"/>
                <a:cs typeface="Arial"/>
              </a:defRPr>
            </a:lvl4pPr>
            <a:lvl5pPr marL="1717675" indent="111125" algn="l" rtl="0" fontAlgn="base">
              <a:spcBef>
                <a:spcPct val="0"/>
              </a:spcBef>
              <a:spcAft>
                <a:spcPct val="0"/>
              </a:spcAft>
              <a:defRPr sz="1900" kern="1200">
                <a:solidFill>
                  <a:schemeClr val="tx1"/>
                </a:solidFill>
                <a:latin typeface="Arial"/>
                <a:ea typeface="+mn-ea"/>
                <a:cs typeface="Arial"/>
              </a:defRPr>
            </a:lvl5pPr>
            <a:lvl6pPr marL="2286000" algn="l" defTabSz="914400" rtl="0" eaLnBrk="1" latinLnBrk="0" hangingPunct="1">
              <a:defRPr sz="1900" kern="1200">
                <a:solidFill>
                  <a:schemeClr val="tx1"/>
                </a:solidFill>
                <a:latin typeface="Arial"/>
                <a:ea typeface="+mn-ea"/>
                <a:cs typeface="Arial"/>
              </a:defRPr>
            </a:lvl6pPr>
            <a:lvl7pPr marL="2743200" algn="l" defTabSz="914400" rtl="0" eaLnBrk="1" latinLnBrk="0" hangingPunct="1">
              <a:defRPr sz="1900" kern="1200">
                <a:solidFill>
                  <a:schemeClr val="tx1"/>
                </a:solidFill>
                <a:latin typeface="Arial"/>
                <a:ea typeface="+mn-ea"/>
                <a:cs typeface="Arial"/>
              </a:defRPr>
            </a:lvl7pPr>
            <a:lvl8pPr marL="3200400" algn="l" defTabSz="914400" rtl="0" eaLnBrk="1" latinLnBrk="0" hangingPunct="1">
              <a:defRPr sz="1900" kern="1200">
                <a:solidFill>
                  <a:schemeClr val="tx1"/>
                </a:solidFill>
                <a:latin typeface="Arial"/>
                <a:ea typeface="+mn-ea"/>
                <a:cs typeface="Arial"/>
              </a:defRPr>
            </a:lvl8pPr>
            <a:lvl9pPr marL="3657600" algn="l" defTabSz="914400" rtl="0" eaLnBrk="1" latinLnBrk="0" hangingPunct="1">
              <a:defRPr sz="1900" kern="1200">
                <a:solidFill>
                  <a:schemeClr val="tx1"/>
                </a:solidFill>
                <a:latin typeface="Arial"/>
                <a:ea typeface="+mn-ea"/>
                <a:cs typeface="Arial"/>
              </a:defRPr>
            </a:lvl9pPr>
          </a:lstStyle>
          <a:p>
            <a:r>
              <a:rPr lang="zh-CN" altLang="en-US" sz="1000" smtClean="0"/>
              <a:t>注：本题为反向题，统计时，将“完全不同意”和“不同意”视为积极个体</a:t>
            </a:r>
            <a:endParaRPr lang="en-US" sz="1000"/>
          </a:p>
        </p:txBody>
      </p:sp>
      <p:pic>
        <p:nvPicPr>
          <p:cNvPr id="3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5004731"/>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7" name="图表 16"/>
          <p:cNvGraphicFramePr/>
          <p:nvPr>
            <p:extLst>
              <p:ext uri="{D42A27DB-BD31-4B8C-83A1-F6EECF244321}">
                <p14:modId xmlns:p14="http://schemas.microsoft.com/office/powerpoint/2010/main" val="3759104123"/>
              </p:ext>
            </p:extLst>
          </p:nvPr>
        </p:nvGraphicFramePr>
        <p:xfrm>
          <a:off x="653143" y="3008076"/>
          <a:ext cx="8660553" cy="3181061"/>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a:xfrm>
            <a:off x="429947" y="300039"/>
            <a:ext cx="9052255" cy="595311"/>
          </a:xfrm>
        </p:spPr>
        <p:txBody>
          <a:bodyPr/>
          <a:lstStyle/>
          <a:p>
            <a:r>
              <a:rPr lang="zh-CN" altLang="en-US" smtClean="0"/>
              <a:t>低分题目分析</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24</a:t>
            </a:fld>
            <a:endParaRPr lang="en-US"/>
          </a:p>
        </p:txBody>
      </p:sp>
      <p:graphicFrame>
        <p:nvGraphicFramePr>
          <p:cNvPr id="6" name="Table 5"/>
          <p:cNvGraphicFramePr>
            <a:graphicFrameLocks noGrp="1"/>
          </p:cNvGraphicFramePr>
          <p:nvPr>
            <p:extLst>
              <p:ext uri="{D42A27DB-BD31-4B8C-83A1-F6EECF244321}">
                <p14:modId xmlns:p14="http://schemas.microsoft.com/office/powerpoint/2010/main" val="1079571293"/>
              </p:ext>
            </p:extLst>
          </p:nvPr>
        </p:nvGraphicFramePr>
        <p:xfrm>
          <a:off x="653144" y="1264712"/>
          <a:ext cx="8660552" cy="1169670"/>
        </p:xfrm>
        <a:graphic>
          <a:graphicData uri="http://schemas.openxmlformats.org/drawingml/2006/table">
            <a:tbl>
              <a:tblPr firstRow="1">
                <a:tableStyleId>{21E4AEA4-8DFA-4A89-87EB-49C32662AFE0}</a:tableStyleId>
              </a:tblPr>
              <a:tblGrid>
                <a:gridCol w="999639"/>
                <a:gridCol w="7660913"/>
              </a:tblGrid>
              <a:tr h="56478">
                <a:tc>
                  <a:txBody>
                    <a:bodyPr vert="horz" wrap="square"/>
                    <a:lstStyle/>
                    <a:p>
                      <a:pPr algn="l" fontAlgn="ctr"/>
                      <a:r>
                        <a:rPr lang="en-US" sz="1400" u="none" strike="noStrike">
                          <a:effectLst/>
                        </a:rPr>
                        <a:t>47</a:t>
                      </a:r>
                      <a:endParaRPr lang="en-US" sz="1400" b="0" i="0" u="none" strike="noStrike">
                        <a:solidFill>
                          <a:schemeClr val="bg1"/>
                        </a:solidFill>
                        <a:effectLst/>
                        <a:latin typeface="宋体"/>
                      </a:endParaRPr>
                    </a:p>
                  </a:txBody>
                  <a:tcPr marL="9525" marR="9525" marT="9525" marB="0" anchor="ctr"/>
                </a:tc>
                <a:tc>
                  <a:txBody>
                    <a:bodyPr vert="horz" wrap="square"/>
                    <a:lstStyle/>
                    <a:p>
                      <a:pPr algn="l" fontAlgn="ctr"/>
                      <a:r>
                        <a:rPr lang="zh-CN" altLang="en-US" sz="1400" u="none" strike="noStrike">
                          <a:effectLst/>
                        </a:rPr>
                        <a:t>我的绩效对我的薪酬产生重要的影响</a:t>
                      </a:r>
                      <a:endParaRPr lang="zh-CN" altLang="en-US" sz="1400" b="0" i="0" u="none" strike="noStrike">
                        <a:solidFill>
                          <a:schemeClr val="bg1"/>
                        </a:solidFill>
                        <a:effectLst/>
                        <a:latin typeface="宋体"/>
                      </a:endParaRPr>
                    </a:p>
                  </a:txBody>
                  <a:tcPr marL="9525" marR="9525" marT="9525" marB="0" anchor="ctr"/>
                </a:tc>
              </a:tr>
              <a:tr h="56478">
                <a:tc>
                  <a:txBody>
                    <a:bodyPr vert="horz" wrap="square"/>
                    <a:lstStyle/>
                    <a:p>
                      <a:pPr algn="l" fontAlgn="ctr"/>
                      <a:endParaRPr lang="en-US" sz="1400" b="0" i="0" u="none" strike="noStrike">
                        <a:solidFill>
                          <a:schemeClr val="bg1"/>
                        </a:solidFill>
                        <a:effectLst/>
                        <a:latin typeface="宋体"/>
                      </a:endParaRPr>
                    </a:p>
                  </a:txBody>
                  <a:tcPr marL="9525" marR="9525" marT="9525" marB="0" anchor="ctr"/>
                </a:tc>
                <a:tc>
                  <a:txBody>
                    <a:bodyPr vert="horz" wrap="square"/>
                    <a:lstStyle/>
                    <a:p>
                      <a:pPr marL="363538" lvl="2" indent="0">
                        <a:lnSpc>
                          <a:spcPts val="1860"/>
                        </a:lnSpc>
                        <a:spcBef>
                          <a:spcPct val="0"/>
                        </a:spcBef>
                        <a:buClr>
                          <a:srgbClr val="002776"/>
                        </a:buClr>
                        <a:buSzPct val="75000"/>
                        <a:buNone/>
                      </a:pPr>
                      <a:r>
                        <a:rPr lang="zh-CN" altLang="en-US" sz="1400" smtClean="0"/>
                        <a:t>低于公司整体分值</a:t>
                      </a:r>
                      <a:r>
                        <a:rPr lang="en-US" altLang="zh-CN" sz="1400" smtClean="0"/>
                        <a:t>10%</a:t>
                      </a:r>
                      <a:r>
                        <a:rPr lang="zh-CN" altLang="en-US" sz="1400" smtClean="0"/>
                        <a:t>的群体</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en-US" altLang="zh-CN" sz="1400" smtClean="0"/>
                        <a:t>20</a:t>
                      </a:r>
                      <a:r>
                        <a:rPr lang="zh-CN" altLang="en-US" sz="1400" smtClean="0"/>
                        <a:t>岁至</a:t>
                      </a:r>
                      <a:r>
                        <a:rPr lang="en-US" altLang="zh-CN" sz="1400" smtClean="0"/>
                        <a:t>24</a:t>
                      </a:r>
                      <a:r>
                        <a:rPr lang="zh-CN" altLang="en-US" sz="1400" smtClean="0"/>
                        <a:t>岁</a:t>
                      </a:r>
                      <a:endParaRPr lang="en-US" altLang="zh-CN" sz="1400" smtClean="0"/>
                    </a:p>
                    <a:p>
                      <a:pPr marL="801688" lvl="2" indent="-438150">
                        <a:lnSpc>
                          <a:spcPts val="1860"/>
                        </a:lnSpc>
                        <a:spcBef>
                          <a:spcPct val="0"/>
                        </a:spcBef>
                        <a:buClr>
                          <a:srgbClr val="002776"/>
                        </a:buClr>
                        <a:buSzPct val="75000"/>
                        <a:buFont typeface="Wingdings" pitchFamily="2" charset="2"/>
                        <a:buChar char="§"/>
                      </a:pPr>
                      <a:r>
                        <a:rPr lang="zh-CN" altLang="en-US" sz="1400" smtClean="0"/>
                        <a:t>市场营销与客户服务部</a:t>
                      </a:r>
                      <a:endParaRPr lang="en-US" altLang="zh-CN" sz="1400" smtClean="0"/>
                    </a:p>
                    <a:p>
                      <a:pPr algn="l" fontAlgn="ctr"/>
                      <a:endParaRPr lang="zh-CN" altLang="en-US" sz="1400" b="0" i="0" u="none" strike="noStrike">
                        <a:solidFill>
                          <a:schemeClr val="bg1"/>
                        </a:solidFill>
                        <a:effectLst/>
                        <a:latin typeface="宋体"/>
                      </a:endParaRPr>
                    </a:p>
                  </a:txBody>
                  <a:tcPr marL="9525" marR="9525" marT="9525" marB="0" anchor="ctr"/>
                </a:tc>
              </a:tr>
            </a:tbl>
          </a:graphicData>
        </a:graphic>
      </p:graphicFrame>
      <p:sp>
        <p:nvSpPr>
          <p:cNvPr id="15" name="Oval 9"/>
          <p:cNvSpPr/>
          <p:nvPr/>
        </p:nvSpPr>
        <p:spPr>
          <a:xfrm>
            <a:off x="8468359" y="4035903"/>
            <a:ext cx="346979"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6" name="Oval 9"/>
          <p:cNvSpPr/>
          <p:nvPr/>
        </p:nvSpPr>
        <p:spPr>
          <a:xfrm>
            <a:off x="5849211" y="4035903"/>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pic>
        <p:nvPicPr>
          <p:cNvPr id="1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5848148"/>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6" name="图表 15"/>
          <p:cNvGraphicFramePr/>
          <p:nvPr>
            <p:extLst>
              <p:ext uri="{D42A27DB-BD31-4B8C-83A1-F6EECF244321}">
                <p14:modId xmlns:p14="http://schemas.microsoft.com/office/powerpoint/2010/main" val="4185192201"/>
              </p:ext>
            </p:extLst>
          </p:nvPr>
        </p:nvGraphicFramePr>
        <p:xfrm>
          <a:off x="629392" y="3031415"/>
          <a:ext cx="8823366" cy="3095655"/>
        </p:xfrm>
        <a:graphic>
          <a:graphicData uri="http://schemas.openxmlformats.org/drawingml/2006/chart">
            <c:chart xmlns:c="http://schemas.openxmlformats.org/drawingml/2006/chart" r:id="rId2"/>
          </a:graphicData>
        </a:graphic>
      </p:graphicFrame>
      <p:sp>
        <p:nvSpPr>
          <p:cNvPr id="2" name="Title 1"/>
          <p:cNvSpPr>
            <a:spLocks noGrp="1"/>
          </p:cNvSpPr>
          <p:nvPr>
            <p:ph type="title"/>
          </p:nvPr>
        </p:nvSpPr>
        <p:spPr>
          <a:xfrm>
            <a:off x="429947" y="300039"/>
            <a:ext cx="9052255" cy="595311"/>
          </a:xfrm>
        </p:spPr>
        <p:txBody>
          <a:bodyPr/>
          <a:lstStyle/>
          <a:p>
            <a:r>
              <a:rPr lang="zh-CN" altLang="en-US" smtClean="0"/>
              <a:t>低分题目分析</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25</a:t>
            </a:fld>
            <a:endParaRPr lang="en-US"/>
          </a:p>
        </p:txBody>
      </p:sp>
      <p:graphicFrame>
        <p:nvGraphicFramePr>
          <p:cNvPr id="7" name="Table 6"/>
          <p:cNvGraphicFramePr>
            <a:graphicFrameLocks noGrp="1"/>
          </p:cNvGraphicFramePr>
          <p:nvPr>
            <p:extLst>
              <p:ext uri="{D42A27DB-BD31-4B8C-83A1-F6EECF244321}">
                <p14:modId xmlns:p14="http://schemas.microsoft.com/office/powerpoint/2010/main" val="3640630182"/>
              </p:ext>
            </p:extLst>
          </p:nvPr>
        </p:nvGraphicFramePr>
        <p:xfrm>
          <a:off x="641268" y="1310408"/>
          <a:ext cx="8672427" cy="1410970"/>
        </p:xfrm>
        <a:graphic>
          <a:graphicData uri="http://schemas.openxmlformats.org/drawingml/2006/table">
            <a:tbl>
              <a:tblPr firstRow="1">
                <a:tableStyleId>{21E4AEA4-8DFA-4A89-87EB-49C32662AFE0}</a:tableStyleId>
              </a:tblPr>
              <a:tblGrid>
                <a:gridCol w="1001011"/>
                <a:gridCol w="7671416"/>
              </a:tblGrid>
              <a:tr h="56478">
                <a:tc>
                  <a:txBody>
                    <a:bodyPr vert="horz" wrap="square"/>
                    <a:lstStyle/>
                    <a:p>
                      <a:pPr algn="l" fontAlgn="ctr"/>
                      <a:r>
                        <a:rPr lang="en-US" sz="1400" u="none" strike="noStrike">
                          <a:effectLst/>
                        </a:rPr>
                        <a:t>49</a:t>
                      </a:r>
                      <a:endParaRPr lang="en-US" sz="1400" b="0" i="0" u="none" strike="noStrike">
                        <a:solidFill>
                          <a:schemeClr val="bg1"/>
                        </a:solidFill>
                        <a:effectLst/>
                        <a:latin typeface="宋体"/>
                      </a:endParaRPr>
                    </a:p>
                  </a:txBody>
                  <a:tcPr marL="9525" marR="9525" marT="9525" marB="0" anchor="ctr"/>
                </a:tc>
                <a:tc>
                  <a:txBody>
                    <a:bodyPr vert="horz" wrap="square"/>
                    <a:lstStyle/>
                    <a:p>
                      <a:pPr algn="l" fontAlgn="ctr"/>
                      <a:r>
                        <a:rPr lang="zh-CN" altLang="en-US" sz="1400" u="none" strike="noStrike">
                          <a:effectLst/>
                        </a:rPr>
                        <a:t>相对我为公司做出的贡献而言，我认可目前的薪酬回报</a:t>
                      </a:r>
                      <a:endParaRPr lang="zh-CN" altLang="en-US" sz="1400" b="0" i="0" u="none" strike="noStrike">
                        <a:solidFill>
                          <a:schemeClr val="bg1"/>
                        </a:solidFill>
                        <a:effectLst/>
                        <a:latin typeface="宋体"/>
                      </a:endParaRPr>
                    </a:p>
                  </a:txBody>
                  <a:tcPr marL="9525" marR="9525" marT="9525" marB="0" anchor="ctr"/>
                </a:tc>
              </a:tr>
              <a:tr h="56478">
                <a:tc>
                  <a:txBody>
                    <a:bodyPr vert="horz" wrap="square"/>
                    <a:lstStyle/>
                    <a:p>
                      <a:pPr algn="l" fontAlgn="ctr"/>
                      <a:endParaRPr lang="en-US" sz="1400" b="0" i="0" u="none" strike="noStrike">
                        <a:solidFill>
                          <a:schemeClr val="bg1"/>
                        </a:solidFill>
                        <a:effectLst/>
                        <a:latin typeface="宋体"/>
                      </a:endParaRPr>
                    </a:p>
                  </a:txBody>
                  <a:tcPr marL="9525" marR="9525" marT="9525" marB="0" anchor="ctr"/>
                </a:tc>
                <a:tc>
                  <a:txBody>
                    <a:bodyPr vert="horz" wrap="square"/>
                    <a:lstStyle/>
                    <a:p>
                      <a:pPr marL="363538" lvl="2" indent="0">
                        <a:lnSpc>
                          <a:spcPts val="1860"/>
                        </a:lnSpc>
                        <a:spcBef>
                          <a:spcPct val="0"/>
                        </a:spcBef>
                        <a:buClr>
                          <a:srgbClr val="002776"/>
                        </a:buClr>
                        <a:buSzPct val="75000"/>
                        <a:buNone/>
                      </a:pPr>
                      <a:r>
                        <a:rPr lang="zh-CN" altLang="en-US" sz="1400" smtClean="0">
                          <a:solidFill>
                            <a:schemeClr val="tx1"/>
                          </a:solidFill>
                          <a:latin typeface="宋体" pitchFamily="2" charset="-122"/>
                          <a:ea typeface="宋体" pitchFamily="2" charset="-122"/>
                        </a:rPr>
                        <a:t>低于公司整体分值</a:t>
                      </a:r>
                      <a:r>
                        <a:rPr lang="en-US" altLang="zh-CN" sz="1400" smtClean="0">
                          <a:solidFill>
                            <a:schemeClr val="tx1"/>
                          </a:solidFill>
                          <a:latin typeface="宋体" pitchFamily="2" charset="-122"/>
                          <a:ea typeface="宋体" pitchFamily="2" charset="-122"/>
                        </a:rPr>
                        <a:t>10%</a:t>
                      </a:r>
                      <a:r>
                        <a:rPr lang="zh-CN" altLang="en-US" sz="1400" smtClean="0">
                          <a:solidFill>
                            <a:schemeClr val="tx1"/>
                          </a:solidFill>
                          <a:latin typeface="宋体" pitchFamily="2" charset="-122"/>
                          <a:ea typeface="宋体" pitchFamily="2" charset="-122"/>
                        </a:rPr>
                        <a:t>的群体</a:t>
                      </a:r>
                      <a:endParaRPr lang="en-US" altLang="zh-CN" sz="1400" smtClean="0">
                        <a:solidFill>
                          <a:schemeClr val="tx1"/>
                        </a:solidFill>
                        <a:latin typeface="宋体" pitchFamily="2" charset="-122"/>
                        <a:ea typeface="宋体" pitchFamily="2" charset="-122"/>
                      </a:endParaRPr>
                    </a:p>
                    <a:p>
                      <a:pPr marL="801688" lvl="2" indent="-438150">
                        <a:lnSpc>
                          <a:spcPts val="1860"/>
                        </a:lnSpc>
                        <a:spcBef>
                          <a:spcPct val="0"/>
                        </a:spcBef>
                        <a:buClr>
                          <a:srgbClr val="002776"/>
                        </a:buClr>
                        <a:buSzPct val="75000"/>
                        <a:buFont typeface="Wingdings" pitchFamily="2" charset="2"/>
                        <a:buChar char="§"/>
                      </a:pPr>
                      <a:r>
                        <a:rPr lang="zh-CN" altLang="en-US" sz="1400" smtClean="0">
                          <a:solidFill>
                            <a:schemeClr val="tx1"/>
                          </a:solidFill>
                          <a:latin typeface="宋体" pitchFamily="2" charset="-122"/>
                          <a:ea typeface="宋体" pitchFamily="2" charset="-122"/>
                          <a:cs typeface="+mn-cs"/>
                        </a:rPr>
                        <a:t>正式普通员工</a:t>
                      </a:r>
                      <a:endParaRPr lang="en-US" altLang="zh-CN" sz="1400" smtClean="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en-US" altLang="zh-CN" sz="1400" smtClean="0">
                          <a:solidFill>
                            <a:schemeClr val="tx1"/>
                          </a:solidFill>
                          <a:latin typeface="宋体" pitchFamily="2" charset="-122"/>
                          <a:ea typeface="宋体" pitchFamily="2" charset="-122"/>
                          <a:cs typeface="+mn-cs"/>
                        </a:rPr>
                        <a:t>6</a:t>
                      </a:r>
                      <a:r>
                        <a:rPr lang="zh-CN" altLang="en-US" sz="1400" smtClean="0">
                          <a:solidFill>
                            <a:schemeClr val="tx1"/>
                          </a:solidFill>
                          <a:latin typeface="宋体" pitchFamily="2" charset="-122"/>
                          <a:ea typeface="宋体" pitchFamily="2" charset="-122"/>
                          <a:cs typeface="+mn-cs"/>
                        </a:rPr>
                        <a:t>个月至</a:t>
                      </a:r>
                      <a:r>
                        <a:rPr lang="en-US" altLang="zh-CN" sz="1400" smtClean="0">
                          <a:solidFill>
                            <a:schemeClr val="tx1"/>
                          </a:solidFill>
                          <a:latin typeface="宋体" pitchFamily="2" charset="-122"/>
                          <a:ea typeface="宋体" pitchFamily="2" charset="-122"/>
                          <a:cs typeface="+mn-cs"/>
                        </a:rPr>
                        <a:t>2</a:t>
                      </a:r>
                      <a:r>
                        <a:rPr lang="zh-CN" altLang="en-US" sz="1400" smtClean="0">
                          <a:solidFill>
                            <a:schemeClr val="tx1"/>
                          </a:solidFill>
                          <a:latin typeface="宋体" pitchFamily="2" charset="-122"/>
                          <a:ea typeface="宋体" pitchFamily="2" charset="-122"/>
                          <a:cs typeface="+mn-cs"/>
                        </a:rPr>
                        <a:t>年（含</a:t>
                      </a:r>
                      <a:r>
                        <a:rPr lang="en-US" altLang="zh-CN" sz="1400" smtClean="0">
                          <a:solidFill>
                            <a:schemeClr val="tx1"/>
                          </a:solidFill>
                          <a:latin typeface="宋体" pitchFamily="2" charset="-122"/>
                          <a:ea typeface="宋体" pitchFamily="2" charset="-122"/>
                          <a:cs typeface="+mn-cs"/>
                        </a:rPr>
                        <a:t>2</a:t>
                      </a:r>
                      <a:r>
                        <a:rPr lang="zh-CN" altLang="en-US" sz="1400" smtClean="0">
                          <a:solidFill>
                            <a:schemeClr val="tx1"/>
                          </a:solidFill>
                          <a:latin typeface="宋体" pitchFamily="2" charset="-122"/>
                          <a:ea typeface="宋体" pitchFamily="2" charset="-122"/>
                          <a:cs typeface="+mn-cs"/>
                        </a:rPr>
                        <a:t>年）</a:t>
                      </a:r>
                      <a:endParaRPr lang="en-US" altLang="zh-CN" sz="1400" smtClean="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zh-CN" altLang="en-US" sz="1400" smtClean="0">
                          <a:solidFill>
                            <a:schemeClr val="tx1"/>
                          </a:solidFill>
                          <a:latin typeface="宋体" pitchFamily="2" charset="-122"/>
                          <a:ea typeface="宋体" pitchFamily="2" charset="-122"/>
                          <a:cs typeface="+mn-cs"/>
                        </a:rPr>
                        <a:t>信息科技部</a:t>
                      </a:r>
                      <a:endParaRPr lang="en-US" altLang="zh-CN" sz="1400" smtClean="0">
                        <a:solidFill>
                          <a:schemeClr val="tx1"/>
                        </a:solidFill>
                        <a:latin typeface="宋体" pitchFamily="2" charset="-122"/>
                        <a:ea typeface="宋体" pitchFamily="2" charset="-122"/>
                        <a:cs typeface="+mn-cs"/>
                      </a:endParaRPr>
                    </a:p>
                    <a:p>
                      <a:pPr algn="l" fontAlgn="ctr"/>
                      <a:endParaRPr lang="zh-CN" altLang="en-US" sz="1400" b="0" i="0" u="none" strike="noStrike">
                        <a:solidFill>
                          <a:schemeClr val="bg1"/>
                        </a:solidFill>
                        <a:effectLst/>
                        <a:latin typeface="宋体"/>
                      </a:endParaRPr>
                    </a:p>
                  </a:txBody>
                  <a:tcPr marL="9525" marR="9525" marT="9525" marB="0" anchor="ctr"/>
                </a:tc>
              </a:tr>
            </a:tbl>
          </a:graphicData>
        </a:graphic>
      </p:graphicFrame>
      <p:sp>
        <p:nvSpPr>
          <p:cNvPr id="11" name="Oval 9"/>
          <p:cNvSpPr/>
          <p:nvPr/>
        </p:nvSpPr>
        <p:spPr>
          <a:xfrm>
            <a:off x="2282418" y="4061786"/>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2" name="Oval 9"/>
          <p:cNvSpPr/>
          <p:nvPr/>
        </p:nvSpPr>
        <p:spPr>
          <a:xfrm>
            <a:off x="3585282" y="4076847"/>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4" name="Oval 9"/>
          <p:cNvSpPr/>
          <p:nvPr/>
        </p:nvSpPr>
        <p:spPr>
          <a:xfrm>
            <a:off x="8613404" y="4141242"/>
            <a:ext cx="388307" cy="85177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pic>
        <p:nvPicPr>
          <p:cNvPr id="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38897737"/>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表象一致性：制度匹配度较好，公司以往的制度实践中已经融入了文化的</a:t>
            </a:r>
            <a:br>
              <a:rPr lang="en-US" altLang="zh-CN" smtClean="0"/>
            </a:br>
            <a:r>
              <a:rPr lang="zh-CN" altLang="en-US" smtClean="0"/>
              <a:t>内涵</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26</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3981755654"/>
              </p:ext>
            </p:extLst>
          </p:nvPr>
        </p:nvGraphicFramePr>
        <p:xfrm>
          <a:off x="651352" y="5179382"/>
          <a:ext cx="8662343" cy="914400"/>
        </p:xfrm>
        <a:graphic>
          <a:graphicData uri="http://schemas.openxmlformats.org/drawingml/2006/table">
            <a:tbl>
              <a:tblPr>
                <a:tableStyleId>{5C22544A-7EE6-4342-B048-85BDC9FD1C3A}</a:tableStyleId>
              </a:tblPr>
              <a:tblGrid>
                <a:gridCol w="1112285"/>
                <a:gridCol w="7550058"/>
              </a:tblGrid>
              <a:tr h="304800">
                <a:tc>
                  <a:txBody>
                    <a:bodyPr vert="horz" wrap="square"/>
                    <a:lstStyle/>
                    <a:p>
                      <a:pPr algn="l" fontAlgn="ctr"/>
                      <a:r>
                        <a:rPr lang="en-US" sz="1400" u="none" strike="noStrike">
                          <a:effectLst/>
                        </a:rPr>
                        <a:t>50</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企业文化所提倡的价值观、理念、道德规范很好的在公司的制度和政策中体现出来</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marL="0" algn="l" defTabSz="859512" rtl="0" eaLnBrk="1" fontAlgn="ctr" latinLnBrk="0" hangingPunct="1"/>
                      <a:r>
                        <a:rPr lang="en-US" altLang="zh-CN" sz="1400" u="none" strike="noStrike" kern="1200" smtClean="0">
                          <a:solidFill>
                            <a:schemeClr val="dk1"/>
                          </a:solidFill>
                          <a:effectLst/>
                          <a:latin typeface="+mn-lt"/>
                          <a:ea typeface="+mn-ea"/>
                          <a:cs typeface="+mn-cs"/>
                        </a:rPr>
                        <a:t>51</a:t>
                      </a:r>
                    </a:p>
                  </a:txBody>
                  <a:tcPr marL="9525" marR="9525" marT="9525" marB="0" anchor="ctr"/>
                </a:tc>
                <a:tc>
                  <a:txBody>
                    <a:bodyPr vert="horz" wrap="square"/>
                    <a:lstStyle/>
                    <a:p>
                      <a:pPr algn="l" fontAlgn="ctr"/>
                      <a:r>
                        <a:rPr lang="zh-CN" altLang="en-US" sz="1400" b="0" i="0" u="none" strike="noStrike" smtClean="0">
                          <a:solidFill>
                            <a:srgbClr val="000000"/>
                          </a:solidFill>
                          <a:effectLst/>
                          <a:latin typeface="宋体"/>
                        </a:rPr>
                        <a:t>我很难通过公司的制度和政策感受到企业文化所提倡的价值观、理念、道德规范</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52</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各部门的工作都能围绕公司的价值理念来整合资源</a:t>
                      </a:r>
                      <a:endParaRPr lang="zh-CN" altLang="en-US" sz="1400" b="0" i="0" u="none" strike="noStrike">
                        <a:solidFill>
                          <a:srgbClr val="000000"/>
                        </a:solidFill>
                        <a:effectLst/>
                        <a:latin typeface="宋体"/>
                      </a:endParaRPr>
                    </a:p>
                  </a:txBody>
                  <a:tcPr marL="9525" marR="9525" marT="9525" marB="0" anchor="ctr"/>
                </a:tc>
              </a:tr>
            </a:tbl>
          </a:graphicData>
        </a:graphic>
      </p:graphicFrame>
      <p:graphicFrame>
        <p:nvGraphicFramePr>
          <p:cNvPr id="15" name="Table 14"/>
          <p:cNvGraphicFramePr>
            <a:graphicFrameLocks noGrp="1"/>
          </p:cNvGraphicFramePr>
          <p:nvPr>
            <p:extLst>
              <p:ext uri="{D42A27DB-BD31-4B8C-83A1-F6EECF244321}">
                <p14:modId xmlns:p14="http://schemas.microsoft.com/office/powerpoint/2010/main" val="628110325"/>
              </p:ext>
            </p:extLst>
          </p:nvPr>
        </p:nvGraphicFramePr>
        <p:xfrm>
          <a:off x="5348612" y="1424532"/>
          <a:ext cx="3895596" cy="247396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56%</a:t>
                      </a:r>
                      <a:r>
                        <a:rPr lang="zh-CN" altLang="en-US" sz="1400" smtClean="0"/>
                        <a:t>，中银消费得分</a:t>
                      </a:r>
                      <a:r>
                        <a:rPr lang="en-US" altLang="zh-CN" sz="1400" smtClean="0"/>
                        <a:t>61%</a:t>
                      </a:r>
                      <a:r>
                        <a:rPr lang="zh-CN" altLang="en-US" sz="1400" smtClean="0"/>
                        <a:t>，高出行业水平</a:t>
                      </a:r>
                      <a:r>
                        <a:rPr lang="en-US" altLang="zh-CN" sz="1400" smtClean="0"/>
                        <a:t>5%</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作为一个快速发展的公司，中银消费的制度层与公司的价值导向匹配度高（第</a:t>
                      </a:r>
                      <a:r>
                        <a:rPr lang="en-US" altLang="zh-CN" sz="1400" smtClean="0">
                          <a:solidFill>
                            <a:schemeClr val="tx1"/>
                          </a:solidFill>
                          <a:latin typeface="宋体" pitchFamily="2" charset="-122"/>
                          <a:ea typeface="宋体" pitchFamily="2" charset="-122"/>
                        </a:rPr>
                        <a:t>50</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51</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52</a:t>
                      </a:r>
                      <a:r>
                        <a:rPr lang="zh-CN" altLang="en-US" sz="1400" smtClean="0">
                          <a:solidFill>
                            <a:schemeClr val="tx1"/>
                          </a:solidFill>
                          <a:latin typeface="宋体" pitchFamily="2" charset="-122"/>
                          <a:ea typeface="宋体" pitchFamily="2" charset="-122"/>
                        </a:rPr>
                        <a:t>题），证明公司管理层具备很强的文化管理意识。随着文化建设、制度建设的推进，公司可以进一步巩固制度对文化的承载功能，提升文化管理效能。</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16" name="Chart 15"/>
          <p:cNvGraphicFramePr/>
          <p:nvPr>
            <p:extLst>
              <p:ext uri="{D42A27DB-BD31-4B8C-83A1-F6EECF244321}">
                <p14:modId xmlns:p14="http://schemas.microsoft.com/office/powerpoint/2010/main" val="2680276187"/>
              </p:ext>
            </p:extLst>
          </p:nvPr>
        </p:nvGraphicFramePr>
        <p:xfrm>
          <a:off x="624561" y="1243501"/>
          <a:ext cx="4673600" cy="2689225"/>
        </p:xfrm>
        <a:graphic>
          <a:graphicData uri="http://schemas.openxmlformats.org/drawingml/2006/chart">
            <c:chart xmlns:c="http://schemas.openxmlformats.org/drawingml/2006/chart" r:id="rId2"/>
          </a:graphicData>
        </a:graphic>
      </p:graphicFrame>
      <p:cxnSp>
        <p:nvCxnSpPr>
          <p:cNvPr id="17" name="Straight Connector 16"/>
          <p:cNvCxnSpPr/>
          <p:nvPr/>
        </p:nvCxnSpPr>
        <p:spPr>
          <a:xfrm>
            <a:off x="1656686" y="1959499"/>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27" name="五边形 16"/>
          <p:cNvSpPr/>
          <p:nvPr/>
        </p:nvSpPr>
        <p:spPr>
          <a:xfrm rot="16200000" flipH="1">
            <a:off x="4502851" y="1227091"/>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61%</a:t>
            </a:r>
            <a:endParaRPr lang="zh-CN" altLang="en-US" sz="1200" b="1">
              <a:solidFill>
                <a:schemeClr val="bg1"/>
              </a:solidFill>
            </a:endParaRPr>
          </a:p>
        </p:txBody>
      </p:sp>
      <p:pic>
        <p:nvPicPr>
          <p:cNvPr id="1264642"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2845164"/>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表象一致性：员工践行度高，管理者和模范人物的表率作用强</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27</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3609214501"/>
              </p:ext>
            </p:extLst>
          </p:nvPr>
        </p:nvGraphicFramePr>
        <p:xfrm>
          <a:off x="638827" y="4252195"/>
          <a:ext cx="8674869" cy="1899285"/>
        </p:xfrm>
        <a:graphic>
          <a:graphicData uri="http://schemas.openxmlformats.org/drawingml/2006/table">
            <a:tbl>
              <a:tblPr>
                <a:tableStyleId>{5C22544A-7EE6-4342-B048-85BDC9FD1C3A}</a:tableStyleId>
              </a:tblPr>
              <a:tblGrid>
                <a:gridCol w="613776"/>
                <a:gridCol w="8061093"/>
              </a:tblGrid>
              <a:tr h="161925">
                <a:tc>
                  <a:txBody>
                    <a:bodyPr vert="horz" wrap="square"/>
                    <a:lstStyle/>
                    <a:p>
                      <a:pPr algn="l" fontAlgn="ctr"/>
                      <a:r>
                        <a:rPr lang="en-US" sz="1400" u="none" strike="noStrike">
                          <a:effectLst/>
                        </a:rPr>
                        <a:t>53</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公司表彰的各种模范人物值得我在工作中效仿</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54</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我的上级主管能够以身作则，言行举止一贯地表现出公司的价值观</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55</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我的上级主管能够清晰地向员工诠释公司企业文化的内涵，并采用有效的方式与员工沟通</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56</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我的上级主管有效运用奖励和表扬的手段激励员工按照公司倡导的价值观及行为准则工作</a:t>
                      </a:r>
                      <a:endParaRPr lang="zh-CN" altLang="en-US" sz="1400" b="0" i="0" u="none" strike="noStrike">
                        <a:solidFill>
                          <a:srgbClr val="000000"/>
                        </a:solidFill>
                        <a:effectLst/>
                        <a:latin typeface="宋体"/>
                      </a:endParaRPr>
                    </a:p>
                  </a:txBody>
                  <a:tcPr marL="9525" marR="9525" marT="9525" marB="0" anchor="ctr"/>
                </a:tc>
              </a:tr>
              <a:tr h="457200">
                <a:tc>
                  <a:txBody>
                    <a:bodyPr vert="horz" wrap="square"/>
                    <a:lstStyle/>
                    <a:p>
                      <a:pPr algn="l" fontAlgn="ctr"/>
                      <a:r>
                        <a:rPr lang="en-US" sz="1400" u="none" strike="noStrike">
                          <a:effectLst/>
                        </a:rPr>
                        <a:t>57</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当某位员工行为有悖于公司倡导的价值观及行为准则，我的上级主管能够有效地制止员工不良行为的再次出现</a:t>
                      </a:r>
                      <a:endParaRPr lang="zh-CN" altLang="en-US" sz="1400" b="0" i="0" u="none" strike="noStrike">
                        <a:solidFill>
                          <a:srgbClr val="000000"/>
                        </a:solidFill>
                        <a:effectLst/>
                        <a:latin typeface="宋体"/>
                      </a:endParaRPr>
                    </a:p>
                  </a:txBody>
                  <a:tcPr marL="9525" marR="9525" marT="9525" marB="0" anchor="ctr"/>
                </a:tc>
              </a:tr>
              <a:tr h="304800">
                <a:tc>
                  <a:txBody>
                    <a:bodyPr vert="horz" wrap="square"/>
                    <a:lstStyle/>
                    <a:p>
                      <a:pPr algn="l" fontAlgn="ctr"/>
                      <a:r>
                        <a:rPr lang="en-US" sz="1400" u="none" strike="noStrike">
                          <a:effectLst/>
                        </a:rPr>
                        <a:t>58</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我周围的同事具有专业精神和职业化操守，能够按照公司价值观要求约束自己的行为</a:t>
                      </a:r>
                      <a:endParaRPr lang="zh-CN" altLang="en-US" sz="1400" b="0" i="0" u="none" strike="noStrike">
                        <a:solidFill>
                          <a:srgbClr val="000000"/>
                        </a:solidFill>
                        <a:effectLst/>
                        <a:latin typeface="宋体"/>
                      </a:endParaRPr>
                    </a:p>
                  </a:txBody>
                  <a:tcPr marL="9525" marR="9525" marT="9525" marB="0" anchor="ctr"/>
                </a:tc>
              </a:tr>
            </a:tbl>
          </a:graphicData>
        </a:graphic>
      </p:graphicFrame>
      <p:graphicFrame>
        <p:nvGraphicFramePr>
          <p:cNvPr id="15" name="Table 14"/>
          <p:cNvGraphicFramePr>
            <a:graphicFrameLocks noGrp="1"/>
          </p:cNvGraphicFramePr>
          <p:nvPr>
            <p:extLst>
              <p:ext uri="{D42A27DB-BD31-4B8C-83A1-F6EECF244321}">
                <p14:modId xmlns:p14="http://schemas.microsoft.com/office/powerpoint/2010/main" val="339241420"/>
              </p:ext>
            </p:extLst>
          </p:nvPr>
        </p:nvGraphicFramePr>
        <p:xfrm>
          <a:off x="5348612" y="1315348"/>
          <a:ext cx="3895596" cy="2047240"/>
        </p:xfrm>
        <a:graphic>
          <a:graphicData uri="http://schemas.openxmlformats.org/drawingml/2006/table">
            <a:tbl>
              <a:tblPr bandRow="1">
                <a:tableStyleId>{7DF18680-E054-41AD-8BC1-D1AEF772440D}</a:tableStyleId>
              </a:tblPr>
              <a:tblGrid>
                <a:gridCol w="563673"/>
                <a:gridCol w="3331923"/>
              </a:tblGrid>
              <a:tr h="370840">
                <a:tc>
                  <a:txBody>
                    <a:bodyPr vert="horz" wrap="square"/>
                    <a:lstStyle/>
                    <a:p>
                      <a:r>
                        <a:rPr lang="zh-CN" altLang="en-US" sz="1400" b="1" smtClean="0"/>
                        <a:t>对标</a:t>
                      </a:r>
                      <a:endParaRPr lang="en-US" sz="1400" b="1">
                        <a:solidFill>
                          <a:schemeClr val="tx1"/>
                        </a:solidFill>
                        <a:latin typeface="宋体" pitchFamily="2" charset="-122"/>
                        <a:ea typeface="宋体" pitchFamily="2" charset="-122"/>
                      </a:endParaRPr>
                    </a:p>
                  </a:txBody>
                  <a:tcPr/>
                </a:tc>
                <a:tc>
                  <a:txBody>
                    <a:bodyPr vert="horz" wrap="square"/>
                    <a:lstStyle/>
                    <a:p>
                      <a:r>
                        <a:rPr lang="zh-CN" altLang="en-US" sz="1400" smtClean="0"/>
                        <a:t>金融行业平均分</a:t>
                      </a:r>
                      <a:r>
                        <a:rPr lang="en-US" altLang="zh-CN" sz="1400" smtClean="0"/>
                        <a:t>68%</a:t>
                      </a:r>
                      <a:r>
                        <a:rPr lang="zh-CN" altLang="en-US" sz="1400" smtClean="0"/>
                        <a:t>，中银消费得分</a:t>
                      </a:r>
                      <a:r>
                        <a:rPr lang="en-US" altLang="zh-CN" sz="1400" smtClean="0"/>
                        <a:t>83%</a:t>
                      </a:r>
                      <a:r>
                        <a:rPr lang="zh-CN" altLang="en-US" sz="1400" smtClean="0"/>
                        <a:t>，高出行业水平</a:t>
                      </a:r>
                      <a:r>
                        <a:rPr lang="en-US" altLang="zh-CN" sz="1400" smtClean="0"/>
                        <a:t>15%</a:t>
                      </a:r>
                      <a:endParaRPr lang="en-US" sz="140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得分</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t>★ ★ ★ ★ </a:t>
                      </a:r>
                      <a:endParaRPr lang="en-US" altLang="zh-CN" sz="1400" smtClean="0">
                        <a:solidFill>
                          <a:schemeClr val="tx1"/>
                        </a:solidFill>
                        <a:latin typeface="宋体" pitchFamily="2" charset="-122"/>
                        <a:ea typeface="宋体" pitchFamily="2" charset="-122"/>
                      </a:endParaRPr>
                    </a:p>
                  </a:txBody>
                  <a:tcPr/>
                </a:tc>
              </a:tr>
              <a:tr h="370840">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中银消费发挥了模范先锋作用（第</a:t>
                      </a:r>
                      <a:r>
                        <a:rPr lang="en-US" altLang="zh-CN" sz="1400" smtClean="0">
                          <a:solidFill>
                            <a:schemeClr val="tx1"/>
                          </a:solidFill>
                          <a:latin typeface="宋体" pitchFamily="2" charset="-122"/>
                          <a:ea typeface="宋体" pitchFamily="2" charset="-122"/>
                        </a:rPr>
                        <a:t>53</a:t>
                      </a:r>
                      <a:r>
                        <a:rPr lang="zh-CN" altLang="en-US" sz="1400" smtClean="0">
                          <a:solidFill>
                            <a:schemeClr val="tx1"/>
                          </a:solidFill>
                          <a:latin typeface="宋体" pitchFamily="2" charset="-122"/>
                          <a:ea typeface="宋体" pitchFamily="2" charset="-122"/>
                        </a:rPr>
                        <a:t>题），特别是管理层起到了良好的示范作用（第</a:t>
                      </a:r>
                      <a:r>
                        <a:rPr lang="en-US" altLang="zh-CN" sz="1400" smtClean="0">
                          <a:solidFill>
                            <a:schemeClr val="tx1"/>
                          </a:solidFill>
                          <a:latin typeface="宋体" pitchFamily="2" charset="-122"/>
                          <a:ea typeface="宋体" pitchFamily="2" charset="-122"/>
                        </a:rPr>
                        <a:t>54</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55</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56</a:t>
                      </a:r>
                      <a:r>
                        <a:rPr lang="zh-CN" altLang="en-US" sz="1400" smtClean="0">
                          <a:solidFill>
                            <a:schemeClr val="tx1"/>
                          </a:solidFill>
                          <a:latin typeface="宋体" pitchFamily="2" charset="-122"/>
                          <a:ea typeface="宋体" pitchFamily="2" charset="-122"/>
                        </a:rPr>
                        <a:t>、</a:t>
                      </a:r>
                      <a:r>
                        <a:rPr lang="en-US" altLang="zh-CN" sz="1400" smtClean="0">
                          <a:solidFill>
                            <a:schemeClr val="tx1"/>
                          </a:solidFill>
                          <a:latin typeface="宋体" pitchFamily="2" charset="-122"/>
                          <a:ea typeface="宋体" pitchFamily="2" charset="-122"/>
                        </a:rPr>
                        <a:t>57</a:t>
                      </a:r>
                      <a:r>
                        <a:rPr lang="zh-CN" altLang="en-US" sz="1400" smtClean="0">
                          <a:solidFill>
                            <a:schemeClr val="tx1"/>
                          </a:solidFill>
                          <a:latin typeface="宋体" pitchFamily="2" charset="-122"/>
                          <a:ea typeface="宋体" pitchFamily="2" charset="-122"/>
                        </a:rPr>
                        <a:t>题），因此对员工能够自觉按照公司要求规范自身的行为（第</a:t>
                      </a:r>
                      <a:r>
                        <a:rPr lang="en-US" altLang="zh-CN" sz="1400" smtClean="0">
                          <a:solidFill>
                            <a:schemeClr val="tx1"/>
                          </a:solidFill>
                          <a:latin typeface="宋体" pitchFamily="2" charset="-122"/>
                          <a:ea typeface="宋体" pitchFamily="2" charset="-122"/>
                        </a:rPr>
                        <a:t>58</a:t>
                      </a:r>
                      <a:r>
                        <a:rPr lang="zh-CN" altLang="en-US" sz="1400" smtClean="0">
                          <a:solidFill>
                            <a:schemeClr val="tx1"/>
                          </a:solidFill>
                          <a:latin typeface="宋体" pitchFamily="2" charset="-122"/>
                          <a:ea typeface="宋体" pitchFamily="2" charset="-122"/>
                        </a:rPr>
                        <a:t>题）。</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16" name="Chart 15"/>
          <p:cNvGraphicFramePr/>
          <p:nvPr>
            <p:extLst>
              <p:ext uri="{D42A27DB-BD31-4B8C-83A1-F6EECF244321}">
                <p14:modId xmlns:p14="http://schemas.microsoft.com/office/powerpoint/2010/main" val="123008171"/>
              </p:ext>
            </p:extLst>
          </p:nvPr>
        </p:nvGraphicFramePr>
        <p:xfrm>
          <a:off x="662140" y="985248"/>
          <a:ext cx="4673600" cy="2689225"/>
        </p:xfrm>
        <a:graphic>
          <a:graphicData uri="http://schemas.openxmlformats.org/drawingml/2006/chart">
            <c:chart xmlns:c="http://schemas.openxmlformats.org/drawingml/2006/chart" r:id="rId2"/>
          </a:graphicData>
        </a:graphic>
      </p:graphicFrame>
      <p:cxnSp>
        <p:nvCxnSpPr>
          <p:cNvPr id="17" name="Straight Connector 16"/>
          <p:cNvCxnSpPr/>
          <p:nvPr/>
        </p:nvCxnSpPr>
        <p:spPr>
          <a:xfrm>
            <a:off x="1699718" y="1430753"/>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27" name="五边形 16"/>
          <p:cNvSpPr/>
          <p:nvPr/>
        </p:nvSpPr>
        <p:spPr>
          <a:xfrm rot="16200000" flipH="1">
            <a:off x="4545883" y="698345"/>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83%</a:t>
            </a:r>
            <a:endParaRPr lang="zh-CN" altLang="en-US" sz="1200" b="1">
              <a:solidFill>
                <a:schemeClr val="bg1"/>
              </a:solidFill>
            </a:endParaRPr>
          </a:p>
        </p:txBody>
      </p:sp>
      <p:pic>
        <p:nvPicPr>
          <p:cNvPr id="2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5271" y="0"/>
            <a:ext cx="1050729" cy="9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5931961"/>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内部差异</a:t>
            </a:r>
            <a:r>
              <a:rPr lang="zh-CN" altLang="en-US" smtClean="0"/>
              <a:t>性：各部门与公司文化保持一致，同时存在良性的多元文化因子，利于营造创新、活力的工作氛围</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28</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863087053"/>
              </p:ext>
            </p:extLst>
          </p:nvPr>
        </p:nvGraphicFramePr>
        <p:xfrm>
          <a:off x="565150" y="4892634"/>
          <a:ext cx="8741688" cy="1068085"/>
        </p:xfrm>
        <a:graphic>
          <a:graphicData uri="http://schemas.openxmlformats.org/drawingml/2006/table">
            <a:tbl>
              <a:tblPr>
                <a:tableStyleId>{5C22544A-7EE6-4342-B048-85BDC9FD1C3A}</a:tableStyleId>
              </a:tblPr>
              <a:tblGrid>
                <a:gridCol w="512088"/>
                <a:gridCol w="8229600"/>
              </a:tblGrid>
              <a:tr h="451141">
                <a:tc>
                  <a:txBody>
                    <a:bodyPr vert="horz" wrap="square"/>
                    <a:lstStyle/>
                    <a:p>
                      <a:pPr algn="l" fontAlgn="ctr"/>
                      <a:r>
                        <a:rPr lang="en-US" sz="1400" u="none" strike="noStrike">
                          <a:effectLst/>
                        </a:rPr>
                        <a:t>59</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我所在的部门与公司主流文化保持高度一致</a:t>
                      </a:r>
                      <a:endParaRPr lang="zh-CN" altLang="en-US" sz="1400" b="0" i="0" u="none" strike="noStrike">
                        <a:solidFill>
                          <a:srgbClr val="000000"/>
                        </a:solidFill>
                        <a:effectLst/>
                        <a:latin typeface="宋体"/>
                      </a:endParaRPr>
                    </a:p>
                  </a:txBody>
                  <a:tcPr marL="9525" marR="9525" marT="9525" marB="0" anchor="ctr"/>
                </a:tc>
              </a:tr>
              <a:tr h="616944">
                <a:tc>
                  <a:txBody>
                    <a:bodyPr vert="horz" wrap="square"/>
                    <a:lstStyle/>
                    <a:p>
                      <a:pPr algn="l" fontAlgn="ctr"/>
                      <a:r>
                        <a:rPr lang="en-US" sz="1400" u="none" strike="noStrike">
                          <a:effectLst/>
                        </a:rPr>
                        <a:t>60</a:t>
                      </a:r>
                      <a:endParaRPr lang="en-US" sz="1400" b="0" i="0" u="none" strike="noStrike">
                        <a:solidFill>
                          <a:srgbClr val="000000"/>
                        </a:solidFill>
                        <a:effectLst/>
                        <a:latin typeface="宋体"/>
                      </a:endParaRPr>
                    </a:p>
                  </a:txBody>
                  <a:tcPr marL="9525" marR="9525" marT="9525" marB="0" anchor="ctr"/>
                </a:tc>
                <a:tc>
                  <a:txBody>
                    <a:bodyPr vert="horz" wrap="square"/>
                    <a:lstStyle/>
                    <a:p>
                      <a:pPr algn="l" fontAlgn="ctr"/>
                      <a:r>
                        <a:rPr lang="zh-CN" altLang="en-US" sz="1400" u="none" strike="noStrike">
                          <a:effectLst/>
                        </a:rPr>
                        <a:t>目前公司内部存在的管理方式的差异性，对公司的文化建设是有益的</a:t>
                      </a:r>
                      <a:endParaRPr lang="zh-CN" altLang="en-US" sz="1400" b="0" i="0" u="none" strike="noStrike">
                        <a:solidFill>
                          <a:srgbClr val="000000"/>
                        </a:solidFill>
                        <a:effectLst/>
                        <a:latin typeface="宋体"/>
                      </a:endParaRPr>
                    </a:p>
                  </a:txBody>
                  <a:tcPr marL="9525" marR="9525" marT="9525" marB="0" anchor="ct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379981713"/>
              </p:ext>
            </p:extLst>
          </p:nvPr>
        </p:nvGraphicFramePr>
        <p:xfrm>
          <a:off x="5348612" y="1315348"/>
          <a:ext cx="3895596" cy="1843488"/>
        </p:xfrm>
        <a:graphic>
          <a:graphicData uri="http://schemas.openxmlformats.org/drawingml/2006/table">
            <a:tbl>
              <a:tblPr bandRow="1">
                <a:tableStyleId>{7DF18680-E054-41AD-8BC1-D1AEF772440D}</a:tableStyleId>
              </a:tblPr>
              <a:tblGrid>
                <a:gridCol w="563673"/>
                <a:gridCol w="3331923"/>
              </a:tblGrid>
              <a:tr h="1843488">
                <a:tc>
                  <a:txBody>
                    <a:bodyPr vert="horz" wrap="square"/>
                    <a:lstStyle/>
                    <a:p>
                      <a:r>
                        <a:rPr lang="zh-CN" altLang="en-US" sz="1400" b="1" smtClean="0"/>
                        <a:t>分析</a:t>
                      </a:r>
                      <a:endParaRPr lang="en-US" sz="1400" b="1">
                        <a:solidFill>
                          <a:schemeClr val="tx1"/>
                        </a:solidFill>
                        <a:latin typeface="宋体" pitchFamily="2" charset="-122"/>
                        <a:ea typeface="宋体" pitchFamily="2" charset="-122"/>
                      </a:endParaRPr>
                    </a:p>
                  </a:txBody>
                  <a:tcPr/>
                </a:tc>
                <a:tc>
                  <a:txBody>
                    <a:bodyPr vert="horz" wrap="square"/>
                    <a:lstStyle/>
                    <a:p>
                      <a:pPr marL="0" marR="0" indent="0" algn="l" defTabSz="859512" rtl="0" eaLnBrk="1" fontAlgn="auto" latinLnBrk="0" hangingPunct="1">
                        <a:lnSpc>
                          <a:spcPct val="100000"/>
                        </a:lnSpc>
                        <a:spcBef>
                          <a:spcPct val="0"/>
                        </a:spcBef>
                        <a:spcAft>
                          <a:spcPct val="0"/>
                        </a:spcAft>
                        <a:buClrTx/>
                        <a:buSzTx/>
                        <a:buFontTx/>
                        <a:buNone/>
                        <a:defRPr/>
                      </a:pPr>
                      <a:r>
                        <a:rPr lang="zh-CN" altLang="en-US" sz="1400" smtClean="0">
                          <a:solidFill>
                            <a:schemeClr val="tx1"/>
                          </a:solidFill>
                          <a:latin typeface="宋体" pitchFamily="2" charset="-122"/>
                          <a:ea typeface="宋体" pitchFamily="2" charset="-122"/>
                        </a:rPr>
                        <a:t>中银消费各部门与公司整体文化指向一致（第</a:t>
                      </a:r>
                      <a:r>
                        <a:rPr lang="en-US" altLang="zh-CN" sz="1400" smtClean="0">
                          <a:solidFill>
                            <a:schemeClr val="tx1"/>
                          </a:solidFill>
                          <a:latin typeface="宋体" pitchFamily="2" charset="-122"/>
                          <a:ea typeface="宋体" pitchFamily="2" charset="-122"/>
                        </a:rPr>
                        <a:t>59</a:t>
                      </a:r>
                      <a:r>
                        <a:rPr lang="zh-CN" altLang="en-US" sz="1400" smtClean="0">
                          <a:solidFill>
                            <a:schemeClr val="tx1"/>
                          </a:solidFill>
                          <a:latin typeface="宋体" pitchFamily="2" charset="-122"/>
                          <a:ea typeface="宋体" pitchFamily="2" charset="-122"/>
                        </a:rPr>
                        <a:t>题），内部多元化属于良性因素（第</a:t>
                      </a:r>
                      <a:r>
                        <a:rPr lang="en-US" altLang="zh-CN" sz="1400" smtClean="0">
                          <a:solidFill>
                            <a:schemeClr val="tx1"/>
                          </a:solidFill>
                          <a:latin typeface="宋体" pitchFamily="2" charset="-122"/>
                          <a:ea typeface="宋体" pitchFamily="2" charset="-122"/>
                        </a:rPr>
                        <a:t>60</a:t>
                      </a:r>
                      <a:r>
                        <a:rPr lang="zh-CN" altLang="en-US" sz="1400" smtClean="0">
                          <a:solidFill>
                            <a:schemeClr val="tx1"/>
                          </a:solidFill>
                          <a:latin typeface="宋体" pitchFamily="2" charset="-122"/>
                          <a:ea typeface="宋体" pitchFamily="2" charset="-122"/>
                        </a:rPr>
                        <a:t>题），可以活跃公司文化、激发创新意识。</a:t>
                      </a:r>
                      <a:endParaRPr lang="en-US" sz="1400" smtClean="0">
                        <a:solidFill>
                          <a:schemeClr val="tx1"/>
                        </a:solidFill>
                        <a:latin typeface="宋体" pitchFamily="2" charset="-122"/>
                        <a:ea typeface="宋体" pitchFamily="2" charset="-122"/>
                      </a:endParaRPr>
                    </a:p>
                  </a:txBody>
                  <a:tcPr/>
                </a:tc>
              </a:tr>
            </a:tbl>
          </a:graphicData>
        </a:graphic>
      </p:graphicFrame>
      <p:graphicFrame>
        <p:nvGraphicFramePr>
          <p:cNvPr id="7" name="Chart 6"/>
          <p:cNvGraphicFramePr/>
          <p:nvPr>
            <p:extLst>
              <p:ext uri="{D42A27DB-BD31-4B8C-83A1-F6EECF244321}">
                <p14:modId xmlns:p14="http://schemas.microsoft.com/office/powerpoint/2010/main" val="1834843942"/>
              </p:ext>
            </p:extLst>
          </p:nvPr>
        </p:nvGraphicFramePr>
        <p:xfrm>
          <a:off x="550102" y="1193104"/>
          <a:ext cx="4572000" cy="2743200"/>
        </p:xfrm>
        <a:graphic>
          <a:graphicData uri="http://schemas.openxmlformats.org/drawingml/2006/chart">
            <c:chart xmlns:c="http://schemas.openxmlformats.org/drawingml/2006/chart" r:id="rId2"/>
          </a:graphicData>
        </a:graphic>
      </p:graphicFrame>
      <p:cxnSp>
        <p:nvCxnSpPr>
          <p:cNvPr id="8" name="Straight Connector 7"/>
          <p:cNvCxnSpPr/>
          <p:nvPr/>
        </p:nvCxnSpPr>
        <p:spPr>
          <a:xfrm>
            <a:off x="1581380" y="1710461"/>
            <a:ext cx="3582297" cy="0"/>
          </a:xfrm>
          <a:prstGeom prst="line">
            <a:avLst/>
          </a:prstGeom>
          <a:ln w="19050">
            <a:solidFill>
              <a:srgbClr val="92D400"/>
            </a:solidFill>
          </a:ln>
        </p:spPr>
        <p:style>
          <a:lnRef idx="1">
            <a:schemeClr val="dk1"/>
          </a:lnRef>
          <a:fillRef idx="0">
            <a:schemeClr val="dk1"/>
          </a:fillRef>
          <a:effectRef idx="0">
            <a:schemeClr val="dk1"/>
          </a:effectRef>
          <a:fontRef idx="minor">
            <a:schemeClr val="tx1"/>
          </a:fontRef>
        </p:style>
      </p:cxnSp>
      <p:sp>
        <p:nvSpPr>
          <p:cNvPr id="9" name="五边形 16"/>
          <p:cNvSpPr/>
          <p:nvPr/>
        </p:nvSpPr>
        <p:spPr>
          <a:xfrm rot="16200000" flipH="1">
            <a:off x="4427545" y="978053"/>
            <a:ext cx="504056" cy="936104"/>
          </a:xfrm>
          <a:prstGeom prst="homePlate">
            <a:avLst>
              <a:gd name="adj" fmla="val 29711"/>
            </a:avLst>
          </a:prstGeom>
          <a:solidFill>
            <a:schemeClr val="accent2"/>
          </a:solidFill>
          <a:ln w="1905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vert="vert" lIns="36000" tIns="36000" rIns="36000" bIns="36000"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r>
              <a:rPr lang="zh-CN" altLang="en-US" sz="1200" b="1" smtClean="0">
                <a:solidFill>
                  <a:schemeClr val="bg1"/>
                </a:solidFill>
              </a:rPr>
              <a:t>本维度得分</a:t>
            </a:r>
            <a:r>
              <a:rPr lang="en-US" altLang="zh-CN" sz="1200" b="1" smtClean="0">
                <a:solidFill>
                  <a:schemeClr val="bg1"/>
                </a:solidFill>
              </a:rPr>
              <a:t>82%</a:t>
            </a:r>
            <a:endParaRPr lang="zh-CN" altLang="en-US" sz="1200" b="1">
              <a:solidFill>
                <a:schemeClr val="bg1"/>
              </a:solidFill>
            </a:endParaRPr>
          </a:p>
        </p:txBody>
      </p:sp>
    </p:spTree>
    <p:extLst>
      <p:ext uri="{BB962C8B-B14F-4D97-AF65-F5344CB8AC3E}">
        <p14:creationId xmlns:p14="http://schemas.microsoft.com/office/powerpoint/2010/main" val="1766289016"/>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ular Callout 3"/>
          <p:cNvSpPr/>
          <p:nvPr/>
        </p:nvSpPr>
        <p:spPr>
          <a:xfrm>
            <a:off x="1688950" y="3001384"/>
            <a:ext cx="6572923" cy="2449390"/>
          </a:xfrm>
          <a:prstGeom prst="wedgeRectCallout">
            <a:avLst>
              <a:gd name="adj1" fmla="val -49650"/>
              <a:gd name="adj2" fmla="val -85144"/>
            </a:avLst>
          </a:prstGeom>
          <a:solidFill>
            <a:schemeClr val="bg2">
              <a:lumMod val="9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84637" tIns="84637" rIns="84637" bIns="84637" numCol="1" spcCol="1270" anchor="t"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defTabSz="800100">
              <a:lnSpc>
                <a:spcPct val="90000"/>
              </a:lnSpc>
              <a:spcAft>
                <a:spcPct val="35000"/>
              </a:spcAft>
              <a:buClr>
                <a:srgbClr val="002776"/>
              </a:buClr>
              <a:buSzPct val="75000"/>
            </a:pPr>
            <a:r>
              <a:rPr lang="zh-CN" altLang="en-US" sz="1800" smtClean="0">
                <a:solidFill>
                  <a:schemeClr val="tx1"/>
                </a:solidFill>
              </a:rPr>
              <a:t>针对各类人群（各层级、部门、年龄、司龄、学历）分析</a:t>
            </a:r>
            <a:endParaRPr lang="en-US" altLang="zh-CN" sz="180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800">
                <a:solidFill>
                  <a:schemeClr val="tx1"/>
                </a:solidFill>
              </a:rPr>
              <a:t>企业文化综合水平</a:t>
            </a:r>
            <a:endParaRPr lang="en-US" altLang="zh-CN" sz="180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800">
                <a:solidFill>
                  <a:schemeClr val="tx1"/>
                </a:solidFill>
              </a:rPr>
              <a:t>敬业度水平</a:t>
            </a:r>
            <a:endParaRPr lang="en-US" altLang="zh-CN" sz="180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800">
                <a:solidFill>
                  <a:schemeClr val="tx1"/>
                </a:solidFill>
              </a:rPr>
              <a:t>战略适应性、理念牵引性、文化参与度、表象</a:t>
            </a:r>
            <a:r>
              <a:rPr lang="zh-CN" altLang="en-US" sz="1800" smtClean="0">
                <a:solidFill>
                  <a:schemeClr val="tx1"/>
                </a:solidFill>
              </a:rPr>
              <a:t>一致性四大维度水平</a:t>
            </a:r>
            <a:endParaRPr lang="en-US" altLang="zh-CN" sz="1800" smtClean="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800" smtClean="0">
                <a:solidFill>
                  <a:schemeClr val="tx1"/>
                </a:solidFill>
              </a:rPr>
              <a:t>内部差异性水平</a:t>
            </a:r>
            <a:endParaRPr lang="en-US" altLang="zh-CN" sz="1800">
              <a:solidFill>
                <a:schemeClr val="tx1"/>
              </a:solidFill>
            </a:endParaRPr>
          </a:p>
          <a:p>
            <a:pPr marL="714375" lvl="1" indent="-285750" defTabSz="800100">
              <a:lnSpc>
                <a:spcPct val="90000"/>
              </a:lnSpc>
              <a:spcAft>
                <a:spcPct val="35000"/>
              </a:spcAft>
              <a:buClr>
                <a:srgbClr val="002776"/>
              </a:buClr>
              <a:buSzPct val="75000"/>
              <a:buFont typeface="Wingdings" pitchFamily="2" charset="2"/>
              <a:buChar char="§"/>
            </a:pPr>
            <a:r>
              <a:rPr lang="zh-CN" altLang="en-US" sz="1800" smtClean="0">
                <a:solidFill>
                  <a:schemeClr val="tx1"/>
                </a:solidFill>
              </a:rPr>
              <a:t>找出各维</a:t>
            </a:r>
            <a:r>
              <a:rPr lang="zh-CN" altLang="en-US" sz="1800">
                <a:solidFill>
                  <a:schemeClr val="tx1"/>
                </a:solidFill>
              </a:rPr>
              <a:t>度的</a:t>
            </a:r>
            <a:r>
              <a:rPr lang="zh-CN" altLang="en-US" sz="1800" smtClean="0">
                <a:solidFill>
                  <a:schemeClr val="tx1"/>
                </a:solidFill>
              </a:rPr>
              <a:t>“特别关注群体”及该</a:t>
            </a:r>
            <a:r>
              <a:rPr lang="zh-CN" altLang="en-US" sz="1800">
                <a:solidFill>
                  <a:schemeClr val="tx1"/>
                </a:solidFill>
              </a:rPr>
              <a:t>群体</a:t>
            </a:r>
            <a:r>
              <a:rPr lang="zh-CN" altLang="en-US" sz="1800" smtClean="0">
                <a:solidFill>
                  <a:schemeClr val="tx1"/>
                </a:solidFill>
              </a:rPr>
              <a:t>的最为关心的问题</a:t>
            </a:r>
            <a:endParaRPr lang="en-US" sz="1800">
              <a:solidFill>
                <a:schemeClr val="tx1"/>
              </a:solidFill>
            </a:endParaRPr>
          </a:p>
        </p:txBody>
      </p:sp>
      <p:sp>
        <p:nvSpPr>
          <p:cNvPr id="2" name="Title 1"/>
          <p:cNvSpPr>
            <a:spLocks noGrp="1"/>
          </p:cNvSpPr>
          <p:nvPr>
            <p:ph type="title"/>
          </p:nvPr>
        </p:nvSpPr>
        <p:spPr/>
        <p:txBody>
          <a:bodyPr/>
          <a:lstStyle/>
          <a:p>
            <a:r>
              <a:rPr lang="zh-CN" altLang="en-US" smtClean="0"/>
              <a:t>二、不同群体分类对比分析</a:t>
            </a:r>
            <a:endParaRPr lang="zh-CN" altLang="en-US"/>
          </a:p>
        </p:txBody>
      </p:sp>
      <p:sp>
        <p:nvSpPr>
          <p:cNvPr id="5" name="Slide Number Placeholder 4"/>
          <p:cNvSpPr>
            <a:spLocks noGrp="1"/>
          </p:cNvSpPr>
          <p:nvPr>
            <p:ph type="sldNum" sz="quarter" idx="14"/>
          </p:nvPr>
        </p:nvSpPr>
        <p:spPr/>
        <p:txBody>
          <a:bodyPr/>
          <a:lstStyle/>
          <a:p>
            <a:fld id="{F4DAC4A7-70A2-4D69-9E7D-CA1A422029CA}" type="slidenum">
              <a:rPr lang="en-US" smtClean="0"/>
              <a:t>29</a:t>
            </a:fld>
            <a:endParaRPr lang="en-US"/>
          </a:p>
        </p:txBody>
      </p:sp>
      <p:grpSp>
        <p:nvGrpSpPr>
          <p:cNvPr id="11" name="Group 10"/>
          <p:cNvGrpSpPr/>
          <p:nvPr/>
        </p:nvGrpSpPr>
        <p:grpSpPr>
          <a:xfrm>
            <a:off x="1664132" y="1485113"/>
            <a:ext cx="6599253" cy="1257498"/>
            <a:chOff x="1664132" y="1485113"/>
            <a:chExt cx="6599253" cy="1257498"/>
          </a:xfrm>
        </p:grpSpPr>
        <p:sp>
          <p:nvSpPr>
            <p:cNvPr id="12" name="Freeform 11"/>
            <p:cNvSpPr/>
            <p:nvPr/>
          </p:nvSpPr>
          <p:spPr>
            <a:xfrm>
              <a:off x="1664132" y="1485113"/>
              <a:ext cx="6599253" cy="548211"/>
            </a:xfrm>
            <a:custGeom>
              <a:gdLst>
                <a:gd name="connsiteX0" fmla="*/ 0 w 6599253"/>
                <a:gd name="connsiteY0" fmla="*/ 54821 h 548211"/>
                <a:gd name="connsiteX1" fmla="*/ 54821 w 6599253"/>
                <a:gd name="connsiteY1" fmla="*/ 0 h 548211"/>
                <a:gd name="connsiteX2" fmla="*/ 6544432 w 6599253"/>
                <a:gd name="connsiteY2" fmla="*/ 0 h 548211"/>
                <a:gd name="connsiteX3" fmla="*/ 6599253 w 6599253"/>
                <a:gd name="connsiteY3" fmla="*/ 54821 h 548211"/>
                <a:gd name="connsiteX4" fmla="*/ 6599253 w 6599253"/>
                <a:gd name="connsiteY4" fmla="*/ 493390 h 548211"/>
                <a:gd name="connsiteX5" fmla="*/ 6544432 w 6599253"/>
                <a:gd name="connsiteY5" fmla="*/ 548211 h 548211"/>
                <a:gd name="connsiteX6" fmla="*/ 54821 w 6599253"/>
                <a:gd name="connsiteY6" fmla="*/ 548211 h 548211"/>
                <a:gd name="connsiteX7" fmla="*/ 0 w 6599253"/>
                <a:gd name="connsiteY7" fmla="*/ 493390 h 548211"/>
                <a:gd name="connsiteX8" fmla="*/ 0 w 6599253"/>
                <a:gd name="connsiteY8" fmla="*/ 54821 h 5482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99253" h="548211">
                  <a:moveTo>
                    <a:pt x="0" y="54821"/>
                  </a:moveTo>
                  <a:cubicBezTo>
                    <a:pt x="0" y="24544"/>
                    <a:pt x="24544" y="0"/>
                    <a:pt x="54821" y="0"/>
                  </a:cubicBezTo>
                  <a:lnTo>
                    <a:pt x="6544432" y="0"/>
                  </a:lnTo>
                  <a:cubicBezTo>
                    <a:pt x="6574709" y="0"/>
                    <a:pt x="6599253" y="24544"/>
                    <a:pt x="6599253" y="54821"/>
                  </a:cubicBezTo>
                  <a:lnTo>
                    <a:pt x="6599253" y="493390"/>
                  </a:lnTo>
                  <a:cubicBezTo>
                    <a:pt x="6599253" y="523667"/>
                    <a:pt x="6574709" y="548211"/>
                    <a:pt x="6544432" y="548211"/>
                  </a:cubicBezTo>
                  <a:lnTo>
                    <a:pt x="54821" y="548211"/>
                  </a:lnTo>
                  <a:cubicBezTo>
                    <a:pt x="24544" y="548211"/>
                    <a:pt x="0" y="523667"/>
                    <a:pt x="0" y="493390"/>
                  </a:cubicBezTo>
                  <a:lnTo>
                    <a:pt x="0" y="548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37" tIns="84637" rIns="84637" bIns="84637"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Bef>
                  <a:spcPct val="0"/>
                </a:spcBef>
                <a:spcAft>
                  <a:spcPct val="35000"/>
                </a:spcAft>
              </a:pPr>
              <a:r>
                <a:rPr lang="zh-CN" altLang="en-US" sz="1800" b="1" kern="1200" smtClean="0"/>
                <a:t>一、公司总体文化绩效分析</a:t>
              </a:r>
              <a:endParaRPr lang="en-US" sz="1800" b="1" kern="1200"/>
            </a:p>
          </p:txBody>
        </p:sp>
        <p:sp>
          <p:nvSpPr>
            <p:cNvPr id="13" name="Freeform 12"/>
            <p:cNvSpPr/>
            <p:nvPr/>
          </p:nvSpPr>
          <p:spPr>
            <a:xfrm>
              <a:off x="1664132" y="2194400"/>
              <a:ext cx="6599253" cy="548211"/>
            </a:xfrm>
            <a:custGeom>
              <a:gdLst>
                <a:gd name="connsiteX0" fmla="*/ 0 w 2083097"/>
                <a:gd name="connsiteY0" fmla="*/ 54821 h 548211"/>
                <a:gd name="connsiteX1" fmla="*/ 54821 w 2083097"/>
                <a:gd name="connsiteY1" fmla="*/ 0 h 548211"/>
                <a:gd name="connsiteX2" fmla="*/ 2028276 w 2083097"/>
                <a:gd name="connsiteY2" fmla="*/ 0 h 548211"/>
                <a:gd name="connsiteX3" fmla="*/ 2083097 w 2083097"/>
                <a:gd name="connsiteY3" fmla="*/ 54821 h 548211"/>
                <a:gd name="connsiteX4" fmla="*/ 2083097 w 2083097"/>
                <a:gd name="connsiteY4" fmla="*/ 493390 h 548211"/>
                <a:gd name="connsiteX5" fmla="*/ 2028276 w 2083097"/>
                <a:gd name="connsiteY5" fmla="*/ 548211 h 548211"/>
                <a:gd name="connsiteX6" fmla="*/ 54821 w 2083097"/>
                <a:gd name="connsiteY6" fmla="*/ 548211 h 548211"/>
                <a:gd name="connsiteX7" fmla="*/ 0 w 2083097"/>
                <a:gd name="connsiteY7" fmla="*/ 493390 h 548211"/>
                <a:gd name="connsiteX8" fmla="*/ 0 w 2083097"/>
                <a:gd name="connsiteY8" fmla="*/ 54821 h 5482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3097" h="548211">
                  <a:moveTo>
                    <a:pt x="0" y="54821"/>
                  </a:moveTo>
                  <a:cubicBezTo>
                    <a:pt x="0" y="24544"/>
                    <a:pt x="24544" y="0"/>
                    <a:pt x="54821" y="0"/>
                  </a:cubicBezTo>
                  <a:lnTo>
                    <a:pt x="2028276" y="0"/>
                  </a:lnTo>
                  <a:cubicBezTo>
                    <a:pt x="2058553" y="0"/>
                    <a:pt x="2083097" y="24544"/>
                    <a:pt x="2083097" y="54821"/>
                  </a:cubicBezTo>
                  <a:lnTo>
                    <a:pt x="2083097" y="493390"/>
                  </a:lnTo>
                  <a:cubicBezTo>
                    <a:pt x="2083097" y="523667"/>
                    <a:pt x="2058553" y="548211"/>
                    <a:pt x="2028276" y="548211"/>
                  </a:cubicBezTo>
                  <a:lnTo>
                    <a:pt x="54821" y="548211"/>
                  </a:lnTo>
                  <a:cubicBezTo>
                    <a:pt x="24544" y="548211"/>
                    <a:pt x="0" y="523667"/>
                    <a:pt x="0" y="493390"/>
                  </a:cubicBezTo>
                  <a:lnTo>
                    <a:pt x="0" y="54821"/>
                  </a:lnTo>
                  <a:close/>
                </a:path>
              </a:pathLst>
            </a:custGeom>
            <a:solidFill>
              <a:schemeClr val="accent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37" tIns="84637" rIns="84637" bIns="84637" numCol="1" spcCol="1270" anchor="ctr" anchorCtr="0">
              <a:noAutofit/>
            </a:bodyP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lvl="0" algn="ctr" defTabSz="800100">
                <a:lnSpc>
                  <a:spcPct val="90000"/>
                </a:lnSpc>
                <a:spcBef>
                  <a:spcPct val="0"/>
                </a:spcBef>
                <a:spcAft>
                  <a:spcPct val="35000"/>
                </a:spcAft>
              </a:pPr>
              <a:r>
                <a:rPr lang="zh-CN" altLang="en-US" sz="1800" b="1" kern="1200" smtClean="0"/>
                <a:t>二、不同群体分类对比分析</a:t>
              </a:r>
              <a:endParaRPr lang="en-US" sz="1800" b="1" kern="1200"/>
            </a:p>
          </p:txBody>
        </p:sp>
      </p:grpSp>
    </p:spTree>
    <p:extLst>
      <p:ext uri="{BB962C8B-B14F-4D97-AF65-F5344CB8AC3E}">
        <p14:creationId xmlns:p14="http://schemas.microsoft.com/office/powerpoint/2010/main" val="1526188284"/>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7" y="300039"/>
            <a:ext cx="9052255" cy="595311"/>
          </a:xfrm>
        </p:spPr>
        <p:txBody>
          <a:bodyPr/>
          <a:lstStyle/>
          <a:p>
            <a:r>
              <a:rPr lang="zh-CN" altLang="en-US" smtClean="0"/>
              <a:t>从各群体各维度得分看，</a:t>
            </a:r>
            <a:r>
              <a:rPr lang="en-US" altLang="zh-CN" smtClean="0"/>
              <a:t>2</a:t>
            </a:r>
            <a:r>
              <a:rPr lang="zh-CN" altLang="en-US"/>
              <a:t>年</a:t>
            </a:r>
            <a:r>
              <a:rPr lang="zh-CN" altLang="en-US" smtClean="0"/>
              <a:t>以上司龄、研究生学历、</a:t>
            </a:r>
            <a:r>
              <a:rPr lang="en-US" altLang="zh-CN" smtClean="0"/>
              <a:t>35-44</a:t>
            </a:r>
            <a:r>
              <a:rPr lang="zh-CN" altLang="en-US" smtClean="0"/>
              <a:t>岁、信息技术部值得重点关注</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30</a:t>
            </a:fld>
            <a:endParaRPr lang="en-US"/>
          </a:p>
        </p:txBody>
      </p:sp>
      <p:graphicFrame>
        <p:nvGraphicFramePr>
          <p:cNvPr id="4" name="表格 3"/>
          <p:cNvGraphicFramePr>
            <a:graphicFrameLocks noGrp="1"/>
          </p:cNvGraphicFramePr>
          <p:nvPr>
            <p:extLst>
              <p:ext uri="{D42A27DB-BD31-4B8C-83A1-F6EECF244321}">
                <p14:modId xmlns:p14="http://schemas.microsoft.com/office/powerpoint/2010/main" val="1997486213"/>
              </p:ext>
            </p:extLst>
          </p:nvPr>
        </p:nvGraphicFramePr>
        <p:xfrm>
          <a:off x="430215" y="740623"/>
          <a:ext cx="9058272" cy="5572235"/>
        </p:xfrm>
        <a:graphic>
          <a:graphicData uri="http://schemas.openxmlformats.org/drawingml/2006/table">
            <a:tbl>
              <a:tblPr>
                <a:tableStyleId>{93296810-A885-4BE3-A3E7-6D5BEEA58F35}</a:tableStyleId>
              </a:tblPr>
              <a:tblGrid>
                <a:gridCol w="567312"/>
                <a:gridCol w="1221116"/>
                <a:gridCol w="661950"/>
                <a:gridCol w="743243"/>
                <a:gridCol w="743243"/>
                <a:gridCol w="743243"/>
                <a:gridCol w="743243"/>
                <a:gridCol w="743243"/>
                <a:gridCol w="743243"/>
                <a:gridCol w="743243"/>
                <a:gridCol w="743243"/>
                <a:gridCol w="661950"/>
              </a:tblGrid>
              <a:tr h="338498">
                <a:tc rowSpan="2" gridSpan="2">
                  <a:txBody>
                    <a:bodyPr vert="horz" wrap="square"/>
                    <a:lstStyle/>
                    <a:p>
                      <a:pPr algn="ctr" fontAlgn="ctr"/>
                      <a:endParaRPr lang="en-US" sz="1100" b="1" i="0" u="none" strike="noStrike">
                        <a:solidFill>
                          <a:srgbClr val="002776"/>
                        </a:solidFill>
                        <a:effectLst/>
                        <a:latin typeface="宋体"/>
                      </a:endParaRPr>
                    </a:p>
                  </a:txBody>
                  <a:tcPr marL="5758" marR="5758" marT="5758" marB="0" anchor="ctr">
                    <a:noFill/>
                  </a:tcPr>
                </a:tc>
                <a:tc rowSpan="2" hMerge="1">
                  <a:txBody>
                    <a:bodyPr vert="horz" wrap="square"/>
                    <a:lstStyle/>
                    <a:p>
                      <a:endParaRPr lang="en-US"/>
                    </a:p>
                  </a:txBody>
                  <a:tcPr/>
                </a:tc>
                <a:tc rowSpan="2">
                  <a:txBody>
                    <a:bodyPr vert="horz" wrap="square"/>
                    <a:lstStyle/>
                    <a:p>
                      <a:pPr algn="ctr" fontAlgn="ctr"/>
                      <a:r>
                        <a:rPr lang="zh-CN" altLang="en-US" sz="1100" b="1" u="none" strike="noStrike">
                          <a:solidFill>
                            <a:schemeClr val="bg1"/>
                          </a:solidFill>
                          <a:effectLst/>
                        </a:rPr>
                        <a:t>文化综合维度</a:t>
                      </a:r>
                      <a:endParaRPr lang="zh-CN" altLang="en-US" sz="1100" b="1" i="0" u="none" strike="noStrike">
                        <a:solidFill>
                          <a:schemeClr val="bg1"/>
                        </a:solidFill>
                        <a:effectLst/>
                        <a:latin typeface="宋体"/>
                      </a:endParaRPr>
                    </a:p>
                  </a:txBody>
                  <a:tcPr marL="5758" marR="5758" marT="5758" marB="0" anchor="ctr">
                    <a:solidFill>
                      <a:srgbClr val="002776"/>
                    </a:solidFill>
                  </a:tcPr>
                </a:tc>
                <a:tc rowSpan="2">
                  <a:txBody>
                    <a:bodyPr vert="horz" wrap="square"/>
                    <a:lstStyle/>
                    <a:p>
                      <a:pPr algn="ctr" fontAlgn="ctr"/>
                      <a:r>
                        <a:rPr lang="zh-CN" altLang="en-US" sz="1100" b="1" u="none" strike="noStrike">
                          <a:solidFill>
                            <a:schemeClr val="bg1"/>
                          </a:solidFill>
                          <a:effectLst/>
                        </a:rPr>
                        <a:t>敬业度</a:t>
                      </a:r>
                      <a:endParaRPr lang="zh-CN" altLang="en-US" sz="1100" b="1" i="0" u="none" strike="noStrike">
                        <a:solidFill>
                          <a:schemeClr val="bg1"/>
                        </a:solidFill>
                        <a:effectLst/>
                        <a:latin typeface="宋体"/>
                      </a:endParaRPr>
                    </a:p>
                  </a:txBody>
                  <a:tcPr marL="5758" marR="5758" marT="5758" marB="0" anchor="ctr">
                    <a:solidFill>
                      <a:srgbClr val="002776"/>
                    </a:solidFill>
                  </a:tcPr>
                </a:tc>
                <a:tc gridSpan="2">
                  <a:txBody>
                    <a:bodyPr vert="horz" wrap="square"/>
                    <a:lstStyle/>
                    <a:p>
                      <a:pPr algn="ctr" fontAlgn="ctr"/>
                      <a:r>
                        <a:rPr lang="zh-CN" altLang="en-US" sz="1100" b="1" u="none" strike="noStrike">
                          <a:solidFill>
                            <a:schemeClr val="bg1"/>
                          </a:solidFill>
                          <a:effectLst/>
                        </a:rPr>
                        <a:t>战略适应维度</a:t>
                      </a:r>
                      <a:endParaRPr lang="zh-CN" altLang="en-US" sz="1100" b="1" i="0" u="none" strike="noStrike">
                        <a:solidFill>
                          <a:schemeClr val="bg1"/>
                        </a:solidFill>
                        <a:effectLst/>
                        <a:latin typeface="宋体"/>
                      </a:endParaRPr>
                    </a:p>
                  </a:txBody>
                  <a:tcPr marL="5758" marR="5758" marT="5758" marB="0" anchor="ctr">
                    <a:solidFill>
                      <a:srgbClr val="002776"/>
                    </a:solidFill>
                  </a:tcPr>
                </a:tc>
                <a:tc hMerge="1">
                  <a:txBody>
                    <a:bodyPr vert="horz" wrap="square"/>
                    <a:lstStyle/>
                    <a:p>
                      <a:endParaRPr lang="en-US"/>
                    </a:p>
                  </a:txBody>
                  <a:tcPr/>
                </a:tc>
                <a:tc>
                  <a:txBody>
                    <a:bodyPr vert="horz" wrap="square"/>
                    <a:lstStyle/>
                    <a:p>
                      <a:pPr algn="ctr" fontAlgn="ctr"/>
                      <a:r>
                        <a:rPr lang="zh-CN" altLang="en-US" sz="1100" b="1" u="none" strike="noStrike">
                          <a:solidFill>
                            <a:schemeClr val="bg1"/>
                          </a:solidFill>
                          <a:effectLst/>
                        </a:rPr>
                        <a:t>理念牵引维度</a:t>
                      </a:r>
                      <a:endParaRPr lang="zh-CN" altLang="en-US" sz="1100" b="1" i="0" u="none" strike="noStrike">
                        <a:solidFill>
                          <a:schemeClr val="bg1"/>
                        </a:solidFill>
                        <a:effectLst/>
                        <a:latin typeface="宋体"/>
                      </a:endParaRPr>
                    </a:p>
                  </a:txBody>
                  <a:tcPr marL="5758" marR="5758" marT="5758" marB="0" anchor="ctr">
                    <a:solidFill>
                      <a:srgbClr val="002776"/>
                    </a:solidFill>
                  </a:tcPr>
                </a:tc>
                <a:tc gridSpan="2">
                  <a:txBody>
                    <a:bodyPr vert="horz" wrap="square"/>
                    <a:lstStyle/>
                    <a:p>
                      <a:pPr algn="ctr" fontAlgn="ctr"/>
                      <a:r>
                        <a:rPr lang="zh-CN" altLang="en-US" sz="1100" b="1" u="none" strike="noStrike">
                          <a:solidFill>
                            <a:schemeClr val="bg1"/>
                          </a:solidFill>
                          <a:effectLst/>
                        </a:rPr>
                        <a:t>文化参与维度</a:t>
                      </a:r>
                      <a:endParaRPr lang="zh-CN" altLang="en-US" sz="1100" b="1" i="0" u="none" strike="noStrike">
                        <a:solidFill>
                          <a:schemeClr val="bg1"/>
                        </a:solidFill>
                        <a:effectLst/>
                        <a:latin typeface="宋体"/>
                      </a:endParaRPr>
                    </a:p>
                  </a:txBody>
                  <a:tcPr marL="5758" marR="5758" marT="5758" marB="0" anchor="ctr">
                    <a:solidFill>
                      <a:srgbClr val="002776"/>
                    </a:solidFill>
                  </a:tcPr>
                </a:tc>
                <a:tc hMerge="1">
                  <a:txBody>
                    <a:bodyPr vert="horz" wrap="square"/>
                    <a:lstStyle/>
                    <a:p>
                      <a:endParaRPr lang="en-US"/>
                    </a:p>
                  </a:txBody>
                  <a:tcPr/>
                </a:tc>
                <a:tc gridSpan="2">
                  <a:txBody>
                    <a:bodyPr vert="horz" wrap="square"/>
                    <a:lstStyle/>
                    <a:p>
                      <a:pPr algn="ctr" fontAlgn="ctr"/>
                      <a:r>
                        <a:rPr lang="zh-CN" altLang="en-US" sz="1100" b="1" u="none" strike="noStrike">
                          <a:solidFill>
                            <a:schemeClr val="bg1"/>
                          </a:solidFill>
                          <a:effectLst/>
                        </a:rPr>
                        <a:t>表象一致维度</a:t>
                      </a:r>
                      <a:endParaRPr lang="zh-CN" altLang="en-US" sz="1100" b="1" i="0" u="none" strike="noStrike">
                        <a:solidFill>
                          <a:schemeClr val="bg1"/>
                        </a:solidFill>
                        <a:effectLst/>
                        <a:latin typeface="宋体"/>
                      </a:endParaRPr>
                    </a:p>
                  </a:txBody>
                  <a:tcPr marL="5758" marR="5758" marT="5758" marB="0" anchor="ctr">
                    <a:solidFill>
                      <a:srgbClr val="002776"/>
                    </a:solidFill>
                  </a:tcPr>
                </a:tc>
                <a:tc hMerge="1">
                  <a:txBody>
                    <a:bodyPr vert="horz" wrap="square"/>
                    <a:lstStyle/>
                    <a:p>
                      <a:endParaRPr lang="en-US"/>
                    </a:p>
                  </a:txBody>
                  <a:tcPr/>
                </a:tc>
                <a:tc rowSpan="2">
                  <a:txBody>
                    <a:bodyPr vert="horz" wrap="square"/>
                    <a:lstStyle/>
                    <a:p>
                      <a:pPr algn="ctr" fontAlgn="ctr"/>
                      <a:r>
                        <a:rPr lang="zh-CN" altLang="en-US" sz="1100" b="1" u="none" strike="noStrike">
                          <a:solidFill>
                            <a:schemeClr val="bg1"/>
                          </a:solidFill>
                          <a:effectLst/>
                        </a:rPr>
                        <a:t>内部</a:t>
                      </a:r>
                      <a:r>
                        <a:rPr lang="zh-CN" altLang="en-US" sz="1100" b="1" u="none" strike="noStrike" smtClean="0">
                          <a:solidFill>
                            <a:schemeClr val="bg1"/>
                          </a:solidFill>
                          <a:effectLst/>
                        </a:rPr>
                        <a:t>差异性</a:t>
                      </a:r>
                      <a:endParaRPr lang="zh-CN" altLang="en-US" sz="1100" b="1" i="0" u="none" strike="noStrike">
                        <a:solidFill>
                          <a:schemeClr val="bg1"/>
                        </a:solidFill>
                        <a:effectLst/>
                        <a:latin typeface="宋体"/>
                      </a:endParaRPr>
                    </a:p>
                  </a:txBody>
                  <a:tcPr marL="5758" marR="5758" marT="5758" marB="0" anchor="ctr">
                    <a:solidFill>
                      <a:srgbClr val="002776"/>
                    </a:solidFill>
                  </a:tcPr>
                </a:tc>
              </a:tr>
              <a:tr h="225665">
                <a:tc gridSpan="2" vMerge="1">
                  <a:txBody>
                    <a:bodyPr vert="horz" wrap="square"/>
                    <a:lstStyle/>
                    <a:p>
                      <a:endParaRPr lang="en-US"/>
                    </a:p>
                  </a:txBody>
                  <a:tcPr/>
                </a:tc>
                <a:tc hMerge="1" vMerge="1">
                  <a:txBody>
                    <a:bodyPr vert="horz" wrap="square"/>
                    <a:lstStyle/>
                    <a:p>
                      <a:endParaRPr lang="en-US"/>
                    </a:p>
                  </a:txBody>
                  <a:tcPr/>
                </a:tc>
                <a:tc vMerge="1">
                  <a:txBody>
                    <a:bodyPr vert="horz" wrap="square"/>
                    <a:lstStyle/>
                    <a:p>
                      <a:endParaRPr lang="en-US"/>
                    </a:p>
                  </a:txBody>
                  <a:tcPr/>
                </a:tc>
                <a:tc vMerge="1">
                  <a:txBody>
                    <a:bodyPr vert="horz" wrap="square"/>
                    <a:lstStyle/>
                    <a:p>
                      <a:endParaRPr lang="en-US"/>
                    </a:p>
                  </a:txBody>
                  <a:tcPr/>
                </a:tc>
                <a:tc>
                  <a:txBody>
                    <a:bodyPr vert="horz" wrap="square"/>
                    <a:lstStyle/>
                    <a:p>
                      <a:pPr algn="ctr" fontAlgn="ctr"/>
                      <a:r>
                        <a:rPr lang="zh-CN" altLang="en-US" sz="1100" b="1" u="none" strike="noStrike">
                          <a:solidFill>
                            <a:schemeClr val="bg1"/>
                          </a:solidFill>
                          <a:effectLst/>
                        </a:rPr>
                        <a:t>战略匹配度</a:t>
                      </a:r>
                      <a:endParaRPr lang="zh-CN" altLang="en-US" sz="1100" b="1" i="0" u="none" strike="noStrike">
                        <a:solidFill>
                          <a:schemeClr val="bg1"/>
                        </a:solidFill>
                        <a:effectLst/>
                        <a:latin typeface="宋体"/>
                      </a:endParaRPr>
                    </a:p>
                  </a:txBody>
                  <a:tcPr marL="5758" marR="5758" marT="5758" marB="0" anchor="ctr">
                    <a:solidFill>
                      <a:srgbClr val="002776"/>
                    </a:solidFill>
                  </a:tcPr>
                </a:tc>
                <a:tc>
                  <a:txBody>
                    <a:bodyPr vert="horz" wrap="square"/>
                    <a:lstStyle/>
                    <a:p>
                      <a:pPr algn="ctr" fontAlgn="ctr"/>
                      <a:r>
                        <a:rPr lang="zh-CN" altLang="en-US" sz="1100" b="1" u="none" strike="noStrike">
                          <a:solidFill>
                            <a:schemeClr val="bg1"/>
                          </a:solidFill>
                          <a:effectLst/>
                        </a:rPr>
                        <a:t>文化平衡性</a:t>
                      </a:r>
                      <a:endParaRPr lang="zh-CN" altLang="en-US" sz="1100" b="1" i="0" u="none" strike="noStrike">
                        <a:solidFill>
                          <a:schemeClr val="bg1"/>
                        </a:solidFill>
                        <a:effectLst/>
                        <a:latin typeface="宋体"/>
                      </a:endParaRPr>
                    </a:p>
                  </a:txBody>
                  <a:tcPr marL="5758" marR="5758" marT="5758" marB="0" anchor="ctr">
                    <a:solidFill>
                      <a:srgbClr val="002776"/>
                    </a:solidFill>
                  </a:tcPr>
                </a:tc>
                <a:tc>
                  <a:txBody>
                    <a:bodyPr vert="horz" wrap="square"/>
                    <a:lstStyle/>
                    <a:p>
                      <a:pPr algn="ctr" fontAlgn="ctr"/>
                      <a:r>
                        <a:rPr lang="zh-CN" altLang="en-US" sz="1100" b="1" u="none" strike="noStrike">
                          <a:solidFill>
                            <a:schemeClr val="bg1"/>
                          </a:solidFill>
                          <a:effectLst/>
                        </a:rPr>
                        <a:t>理念清晰性</a:t>
                      </a:r>
                      <a:endParaRPr lang="zh-CN" altLang="en-US" sz="1100" b="1" i="0" u="none" strike="noStrike">
                        <a:solidFill>
                          <a:schemeClr val="bg1"/>
                        </a:solidFill>
                        <a:effectLst/>
                        <a:latin typeface="宋体"/>
                      </a:endParaRPr>
                    </a:p>
                  </a:txBody>
                  <a:tcPr marL="5758" marR="5758" marT="5758" marB="0" anchor="ctr">
                    <a:solidFill>
                      <a:srgbClr val="002776"/>
                    </a:solidFill>
                  </a:tcPr>
                </a:tc>
                <a:tc>
                  <a:txBody>
                    <a:bodyPr vert="horz" wrap="square"/>
                    <a:lstStyle/>
                    <a:p>
                      <a:pPr algn="ctr" fontAlgn="ctr"/>
                      <a:r>
                        <a:rPr lang="zh-CN" altLang="en-US" sz="1100" b="1" u="none" strike="noStrike" smtClean="0">
                          <a:solidFill>
                            <a:schemeClr val="bg1"/>
                          </a:solidFill>
                          <a:effectLst/>
                        </a:rPr>
                        <a:t>内外认知度</a:t>
                      </a:r>
                      <a:endParaRPr lang="zh-CN" altLang="en-US" sz="1100" b="1" i="0" u="none" strike="noStrike">
                        <a:solidFill>
                          <a:schemeClr val="bg1"/>
                        </a:solidFill>
                        <a:effectLst/>
                        <a:latin typeface="宋体"/>
                      </a:endParaRPr>
                    </a:p>
                  </a:txBody>
                  <a:tcPr marL="5758" marR="5758" marT="5758" marB="0" anchor="ctr">
                    <a:solidFill>
                      <a:srgbClr val="002776"/>
                    </a:solidFill>
                  </a:tcPr>
                </a:tc>
                <a:tc>
                  <a:txBody>
                    <a:bodyPr vert="horz" wrap="square"/>
                    <a:lstStyle/>
                    <a:p>
                      <a:pPr algn="ctr" fontAlgn="ctr"/>
                      <a:r>
                        <a:rPr lang="zh-CN" altLang="en-US" sz="1100" b="1" u="none" strike="noStrike" smtClean="0">
                          <a:solidFill>
                            <a:schemeClr val="bg1"/>
                          </a:solidFill>
                          <a:effectLst/>
                        </a:rPr>
                        <a:t>员工认同</a:t>
                      </a:r>
                      <a:r>
                        <a:rPr lang="zh-CN" altLang="en-US" sz="1100" b="1" u="none" strike="noStrike">
                          <a:solidFill>
                            <a:schemeClr val="bg1"/>
                          </a:solidFill>
                          <a:effectLst/>
                        </a:rPr>
                        <a:t>度</a:t>
                      </a:r>
                      <a:endParaRPr lang="zh-CN" altLang="en-US" sz="1100" b="1" i="0" u="none" strike="noStrike">
                        <a:solidFill>
                          <a:schemeClr val="bg1"/>
                        </a:solidFill>
                        <a:effectLst/>
                        <a:latin typeface="宋体"/>
                      </a:endParaRPr>
                    </a:p>
                  </a:txBody>
                  <a:tcPr marL="5758" marR="5758" marT="5758" marB="0" anchor="ctr">
                    <a:solidFill>
                      <a:srgbClr val="002776"/>
                    </a:solidFill>
                  </a:tcPr>
                </a:tc>
                <a:tc>
                  <a:txBody>
                    <a:bodyPr vert="horz" wrap="square"/>
                    <a:lstStyle/>
                    <a:p>
                      <a:pPr algn="ctr" fontAlgn="ctr"/>
                      <a:r>
                        <a:rPr lang="zh-CN" altLang="en-US" sz="1100" b="1" u="none" strike="noStrike">
                          <a:solidFill>
                            <a:schemeClr val="bg1"/>
                          </a:solidFill>
                          <a:effectLst/>
                        </a:rPr>
                        <a:t>制度匹配性</a:t>
                      </a:r>
                      <a:endParaRPr lang="zh-CN" altLang="en-US" sz="1100" b="1" i="0" u="none" strike="noStrike">
                        <a:solidFill>
                          <a:schemeClr val="bg1"/>
                        </a:solidFill>
                        <a:effectLst/>
                        <a:latin typeface="宋体"/>
                      </a:endParaRPr>
                    </a:p>
                  </a:txBody>
                  <a:tcPr marL="5758" marR="5758" marT="5758" marB="0" anchor="ctr">
                    <a:solidFill>
                      <a:srgbClr val="002776"/>
                    </a:solidFill>
                  </a:tcPr>
                </a:tc>
                <a:tc>
                  <a:txBody>
                    <a:bodyPr vert="horz" wrap="square"/>
                    <a:lstStyle/>
                    <a:p>
                      <a:pPr algn="ctr" fontAlgn="ctr"/>
                      <a:r>
                        <a:rPr lang="zh-CN" altLang="en-US" sz="1100" b="1" u="none" strike="noStrike">
                          <a:solidFill>
                            <a:schemeClr val="bg1"/>
                          </a:solidFill>
                          <a:effectLst/>
                        </a:rPr>
                        <a:t>员工</a:t>
                      </a:r>
                      <a:r>
                        <a:rPr lang="zh-CN" altLang="en-US" sz="1100" b="1" u="none" strike="noStrike" smtClean="0">
                          <a:solidFill>
                            <a:schemeClr val="bg1"/>
                          </a:solidFill>
                          <a:effectLst/>
                        </a:rPr>
                        <a:t>践行度</a:t>
                      </a:r>
                      <a:endParaRPr lang="zh-CN" altLang="en-US" sz="1100" b="1" i="0" u="none" strike="noStrike">
                        <a:solidFill>
                          <a:schemeClr val="bg1"/>
                        </a:solidFill>
                        <a:effectLst/>
                        <a:latin typeface="宋体"/>
                      </a:endParaRPr>
                    </a:p>
                  </a:txBody>
                  <a:tcPr marL="5758" marR="5758" marT="5758" marB="0" anchor="ctr">
                    <a:solidFill>
                      <a:srgbClr val="002776"/>
                    </a:solidFill>
                  </a:tcPr>
                </a:tc>
                <a:tc vMerge="1">
                  <a:txBody>
                    <a:bodyPr vert="horz" wrap="square"/>
                    <a:lstStyle/>
                    <a:p>
                      <a:endParaRPr lang="en-US"/>
                    </a:p>
                  </a:txBody>
                  <a:tcPr/>
                </a:tc>
              </a:tr>
              <a:tr h="240710">
                <a:tc gridSpan="2">
                  <a:txBody>
                    <a:bodyPr vert="horz" wrap="square"/>
                    <a:lstStyle/>
                    <a:p>
                      <a:pPr algn="ctr" fontAlgn="ctr"/>
                      <a:r>
                        <a:rPr lang="zh-CN" altLang="en-US" sz="1100" u="none" strike="noStrike">
                          <a:effectLst/>
                        </a:rPr>
                        <a:t>公司整体</a:t>
                      </a:r>
                      <a:endParaRPr lang="zh-CN" altLang="en-US" sz="1100" b="1" i="0" u="none" strike="noStrike">
                        <a:solidFill>
                          <a:srgbClr val="002776"/>
                        </a:solidFill>
                        <a:effectLst/>
                        <a:latin typeface="宋体"/>
                      </a:endParaRPr>
                    </a:p>
                  </a:txBody>
                  <a:tcPr marL="5758" marR="5758" marT="5758" marB="0" anchor="ctr">
                    <a:solidFill>
                      <a:srgbClr val="C9DD03"/>
                    </a:solidFill>
                  </a:tcPr>
                </a:tc>
                <a:tc hMerge="1">
                  <a:txBody>
                    <a:bodyPr vert="horz" wrap="square"/>
                    <a:lstStyle/>
                    <a:p>
                      <a:endParaRPr lang="en-US"/>
                    </a:p>
                  </a:txBody>
                  <a:tcPr/>
                </a:tc>
                <a:tc>
                  <a:txBody>
                    <a:bodyPr vert="horz" wrap="square"/>
                    <a:lstStyle/>
                    <a:p>
                      <a:pPr algn="ctr" fontAlgn="ctr"/>
                      <a:r>
                        <a:rPr lang="en-US" sz="1100" u="none" strike="noStrike">
                          <a:effectLst/>
                        </a:rPr>
                        <a:t>86%</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73%</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34%</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73%</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61%</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5758" marR="5758" marT="5758" marB="0" anchor="ctr">
                    <a:solidFill>
                      <a:srgbClr val="C9DD03"/>
                    </a:solidFill>
                  </a:tcPr>
                </a:tc>
                <a:tc>
                  <a:txBody>
                    <a:bodyPr vert="horz" wrap="square"/>
                    <a:lstStyle/>
                    <a:p>
                      <a:pPr algn="ctr" fontAlgn="ctr"/>
                      <a:r>
                        <a:rPr lang="en-US" sz="1100" u="none" strike="noStrike">
                          <a:effectLst/>
                        </a:rPr>
                        <a:t>82%</a:t>
                      </a:r>
                      <a:endParaRPr lang="en-US" sz="1100" b="0" i="0" u="none" strike="noStrike">
                        <a:solidFill>
                          <a:srgbClr val="002776"/>
                        </a:solidFill>
                        <a:effectLst/>
                        <a:latin typeface="Arial"/>
                      </a:endParaRPr>
                    </a:p>
                  </a:txBody>
                  <a:tcPr marL="5758" marR="5758" marT="5758" marB="0" anchor="ctr">
                    <a:solidFill>
                      <a:srgbClr val="C9DD03"/>
                    </a:solidFill>
                  </a:tcPr>
                </a:tc>
              </a:tr>
              <a:tr h="188055">
                <a:tc rowSpan="4">
                  <a:txBody>
                    <a:bodyPr vert="horz" wrap="square"/>
                    <a:lstStyle/>
                    <a:p>
                      <a:pPr algn="ctr" fontAlgn="ctr"/>
                      <a:r>
                        <a:rPr lang="zh-CN" altLang="en-US" sz="1100" u="none" strike="noStrike">
                          <a:effectLst/>
                        </a:rPr>
                        <a:t>员工类别</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zh-CN" altLang="en-US" sz="1100" u="none" strike="noStrike">
                          <a:effectLst/>
                        </a:rPr>
                        <a:t>高层管理人员</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50%</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7620" marR="7620" marT="7620" marB="0" anchor="ctr"/>
                </a:tc>
              </a:tr>
              <a:tr h="188055">
                <a:tc vMerge="1">
                  <a:txBody>
                    <a:bodyPr vert="horz" wrap="square"/>
                    <a:lstStyle/>
                    <a:p>
                      <a:endParaRPr lang="en-US"/>
                    </a:p>
                  </a:txBody>
                  <a:tcPr/>
                </a:tc>
                <a:tc>
                  <a:txBody>
                    <a:bodyPr vert="horz" wrap="square"/>
                    <a:lstStyle/>
                    <a:p>
                      <a:pPr algn="ctr" fontAlgn="ctr"/>
                      <a:r>
                        <a:rPr lang="zh-CN" altLang="en-US" sz="1100" u="none" strike="noStrike">
                          <a:effectLst/>
                        </a:rPr>
                        <a:t>中层管理人员</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90%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30%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90%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90%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90%</a:t>
                      </a:r>
                      <a:endParaRPr lang="en-US" sz="1100" b="0" i="0" u="none" strike="noStrike">
                        <a:solidFill>
                          <a:srgbClr val="002776"/>
                        </a:solidFill>
                        <a:effectLst/>
                        <a:latin typeface="Arial"/>
                      </a:endParaRPr>
                    </a:p>
                  </a:txBody>
                  <a:tcPr marL="7620" marR="7620" marT="7620" marB="0" anchor="ctr"/>
                </a:tc>
              </a:tr>
              <a:tr h="188055">
                <a:tc vMerge="1">
                  <a:txBody>
                    <a:bodyPr vert="horz" wrap="square"/>
                    <a:lstStyle/>
                    <a:p>
                      <a:endParaRPr lang="en-US"/>
                    </a:p>
                  </a:txBody>
                  <a:tcPr/>
                </a:tc>
                <a:tc>
                  <a:txBody>
                    <a:bodyPr vert="horz" wrap="square"/>
                    <a:lstStyle/>
                    <a:p>
                      <a:pPr algn="ctr" fontAlgn="ctr"/>
                      <a:r>
                        <a:rPr lang="zh-CN" altLang="en-US" sz="1100" u="none" strike="noStrike">
                          <a:effectLst/>
                        </a:rPr>
                        <a:t>正式普通员工</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81%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28%</a:t>
                      </a:r>
                      <a:endParaRPr lang="en-US" sz="1100" b="0" i="0" u="none" strike="noStrike">
                        <a:solidFill>
                          <a:srgbClr val="002776"/>
                        </a:solidFill>
                        <a:effectLst/>
                        <a:latin typeface="Arial"/>
                      </a:endParaRPr>
                    </a:p>
                  </a:txBody>
                  <a:tcPr marL="7620" marR="7620" marT="7620" marB="0" anchor="ctr">
                    <a:solidFill>
                      <a:schemeClr val="bg1">
                        <a:lumMod val="95000"/>
                      </a:schemeClr>
                    </a:solidFill>
                  </a:tcP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r>
              <a:tr h="180914">
                <a:tc vMerge="1">
                  <a:txBody>
                    <a:bodyPr vert="horz" wrap="square"/>
                    <a:lstStyle/>
                    <a:p>
                      <a:endParaRPr lang="en-US"/>
                    </a:p>
                  </a:txBody>
                  <a:tcPr/>
                </a:tc>
                <a:tc>
                  <a:txBody>
                    <a:bodyPr vert="horz" wrap="square"/>
                    <a:lstStyle/>
                    <a:p>
                      <a:pPr algn="ctr" fontAlgn="ctr"/>
                      <a:r>
                        <a:rPr lang="zh-CN" altLang="en-US" sz="1100" u="none" strike="noStrike">
                          <a:effectLst/>
                        </a:rPr>
                        <a:t>外派普通员工</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r>
              <a:tr h="180914">
                <a:tc>
                  <a:txBody>
                    <a:bodyPr vert="horz" wrap="square"/>
                    <a:lstStyle/>
                    <a:p>
                      <a:pPr algn="ctr" fontAlgn="ctr"/>
                      <a:r>
                        <a:rPr lang="en-US" sz="1100" u="none" strike="noStrike">
                          <a:effectLst/>
                        </a:rPr>
                        <a:t> </a:t>
                      </a:r>
                      <a:endParaRPr lang="en-US" sz="1100" b="1"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1" i="0" u="none" strike="noStrike">
                        <a:solidFill>
                          <a:srgbClr val="002776"/>
                        </a:solidFill>
                        <a:effectLst/>
                        <a:latin typeface="宋体"/>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r>
              <a:tr h="368587">
                <a:tc rowSpan="3">
                  <a:txBody>
                    <a:bodyPr vert="horz" wrap="square"/>
                    <a:lstStyle/>
                    <a:p>
                      <a:pPr algn="ctr" fontAlgn="ctr"/>
                      <a:r>
                        <a:rPr lang="zh-CN" altLang="en-US" sz="1100" u="none" strike="noStrike">
                          <a:effectLst/>
                        </a:rPr>
                        <a:t>司龄</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altLang="zh-CN" sz="1100" u="none" strike="noStrike">
                          <a:effectLst/>
                        </a:rPr>
                        <a:t>6</a:t>
                      </a:r>
                      <a:r>
                        <a:rPr lang="zh-CN" altLang="en-US" sz="1100" u="none" strike="noStrike">
                          <a:effectLst/>
                        </a:rPr>
                        <a:t>个月以下（含</a:t>
                      </a:r>
                      <a:r>
                        <a:rPr lang="en-US" altLang="zh-CN" sz="1100" u="none" strike="noStrike">
                          <a:effectLst/>
                        </a:rPr>
                        <a:t>6</a:t>
                      </a:r>
                      <a:r>
                        <a:rPr lang="zh-CN" altLang="en-US" sz="1100" u="none" strike="noStrike">
                          <a:effectLst/>
                        </a:rPr>
                        <a:t>个月）</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r>
              <a:tr h="368587">
                <a:tc vMerge="1">
                  <a:txBody>
                    <a:bodyPr vert="horz" wrap="square"/>
                    <a:lstStyle/>
                    <a:p>
                      <a:endParaRPr lang="en-US"/>
                    </a:p>
                  </a:txBody>
                  <a:tcPr/>
                </a:tc>
                <a:tc>
                  <a:txBody>
                    <a:bodyPr vert="horz" wrap="square"/>
                    <a:lstStyle/>
                    <a:p>
                      <a:pPr algn="ctr" fontAlgn="ctr"/>
                      <a:r>
                        <a:rPr lang="en-US" altLang="zh-CN" sz="1100" u="none" strike="noStrike">
                          <a:effectLst/>
                        </a:rPr>
                        <a:t>6</a:t>
                      </a:r>
                      <a:r>
                        <a:rPr lang="zh-CN" altLang="en-US" sz="1100" u="none" strike="noStrike">
                          <a:effectLst/>
                        </a:rPr>
                        <a:t>个月至</a:t>
                      </a:r>
                      <a:r>
                        <a:rPr lang="en-US" altLang="zh-CN" sz="1100" u="none" strike="noStrike">
                          <a:effectLst/>
                        </a:rPr>
                        <a:t>2</a:t>
                      </a:r>
                      <a:r>
                        <a:rPr lang="zh-CN" altLang="en-US" sz="1100" u="none" strike="noStrike">
                          <a:effectLst/>
                        </a:rPr>
                        <a:t>年（含</a:t>
                      </a:r>
                      <a:r>
                        <a:rPr lang="en-US" altLang="zh-CN" sz="1100" u="none" strike="noStrike">
                          <a:effectLst/>
                        </a:rPr>
                        <a:t>2</a:t>
                      </a:r>
                      <a:r>
                        <a:rPr lang="zh-CN" altLang="en-US" sz="1100" u="none" strike="noStrike">
                          <a:effectLst/>
                        </a:rPr>
                        <a:t>年）</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31%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r>
              <a:tr h="180914">
                <a:tc vMerge="1">
                  <a:txBody>
                    <a:bodyPr vert="horz" wrap="square"/>
                    <a:lstStyle/>
                    <a:p>
                      <a:endParaRPr lang="en-US"/>
                    </a:p>
                  </a:txBody>
                  <a:tcPr/>
                </a:tc>
                <a:tc>
                  <a:txBody>
                    <a:bodyPr vert="horz" wrap="square"/>
                    <a:lstStyle/>
                    <a:p>
                      <a:pPr algn="ctr" fontAlgn="ctr"/>
                      <a:r>
                        <a:rPr lang="en-US" altLang="zh-CN" sz="1100" u="none" strike="noStrike">
                          <a:effectLst/>
                        </a:rPr>
                        <a:t>2</a:t>
                      </a:r>
                      <a:r>
                        <a:rPr lang="zh-CN" altLang="en-US" sz="1100" u="none" strike="noStrike">
                          <a:effectLst/>
                        </a:rPr>
                        <a:t>年以上</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sz="1100" u="none" strike="noStrike">
                          <a:effectLst/>
                        </a:rPr>
                        <a:t>84%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58%</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29%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48%</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84%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81%</a:t>
                      </a:r>
                      <a:endParaRPr lang="en-US" sz="1100" b="0" i="0" u="none" strike="noStrike">
                        <a:solidFill>
                          <a:srgbClr val="002776"/>
                        </a:solidFill>
                        <a:effectLst/>
                        <a:latin typeface="Arial"/>
                      </a:endParaRPr>
                    </a:p>
                  </a:txBody>
                  <a:tcPr marL="7620" marR="7620" marT="7620" marB="0" anchor="ctr"/>
                </a:tc>
              </a:tr>
              <a:tr h="180914">
                <a:tc>
                  <a:txBody>
                    <a:bodyPr vert="horz" wrap="square"/>
                    <a:lstStyle/>
                    <a:p>
                      <a:pPr algn="ctr" fontAlgn="ctr"/>
                      <a:r>
                        <a:rPr lang="en-US" sz="1100" u="none" strike="noStrike">
                          <a:effectLst/>
                        </a:rPr>
                        <a:t> </a:t>
                      </a:r>
                      <a:endParaRPr lang="en-US" sz="1100" b="1"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1"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r>
              <a:tr h="188055">
                <a:tc rowSpan="3">
                  <a:txBody>
                    <a:bodyPr vert="horz" wrap="square"/>
                    <a:lstStyle/>
                    <a:p>
                      <a:pPr algn="ctr" fontAlgn="ctr"/>
                      <a:r>
                        <a:rPr lang="zh-CN" altLang="en-US" sz="1100" u="none" strike="noStrike">
                          <a:effectLst/>
                        </a:rPr>
                        <a:t>学历</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zh-CN" altLang="en-US" sz="1100" u="none" strike="noStrike">
                          <a:effectLst/>
                        </a:rPr>
                        <a:t>大专及以下</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95%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84%</a:t>
                      </a:r>
                      <a:endParaRPr lang="en-US" sz="1100" b="0" i="0" u="none" strike="noStrike">
                        <a:solidFill>
                          <a:srgbClr val="002776"/>
                        </a:solidFill>
                        <a:effectLst/>
                        <a:latin typeface="Arial"/>
                      </a:endParaRPr>
                    </a:p>
                  </a:txBody>
                  <a:tcPr marL="7620" marR="7620" marT="7620" marB="0" anchor="ctr"/>
                </a:tc>
              </a:tr>
              <a:tr h="188055">
                <a:tc vMerge="1">
                  <a:txBody>
                    <a:bodyPr vert="horz" wrap="square"/>
                    <a:lstStyle/>
                    <a:p>
                      <a:endParaRPr lang="en-US"/>
                    </a:p>
                  </a:txBody>
                  <a:tcPr/>
                </a:tc>
                <a:tc>
                  <a:txBody>
                    <a:bodyPr vert="horz" wrap="square"/>
                    <a:lstStyle/>
                    <a:p>
                      <a:pPr algn="ctr" fontAlgn="ctr"/>
                      <a:r>
                        <a:rPr lang="zh-CN" altLang="en-US" sz="1100" u="none" strike="noStrike">
                          <a:effectLst/>
                        </a:rPr>
                        <a:t>大学本科</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82%</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31%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82%</a:t>
                      </a:r>
                      <a:endParaRPr lang="en-US" sz="1100" b="0" i="0" u="none" strike="noStrike">
                        <a:solidFill>
                          <a:srgbClr val="002776"/>
                        </a:solidFill>
                        <a:effectLst/>
                        <a:latin typeface="Arial"/>
                      </a:endParaRPr>
                    </a:p>
                  </a:txBody>
                  <a:tcPr marL="7620" marR="7620" marT="7620" marB="0" anchor="ctr"/>
                </a:tc>
              </a:tr>
              <a:tr h="180914">
                <a:tc vMerge="1">
                  <a:txBody>
                    <a:bodyPr vert="horz" wrap="square"/>
                    <a:lstStyle/>
                    <a:p>
                      <a:endParaRPr lang="en-US"/>
                    </a:p>
                  </a:txBody>
                  <a:tcPr/>
                </a:tc>
                <a:tc>
                  <a:txBody>
                    <a:bodyPr vert="horz" wrap="square"/>
                    <a:lstStyle/>
                    <a:p>
                      <a:pPr algn="ctr" fontAlgn="ctr"/>
                      <a:r>
                        <a:rPr lang="zh-CN" altLang="en-US" sz="1100" u="none" strike="noStrike">
                          <a:effectLst/>
                        </a:rPr>
                        <a:t>硕士研究生</a:t>
                      </a:r>
                      <a:endParaRPr lang="zh-CN" altLang="en-US" sz="1100" b="1" i="0" u="none" strike="noStrike">
                        <a:solidFill>
                          <a:srgbClr val="002776"/>
                        </a:solidFill>
                        <a:effectLst/>
                        <a:latin typeface="宋体"/>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56%</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11%</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22%</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r>
              <a:tr h="180914">
                <a:tc>
                  <a:txBody>
                    <a:bodyPr vert="horz" wrap="square"/>
                    <a:lstStyle/>
                    <a:p>
                      <a:pPr algn="ctr" fontAlgn="ctr"/>
                      <a:r>
                        <a:rPr lang="en-US" sz="1100" u="none" strike="noStrike">
                          <a:effectLst/>
                        </a:rPr>
                        <a:t> </a:t>
                      </a:r>
                      <a:endParaRPr lang="en-US" sz="1100" b="1"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1" i="0" u="none" strike="noStrike">
                        <a:solidFill>
                          <a:srgbClr val="002776"/>
                        </a:solidFill>
                        <a:effectLst/>
                        <a:latin typeface="宋体"/>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c>
                  <a:txBody>
                    <a:bodyPr vert="horz" wrap="square"/>
                    <a:lstStyle/>
                    <a:p>
                      <a:pPr algn="ctr" fontAlgn="ctr"/>
                      <a:r>
                        <a:rPr lang="en-US" sz="1100" u="none" strike="noStrike">
                          <a:effectLst/>
                        </a:rPr>
                        <a:t> </a:t>
                      </a:r>
                      <a:endParaRPr lang="en-US" sz="1100" b="0" i="0" u="none" strike="noStrike">
                        <a:solidFill>
                          <a:srgbClr val="002776"/>
                        </a:solidFill>
                        <a:effectLst/>
                        <a:latin typeface="Arial"/>
                      </a:endParaRPr>
                    </a:p>
                  </a:txBody>
                  <a:tcPr marL="7620" marR="7620" marT="7620" marB="0" anchor="ctr">
                    <a:noFill/>
                  </a:tcPr>
                </a:tc>
              </a:tr>
              <a:tr h="188055">
                <a:tc rowSpan="4">
                  <a:txBody>
                    <a:bodyPr vert="horz" wrap="square"/>
                    <a:lstStyle/>
                    <a:p>
                      <a:pPr algn="ctr" fontAlgn="ctr"/>
                      <a:r>
                        <a:rPr lang="zh-CN" altLang="en-US" sz="1100" u="none" strike="noStrike">
                          <a:effectLst/>
                        </a:rPr>
                        <a:t>年龄</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altLang="zh-CN" sz="1100" u="none" strike="noStrike">
                          <a:effectLst/>
                        </a:rPr>
                        <a:t>20</a:t>
                      </a:r>
                      <a:r>
                        <a:rPr lang="zh-CN" altLang="en-US" sz="1100" u="none" strike="noStrike">
                          <a:effectLst/>
                        </a:rPr>
                        <a:t>岁至</a:t>
                      </a:r>
                      <a:r>
                        <a:rPr lang="en-US" altLang="zh-CN" sz="1100" u="none" strike="noStrike">
                          <a:effectLst/>
                        </a:rPr>
                        <a:t>24</a:t>
                      </a:r>
                      <a:r>
                        <a:rPr lang="zh-CN" altLang="en-US" sz="1100" u="none" strike="noStrike">
                          <a:effectLst/>
                        </a:rPr>
                        <a:t>岁</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44%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solidFill>
                      <a:srgbClr val="FFC000"/>
                    </a:solidFill>
                  </a:tcPr>
                </a:tc>
              </a:tr>
              <a:tr h="188055">
                <a:tc vMerge="1">
                  <a:txBody>
                    <a:bodyPr vert="horz" wrap="square"/>
                    <a:lstStyle/>
                    <a:p>
                      <a:endParaRPr lang="en-US"/>
                    </a:p>
                  </a:txBody>
                  <a:tcPr/>
                </a:tc>
                <a:tc>
                  <a:txBody>
                    <a:bodyPr vert="horz" wrap="square"/>
                    <a:lstStyle/>
                    <a:p>
                      <a:pPr algn="ctr" fontAlgn="ctr"/>
                      <a:r>
                        <a:rPr lang="en-US" altLang="zh-CN" sz="1100" u="none" strike="noStrike">
                          <a:effectLst/>
                        </a:rPr>
                        <a:t>25</a:t>
                      </a:r>
                      <a:r>
                        <a:rPr lang="zh-CN" altLang="en-US" sz="1100" u="none" strike="noStrike">
                          <a:effectLst/>
                        </a:rPr>
                        <a:t>岁至</a:t>
                      </a:r>
                      <a:r>
                        <a:rPr lang="en-US" altLang="zh-CN" sz="1100" u="none" strike="noStrike">
                          <a:effectLst/>
                        </a:rPr>
                        <a:t>34</a:t>
                      </a:r>
                      <a:r>
                        <a:rPr lang="zh-CN" altLang="en-US" sz="1100" u="none" strike="noStrike">
                          <a:effectLst/>
                        </a:rPr>
                        <a:t>岁</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sz="1100" u="none" strike="noStrike">
                          <a:effectLst/>
                        </a:rPr>
                        <a:t>81%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32%</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64%</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85%</a:t>
                      </a:r>
                      <a:endParaRPr lang="en-US" sz="1100" b="0" i="0" u="none" strike="noStrike">
                        <a:solidFill>
                          <a:srgbClr val="002776"/>
                        </a:solidFill>
                        <a:effectLst/>
                        <a:latin typeface="Arial"/>
                      </a:endParaRPr>
                    </a:p>
                  </a:txBody>
                  <a:tcPr marL="7620" marR="7620" marT="7620" marB="0" anchor="ctr"/>
                </a:tc>
              </a:tr>
              <a:tr h="188055">
                <a:tc vMerge="1">
                  <a:txBody>
                    <a:bodyPr vert="horz" wrap="square"/>
                    <a:lstStyle/>
                    <a:p>
                      <a:endParaRPr lang="en-US"/>
                    </a:p>
                  </a:txBody>
                  <a:tcPr/>
                </a:tc>
                <a:tc>
                  <a:txBody>
                    <a:bodyPr vert="horz" wrap="square"/>
                    <a:lstStyle/>
                    <a:p>
                      <a:pPr algn="ctr" fontAlgn="ctr"/>
                      <a:r>
                        <a:rPr lang="en-US" altLang="zh-CN" sz="1100" u="none" strike="noStrike">
                          <a:effectLst/>
                        </a:rPr>
                        <a:t>35</a:t>
                      </a:r>
                      <a:r>
                        <a:rPr lang="zh-CN" altLang="en-US" sz="1100" u="none" strike="noStrike">
                          <a:effectLst/>
                        </a:rPr>
                        <a:t>岁至</a:t>
                      </a:r>
                      <a:r>
                        <a:rPr lang="en-US" altLang="zh-CN" sz="1100" u="none" strike="noStrike">
                          <a:effectLst/>
                        </a:rPr>
                        <a:t>44</a:t>
                      </a:r>
                      <a:r>
                        <a:rPr lang="zh-CN" altLang="en-US" sz="1100" u="none" strike="noStrike">
                          <a:effectLst/>
                        </a:rPr>
                        <a:t>岁</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sz="1100" u="none" strike="noStrike">
                          <a:effectLst/>
                        </a:rPr>
                        <a:t>93%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93%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93%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14%</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71%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43%</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79%</a:t>
                      </a:r>
                      <a:endParaRPr lang="en-US" sz="1100" b="0" i="0" u="none" strike="noStrike">
                        <a:solidFill>
                          <a:srgbClr val="002776"/>
                        </a:solidFill>
                        <a:effectLst/>
                        <a:latin typeface="Arial"/>
                      </a:endParaRPr>
                    </a:p>
                  </a:txBody>
                  <a:tcPr marL="7620" marR="7620" marT="7620" marB="0" anchor="ctr"/>
                </a:tc>
              </a:tr>
              <a:tr h="180914">
                <a:tc vMerge="1">
                  <a:txBody>
                    <a:bodyPr vert="horz" wrap="square"/>
                    <a:lstStyle/>
                    <a:p>
                      <a:endParaRPr lang="en-US"/>
                    </a:p>
                  </a:txBody>
                  <a:tcPr/>
                </a:tc>
                <a:tc>
                  <a:txBody>
                    <a:bodyPr vert="horz" wrap="square"/>
                    <a:lstStyle/>
                    <a:p>
                      <a:pPr algn="ctr" fontAlgn="ctr"/>
                      <a:r>
                        <a:rPr lang="en-US" altLang="zh-CN" sz="1100" u="none" strike="noStrike">
                          <a:effectLst/>
                        </a:rPr>
                        <a:t>45</a:t>
                      </a:r>
                      <a:r>
                        <a:rPr lang="zh-CN" altLang="en-US" sz="1100" u="none" strike="noStrike">
                          <a:effectLst/>
                        </a:rPr>
                        <a:t>岁以上</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86%</a:t>
                      </a:r>
                      <a:endParaRPr lang="en-US" sz="1100" b="0" i="0" u="none" strike="noStrike">
                        <a:solidFill>
                          <a:srgbClr val="002776"/>
                        </a:solidFill>
                        <a:effectLst/>
                        <a:latin typeface="Arial"/>
                      </a:endParaRPr>
                    </a:p>
                  </a:txBody>
                  <a:tcPr marL="7620" marR="7620" marT="7620" marB="0" anchor="ctr"/>
                </a:tc>
              </a:tr>
              <a:tr h="179193">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c>
                  <a:txBody>
                    <a:bodyPr vert="horz" wrap="square"/>
                    <a:lstStyle/>
                    <a:p>
                      <a:pPr algn="ctr" fontAlgn="b"/>
                      <a:endParaRPr lang="en-US" sz="1100" b="0" i="0" u="none" strike="noStrike">
                        <a:effectLst/>
                        <a:latin typeface="Arial"/>
                      </a:endParaRPr>
                    </a:p>
                  </a:txBody>
                  <a:tcPr marL="7620" marR="7620" marT="7620" marB="0" anchor="b">
                    <a:noFill/>
                  </a:tcPr>
                </a:tc>
              </a:tr>
              <a:tr h="180914">
                <a:tc rowSpan="5">
                  <a:txBody>
                    <a:bodyPr vert="horz" wrap="square"/>
                    <a:lstStyle/>
                    <a:p>
                      <a:pPr algn="ctr" fontAlgn="ctr"/>
                      <a:r>
                        <a:rPr lang="zh-CN" altLang="en-US" sz="1100" u="none" strike="noStrike">
                          <a:effectLst/>
                        </a:rPr>
                        <a:t>部门</a:t>
                      </a:r>
                      <a:endParaRPr lang="zh-CN" altLang="en-US" sz="1100" b="1" i="0" u="none" strike="noStrike">
                        <a:solidFill>
                          <a:srgbClr val="002776"/>
                        </a:solidFill>
                        <a:effectLst/>
                        <a:latin typeface="Arial"/>
                      </a:endParaRPr>
                    </a:p>
                  </a:txBody>
                  <a:tcPr marL="7620" marR="7620" marT="7620" marB="0" anchor="ctr">
                    <a:solidFill>
                      <a:srgbClr val="72C7E7"/>
                    </a:solidFill>
                  </a:tcPr>
                </a:tc>
                <a:tc>
                  <a:txBody>
                    <a:bodyPr vert="horz" wrap="square"/>
                    <a:lstStyle/>
                    <a:p>
                      <a:pPr marL="0" algn="ctr" defTabSz="859512" rtl="0" eaLnBrk="1" fontAlgn="ctr" latinLnBrk="0" hangingPunct="1"/>
                      <a:r>
                        <a:rPr lang="zh-CN" altLang="en-US" sz="1100" u="none" strike="noStrike" kern="1200">
                          <a:effectLst/>
                        </a:rPr>
                        <a:t>人事行政部</a:t>
                      </a:r>
                      <a:endParaRPr lang="zh-CN" altLang="en-US" sz="1100" b="1" i="0" u="none" strike="noStrike" kern="1200">
                        <a:solidFill>
                          <a:srgbClr val="002776"/>
                        </a:solidFill>
                        <a:effectLst/>
                        <a:latin typeface="Arial"/>
                        <a:ea typeface="+mn-ea"/>
                        <a:cs typeface="+mn-cs"/>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33%</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33%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kern="1200">
                          <a:effectLst/>
                        </a:rPr>
                        <a:t>67%</a:t>
                      </a:r>
                      <a:endParaRPr lang="en-US" sz="1100" b="0" i="0" u="none" strike="noStrike" kern="1200">
                        <a:solidFill>
                          <a:srgbClr val="002776"/>
                        </a:solidFill>
                        <a:effectLst/>
                        <a:latin typeface="Arial"/>
                        <a:ea typeface="+mn-ea"/>
                        <a:cs typeface="+mn-cs"/>
                      </a:endParaRPr>
                    </a:p>
                  </a:txBody>
                  <a:tcPr marL="7620" marR="7620" marT="7620" marB="0" anchor="ctr"/>
                </a:tc>
                <a:tc>
                  <a:txBody>
                    <a:bodyPr vert="horz" wrap="square"/>
                    <a:lstStyle/>
                    <a:p>
                      <a:pPr algn="ctr" fontAlgn="ctr"/>
                      <a:r>
                        <a:rPr lang="en-US" sz="1100" u="none" strike="noStrike" kern="1200">
                          <a:effectLst/>
                        </a:rPr>
                        <a:t>67%</a:t>
                      </a:r>
                      <a:endParaRPr lang="en-US" sz="1100" b="0" i="0" u="none" strike="noStrike" kern="1200">
                        <a:solidFill>
                          <a:srgbClr val="002776"/>
                        </a:solidFill>
                        <a:effectLst/>
                        <a:latin typeface="Arial"/>
                        <a:ea typeface="+mn-ea"/>
                        <a:cs typeface="+mn-cs"/>
                      </a:endParaRPr>
                    </a:p>
                  </a:txBody>
                  <a:tcPr marL="7620" marR="7620" marT="7620" marB="0" anchor="ctr">
                    <a:solidFill>
                      <a:srgbClr val="FFC000"/>
                    </a:solidFill>
                  </a:tcP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solidFill>
                      <a:srgbClr val="FFC000"/>
                    </a:solidFill>
                  </a:tcPr>
                </a:tc>
              </a:tr>
              <a:tr h="180914">
                <a:tc vMerge="1">
                  <a:txBody>
                    <a:bodyPr vert="horz" wrap="square"/>
                    <a:lstStyle/>
                    <a:p>
                      <a:endParaRPr lang="en-US"/>
                    </a:p>
                  </a:txBody>
                  <a:tcPr/>
                </a:tc>
                <a:tc>
                  <a:txBody>
                    <a:bodyPr vert="horz" wrap="square"/>
                    <a:lstStyle/>
                    <a:p>
                      <a:pPr marL="0" algn="ctr" defTabSz="859512" rtl="0" eaLnBrk="1" fontAlgn="ctr" latinLnBrk="0" hangingPunct="1"/>
                      <a:r>
                        <a:rPr lang="zh-CN" altLang="en-US" sz="1100" u="none" strike="noStrike" kern="1200">
                          <a:effectLst/>
                        </a:rPr>
                        <a:t>财务管理部</a:t>
                      </a:r>
                      <a:endParaRPr lang="zh-CN" altLang="en-US" sz="1100" b="1" i="0" u="none" strike="noStrike" kern="1200">
                        <a:solidFill>
                          <a:srgbClr val="002776"/>
                        </a:solidFill>
                        <a:effectLst/>
                        <a:latin typeface="Arial"/>
                        <a:ea typeface="+mn-ea"/>
                        <a:cs typeface="+mn-cs"/>
                      </a:endParaRPr>
                    </a:p>
                  </a:txBody>
                  <a:tcPr marL="7620" marR="7620" marT="7620" marB="0" anchor="ctr">
                    <a:solidFill>
                      <a:srgbClr val="72C7E7"/>
                    </a:solidFill>
                  </a:tcP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33%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7620" marR="7620" marT="7620" marB="0" anchor="ctr"/>
                </a:tc>
              </a:tr>
              <a:tr h="180914">
                <a:tc vMerge="1">
                  <a:txBody>
                    <a:bodyPr vert="horz" wrap="square"/>
                    <a:lstStyle/>
                    <a:p>
                      <a:endParaRPr lang="en-US"/>
                    </a:p>
                  </a:txBody>
                  <a:tcPr/>
                </a:tc>
                <a:tc>
                  <a:txBody>
                    <a:bodyPr vert="horz" wrap="square"/>
                    <a:lstStyle/>
                    <a:p>
                      <a:pPr marL="0" algn="ctr" defTabSz="859512" rtl="0" eaLnBrk="1" fontAlgn="ctr" latinLnBrk="0" hangingPunct="1"/>
                      <a:r>
                        <a:rPr lang="zh-CN" altLang="en-US" sz="1100" u="none" strike="noStrike" kern="1200">
                          <a:effectLst/>
                        </a:rPr>
                        <a:t>风险管理部</a:t>
                      </a:r>
                      <a:endParaRPr lang="zh-CN" altLang="en-US" sz="1100" b="1" i="0" u="none" strike="noStrike" kern="1200">
                        <a:solidFill>
                          <a:srgbClr val="002776"/>
                        </a:solidFill>
                        <a:effectLst/>
                        <a:latin typeface="Arial"/>
                        <a:ea typeface="+mn-ea"/>
                        <a:cs typeface="+mn-cs"/>
                      </a:endParaRPr>
                    </a:p>
                  </a:txBody>
                  <a:tcPr marL="7620" marR="7620" marT="7620" marB="0" anchor="ctr">
                    <a:solidFill>
                      <a:srgbClr val="72C7E7"/>
                    </a:solidFill>
                  </a:tcPr>
                </a:tc>
                <a:tc>
                  <a:txBody>
                    <a:bodyPr vert="horz" wrap="square"/>
                    <a:lstStyle/>
                    <a:p>
                      <a:pPr algn="ctr" fontAlgn="ctr"/>
                      <a:r>
                        <a:rPr lang="en-US" sz="1100" u="none" strike="noStrike">
                          <a:effectLst/>
                        </a:rPr>
                        <a:t>82%</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76%</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82%</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76%</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29%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65%</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76%</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r>
              <a:tr h="353961">
                <a:tc vMerge="1">
                  <a:txBody>
                    <a:bodyPr vert="horz" wrap="square"/>
                    <a:lstStyle/>
                    <a:p>
                      <a:endParaRPr lang="en-US"/>
                    </a:p>
                  </a:txBody>
                  <a:tcPr/>
                </a:tc>
                <a:tc>
                  <a:txBody>
                    <a:bodyPr vert="horz" wrap="square"/>
                    <a:lstStyle/>
                    <a:p>
                      <a:pPr marL="0" algn="ctr" defTabSz="859512" rtl="0" eaLnBrk="1" fontAlgn="ctr" latinLnBrk="0" hangingPunct="1"/>
                      <a:r>
                        <a:rPr lang="zh-CN" altLang="en-US" sz="1100" u="none" strike="noStrike" kern="1200">
                          <a:effectLst/>
                        </a:rPr>
                        <a:t>市场营销与客户服务部</a:t>
                      </a:r>
                      <a:endParaRPr lang="zh-CN" altLang="en-US" sz="1100" b="1" i="0" u="none" strike="noStrike" kern="1200">
                        <a:solidFill>
                          <a:srgbClr val="002776"/>
                        </a:solidFill>
                        <a:effectLst/>
                        <a:latin typeface="Arial"/>
                        <a:ea typeface="+mn-ea"/>
                        <a:cs typeface="+mn-cs"/>
                      </a:endParaRPr>
                    </a:p>
                  </a:txBody>
                  <a:tcPr marL="7620" marR="7620" marT="7620" marB="0" anchor="ctr">
                    <a:solidFill>
                      <a:srgbClr val="72C7E7"/>
                    </a:solidFill>
                  </a:tcPr>
                </a:tc>
                <a:tc>
                  <a:txBody>
                    <a:bodyPr vert="horz" wrap="square"/>
                    <a:lstStyle/>
                    <a:p>
                      <a:pPr algn="ctr" fontAlgn="ctr"/>
                      <a:r>
                        <a:rPr lang="en-US" sz="1100" u="none" strike="noStrike">
                          <a:effectLst/>
                        </a:rPr>
                        <a:t>83%</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78%</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41%</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76%</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73%</a:t>
                      </a:r>
                      <a:endParaRPr lang="en-US" sz="1100" b="0" i="0" u="none" strike="noStrike">
                        <a:solidFill>
                          <a:srgbClr val="002776"/>
                        </a:solidFill>
                        <a:effectLst/>
                        <a:latin typeface="Arial"/>
                      </a:endParaRPr>
                    </a:p>
                  </a:txBody>
                  <a:tcPr marL="7620" marR="7620" marT="7620" marB="0" anchor="ctr"/>
                </a:tc>
              </a:tr>
              <a:tr h="180914">
                <a:tc vMerge="1">
                  <a:txBody>
                    <a:bodyPr vert="horz" wrap="square"/>
                    <a:lstStyle/>
                    <a:p>
                      <a:endParaRPr lang="en-US"/>
                    </a:p>
                  </a:txBody>
                  <a:tcPr/>
                </a:tc>
                <a:tc>
                  <a:txBody>
                    <a:bodyPr vert="horz" wrap="square"/>
                    <a:lstStyle/>
                    <a:p>
                      <a:pPr marL="0" algn="ctr" defTabSz="859512" rtl="0" eaLnBrk="1" fontAlgn="ctr" latinLnBrk="0" hangingPunct="1"/>
                      <a:r>
                        <a:rPr lang="zh-CN" altLang="en-US" sz="1100" u="none" strike="noStrike" kern="1200">
                          <a:effectLst/>
                        </a:rPr>
                        <a:t>信息科技部</a:t>
                      </a:r>
                      <a:endParaRPr lang="zh-CN" altLang="en-US" sz="1100" b="1" i="0" u="none" strike="noStrike" kern="1200">
                        <a:solidFill>
                          <a:srgbClr val="002776"/>
                        </a:solidFill>
                        <a:effectLst/>
                        <a:latin typeface="Arial"/>
                        <a:ea typeface="+mn-ea"/>
                        <a:cs typeface="+mn-cs"/>
                      </a:endParaRPr>
                    </a:p>
                  </a:txBody>
                  <a:tcPr marL="7620" marR="7620" marT="7620" marB="0" anchor="ctr">
                    <a:solidFill>
                      <a:srgbClr val="72C7E7"/>
                    </a:solidFill>
                  </a:tcP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67%</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56%</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11%</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56%</a:t>
                      </a:r>
                      <a:endParaRPr lang="en-US" sz="1100" b="0" i="0" u="none" strike="noStrike">
                        <a:solidFill>
                          <a:srgbClr val="002776"/>
                        </a:solidFill>
                        <a:effectLst/>
                        <a:latin typeface="Arial"/>
                      </a:endParaRPr>
                    </a:p>
                  </a:txBody>
                  <a:tcPr marL="7620" marR="7620" marT="7620" marB="0" anchor="ctr">
                    <a:solidFill>
                      <a:srgbClr val="FFC000"/>
                    </a:solidFill>
                  </a:tcPr>
                </a:tc>
                <a:tc>
                  <a:txBody>
                    <a:bodyPr vert="horz" wrap="square"/>
                    <a:lstStyle/>
                    <a:p>
                      <a:pPr algn="ctr" fontAlgn="ctr"/>
                      <a:r>
                        <a:rPr lang="en-US" sz="1100" u="none" strike="noStrike">
                          <a:effectLst/>
                        </a:rPr>
                        <a:t>56%</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100%</a:t>
                      </a:r>
                      <a:endParaRPr lang="en-US" sz="1100" b="0" i="0" u="none" strike="noStrike">
                        <a:solidFill>
                          <a:srgbClr val="002776"/>
                        </a:solidFill>
                        <a:effectLst/>
                        <a:latin typeface="Arial"/>
                      </a:endParaRPr>
                    </a:p>
                  </a:txBody>
                  <a:tcPr marL="7620" marR="7620" marT="7620" marB="0" anchor="ctr"/>
                </a:tc>
                <a:tc>
                  <a:txBody>
                    <a:bodyPr vert="horz" wrap="square"/>
                    <a:lstStyle/>
                    <a:p>
                      <a:pPr algn="ctr" fontAlgn="ctr"/>
                      <a:r>
                        <a:rPr lang="en-US" sz="1100" u="none" strike="noStrike">
                          <a:effectLst/>
                        </a:rPr>
                        <a:t>89%</a:t>
                      </a:r>
                      <a:endParaRPr lang="en-US" sz="1100" b="0" i="0" u="none" strike="noStrike">
                        <a:solidFill>
                          <a:srgbClr val="002776"/>
                        </a:solidFill>
                        <a:effectLst/>
                        <a:latin typeface="Arial"/>
                      </a:endParaRPr>
                    </a:p>
                  </a:txBody>
                  <a:tcPr marL="7620" marR="7620" marT="7620" marB="0" anchor="ctr"/>
                </a:tc>
              </a:tr>
            </a:tbl>
          </a:graphicData>
        </a:graphic>
      </p:graphicFrame>
      <p:graphicFrame>
        <p:nvGraphicFramePr>
          <p:cNvPr id="3" name="表格 2"/>
          <p:cNvGraphicFramePr>
            <a:graphicFrameLocks noGrp="1"/>
          </p:cNvGraphicFramePr>
          <p:nvPr>
            <p:extLst>
              <p:ext uri="{D42A27DB-BD31-4B8C-83A1-F6EECF244321}">
                <p14:modId xmlns:p14="http://schemas.microsoft.com/office/powerpoint/2010/main" val="3693763469"/>
              </p:ext>
            </p:extLst>
          </p:nvPr>
        </p:nvGraphicFramePr>
        <p:xfrm>
          <a:off x="745670" y="6463047"/>
          <a:ext cx="7118170" cy="176570"/>
        </p:xfrm>
        <a:graphic>
          <a:graphicData uri="http://schemas.openxmlformats.org/drawingml/2006/table">
            <a:tbl>
              <a:tblPr/>
              <a:tblGrid>
                <a:gridCol w="619174"/>
                <a:gridCol w="6498996"/>
              </a:tblGrid>
              <a:tr h="176570">
                <a:tc>
                  <a:txBody>
                    <a:bodyPr vert="horz" wrap="square"/>
                    <a:lstStyle/>
                    <a:p>
                      <a:pPr algn="l" fontAlgn="ctr"/>
                      <a:endParaRPr lang="en-US" sz="1000" b="0" i="0" u="none" strike="noStrike">
                        <a:solidFill>
                          <a:srgbClr val="002776"/>
                        </a:solidFill>
                        <a:effectLst/>
                        <a:latin typeface="Arial"/>
                      </a:endParaRPr>
                    </a:p>
                  </a:txBody>
                  <a:tcPr marL="5758" marR="5758" marT="5758"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vert="horz" wrap="square"/>
                    <a:lstStyle/>
                    <a:p>
                      <a:pPr algn="l" fontAlgn="ctr"/>
                      <a:r>
                        <a:rPr lang="zh-CN" altLang="en-US" sz="1000" b="0" i="0" u="none" strike="noStrike" smtClean="0">
                          <a:solidFill>
                            <a:srgbClr val="002776"/>
                          </a:solidFill>
                          <a:effectLst/>
                          <a:latin typeface="+mn-lt"/>
                        </a:rPr>
                        <a:t>注：低于该维度公司整体分值</a:t>
                      </a:r>
                      <a:r>
                        <a:rPr lang="en-US" altLang="zh-CN" sz="1000" b="0" i="0" u="none" strike="noStrike" smtClean="0">
                          <a:solidFill>
                            <a:srgbClr val="002776"/>
                          </a:solidFill>
                          <a:effectLst/>
                          <a:latin typeface="+mn-lt"/>
                        </a:rPr>
                        <a:t>10%</a:t>
                      </a:r>
                      <a:r>
                        <a:rPr lang="zh-CN" altLang="en-US" sz="1000" b="0" i="0" u="none" strike="noStrike" smtClean="0">
                          <a:solidFill>
                            <a:srgbClr val="002776"/>
                          </a:solidFill>
                          <a:effectLst/>
                          <a:latin typeface="+mn-lt"/>
                        </a:rPr>
                        <a:t>的</a:t>
                      </a:r>
                      <a:r>
                        <a:rPr lang="zh-CN" altLang="en-US" sz="1000" b="0" i="0" u="none" strike="noStrike" smtClean="0">
                          <a:solidFill>
                            <a:srgbClr val="002776"/>
                          </a:solidFill>
                          <a:effectLst/>
                          <a:latin typeface="Arial"/>
                        </a:rPr>
                        <a:t>群体将被表黄，而公司高层和行政人事部有效问卷数较少，数据具有较大偶然性</a:t>
                      </a:r>
                      <a:endParaRPr lang="en-US" sz="1000" b="0" i="0" u="none" strike="noStrike">
                        <a:solidFill>
                          <a:srgbClr val="002776"/>
                        </a:solidFill>
                        <a:effectLst/>
                        <a:latin typeface="Arial"/>
                      </a:endParaRPr>
                    </a:p>
                  </a:txBody>
                  <a:tcPr marL="5758" marR="5758" marT="5758"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640685717"/>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29947" y="300039"/>
            <a:ext cx="9052255" cy="595311"/>
          </a:xfrm>
        </p:spPr>
        <p:txBody>
          <a:bodyPr/>
          <a:lstStyle/>
          <a:p>
            <a:r>
              <a:rPr lang="zh-CN" altLang="en-US" smtClean="0"/>
              <a:t>企业文化综合指数和敬业度</a:t>
            </a:r>
            <a:endParaRPr lang="en-US"/>
          </a:p>
        </p:txBody>
      </p:sp>
      <p:sp>
        <p:nvSpPr>
          <p:cNvPr id="5" name="Slide Number Placeholder 4"/>
          <p:cNvSpPr>
            <a:spLocks noGrp="1"/>
          </p:cNvSpPr>
          <p:nvPr>
            <p:ph type="sldNum" sz="quarter" idx="14"/>
          </p:nvPr>
        </p:nvSpPr>
        <p:spPr/>
        <p:txBody>
          <a:bodyPr/>
          <a:lstStyle/>
          <a:p>
            <a:fld id="{F4DAC4A7-70A2-4D69-9E7D-CA1A422029CA}" type="slidenum">
              <a:rPr lang="en-US" smtClean="0"/>
              <a:t>31</a:t>
            </a:fld>
            <a:endParaRPr lang="en-US"/>
          </a:p>
        </p:txBody>
      </p:sp>
      <p:graphicFrame>
        <p:nvGraphicFramePr>
          <p:cNvPr id="6" name="Chart 5"/>
          <p:cNvGraphicFramePr/>
          <p:nvPr>
            <p:extLst>
              <p:ext uri="{D42A27DB-BD31-4B8C-83A1-F6EECF244321}">
                <p14:modId xmlns:p14="http://schemas.microsoft.com/office/powerpoint/2010/main" val="3904334941"/>
              </p:ext>
            </p:extLst>
          </p:nvPr>
        </p:nvGraphicFramePr>
        <p:xfrm>
          <a:off x="629393" y="2006930"/>
          <a:ext cx="8657112" cy="3752602"/>
        </p:xfrm>
        <a:graphic>
          <a:graphicData uri="http://schemas.openxmlformats.org/drawingml/2006/chart">
            <c:chart xmlns:c="http://schemas.openxmlformats.org/drawingml/2006/chart" r:id="rId2"/>
          </a:graphicData>
        </a:graphic>
      </p:graphicFrame>
      <p:sp>
        <p:nvSpPr>
          <p:cNvPr id="12" name="Oval 9"/>
          <p:cNvSpPr/>
          <p:nvPr/>
        </p:nvSpPr>
        <p:spPr>
          <a:xfrm>
            <a:off x="6241097" y="2481935"/>
            <a:ext cx="388307" cy="118949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3" name="Oval 9"/>
          <p:cNvSpPr/>
          <p:nvPr/>
        </p:nvSpPr>
        <p:spPr>
          <a:xfrm>
            <a:off x="7996666" y="2479959"/>
            <a:ext cx="388307" cy="1189490"/>
          </a:xfrm>
          <a:prstGeom prst="ellipse">
            <a:avLst/>
          </a:prstGeom>
          <a:noFill/>
          <a:ln w="12700">
            <a:solidFill>
              <a:srgbClr val="92D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900" kern="1200">
                <a:solidFill>
                  <a:srgbClr val="FFFFFF"/>
                </a:solidFill>
                <a:latin typeface="Arial"/>
                <a:ea typeface="+mn-ea"/>
                <a:cs typeface="Arial"/>
              </a:defRPr>
            </a:lvl1pPr>
            <a:lvl2pPr marL="428625" indent="28575" algn="l" rtl="0" fontAlgn="base">
              <a:spcBef>
                <a:spcPct val="0"/>
              </a:spcBef>
              <a:spcAft>
                <a:spcPct val="0"/>
              </a:spcAft>
              <a:defRPr sz="1900" kern="1200">
                <a:solidFill>
                  <a:srgbClr val="FFFFFF"/>
                </a:solidFill>
                <a:latin typeface="Arial"/>
                <a:ea typeface="+mn-ea"/>
                <a:cs typeface="Arial"/>
              </a:defRPr>
            </a:lvl2pPr>
            <a:lvl3pPr marL="858838" indent="55563" algn="l" rtl="0" fontAlgn="base">
              <a:spcBef>
                <a:spcPct val="0"/>
              </a:spcBef>
              <a:spcAft>
                <a:spcPct val="0"/>
              </a:spcAft>
              <a:defRPr sz="1900" kern="1200">
                <a:solidFill>
                  <a:srgbClr val="FFFFFF"/>
                </a:solidFill>
                <a:latin typeface="Arial"/>
                <a:ea typeface="+mn-ea"/>
                <a:cs typeface="Arial"/>
              </a:defRPr>
            </a:lvl3pPr>
            <a:lvl4pPr marL="1289050" indent="82550" algn="l" rtl="0" fontAlgn="base">
              <a:spcBef>
                <a:spcPct val="0"/>
              </a:spcBef>
              <a:spcAft>
                <a:spcPct val="0"/>
              </a:spcAft>
              <a:defRPr sz="1900" kern="1200">
                <a:solidFill>
                  <a:srgbClr val="FFFFFF"/>
                </a:solidFill>
                <a:latin typeface="Arial"/>
                <a:ea typeface="+mn-ea"/>
                <a:cs typeface="Arial"/>
              </a:defRPr>
            </a:lvl4pPr>
            <a:lvl5pPr marL="1717675" indent="111125" algn="l" rtl="0" fontAlgn="base">
              <a:spcBef>
                <a:spcPct val="0"/>
              </a:spcBef>
              <a:spcAft>
                <a:spcPct val="0"/>
              </a:spcAft>
              <a:defRPr sz="1900" kern="1200">
                <a:solidFill>
                  <a:srgbClr val="FFFFFF"/>
                </a:solidFill>
                <a:latin typeface="Arial"/>
                <a:ea typeface="+mn-ea"/>
                <a:cs typeface="Arial"/>
              </a:defRPr>
            </a:lvl5pPr>
            <a:lvl6pPr marL="2286000" algn="l" defTabSz="914400" rtl="0" eaLnBrk="1" latinLnBrk="0" hangingPunct="1">
              <a:defRPr sz="1900" kern="1200">
                <a:solidFill>
                  <a:srgbClr val="FFFFFF"/>
                </a:solidFill>
                <a:latin typeface="Arial"/>
                <a:ea typeface="+mn-ea"/>
                <a:cs typeface="Arial"/>
              </a:defRPr>
            </a:lvl6pPr>
            <a:lvl7pPr marL="2743200" algn="l" defTabSz="914400" rtl="0" eaLnBrk="1" latinLnBrk="0" hangingPunct="1">
              <a:defRPr sz="1900" kern="1200">
                <a:solidFill>
                  <a:srgbClr val="FFFFFF"/>
                </a:solidFill>
                <a:latin typeface="Arial"/>
                <a:ea typeface="+mn-ea"/>
                <a:cs typeface="Arial"/>
              </a:defRPr>
            </a:lvl7pPr>
            <a:lvl8pPr marL="3200400" algn="l" defTabSz="914400" rtl="0" eaLnBrk="1" latinLnBrk="0" hangingPunct="1">
              <a:defRPr sz="1900" kern="1200">
                <a:solidFill>
                  <a:srgbClr val="FFFFFF"/>
                </a:solidFill>
                <a:latin typeface="Arial"/>
                <a:ea typeface="+mn-ea"/>
                <a:cs typeface="Arial"/>
              </a:defRPr>
            </a:lvl8pPr>
            <a:lvl9pPr marL="3657600" algn="l" defTabSz="914400" rtl="0" eaLnBrk="1" latinLnBrk="0" hangingPunct="1">
              <a:defRPr sz="1900" kern="1200">
                <a:solidFill>
                  <a:srgbClr val="FFFFFF"/>
                </a:solidFill>
                <a:latin typeface="Arial"/>
                <a:ea typeface="+mn-ea"/>
                <a:cs typeface="Arial"/>
              </a:defRPr>
            </a:lvl9pPr>
          </a:lstStyle>
          <a:p>
            <a:pPr algn="ctr"/>
            <a:endParaRPr lang="en-US"/>
          </a:p>
        </p:txBody>
      </p:sp>
      <p:sp>
        <p:nvSpPr>
          <p:cNvPr id="15" name="Rectangle 3"/>
          <p:cNvSpPr>
            <a:spLocks noGrp="1" noChangeArrowheads="1"/>
          </p:cNvSpPr>
          <p:nvPr>
            <p:ph type="body" idx="4294967295"/>
          </p:nvPr>
        </p:nvSpPr>
        <p:spPr bwMode="auto">
          <a:xfrm>
            <a:off x="665017" y="767700"/>
            <a:ext cx="8621487" cy="1579819"/>
          </a:xfrm>
          <a:prstGeom prst="rect">
            <a:avLst/>
          </a:prstGeom>
          <a:noFill/>
          <a:ln>
            <a:miter lim="800000"/>
          </a:ln>
        </p:spPr>
        <p:txBody>
          <a:bodyPr vert="horz" wrap="square" lIns="91440" tIns="45720" rIns="91440" bIns="45720" numCol="1" anchor="t" anchorCtr="0" compatLnSpc="1">
            <a:prstTxWarp prst="textNoShape">
              <a:avLst/>
            </a:prstTxWarp>
          </a:bodyPr>
          <a:lstStyle/>
          <a:p>
            <a:pPr marL="363538" lvl="2" indent="0">
              <a:lnSpc>
                <a:spcPts val="1860"/>
              </a:lnSpc>
              <a:spcBef>
                <a:spcPct val="0"/>
              </a:spcBef>
              <a:buClr>
                <a:srgbClr val="002776"/>
              </a:buClr>
              <a:buSzPct val="75000"/>
              <a:buNone/>
            </a:pPr>
            <a:r>
              <a:rPr lang="zh-CN" altLang="en-US" sz="1400" smtClean="0">
                <a:solidFill>
                  <a:schemeClr val="tx1"/>
                </a:solidFill>
                <a:latin typeface="宋体" pitchFamily="2" charset="-122"/>
                <a:ea typeface="宋体" pitchFamily="2" charset="-122"/>
                <a:cs typeface="+mn-cs"/>
              </a:rPr>
              <a:t>可进一步提升的群体</a:t>
            </a:r>
            <a:endParaRPr lang="en-US" altLang="zh-CN" sz="140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en-US" altLang="zh-CN" sz="1400" smtClean="0">
                <a:solidFill>
                  <a:schemeClr val="tx1"/>
                </a:solidFill>
                <a:latin typeface="宋体" pitchFamily="2" charset="-122"/>
                <a:ea typeface="宋体" pitchFamily="2" charset="-122"/>
                <a:cs typeface="+mn-cs"/>
              </a:rPr>
              <a:t>25</a:t>
            </a:r>
            <a:r>
              <a:rPr lang="zh-CN" altLang="en-US" sz="1400" smtClean="0">
                <a:solidFill>
                  <a:schemeClr val="tx1"/>
                </a:solidFill>
                <a:latin typeface="宋体" pitchFamily="2" charset="-122"/>
                <a:ea typeface="宋体" pitchFamily="2" charset="-122"/>
                <a:cs typeface="+mn-cs"/>
              </a:rPr>
              <a:t>至</a:t>
            </a:r>
            <a:r>
              <a:rPr lang="en-US" altLang="zh-CN" sz="1400" smtClean="0">
                <a:solidFill>
                  <a:schemeClr val="tx1"/>
                </a:solidFill>
                <a:latin typeface="宋体" pitchFamily="2" charset="-122"/>
                <a:ea typeface="宋体" pitchFamily="2" charset="-122"/>
                <a:cs typeface="+mn-cs"/>
              </a:rPr>
              <a:t>34</a:t>
            </a:r>
            <a:r>
              <a:rPr lang="zh-CN" altLang="en-US" sz="1400" smtClean="0">
                <a:solidFill>
                  <a:schemeClr val="tx1"/>
                </a:solidFill>
                <a:latin typeface="宋体" pitchFamily="2" charset="-122"/>
                <a:ea typeface="宋体" pitchFamily="2" charset="-122"/>
                <a:cs typeface="+mn-cs"/>
              </a:rPr>
              <a:t>岁</a:t>
            </a:r>
            <a:endParaRPr lang="en-US" altLang="zh-CN" sz="1400" smtClean="0">
              <a:solidFill>
                <a:schemeClr val="tx1"/>
              </a:solidFill>
              <a:latin typeface="宋体" pitchFamily="2" charset="-122"/>
              <a:ea typeface="宋体" pitchFamily="2" charset="-122"/>
              <a:cs typeface="+mn-cs"/>
            </a:endParaRPr>
          </a:p>
          <a:p>
            <a:pPr marL="801688" lvl="2" indent="-438150">
              <a:lnSpc>
                <a:spcPts val="1860"/>
              </a:lnSpc>
              <a:spcBef>
                <a:spcPct val="0"/>
              </a:spcBef>
              <a:buClr>
                <a:srgbClr val="002776"/>
              </a:buClr>
              <a:buSzPct val="75000"/>
              <a:buFont typeface="Wingdings" pitchFamily="2" charset="2"/>
              <a:buChar char="§"/>
            </a:pPr>
            <a:r>
              <a:rPr lang="zh-CN" altLang="en-US" sz="1400" smtClean="0">
                <a:solidFill>
                  <a:schemeClr val="tx1"/>
                </a:solidFill>
                <a:latin typeface="宋体" pitchFamily="2" charset="-122"/>
                <a:ea typeface="宋体" pitchFamily="2" charset="-122"/>
                <a:cs typeface="+mn-cs"/>
              </a:rPr>
              <a:t>风险管理部</a:t>
            </a:r>
            <a:endParaRPr lang="en-US" altLang="zh-CN" sz="1400" smtClean="0">
              <a:solidFill>
                <a:schemeClr val="tx1"/>
              </a:solidFill>
              <a:latin typeface="宋体" pitchFamily="2" charset="-122"/>
              <a:ea typeface="宋体" pitchFamily="2" charset="-122"/>
              <a:cs typeface="+mn-cs"/>
            </a:endParaRPr>
          </a:p>
        </p:txBody>
      </p:sp>
    </p:spTree>
    <p:extLst>
      <p:ext uri="{BB962C8B-B14F-4D97-AF65-F5344CB8AC3E}">
        <p14:creationId xmlns:p14="http://schemas.microsoft.com/office/powerpoint/2010/main" val="2646713818"/>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https://d.book118.com/485312324300011043</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pYFFplLqK30SAXuERUTWO5w"/>
</p:tagLst>
</file>

<file path=ppt/tags/tag3.xml><?xml version="1.0" encoding="utf-8"?>
<p:tagLst xmlns:p="http://schemas.openxmlformats.org/presentationml/2006/main">
  <p:tag name="THINKCELLSHAPEDONOTDELETE" val="pTgkRPnJOe0anIXMQ6yWwQA"/>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THINKCELLSHAPEDONOTDELETE" val="ppxfcwp13ak.zAfh5OxeTLg"/>
</p:tagLst>
</file>

<file path=ppt/tags/tag6.xml><?xml version="1.0" encoding="utf-8"?>
<p:tagLst xmlns:p="http://schemas.openxmlformats.org/presentationml/2006/main">
  <p:tag name="THINKCELLSHAPEDONOTDELETE" val="pZC5tlZ1.AUK8v9aGVErrDQ"/>
</p:tagLst>
</file>

<file path=ppt/tags/tag7.xml><?xml version="1.0" encoding="utf-8"?>
<p:tagLst xmlns:p="http://schemas.openxmlformats.org/presentationml/2006/main">
  <p:tag name="THINKCELLSHAPEDONOTDELETE" val="pYFFplLqK30SAXuERUTWO5w"/>
</p:tagLst>
</file>

<file path=ppt/tags/tag8.xml><?xml version="1.0" encoding="utf-8"?>
<p:tagLst xmlns:p="http://schemas.openxmlformats.org/presentationml/2006/main">
  <p:tag name="THINKCELLSHAPEDONOTDELETE" val="pYFFplLqK30SAXuERUTWO5w"/>
</p:tagLst>
</file>

<file path=ppt/tags/tag9.xml><?xml version="1.0" encoding="utf-8"?>
<p:tagLst xmlns:p="http://schemas.openxmlformats.org/presentationml/2006/main">
  <p:tag name="THINKCELLSHAPEDONOTDELETE" val="pYFFplLqK30SAXuERUTWO5w"/>
</p:tagLst>
</file>

<file path=ppt/tags/tag10.xml><?xml version="1.0" encoding="utf-8"?>
<p:tagLst xmlns:p="http://schemas.openxmlformats.org/presentationml/2006/main">
  <p:tag name="THINKCELLSHAPEDONOTDELETE" val="pYFFplLqK30SAXuERUTWO5w"/>
</p:tagLst>
</file>

<file path=ppt/tags/tag11.xml><?xml version="1.0" encoding="utf-8"?>
<p:tagLst xmlns:p="http://schemas.openxmlformats.org/presentationml/2006/main">
  <p:tag name="THINKCELLSHAPEDONOTDELETE" val="pEoxn2WeqkU.r3tCIjT1.PQ"/>
</p:tagLst>
</file>

<file path=ppt/tags/tag12.xml><?xml version="1.0" encoding="utf-8"?>
<p:tagLst xmlns:p="http://schemas.openxmlformats.org/presentationml/2006/main">
  <p:tag name="THINKCELLSHAPEDONOTDELETE" val="ptndsD.VwL02mUBzeggNHDA"/>
</p:tagLst>
</file>

<file path=ppt/tags/tag13.xml><?xml version="1.0" encoding="utf-8"?>
<p:tagLst xmlns:p="http://schemas.openxmlformats.org/presentationml/2006/main">
  <p:tag name="THINKCELLSHAPEDONOTDELETE" val="prF168g8WcE2rTGemIrlXbQ"/>
</p:tagLst>
</file>

<file path=ppt/tags/tag14.xml><?xml version="1.0" encoding="utf-8"?>
<p:tagLst xmlns:p="http://schemas.openxmlformats.org/presentationml/2006/main">
  <p:tag name="THINKCELLSHAPEDONOTDELETE" val="pVDPgBmEipUaZZw4nFYh0DQ"/>
</p:tagLst>
</file>

<file path=ppt/tags/tag15.xml><?xml version="1.0" encoding="utf-8"?>
<p:tagLst xmlns:p="http://schemas.openxmlformats.org/presentationml/2006/main">
  <p:tag name="THINKCELLSHAPEDONOTDELETE" val="p0WhFO.81NEueFCFtvovOmA"/>
</p:tagLst>
</file>

<file path=ppt/tags/tag16.xml><?xml version="1.0" encoding="utf-8"?>
<p:tagLst xmlns:p="http://schemas.openxmlformats.org/presentationml/2006/main">
  <p:tag name="THINKCELLSHAPEDONOTDELETE" val="ppaDhfEU7Kk.FagmILaKFdA"/>
</p:tagLst>
</file>

<file path=ppt/tags/tag17.xml><?xml version="1.0" encoding="utf-8"?>
<p:tagLst xmlns:p="http://schemas.openxmlformats.org/presentationml/2006/main">
  <p:tag name="THINKCELLSHAPEDONOTDELETE" val="peyYdIdqDxkiY1CzSfJtC9w"/>
</p:tagLst>
</file>

<file path=ppt/tags/tag18.xml><?xml version="1.0" encoding="utf-8"?>
<p:tagLst xmlns:p="http://schemas.openxmlformats.org/presentationml/2006/main">
  <p:tag name="THINKCELLSHAPEDONOTDELETE" val="pSGDDuAxCpUiGQTflEHFbCw"/>
</p:tagLst>
</file>

<file path=ppt/tags/tag19.xml><?xml version="1.0" encoding="utf-8"?>
<p:tagLst xmlns:p="http://schemas.openxmlformats.org/presentationml/2006/main">
  <p:tag name="THINKCELLSHAPEDONOTDELETE" val="pA032MuuHskOCAvW35BR5uw"/>
</p:tagLst>
</file>

<file path=ppt/tags/tag20.xml><?xml version="1.0" encoding="utf-8"?>
<p:tagLst xmlns:p="http://schemas.openxmlformats.org/presentationml/2006/main">
  <p:tag name="THINKCELLSHAPEDONOTDELETE" val="ppRK7FnlpykOuau9cbHBlxQ"/>
</p:tagLst>
</file>

<file path=ppt/tags/tag21.xml><?xml version="1.0" encoding="utf-8"?>
<p:tagLst xmlns:p="http://schemas.openxmlformats.org/presentationml/2006/main">
  <p:tag name="THINKCELLSHAPEDONOTDELETE" val="pWhvfOq.n2k.fD6p.h.ka.A"/>
</p:tagLst>
</file>

<file path=ppt/tags/tag22.xml><?xml version="1.0" encoding="utf-8"?>
<p:tagLst xmlns:p="http://schemas.openxmlformats.org/presentationml/2006/main">
  <p:tag name="THINKCELLSHAPEDONOTDELETE" val="pQuHVo.lQwESsKd3JcLccpQ"/>
</p:tagLst>
</file>

<file path=ppt/tags/tag23.xml><?xml version="1.0" encoding="utf-8"?>
<p:tagLst xmlns:p="http://schemas.openxmlformats.org/presentationml/2006/main">
  <p:tag name="THINKCELLSHAPEDONOTDELETE" val="p_US60.f3JEuZyqXZ2vt_1A"/>
</p:tagLst>
</file>

<file path=ppt/tags/tag24.xml><?xml version="1.0" encoding="utf-8"?>
<p:tagLst xmlns:p="http://schemas.openxmlformats.org/presentationml/2006/main">
  <p:tag name="THINKCELLSHAPEDONOTDELETE" val="pANWPRsWHe0KZw1S6kqmocw"/>
</p:tagLst>
</file>

<file path=ppt/tags/tag25.xml><?xml version="1.0" encoding="utf-8"?>
<p:tagLst xmlns:p="http://schemas.openxmlformats.org/presentationml/2006/main">
  <p:tag name="THINKCELLSHAPEDONOTDELETE" val="thinkcellActiveDocDoNotDelete"/>
</p:tagLst>
</file>

<file path=ppt/tags/tag26.xml><?xml version="1.0" encoding="utf-8"?>
<p:tagLst xmlns:p="http://schemas.openxmlformats.org/presentationml/2006/main">
  <p:tag name="THINKCELLSHAPEDONOTDELETE" val="pYFFplLqK30SAXuERUTWO5w"/>
</p:tagLst>
</file>

<file path=ppt/tags/tag27.xml><?xml version="1.0" encoding="utf-8"?>
<p:tagLst xmlns:p="http://schemas.openxmlformats.org/presentationml/2006/main">
  <p:tag name="THINKCELLSHAPEDONOTDELETE" val="pYFFplLqK30SAXuERUTWO5w"/>
</p:tagLst>
</file>

<file path=ppt/tags/tag28.xml><?xml version="1.0" encoding="utf-8"?>
<p:tagLst xmlns:p="http://schemas.openxmlformats.org/presentationml/2006/main">
  <p:tag name="THINKCELLSHAPEDONOTDELETE" val="thinkcellActiveDocDoNotDelete"/>
</p:tagLst>
</file>

<file path=ppt/tags/tag29.xml><?xml version="1.0" encoding="utf-8"?>
<p:tagLst xmlns:p="http://schemas.openxmlformats.org/presentationml/2006/main">
  <p:tag name="THINKCELLSHAPEDONOTDELETE" val="pgkv_CVLrcE2YkGpPSz9eoQ"/>
</p:tagLst>
</file>

<file path=ppt/tags/tag30.xml><?xml version="1.0" encoding="utf-8"?>
<p:tagLst xmlns:p="http://schemas.openxmlformats.org/presentationml/2006/main">
  <p:tag name="THINKCELLSHAPEDONOTDELETE" val="ppNaBiD5c9E.tBzkLqs7MaA"/>
</p:tagLst>
</file>

<file path=ppt/tags/tag31.xml><?xml version="1.0" encoding="utf-8"?>
<p:tagLst xmlns:p="http://schemas.openxmlformats.org/presentationml/2006/main">
  <p:tag name="THINKCELLSHAPEDONOTDELETE" val="pxVHEmNjbJkKaZo_Z94E3tw"/>
</p:tagLst>
</file>

<file path=ppt/tags/tag3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Timesaver- PowerLibrary - 061909, NL">
  <a:themeElements>
    <a:clrScheme name="Deloitte">
      <a:dk1>
        <a:srgbClr val="000000"/>
      </a:dk1>
      <a:lt1>
        <a:srgbClr val="FFFFFF"/>
      </a:lt1>
      <a:dk2>
        <a:srgbClr val="002776"/>
      </a:dk2>
      <a:lt2>
        <a:srgbClr val="FFFFFF"/>
      </a:lt2>
      <a:accent1>
        <a:srgbClr val="002776"/>
      </a:accent1>
      <a:accent2>
        <a:srgbClr val="92D400"/>
      </a:accent2>
      <a:accent3>
        <a:srgbClr val="00A1DE"/>
      </a:accent3>
      <a:accent4>
        <a:srgbClr val="3C8A2E"/>
      </a:accent4>
      <a:accent5>
        <a:srgbClr val="72C7E7"/>
      </a:accent5>
      <a:accent6>
        <a:srgbClr val="C9DD03"/>
      </a:accent6>
      <a:hlink>
        <a:srgbClr val="00A1DE"/>
      </a:hlink>
      <a:folHlink>
        <a:srgbClr val="72C7E7"/>
      </a:folHlink>
    </a:clrScheme>
    <a:fontScheme name="19_Blank">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a:solidFill>
            <a:schemeClr val="accent3"/>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36000" rIns="36000" rtlCol="0">
        <a:noAutofit/>
      </a:bodyPr>
      <a:lstStyle>
        <a:defPPr>
          <a:defRPr sz="1400" dirty="0" smtClean="0">
            <a:solidFill>
              <a:schemeClr val="tx2"/>
            </a:solidFill>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32</Slides>
  <Notes>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32</vt:i4>
      </vt:variant>
    </vt:vector>
  </HeadingPairs>
  <TitlesOfParts>
    <vt:vector baseType="lpstr" size="43">
      <vt:lpstr>Arial</vt:lpstr>
      <vt:lpstr>Calibri</vt:lpstr>
      <vt:lpstr>Times New Roman</vt:lpstr>
      <vt:lpstr>宋体</vt:lpstr>
      <vt:lpstr>Wingdings 2</vt:lpstr>
      <vt:lpstr>Monotype Sorts</vt:lpstr>
      <vt:lpstr>Wingdings</vt:lpstr>
      <vt:lpstr>黑体</vt:lpstr>
      <vt:lpstr>Microsoft Sans Serif</vt:lpstr>
      <vt:lpstr>Courier New</vt:lpstr>
      <vt:lpstr>Office Theme</vt:lpstr>
      <vt:lpstr>中银消费金融企业文化建设项目企业文化诊断报告</vt:lpstr>
      <vt:lpstr>内容主旨</vt:lpstr>
      <vt:lpstr>目录</vt:lpstr>
      <vt:lpstr>项目启动后两周时间内，在中银消费各位领导和同事的大力支持下，项目组顺利完成了中银消费企业文化调研及初步分析工作</vt:lpstr>
      <vt:lpstr>从人员访谈、问卷调查和资料研究中，项目组获得了大量的事实、观点和数据，用于支持本报告的论点</vt:lpstr>
      <vt:lpstr>目录</vt:lpstr>
      <vt:lpstr>问卷调研数据的计分方法说明</vt:lpstr>
      <vt:lpstr>有效问卷的人员分布情况</vt:lpstr>
      <vt:lpstr>一、公司总体文化绩效分析</vt:lpstr>
      <vt:lpstr>中银消费企业文化呈现积极向上的态势，各项指标明显超越行业平均水平</vt:lpstr>
      <vt:lpstr>企业文化综合指数：人员整体士气、归属感、自豪感强，不过公司制度的执行和落实需要加强</vt:lpstr>
      <vt:lpstr>低分题目分析</vt:lpstr>
      <vt:lpstr>低分题目分析</vt:lpstr>
      <vt:lpstr>敬业度：公司整体敬业度高，有利于员工职业化、专业化水平的提升</vt:lpstr>
      <vt:lpstr>战略适应性：战略匹配度高，公司能够敏锐捕捉外界讯息、及时调整应对方式，不断提升公司经营绩效水平</vt:lpstr>
      <vt:lpstr>低分题目分析</vt:lpstr>
      <vt:lpstr>战略适应性：文化平衡性好，员工对公司的人本氛围满意，对公司的社会责任感认同</vt:lpstr>
      <vt:lpstr>理念牵引性：理念具有一定先进性，与最佳雇主主导理念契合度较好，主要差距体现于企业追求和员工认可等方面</vt:lpstr>
      <vt:lpstr>理念牵引性：理念清晰性得分较高，说明公司提出的目标和理念简单易懂，利于员工理解和接受</vt:lpstr>
      <vt:lpstr>文化参与性：内外认知度低，亟需系统梳理并向全员统一宣导公司的文化理念体系</vt:lpstr>
      <vt:lpstr>低分题目分析</vt:lpstr>
      <vt:lpstr>文化参与性：员工整体认同度高，但对绩效管理的有效性反馈消极</vt:lpstr>
      <vt:lpstr>低分题目分析</vt:lpstr>
      <vt:lpstr>低分题目分析</vt:lpstr>
      <vt:lpstr>低分题目分析</vt:lpstr>
      <vt:lpstr>表象一致性：制度匹配度较好，公司以往的制度实践中已经融入了文化的内涵</vt:lpstr>
      <vt:lpstr>表象一致性：员工践行度高，管理者和模范人物的表率作用强</vt:lpstr>
      <vt:lpstr>内部差异性：各部门与公司文化保持一致，同时存在良性的多元文化因子，利于营造创新、活力的工作氛围</vt:lpstr>
      <vt:lpstr>二、不同群体分类对比分析</vt:lpstr>
      <vt:lpstr>从各群体各维度得分看，2年以上司龄、研究生学历、35-44岁、信息技术部值得重点关注</vt:lpstr>
      <vt:lpstr>企业文化综合指数和敬业度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2024-09-05T18:12:00.602</cp:lastPrinted>
  <dcterms:created xsi:type="dcterms:W3CDTF">2024-09-05T10:12:00Z</dcterms:created>
  <dcterms:modified xsi:type="dcterms:W3CDTF">2024-09-05T10:12:03Z</dcterms:modified>
</cp:coreProperties>
</file>