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GNFAIS+MS-UIGothic"/>
      <p:regular r:id="rId15"/>
    </p:embeddedFont>
    <p:embeddedFont>
      <p:font typeface="KEKLAK+JHBQVB+ArialMT"/>
      <p:regular r:id="rId16"/>
    </p:embeddedFont>
    <p:embeddedFont>
      <p:font typeface="VVDWOC+ITPHRH+MicrosoftYaHei-Bold"/>
      <p:regular r:id="rId17"/>
    </p:embeddedFont>
    <p:embeddedFont>
      <p:font typeface="AFPGUO+DMSLVV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C7EB6-85E4-4154-BFE4-B81073BD9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EE560-C47E-4510-AB99-B0B7F78D7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8D33BA-60B6-421B-957A-A57B596EC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6AFF95-5F42-4256-BBB0-71F2AFBB2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61B532-6590-4B3B-8B20-C1D543D5F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F81D24-586B-4668-9051-451857D1F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CD6F33-A26E-4F43-B900-DF4308689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96E984-775A-4C4C-838E-907ECFA29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6AA705-32CC-4663-8487-F715FAF65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6C60A-E250-414C-B7A0-9A260E490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C8B59-60FC-4F41-BD90-641F31F754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1422402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55189" y="1741959"/>
            <a:ext cx="9065754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GNFAIS+MS-UIGothic"/>
                <a:cs typeface="GNFAIS+MS-UIGothic"/>
              </a:rPr>
              <a:t>磁共振基本原理及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读</a:t>
            </a:r>
            <a:r>
              <a:rPr sz="5150" spc="25">
                <a:solidFill>
                  <a:srgbClr val="00AF57"/>
                </a:solidFill>
                <a:latin typeface="GNFAIS+MS-UIGothic"/>
                <a:cs typeface="GNFAIS+MS-UIGothic"/>
              </a:rPr>
              <a:t>片</a:t>
            </a:r>
            <a:r>
              <a:rPr sz="5150" spc="20">
                <a:solidFill>
                  <a:srgbClr val="00AF57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AF57"/>
                </a:solidFill>
                <a:latin typeface="GNFAIS+MS-UIGothic"/>
                <a:cs typeface="GNFAI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2795139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KEKLAK+JHBQVB+ArialMT"/>
                <a:cs typeface="KEKLAK+JHBQVB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磁共振基本原理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44560"/>
            <a:ext cx="2795140" cy="78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KEKLAK+JHBQVB+ArialMT"/>
                <a:cs typeface="KEKLAK+JHBQVB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技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99859" y="2493200"/>
            <a:ext cx="3738822" cy="1880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KEKLAK+JHBQVB+ArialMT"/>
                <a:cs typeface="KEKLAK+JHBQVB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图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像解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读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基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KEKLAK+JHBQVB+ArialMT"/>
                <a:cs typeface="KEKLAK+JHBQVB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常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病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变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的磁共振表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KEKLAK+JHBQVB+ArialMT"/>
                <a:cs typeface="KEKLAK+JHBQVB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图</a:t>
            </a:r>
            <a:r>
              <a:rPr sz="2400">
                <a:solidFill>
                  <a:srgbClr val="59AE93"/>
                </a:solidFill>
                <a:latin typeface="GNFAIS+MS-UIGothic"/>
                <a:cs typeface="GNFAIS+MS-UIGothic"/>
              </a:rPr>
              <a:t>像解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读进阶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59AE93"/>
                </a:solidFill>
                <a:latin typeface="GNFAIS+MS-UIGothic"/>
                <a:cs typeface="GNFAIS+MS-UIGothic"/>
              </a:rPr>
              <a:t>目</a:t>
            </a:r>
            <a:r>
              <a:rPr sz="9200">
                <a:solidFill>
                  <a:srgbClr val="59AE93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VVDWOC+ITPHRH+MicrosoftYaHei-Bold"/>
                <a:cs typeface="VVDWOC+ITPHRH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GNFAIS+MS-UIGothic"/>
                <a:cs typeface="GNFAIS+MS-UIGothic"/>
              </a:rPr>
              <a:t>磁共振基本原理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现</a:t>
            </a: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36445" y="170995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NFAIS+MS-UIGothic"/>
                <a:cs typeface="GNFAIS+MS-UIGothic"/>
              </a:rPr>
              <a:t>磁共振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2000">
                <a:solidFill>
                  <a:srgbClr val="FFFDFD"/>
                </a:solidFill>
                <a:latin typeface="GNFAIS+MS-UIGothic"/>
                <a:cs typeface="GNFAIS+MS-UIGothic"/>
              </a:rPr>
              <a:t>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NFAIS+MS-UIGothic"/>
                <a:cs typeface="GNFAIS+MS-UIGothic"/>
              </a:rPr>
              <a:t>磁共振的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2000">
                <a:solidFill>
                  <a:srgbClr val="FFFDFD"/>
                </a:solidFill>
                <a:latin typeface="GNFAIS+MS-UIGothic"/>
                <a:cs typeface="GNFAIS+MS-UIGothic"/>
              </a:rPr>
              <a:t>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磁共振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象是原子核在磁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生能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级跃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辐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射的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象。其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原理基于洛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伦兹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力定律和量子力学中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的波函数。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74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磁共振在物理学、化学、生物学等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域有广泛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用，其中最著名的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用是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磁共振成像（</a:t>
            </a:r>
            <a:r>
              <a:rPr sz="1500">
                <a:solidFill>
                  <a:srgbClr val="FFFDFD"/>
                </a:solidFill>
                <a:latin typeface="AFPGUO+DMSLVV+MicrosoftYaHei"/>
                <a:cs typeface="AFPGUO+DMSLVV+MicrosoftYaHei"/>
              </a:rPr>
              <a:t>MRI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GNFAIS+MS-UIGothic"/>
                <a:cs typeface="GNFAIS+MS-UIGothic"/>
              </a:rPr>
              <a:t>磁共振的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发现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85334" y="4597138"/>
            <a:ext cx="354969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FPGUO+DMSLVV+MicrosoftYaHei"/>
                <a:cs typeface="AFPGUO+DMSLVV+MicrosoftYaHei"/>
              </a:rPr>
              <a:t>1946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年美国科学家</a:t>
            </a:r>
            <a:r>
              <a:rPr sz="1500">
                <a:solidFill>
                  <a:srgbClr val="FFFDFD"/>
                </a:solidFill>
                <a:latin typeface="AFPGUO+DMSLVV+MicrosoftYaHei"/>
                <a:cs typeface="AFPGUO+DMSLVV+MicrosoftYaHei"/>
              </a:rPr>
              <a:t>Bloch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和</a:t>
            </a:r>
            <a:r>
              <a:rPr sz="1500">
                <a:solidFill>
                  <a:srgbClr val="FFFDFD"/>
                </a:solidFill>
                <a:latin typeface="AFPGUO+DMSLVV+MicrosoftYaHei"/>
                <a:cs typeface="AFPGUO+DMSLVV+MicrosoftYaHei"/>
              </a:rPr>
              <a:t>Purcell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次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磁共振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象，并因此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诺贝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物理学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奖</a:t>
            </a:r>
            <a:r>
              <a:rPr sz="1500">
                <a:solidFill>
                  <a:srgbClr val="FFFDFD"/>
                </a:solidFill>
                <a:latin typeface="GNFAIS+MS-UIGothic"/>
                <a:cs typeface="GNFAI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磁共振成像原理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VDWOC+ITPHRH+MicrosoftYaHei-Bold"/>
                <a:cs typeface="VVDWOC+ITPHRH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VDWOC+ITPHRH+MicrosoftYaHei-Bold"/>
                <a:cs typeface="VVDWOC+ITPHRH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VDWOC+ITPHRH+MicrosoftYaHei-Bold"/>
                <a:cs typeface="VVDWOC+ITPHRH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17804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GNFAIS+MS-UIGothic"/>
                <a:cs typeface="GNFAIS+MS-UIGothic"/>
              </a:rPr>
              <a:t>磁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场</a:t>
            </a:r>
            <a:r>
              <a:rPr sz="2000" spc="25">
                <a:solidFill>
                  <a:srgbClr val="59AE93"/>
                </a:solidFill>
                <a:latin typeface="GNFAIS+MS-UIGothic"/>
                <a:cs typeface="GNFAIS+MS-UIGothic"/>
              </a:rPr>
              <a:t>与射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频</a:t>
            </a:r>
            <a:r>
              <a:rPr sz="2000" spc="23">
                <a:solidFill>
                  <a:srgbClr val="59AE93"/>
                </a:solidFill>
                <a:latin typeface="GNFAIS+MS-UIGothic"/>
                <a:cs typeface="GNFAIS+MS-UIGothic"/>
              </a:rPr>
              <a:t>脉冲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GNFAIS+MS-UIGothic"/>
                <a:cs typeface="GNFAIS+MS-UIGothic"/>
              </a:rPr>
              <a:t>信号的收集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GNFAIS+MS-UIGothic"/>
                <a:cs typeface="GNFAIS+MS-UIGothic"/>
              </a:rPr>
              <a:t>成像的分辨率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在磁共振成像中，被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物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体被置于一个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大的磁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中，同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接受射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脉冲的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激励。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当射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脉冲停止后，被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物体中的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氢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原子核会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释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放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出共振信号，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些信号被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接收并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为图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像。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磁共振成像的分辨率取决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于磁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场强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度、射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脉冲的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率以及接收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圈的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设计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等因素。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图</a:t>
            </a: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像特点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FPGUO+DMSLVV+MicrosoftYaHei"/>
                <a:cs typeface="AFPGUO+DMSLVV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FPGUO+DMSLVV+MicrosoftYaHei"/>
                <a:cs typeface="AFPGUO+DMSLVV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FPGUO+DMSLVV+MicrosoftYaHei"/>
                <a:cs typeface="AFPGUO+DMSLVV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AFPGUO+DMSLVV+MicrosoftYaHei"/>
                <a:cs typeface="AFPGUO+DMSLVV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670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无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辐</a:t>
            </a: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射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损伤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307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多参数成像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27825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高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软组织</a:t>
            </a: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分辨率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485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59AE93"/>
                </a:solidFill>
                <a:latin typeface="GNFAIS+MS-UIGothic"/>
                <a:cs typeface="GNFAIS+MS-UIGothic"/>
              </a:rPr>
              <a:t>需要</a:t>
            </a:r>
            <a:r>
              <a:rPr sz="1550" spc="25">
                <a:solidFill>
                  <a:srgbClr val="59AE93"/>
                </a:solidFill>
                <a:latin typeface="SimSun"/>
                <a:cs typeface="SimSun"/>
              </a:rPr>
              <a:t>时间长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540938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与</a:t>
            </a:r>
            <a:r>
              <a:rPr sz="1350">
                <a:solidFill>
                  <a:srgbClr val="000000"/>
                </a:solidFill>
                <a:latin typeface="AFPGUO+DMSLVV+MicrosoftYaHei"/>
                <a:cs typeface="AFPGUO+DMSLVV+MicrosoftYaHei"/>
              </a:rPr>
              <a:t>X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和</a:t>
            </a:r>
            <a:r>
              <a:rPr sz="1350">
                <a:solidFill>
                  <a:srgbClr val="000000"/>
                </a:solidFill>
                <a:latin typeface="AFPGUO+DMSLVV+MicrosoftYaHei"/>
                <a:cs typeface="AFPGUO+DMSLVV+MicrosoftYaHei"/>
              </a:rPr>
              <a:t>CT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等有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辐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射的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方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法相比，磁共振成像无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辐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</a:p>
          <a:p>
            <a:pPr marL="85725" marR="0">
              <a:lnSpc>
                <a:spcPts val="1350"/>
              </a:lnSpc>
              <a:spcBef>
                <a:spcPts val="86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人体的安全性更高。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03625" y="5274162"/>
            <a:ext cx="2694109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磁共振成像可以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取多种参数，</a:t>
            </a:r>
          </a:p>
          <a:p>
            <a:pPr marL="144144" marR="0">
              <a:lnSpc>
                <a:spcPts val="1406"/>
              </a:lnSpc>
              <a:spcBef>
                <a:spcPts val="858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如</a:t>
            </a:r>
            <a:r>
              <a:rPr sz="1350">
                <a:solidFill>
                  <a:srgbClr val="000000"/>
                </a:solidFill>
                <a:latin typeface="AFPGUO+DMSLVV+MicrosoftYaHei"/>
                <a:cs typeface="AFPGUO+DMSLVV+MicrosoftYaHei"/>
              </a:rPr>
              <a:t>T1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、</a:t>
            </a:r>
            <a:r>
              <a:rPr sz="1350">
                <a:solidFill>
                  <a:srgbClr val="000000"/>
                </a:solidFill>
                <a:latin typeface="AFPGUO+DMSLVV+MicrosoftYaHei"/>
                <a:cs typeface="AFPGUO+DMSLVV+MicrosoftYaHei"/>
              </a:rPr>
              <a:t>T2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子密度等，从</a:t>
            </a:r>
          </a:p>
          <a:p>
            <a:pPr marL="1714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而提供更丰富的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信息。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磁共振成像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对软组织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的分辨率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高，尤其适用于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部、关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节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和</a:t>
            </a:r>
          </a:p>
          <a:p>
            <a:pPr marL="3428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软组织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疾病的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诊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断。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769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与</a:t>
            </a:r>
            <a:r>
              <a:rPr sz="1350">
                <a:solidFill>
                  <a:srgbClr val="000000"/>
                </a:solidFill>
                <a:latin typeface="AFPGUO+DMSLVV+MicrosoftYaHei"/>
                <a:cs typeface="AFPGUO+DMSLVV+MicrosoftYaHei"/>
              </a:rPr>
              <a:t>CT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等快速成像技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相比，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磁共振成像需要的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时间较长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86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通常需要几分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到十几分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钟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VVDWOC+ITPHRH+MicrosoftYaHei-Bold"/>
                <a:cs typeface="VVDWOC+ITPHRH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GNFAIS+MS-UIGothic"/>
                <a:cs typeface="GNFAIS+MS-UIGothic"/>
              </a:rPr>
              <a:t>磁共振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检查</a:t>
            </a:r>
            <a:r>
              <a:rPr sz="5150" spc="25">
                <a:solidFill>
                  <a:srgbClr val="00AF57"/>
                </a:solidFill>
                <a:latin typeface="GNFAIS+MS-UIGothic"/>
                <a:cs typeface="GNFAIS+MS-UIGothic"/>
              </a:rPr>
              <a:t>技</a:t>
            </a:r>
            <a:r>
              <a:rPr sz="5150">
                <a:solidFill>
                  <a:srgbClr val="00AF57"/>
                </a:solidFill>
                <a:latin typeface="SimSun"/>
                <a:cs typeface="SimSun"/>
              </a:rPr>
              <a:t>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常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规</a:t>
            </a: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磁共振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5234" y="1792993"/>
            <a:ext cx="7135276" cy="613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10"/>
              </a:lnSpc>
              <a:spcBef>
                <a:spcPct val="0"/>
              </a:spcBef>
              <a:spcAft>
                <a:spcPct val="0"/>
              </a:spcAft>
            </a:pPr>
            <a:r>
              <a:rPr sz="1450">
                <a:solidFill>
                  <a:srgbClr val="000000"/>
                </a:solidFill>
                <a:latin typeface="KEKLAK+JHBQVB+ArialMT"/>
                <a:cs typeface="KEKLAK+JHBQVB+ArialMT"/>
              </a:rPr>
              <a:t>•</a:t>
            </a:r>
            <a:r>
              <a:rPr sz="1450" spc="7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总结词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：常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磁共振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是利用</a:t>
            </a:r>
            <a:r>
              <a:rPr sz="1400" spc="23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磁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和射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脉冲使人体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组织产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生共振，通</a:t>
            </a:r>
            <a:r>
              <a:rPr sz="1400">
                <a:solidFill>
                  <a:srgbClr val="000000"/>
                </a:solidFill>
                <a:latin typeface="SimSun"/>
                <a:cs typeface="SimSun"/>
              </a:rPr>
              <a:t>过</a:t>
            </a:r>
          </a:p>
          <a:p>
            <a:pPr marL="203200" marR="0">
              <a:lnSpc>
                <a:spcPts val="1319"/>
              </a:lnSpc>
              <a:spcBef>
                <a:spcPct val="0"/>
              </a:spcBef>
              <a:spcAft>
                <a:spcPct val="0"/>
              </a:spcAft>
            </a:pP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测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量共振信号来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400" spc="25">
                <a:solidFill>
                  <a:srgbClr val="000000"/>
                </a:solidFill>
                <a:latin typeface="GNFAIS+MS-UIGothic"/>
                <a:cs typeface="GNFAIS+MS-UIGothic"/>
              </a:rPr>
              <a:t>取</a:t>
            </a:r>
            <a:r>
              <a:rPr sz="1400" spc="25">
                <a:solidFill>
                  <a:srgbClr val="000000"/>
                </a:solidFill>
                <a:latin typeface="SimSun"/>
                <a:cs typeface="SimSun"/>
              </a:rPr>
              <a:t>图</a:t>
            </a:r>
            <a:r>
              <a:rPr sz="1400" spc="23">
                <a:solidFill>
                  <a:srgbClr val="000000"/>
                </a:solidFill>
                <a:latin typeface="GNFAIS+MS-UIGothic"/>
                <a:cs typeface="GNFAIS+MS-UIGothic"/>
              </a:rPr>
              <a:t>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功能磁共振成像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693680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功能磁共振成像是一种利用磁共振技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来研究人体功能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化的成像方法。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59AE93"/>
                </a:solidFill>
                <a:latin typeface="GNFAIS+MS-UIGothic"/>
                <a:cs typeface="GNFAIS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7495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功能磁共振成像通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过测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量氧合血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蛋白和脱氧血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红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蛋白的磁性差异，以及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动时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局部血流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力学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化，来反映大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的功能状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种方法可以用于研究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脑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知、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言、运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GNFAIS+MS-UIGothic"/>
                <a:cs typeface="GNFAIS+MS-UIGothic"/>
              </a:rPr>
              <a:t>等功能。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磁共振波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谱</a:t>
            </a:r>
            <a:r>
              <a:rPr sz="3000">
                <a:solidFill>
                  <a:srgbClr val="59AE93"/>
                </a:solidFill>
                <a:latin typeface="GNFAIS+MS-UIGothic"/>
                <a:cs typeface="GNFAIS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12635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磁共振波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分析是一种利用磁共振技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生物分子代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2654788"/>
            <a:ext cx="13997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物的成像方法。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59AE93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59AE93"/>
                </a:solidFill>
                <a:latin typeface="GNFAIS+MS-UIGothic"/>
                <a:cs typeface="GNFAIS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4766163"/>
            <a:ext cx="5126354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磁共振波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谱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分析通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过测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量不同分子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构的共振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频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率和弛豫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，可以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检测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出人体内多种代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谢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物的含量，如胆碱、肌酸、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乳酸等。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种方法可以用于研究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肿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瘤、神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GNFAIS+MS-UIGothic"/>
                <a:cs typeface="GNFAIS+MS-UIGothic"/>
              </a:rPr>
              <a:t>等疾病。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https://d.book118.com/485314224024011124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GNFAIS+MS-UIGothic</vt:lpstr>
      <vt:lpstr>SimSun</vt:lpstr>
      <vt:lpstr>KEKLAK+JHBQVB+ArialMT</vt:lpstr>
      <vt:lpstr>Times New Roman</vt:lpstr>
      <vt:lpstr>VVDWOC+ITPHRH+MicrosoftYaHei-Bold</vt:lpstr>
      <vt:lpstr>AFPGUO+DMSLVV+MicrosoftYaHei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2024-09-28T07:16:36.501</cp:lastPrinted>
  <dcterms:created xsi:type="dcterms:W3CDTF">2024-09-27T23:16:36Z</dcterms:created>
  <dcterms:modified xsi:type="dcterms:W3CDTF">2024-09-27T23:16:37Z</dcterms:modified>
</cp:coreProperties>
</file>