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B2E5B-1A0B-4F0A-9547-4FB8D13F2C5F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E3CF89-91F4-45FB-A589-58532703FCA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5862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3584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1474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71829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2334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864654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35678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646031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5094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867381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82904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845176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75940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244451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A70DE-8E03-4DBD-B559-0DDF5A4AA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172EB-9092-4035-9E7E-431B28108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5ED9A-6B3D-4657-A201-6559EC563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48830-A189-4C31-8E33-DC21ED554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A4753E-E9F7-42AA-B3F5-BAADC2901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CBC1C-10F7-410E-876E-49E35D49D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9D45F1-8FB0-4781-9C02-B9793E9A8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98281-6882-4624-AB1E-57601680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7AD71-3086-46DA-AB79-6BEAF13B7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A6A3E-7272-43F6-9165-4D0F4A745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194D9-2B41-40BD-9B13-943F3B3AB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标题 1"/>
          <p:cNvSpPr>
            <a:spLocks noGrp="1"/>
          </p:cNvSpPr>
          <p:nvPr>
            <p:ph type="title" hasCustomPrompt="1"/>
          </p:nvPr>
        </p:nvSpPr>
        <p:spPr>
          <a:xfrm>
            <a:off x="1283694" y="309855"/>
            <a:ext cx="8657974" cy="535531"/>
          </a:xfrm>
        </p:spPr>
        <p:txBody>
          <a:bodyPr>
            <a:spAutoFit/>
          </a:bodyPr>
          <a:lstStyle>
            <a:lvl1pPr>
              <a:defRPr sz="3200" b="1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882DBAB1-1998-34DA-DBBD-E22D0CA046E0}"/>
              </a:ext>
            </a:extLst>
          </p:cNvPr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627737" y="337100"/>
            <a:ext cx="649678" cy="46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8CD1E-9928-481D-B1B1-402753E19CFA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7BF-38E2-4F13-BCE4-807B4F764A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2E8CD1E-9928-481D-B1B1-402753E19CFA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5387BF-38E2-4F13-BCE4-807B4F764A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emf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jpeg" /><Relationship Id="rId7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212202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" name="组合 37">
            <a:extLst>
              <a:ext uri="{FF2B5EF4-FFF2-40B4-BE49-F238E27FC236}">
                <a16:creationId xmlns:a16="http://schemas.microsoft.com/office/drawing/2014/main" id="{7E9058EA-1102-9437-317F-A7BE1D5D808D}"/>
              </a:ext>
            </a:extLst>
          </p:cNvPr>
          <p:cNvGrpSpPr/>
          <p:nvPr/>
        </p:nvGrpSpPr>
        <p:grpSpPr>
          <a:xfrm>
            <a:off x="1392874" y="2310438"/>
            <a:ext cx="2451514" cy="2237123"/>
            <a:chOff x="4784700" y="296749"/>
            <a:chExt cx="2617623" cy="2388705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09D25FEE-48FD-9388-59E1-95767243557D}"/>
                </a:ext>
              </a:extLst>
            </p:cNvPr>
            <p:cNvSpPr/>
            <p:nvPr/>
          </p:nvSpPr>
          <p:spPr bwMode="auto">
            <a:xfrm>
              <a:off x="5482650" y="296749"/>
              <a:ext cx="1221723" cy="192838"/>
            </a:xfrm>
            <a:custGeom>
              <a:gdLst>
                <a:gd name="T0" fmla="*/ 57 w 413"/>
                <a:gd name="T1" fmla="*/ 60 h 65"/>
                <a:gd name="T2" fmla="*/ 357 w 413"/>
                <a:gd name="T3" fmla="*/ 60 h 65"/>
                <a:gd name="T4" fmla="*/ 383 w 413"/>
                <a:gd name="T5" fmla="*/ 65 h 65"/>
                <a:gd name="T6" fmla="*/ 413 w 413"/>
                <a:gd name="T7" fmla="*/ 12 h 65"/>
                <a:gd name="T8" fmla="*/ 357 w 413"/>
                <a:gd name="T9" fmla="*/ 0 h 65"/>
                <a:gd name="T10" fmla="*/ 57 w 413"/>
                <a:gd name="T11" fmla="*/ 0 h 65"/>
                <a:gd name="T12" fmla="*/ 0 w 413"/>
                <a:gd name="T13" fmla="*/ 12 h 65"/>
                <a:gd name="T14" fmla="*/ 31 w 413"/>
                <a:gd name="T15" fmla="*/ 65 h 65"/>
                <a:gd name="T16" fmla="*/ 57 w 413"/>
                <a:gd name="T17" fmla="*/ 60 h 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2" h="65">
                  <a:moveTo>
                    <a:pt x="57" y="60"/>
                  </a:moveTo>
                  <a:cubicBezTo>
                    <a:pt x="357" y="60"/>
                    <a:pt x="357" y="60"/>
                    <a:pt x="357" y="60"/>
                  </a:cubicBezTo>
                  <a:cubicBezTo>
                    <a:pt x="366" y="60"/>
                    <a:pt x="375" y="62"/>
                    <a:pt x="383" y="65"/>
                  </a:cubicBezTo>
                  <a:cubicBezTo>
                    <a:pt x="413" y="12"/>
                    <a:pt x="413" y="12"/>
                    <a:pt x="413" y="12"/>
                  </a:cubicBezTo>
                  <a:cubicBezTo>
                    <a:pt x="396" y="5"/>
                    <a:pt x="376" y="0"/>
                    <a:pt x="3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37" y="0"/>
                    <a:pt x="18" y="5"/>
                    <a:pt x="0" y="12"/>
                  </a:cubicBezTo>
                  <a:cubicBezTo>
                    <a:pt x="31" y="65"/>
                    <a:pt x="31" y="65"/>
                    <a:pt x="31" y="65"/>
                  </a:cubicBezTo>
                  <a:cubicBezTo>
                    <a:pt x="39" y="62"/>
                    <a:pt x="48" y="60"/>
                    <a:pt x="57" y="60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0E592501-5CD1-2EB9-295F-4FAB07CF9F2E}"/>
                </a:ext>
              </a:extLst>
            </p:cNvPr>
            <p:cNvSpPr/>
            <p:nvPr/>
          </p:nvSpPr>
          <p:spPr bwMode="auto">
            <a:xfrm>
              <a:off x="4784700" y="1543354"/>
              <a:ext cx="700438" cy="1056255"/>
            </a:xfrm>
            <a:custGeom>
              <a:gdLst>
                <a:gd name="T0" fmla="*/ 221 w 237"/>
                <a:gd name="T1" fmla="*/ 284 h 357"/>
                <a:gd name="T2" fmla="*/ 70 w 237"/>
                <a:gd name="T3" fmla="*/ 24 h 357"/>
                <a:gd name="T4" fmla="*/ 61 w 237"/>
                <a:gd name="T5" fmla="*/ 0 h 357"/>
                <a:gd name="T6" fmla="*/ 0 w 237"/>
                <a:gd name="T7" fmla="*/ 0 h 357"/>
                <a:gd name="T8" fmla="*/ 19 w 237"/>
                <a:gd name="T9" fmla="*/ 54 h 357"/>
                <a:gd name="T10" fmla="*/ 169 w 237"/>
                <a:gd name="T11" fmla="*/ 314 h 357"/>
                <a:gd name="T12" fmla="*/ 207 w 237"/>
                <a:gd name="T13" fmla="*/ 357 h 357"/>
                <a:gd name="T14" fmla="*/ 237 w 237"/>
                <a:gd name="T15" fmla="*/ 305 h 357"/>
                <a:gd name="T16" fmla="*/ 221 w 237"/>
                <a:gd name="T17" fmla="*/ 284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7">
                  <a:moveTo>
                    <a:pt x="221" y="284"/>
                  </a:moveTo>
                  <a:cubicBezTo>
                    <a:pt x="70" y="24"/>
                    <a:pt x="70" y="24"/>
                    <a:pt x="70" y="24"/>
                  </a:cubicBezTo>
                  <a:cubicBezTo>
                    <a:pt x="66" y="17"/>
                    <a:pt x="63" y="8"/>
                    <a:pt x="6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" y="19"/>
                    <a:pt x="9" y="37"/>
                    <a:pt x="19" y="54"/>
                  </a:cubicBezTo>
                  <a:cubicBezTo>
                    <a:pt x="169" y="314"/>
                    <a:pt x="169" y="314"/>
                    <a:pt x="169" y="314"/>
                  </a:cubicBezTo>
                  <a:cubicBezTo>
                    <a:pt x="178" y="331"/>
                    <a:pt x="192" y="346"/>
                    <a:pt x="207" y="357"/>
                  </a:cubicBezTo>
                  <a:cubicBezTo>
                    <a:pt x="237" y="305"/>
                    <a:pt x="237" y="305"/>
                    <a:pt x="237" y="305"/>
                  </a:cubicBezTo>
                  <a:cubicBezTo>
                    <a:pt x="231" y="299"/>
                    <a:pt x="225" y="292"/>
                    <a:pt x="221" y="284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61FF0B00-E6BD-36D0-4E0A-6DB386389669}"/>
                </a:ext>
              </a:extLst>
            </p:cNvPr>
            <p:cNvSpPr/>
            <p:nvPr/>
          </p:nvSpPr>
          <p:spPr bwMode="auto">
            <a:xfrm>
              <a:off x="5482650" y="2496348"/>
              <a:ext cx="1221723" cy="189106"/>
            </a:xfrm>
            <a:custGeom>
              <a:gdLst>
                <a:gd name="T0" fmla="*/ 357 w 413"/>
                <a:gd name="T1" fmla="*/ 4 h 64"/>
                <a:gd name="T2" fmla="*/ 57 w 413"/>
                <a:gd name="T3" fmla="*/ 4 h 64"/>
                <a:gd name="T4" fmla="*/ 31 w 413"/>
                <a:gd name="T5" fmla="*/ 0 h 64"/>
                <a:gd name="T6" fmla="*/ 0 w 413"/>
                <a:gd name="T7" fmla="*/ 52 h 64"/>
                <a:gd name="T8" fmla="*/ 57 w 413"/>
                <a:gd name="T9" fmla="*/ 64 h 64"/>
                <a:gd name="T10" fmla="*/ 357 w 413"/>
                <a:gd name="T11" fmla="*/ 64 h 64"/>
                <a:gd name="T12" fmla="*/ 413 w 413"/>
                <a:gd name="T13" fmla="*/ 52 h 64"/>
                <a:gd name="T14" fmla="*/ 383 w 413"/>
                <a:gd name="T15" fmla="*/ 0 h 64"/>
                <a:gd name="T16" fmla="*/ 357 w 413"/>
                <a:gd name="T17" fmla="*/ 4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2" h="64">
                  <a:moveTo>
                    <a:pt x="357" y="4"/>
                  </a:moveTo>
                  <a:cubicBezTo>
                    <a:pt x="57" y="4"/>
                    <a:pt x="57" y="4"/>
                    <a:pt x="57" y="4"/>
                  </a:cubicBezTo>
                  <a:cubicBezTo>
                    <a:pt x="48" y="4"/>
                    <a:pt x="39" y="3"/>
                    <a:pt x="31" y="0"/>
                  </a:cubicBezTo>
                  <a:cubicBezTo>
                    <a:pt x="0" y="52"/>
                    <a:pt x="0" y="52"/>
                    <a:pt x="0" y="52"/>
                  </a:cubicBezTo>
                  <a:cubicBezTo>
                    <a:pt x="18" y="60"/>
                    <a:pt x="37" y="64"/>
                    <a:pt x="57" y="64"/>
                  </a:cubicBezTo>
                  <a:cubicBezTo>
                    <a:pt x="357" y="64"/>
                    <a:pt x="357" y="64"/>
                    <a:pt x="357" y="64"/>
                  </a:cubicBezTo>
                  <a:cubicBezTo>
                    <a:pt x="376" y="64"/>
                    <a:pt x="396" y="60"/>
                    <a:pt x="413" y="52"/>
                  </a:cubicBezTo>
                  <a:cubicBezTo>
                    <a:pt x="383" y="0"/>
                    <a:pt x="383" y="0"/>
                    <a:pt x="383" y="0"/>
                  </a:cubicBezTo>
                  <a:cubicBezTo>
                    <a:pt x="375" y="3"/>
                    <a:pt x="366" y="4"/>
                    <a:pt x="357" y="4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D6124576-C142-D3A2-C4CC-FE491D250EC0}"/>
                </a:ext>
              </a:extLst>
            </p:cNvPr>
            <p:cNvSpPr/>
            <p:nvPr/>
          </p:nvSpPr>
          <p:spPr bwMode="auto">
            <a:xfrm>
              <a:off x="6700641" y="1543354"/>
              <a:ext cx="701682" cy="1056255"/>
            </a:xfrm>
            <a:custGeom>
              <a:gdLst>
                <a:gd name="T0" fmla="*/ 167 w 237"/>
                <a:gd name="T1" fmla="*/ 24 h 357"/>
                <a:gd name="T2" fmla="*/ 17 w 237"/>
                <a:gd name="T3" fmla="*/ 284 h 357"/>
                <a:gd name="T4" fmla="*/ 0 w 237"/>
                <a:gd name="T5" fmla="*/ 305 h 357"/>
                <a:gd name="T6" fmla="*/ 31 w 237"/>
                <a:gd name="T7" fmla="*/ 357 h 357"/>
                <a:gd name="T8" fmla="*/ 69 w 237"/>
                <a:gd name="T9" fmla="*/ 314 h 357"/>
                <a:gd name="T10" fmla="*/ 219 w 237"/>
                <a:gd name="T11" fmla="*/ 54 h 357"/>
                <a:gd name="T12" fmla="*/ 237 w 237"/>
                <a:gd name="T13" fmla="*/ 0 h 357"/>
                <a:gd name="T14" fmla="*/ 176 w 237"/>
                <a:gd name="T15" fmla="*/ 0 h 357"/>
                <a:gd name="T16" fmla="*/ 167 w 237"/>
                <a:gd name="T17" fmla="*/ 24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7">
                  <a:moveTo>
                    <a:pt x="167" y="24"/>
                  </a:moveTo>
                  <a:cubicBezTo>
                    <a:pt x="17" y="284"/>
                    <a:pt x="17" y="284"/>
                    <a:pt x="17" y="284"/>
                  </a:cubicBezTo>
                  <a:cubicBezTo>
                    <a:pt x="13" y="292"/>
                    <a:pt x="7" y="299"/>
                    <a:pt x="0" y="305"/>
                  </a:cubicBezTo>
                  <a:cubicBezTo>
                    <a:pt x="31" y="357"/>
                    <a:pt x="31" y="357"/>
                    <a:pt x="31" y="357"/>
                  </a:cubicBezTo>
                  <a:cubicBezTo>
                    <a:pt x="46" y="346"/>
                    <a:pt x="59" y="331"/>
                    <a:pt x="69" y="314"/>
                  </a:cubicBezTo>
                  <a:cubicBezTo>
                    <a:pt x="219" y="54"/>
                    <a:pt x="219" y="54"/>
                    <a:pt x="219" y="54"/>
                  </a:cubicBezTo>
                  <a:cubicBezTo>
                    <a:pt x="229" y="37"/>
                    <a:pt x="235" y="19"/>
                    <a:pt x="237" y="0"/>
                  </a:cubicBezTo>
                  <a:cubicBezTo>
                    <a:pt x="176" y="0"/>
                    <a:pt x="176" y="0"/>
                    <a:pt x="176" y="0"/>
                  </a:cubicBezTo>
                  <a:cubicBezTo>
                    <a:pt x="175" y="8"/>
                    <a:pt x="172" y="17"/>
                    <a:pt x="167" y="24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C1829DCA-7687-6ED2-4616-8810F089AB1A}"/>
                </a:ext>
              </a:extLst>
            </p:cNvPr>
            <p:cNvSpPr/>
            <p:nvPr/>
          </p:nvSpPr>
          <p:spPr bwMode="auto">
            <a:xfrm>
              <a:off x="6700641" y="382593"/>
              <a:ext cx="701682" cy="1059988"/>
            </a:xfrm>
            <a:custGeom>
              <a:gdLst>
                <a:gd name="T0" fmla="*/ 17 w 237"/>
                <a:gd name="T1" fmla="*/ 73 h 358"/>
                <a:gd name="T2" fmla="*/ 167 w 237"/>
                <a:gd name="T3" fmla="*/ 333 h 358"/>
                <a:gd name="T4" fmla="*/ 176 w 237"/>
                <a:gd name="T5" fmla="*/ 358 h 358"/>
                <a:gd name="T6" fmla="*/ 237 w 237"/>
                <a:gd name="T7" fmla="*/ 358 h 358"/>
                <a:gd name="T8" fmla="*/ 219 w 237"/>
                <a:gd name="T9" fmla="*/ 303 h 358"/>
                <a:gd name="T10" fmla="*/ 69 w 237"/>
                <a:gd name="T11" fmla="*/ 43 h 358"/>
                <a:gd name="T12" fmla="*/ 31 w 237"/>
                <a:gd name="T13" fmla="*/ 0 h 358"/>
                <a:gd name="T14" fmla="*/ 0 w 237"/>
                <a:gd name="T15" fmla="*/ 53 h 358"/>
                <a:gd name="T16" fmla="*/ 17 w 237"/>
                <a:gd name="T17" fmla="*/ 73 h 3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8">
                  <a:moveTo>
                    <a:pt x="17" y="73"/>
                  </a:moveTo>
                  <a:cubicBezTo>
                    <a:pt x="167" y="333"/>
                    <a:pt x="167" y="333"/>
                    <a:pt x="167" y="333"/>
                  </a:cubicBezTo>
                  <a:cubicBezTo>
                    <a:pt x="172" y="341"/>
                    <a:pt x="175" y="349"/>
                    <a:pt x="176" y="358"/>
                  </a:cubicBezTo>
                  <a:cubicBezTo>
                    <a:pt x="237" y="358"/>
                    <a:pt x="237" y="358"/>
                    <a:pt x="237" y="358"/>
                  </a:cubicBezTo>
                  <a:cubicBezTo>
                    <a:pt x="235" y="339"/>
                    <a:pt x="229" y="320"/>
                    <a:pt x="219" y="303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59" y="26"/>
                    <a:pt x="46" y="12"/>
                    <a:pt x="31" y="0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7" y="59"/>
                    <a:pt x="13" y="65"/>
                    <a:pt x="17" y="73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B8103663-5532-E5BC-2CC8-1435B33A2454}"/>
                </a:ext>
              </a:extLst>
            </p:cNvPr>
            <p:cNvSpPr/>
            <p:nvPr/>
          </p:nvSpPr>
          <p:spPr bwMode="auto">
            <a:xfrm>
              <a:off x="4784700" y="382593"/>
              <a:ext cx="700438" cy="1059988"/>
            </a:xfrm>
            <a:custGeom>
              <a:gdLst>
                <a:gd name="T0" fmla="*/ 70 w 237"/>
                <a:gd name="T1" fmla="*/ 333 h 358"/>
                <a:gd name="T2" fmla="*/ 221 w 237"/>
                <a:gd name="T3" fmla="*/ 73 h 358"/>
                <a:gd name="T4" fmla="*/ 237 w 237"/>
                <a:gd name="T5" fmla="*/ 53 h 358"/>
                <a:gd name="T6" fmla="*/ 207 w 237"/>
                <a:gd name="T7" fmla="*/ 0 h 358"/>
                <a:gd name="T8" fmla="*/ 169 w 237"/>
                <a:gd name="T9" fmla="*/ 43 h 358"/>
                <a:gd name="T10" fmla="*/ 19 w 237"/>
                <a:gd name="T11" fmla="*/ 303 h 358"/>
                <a:gd name="T12" fmla="*/ 0 w 237"/>
                <a:gd name="T13" fmla="*/ 358 h 358"/>
                <a:gd name="T14" fmla="*/ 61 w 237"/>
                <a:gd name="T15" fmla="*/ 358 h 358"/>
                <a:gd name="T16" fmla="*/ 70 w 237"/>
                <a:gd name="T17" fmla="*/ 333 h 3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8">
                  <a:moveTo>
                    <a:pt x="70" y="333"/>
                  </a:moveTo>
                  <a:cubicBezTo>
                    <a:pt x="221" y="73"/>
                    <a:pt x="221" y="73"/>
                    <a:pt x="221" y="73"/>
                  </a:cubicBezTo>
                  <a:cubicBezTo>
                    <a:pt x="225" y="65"/>
                    <a:pt x="231" y="59"/>
                    <a:pt x="237" y="53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192" y="12"/>
                    <a:pt x="178" y="26"/>
                    <a:pt x="169" y="43"/>
                  </a:cubicBezTo>
                  <a:cubicBezTo>
                    <a:pt x="19" y="303"/>
                    <a:pt x="19" y="303"/>
                    <a:pt x="19" y="303"/>
                  </a:cubicBezTo>
                  <a:cubicBezTo>
                    <a:pt x="9" y="320"/>
                    <a:pt x="3" y="339"/>
                    <a:pt x="0" y="358"/>
                  </a:cubicBezTo>
                  <a:cubicBezTo>
                    <a:pt x="61" y="358"/>
                    <a:pt x="61" y="358"/>
                    <a:pt x="61" y="358"/>
                  </a:cubicBezTo>
                  <a:cubicBezTo>
                    <a:pt x="63" y="349"/>
                    <a:pt x="66" y="341"/>
                    <a:pt x="70" y="333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E2B74354-8722-14FA-F427-9AD1CA41DF6C}"/>
              </a:ext>
            </a:extLst>
          </p:cNvPr>
          <p:cNvGrpSpPr/>
          <p:nvPr/>
        </p:nvGrpSpPr>
        <p:grpSpPr>
          <a:xfrm>
            <a:off x="1163919" y="2121428"/>
            <a:ext cx="2915470" cy="2615144"/>
            <a:chOff x="1327534" y="2226865"/>
            <a:chExt cx="3048098" cy="2734110"/>
          </a:xfrm>
        </p:grpSpPr>
        <p:sp>
          <p:nvSpPr>
            <p:cNvPr id="32" name="Freeform 14">
              <a:extLst>
                <a:ext uri="{FF2B5EF4-FFF2-40B4-BE49-F238E27FC236}">
                  <a16:creationId xmlns:a16="http://schemas.microsoft.com/office/drawing/2014/main" id="{C9A328F4-28BB-5C16-E3B7-158321C245A9}"/>
                </a:ext>
              </a:extLst>
            </p:cNvPr>
            <p:cNvSpPr/>
            <p:nvPr/>
          </p:nvSpPr>
          <p:spPr bwMode="auto">
            <a:xfrm>
              <a:off x="2131826" y="2226865"/>
              <a:ext cx="1440721" cy="123180"/>
            </a:xfrm>
            <a:custGeom>
              <a:gdLst>
                <a:gd name="T0" fmla="*/ 41 w 502"/>
                <a:gd name="T1" fmla="*/ 40 h 43"/>
                <a:gd name="T2" fmla="*/ 460 w 502"/>
                <a:gd name="T3" fmla="*/ 40 h 43"/>
                <a:gd name="T4" fmla="*/ 481 w 502"/>
                <a:gd name="T5" fmla="*/ 43 h 43"/>
                <a:gd name="T6" fmla="*/ 502 w 502"/>
                <a:gd name="T7" fmla="*/ 7 h 43"/>
                <a:gd name="T8" fmla="*/ 460 w 502"/>
                <a:gd name="T9" fmla="*/ 0 h 43"/>
                <a:gd name="T10" fmla="*/ 41 w 502"/>
                <a:gd name="T11" fmla="*/ 0 h 43"/>
                <a:gd name="T12" fmla="*/ 0 w 502"/>
                <a:gd name="T13" fmla="*/ 7 h 43"/>
                <a:gd name="T14" fmla="*/ 20 w 502"/>
                <a:gd name="T15" fmla="*/ 43 h 43"/>
                <a:gd name="T16" fmla="*/ 41 w 502"/>
                <a:gd name="T17" fmla="*/ 40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2" h="43">
                  <a:moveTo>
                    <a:pt x="41" y="40"/>
                  </a:moveTo>
                  <a:cubicBezTo>
                    <a:pt x="460" y="40"/>
                    <a:pt x="460" y="40"/>
                    <a:pt x="460" y="40"/>
                  </a:cubicBezTo>
                  <a:cubicBezTo>
                    <a:pt x="467" y="40"/>
                    <a:pt x="474" y="41"/>
                    <a:pt x="481" y="43"/>
                  </a:cubicBezTo>
                  <a:cubicBezTo>
                    <a:pt x="502" y="7"/>
                    <a:pt x="502" y="7"/>
                    <a:pt x="502" y="7"/>
                  </a:cubicBezTo>
                  <a:cubicBezTo>
                    <a:pt x="489" y="2"/>
                    <a:pt x="475" y="0"/>
                    <a:pt x="460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27" y="0"/>
                    <a:pt x="13" y="2"/>
                    <a:pt x="0" y="7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7" y="41"/>
                    <a:pt x="34" y="40"/>
                    <a:pt x="41" y="40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15">
              <a:extLst>
                <a:ext uri="{FF2B5EF4-FFF2-40B4-BE49-F238E27FC236}">
                  <a16:creationId xmlns:a16="http://schemas.microsoft.com/office/drawing/2014/main" id="{605F454F-CDC0-E3B8-AF7D-89F6C8F9344A}"/>
                </a:ext>
              </a:extLst>
            </p:cNvPr>
            <p:cNvSpPr/>
            <p:nvPr/>
          </p:nvSpPr>
          <p:spPr bwMode="auto">
            <a:xfrm>
              <a:off x="3597908" y="3643433"/>
              <a:ext cx="777724" cy="1246290"/>
            </a:xfrm>
            <a:custGeom>
              <a:gdLst>
                <a:gd name="T0" fmla="*/ 222 w 271"/>
                <a:gd name="T1" fmla="*/ 19 h 434"/>
                <a:gd name="T2" fmla="*/ 13 w 271"/>
                <a:gd name="T3" fmla="*/ 382 h 434"/>
                <a:gd name="T4" fmla="*/ 0 w 271"/>
                <a:gd name="T5" fmla="*/ 399 h 434"/>
                <a:gd name="T6" fmla="*/ 20 w 271"/>
                <a:gd name="T7" fmla="*/ 434 h 434"/>
                <a:gd name="T8" fmla="*/ 47 w 271"/>
                <a:gd name="T9" fmla="*/ 402 h 434"/>
                <a:gd name="T10" fmla="*/ 257 w 271"/>
                <a:gd name="T11" fmla="*/ 39 h 434"/>
                <a:gd name="T12" fmla="*/ 271 w 271"/>
                <a:gd name="T13" fmla="*/ 0 h 434"/>
                <a:gd name="T14" fmla="*/ 230 w 271"/>
                <a:gd name="T15" fmla="*/ 0 h 434"/>
                <a:gd name="T16" fmla="*/ 222 w 271"/>
                <a:gd name="T17" fmla="*/ 19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2">
                  <a:moveTo>
                    <a:pt x="222" y="19"/>
                  </a:moveTo>
                  <a:cubicBezTo>
                    <a:pt x="13" y="382"/>
                    <a:pt x="13" y="382"/>
                    <a:pt x="13" y="382"/>
                  </a:cubicBezTo>
                  <a:cubicBezTo>
                    <a:pt x="9" y="388"/>
                    <a:pt x="5" y="394"/>
                    <a:pt x="0" y="399"/>
                  </a:cubicBezTo>
                  <a:cubicBezTo>
                    <a:pt x="20" y="434"/>
                    <a:pt x="20" y="434"/>
                    <a:pt x="20" y="434"/>
                  </a:cubicBezTo>
                  <a:cubicBezTo>
                    <a:pt x="31" y="425"/>
                    <a:pt x="40" y="415"/>
                    <a:pt x="47" y="402"/>
                  </a:cubicBezTo>
                  <a:cubicBezTo>
                    <a:pt x="257" y="39"/>
                    <a:pt x="257" y="39"/>
                    <a:pt x="257" y="39"/>
                  </a:cubicBezTo>
                  <a:cubicBezTo>
                    <a:pt x="264" y="27"/>
                    <a:pt x="269" y="14"/>
                    <a:pt x="271" y="0"/>
                  </a:cubicBezTo>
                  <a:cubicBezTo>
                    <a:pt x="230" y="0"/>
                    <a:pt x="230" y="0"/>
                    <a:pt x="230" y="0"/>
                  </a:cubicBezTo>
                  <a:cubicBezTo>
                    <a:pt x="228" y="7"/>
                    <a:pt x="226" y="13"/>
                    <a:pt x="222" y="19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16">
              <a:extLst>
                <a:ext uri="{FF2B5EF4-FFF2-40B4-BE49-F238E27FC236}">
                  <a16:creationId xmlns:a16="http://schemas.microsoft.com/office/drawing/2014/main" id="{59DF2AF5-85DA-D94F-D9A5-97898C83B614}"/>
                </a:ext>
              </a:extLst>
            </p:cNvPr>
            <p:cNvSpPr/>
            <p:nvPr/>
          </p:nvSpPr>
          <p:spPr bwMode="auto">
            <a:xfrm>
              <a:off x="1327534" y="2295701"/>
              <a:ext cx="777724" cy="1249913"/>
            </a:xfrm>
            <a:custGeom>
              <a:gdLst>
                <a:gd name="T0" fmla="*/ 48 w 271"/>
                <a:gd name="T1" fmla="*/ 415 h 435"/>
                <a:gd name="T2" fmla="*/ 258 w 271"/>
                <a:gd name="T3" fmla="*/ 52 h 435"/>
                <a:gd name="T4" fmla="*/ 271 w 271"/>
                <a:gd name="T5" fmla="*/ 36 h 435"/>
                <a:gd name="T6" fmla="*/ 251 w 271"/>
                <a:gd name="T7" fmla="*/ 0 h 435"/>
                <a:gd name="T8" fmla="*/ 223 w 271"/>
                <a:gd name="T9" fmla="*/ 32 h 435"/>
                <a:gd name="T10" fmla="*/ 14 w 271"/>
                <a:gd name="T11" fmla="*/ 395 h 435"/>
                <a:gd name="T12" fmla="*/ 0 w 271"/>
                <a:gd name="T13" fmla="*/ 435 h 435"/>
                <a:gd name="T14" fmla="*/ 40 w 271"/>
                <a:gd name="T15" fmla="*/ 435 h 435"/>
                <a:gd name="T16" fmla="*/ 48 w 271"/>
                <a:gd name="T17" fmla="*/ 415 h 4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5">
                  <a:moveTo>
                    <a:pt x="48" y="415"/>
                  </a:moveTo>
                  <a:cubicBezTo>
                    <a:pt x="258" y="52"/>
                    <a:pt x="258" y="52"/>
                    <a:pt x="258" y="52"/>
                  </a:cubicBezTo>
                  <a:cubicBezTo>
                    <a:pt x="261" y="46"/>
                    <a:pt x="266" y="40"/>
                    <a:pt x="271" y="36"/>
                  </a:cubicBezTo>
                  <a:cubicBezTo>
                    <a:pt x="251" y="0"/>
                    <a:pt x="251" y="0"/>
                    <a:pt x="251" y="0"/>
                  </a:cubicBezTo>
                  <a:cubicBezTo>
                    <a:pt x="240" y="9"/>
                    <a:pt x="230" y="20"/>
                    <a:pt x="223" y="32"/>
                  </a:cubicBezTo>
                  <a:cubicBezTo>
                    <a:pt x="14" y="395"/>
                    <a:pt x="14" y="395"/>
                    <a:pt x="14" y="395"/>
                  </a:cubicBezTo>
                  <a:cubicBezTo>
                    <a:pt x="6" y="407"/>
                    <a:pt x="2" y="421"/>
                    <a:pt x="0" y="435"/>
                  </a:cubicBezTo>
                  <a:cubicBezTo>
                    <a:pt x="40" y="435"/>
                    <a:pt x="40" y="435"/>
                    <a:pt x="40" y="435"/>
                  </a:cubicBezTo>
                  <a:cubicBezTo>
                    <a:pt x="42" y="428"/>
                    <a:pt x="45" y="421"/>
                    <a:pt x="48" y="415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17">
              <a:extLst>
                <a:ext uri="{FF2B5EF4-FFF2-40B4-BE49-F238E27FC236}">
                  <a16:creationId xmlns:a16="http://schemas.microsoft.com/office/drawing/2014/main" id="{6D85621D-13F3-9C48-5854-148719EBBDA2}"/>
                </a:ext>
              </a:extLst>
            </p:cNvPr>
            <p:cNvSpPr/>
            <p:nvPr/>
          </p:nvSpPr>
          <p:spPr bwMode="auto">
            <a:xfrm>
              <a:off x="1327534" y="3643433"/>
              <a:ext cx="777724" cy="1246290"/>
            </a:xfrm>
            <a:custGeom>
              <a:gdLst>
                <a:gd name="T0" fmla="*/ 258 w 271"/>
                <a:gd name="T1" fmla="*/ 382 h 434"/>
                <a:gd name="T2" fmla="*/ 48 w 271"/>
                <a:gd name="T3" fmla="*/ 19 h 434"/>
                <a:gd name="T4" fmla="*/ 40 w 271"/>
                <a:gd name="T5" fmla="*/ 0 h 434"/>
                <a:gd name="T6" fmla="*/ 0 w 271"/>
                <a:gd name="T7" fmla="*/ 0 h 434"/>
                <a:gd name="T8" fmla="*/ 14 w 271"/>
                <a:gd name="T9" fmla="*/ 39 h 434"/>
                <a:gd name="T10" fmla="*/ 223 w 271"/>
                <a:gd name="T11" fmla="*/ 402 h 434"/>
                <a:gd name="T12" fmla="*/ 251 w 271"/>
                <a:gd name="T13" fmla="*/ 434 h 434"/>
                <a:gd name="T14" fmla="*/ 271 w 271"/>
                <a:gd name="T15" fmla="*/ 399 h 434"/>
                <a:gd name="T16" fmla="*/ 258 w 271"/>
                <a:gd name="T17" fmla="*/ 382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2">
                  <a:moveTo>
                    <a:pt x="258" y="382"/>
                  </a:moveTo>
                  <a:cubicBezTo>
                    <a:pt x="48" y="19"/>
                    <a:pt x="48" y="19"/>
                    <a:pt x="48" y="19"/>
                  </a:cubicBezTo>
                  <a:cubicBezTo>
                    <a:pt x="45" y="13"/>
                    <a:pt x="42" y="7"/>
                    <a:pt x="4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4"/>
                    <a:pt x="6" y="27"/>
                    <a:pt x="14" y="39"/>
                  </a:cubicBezTo>
                  <a:cubicBezTo>
                    <a:pt x="223" y="402"/>
                    <a:pt x="223" y="402"/>
                    <a:pt x="223" y="402"/>
                  </a:cubicBezTo>
                  <a:cubicBezTo>
                    <a:pt x="230" y="415"/>
                    <a:pt x="240" y="425"/>
                    <a:pt x="251" y="434"/>
                  </a:cubicBezTo>
                  <a:cubicBezTo>
                    <a:pt x="271" y="399"/>
                    <a:pt x="271" y="399"/>
                    <a:pt x="271" y="399"/>
                  </a:cubicBezTo>
                  <a:cubicBezTo>
                    <a:pt x="266" y="394"/>
                    <a:pt x="261" y="388"/>
                    <a:pt x="258" y="382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18">
              <a:extLst>
                <a:ext uri="{FF2B5EF4-FFF2-40B4-BE49-F238E27FC236}">
                  <a16:creationId xmlns:a16="http://schemas.microsoft.com/office/drawing/2014/main" id="{4364E137-B0E8-F459-0B4E-F43EA43286A9}"/>
                </a:ext>
              </a:extLst>
            </p:cNvPr>
            <p:cNvSpPr/>
            <p:nvPr/>
          </p:nvSpPr>
          <p:spPr bwMode="auto">
            <a:xfrm>
              <a:off x="2131826" y="4837795"/>
              <a:ext cx="1440721" cy="123180"/>
            </a:xfrm>
            <a:custGeom>
              <a:gdLst>
                <a:gd name="T0" fmla="*/ 460 w 502"/>
                <a:gd name="T1" fmla="*/ 3 h 43"/>
                <a:gd name="T2" fmla="*/ 41 w 502"/>
                <a:gd name="T3" fmla="*/ 3 h 43"/>
                <a:gd name="T4" fmla="*/ 20 w 502"/>
                <a:gd name="T5" fmla="*/ 0 h 43"/>
                <a:gd name="T6" fmla="*/ 0 w 502"/>
                <a:gd name="T7" fmla="*/ 35 h 43"/>
                <a:gd name="T8" fmla="*/ 41 w 502"/>
                <a:gd name="T9" fmla="*/ 43 h 43"/>
                <a:gd name="T10" fmla="*/ 460 w 502"/>
                <a:gd name="T11" fmla="*/ 43 h 43"/>
                <a:gd name="T12" fmla="*/ 502 w 502"/>
                <a:gd name="T13" fmla="*/ 35 h 43"/>
                <a:gd name="T14" fmla="*/ 481 w 502"/>
                <a:gd name="T15" fmla="*/ 0 h 43"/>
                <a:gd name="T16" fmla="*/ 460 w 502"/>
                <a:gd name="T17" fmla="*/ 3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2" h="43">
                  <a:moveTo>
                    <a:pt x="460" y="3"/>
                  </a:moveTo>
                  <a:cubicBezTo>
                    <a:pt x="41" y="3"/>
                    <a:pt x="41" y="3"/>
                    <a:pt x="41" y="3"/>
                  </a:cubicBezTo>
                  <a:cubicBezTo>
                    <a:pt x="34" y="3"/>
                    <a:pt x="27" y="2"/>
                    <a:pt x="2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13" y="40"/>
                    <a:pt x="27" y="43"/>
                    <a:pt x="41" y="43"/>
                  </a:cubicBezTo>
                  <a:cubicBezTo>
                    <a:pt x="460" y="43"/>
                    <a:pt x="460" y="43"/>
                    <a:pt x="460" y="43"/>
                  </a:cubicBezTo>
                  <a:cubicBezTo>
                    <a:pt x="475" y="43"/>
                    <a:pt x="489" y="40"/>
                    <a:pt x="502" y="35"/>
                  </a:cubicBezTo>
                  <a:cubicBezTo>
                    <a:pt x="481" y="0"/>
                    <a:pt x="481" y="0"/>
                    <a:pt x="481" y="0"/>
                  </a:cubicBezTo>
                  <a:cubicBezTo>
                    <a:pt x="474" y="2"/>
                    <a:pt x="467" y="3"/>
                    <a:pt x="460" y="3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19">
              <a:extLst>
                <a:ext uri="{FF2B5EF4-FFF2-40B4-BE49-F238E27FC236}">
                  <a16:creationId xmlns:a16="http://schemas.microsoft.com/office/drawing/2014/main" id="{9EF4A4DB-188F-ED76-7777-CFCC2637F1C9}"/>
                </a:ext>
              </a:extLst>
            </p:cNvPr>
            <p:cNvSpPr/>
            <p:nvPr/>
          </p:nvSpPr>
          <p:spPr bwMode="auto">
            <a:xfrm>
              <a:off x="3597908" y="2295701"/>
              <a:ext cx="777724" cy="1249913"/>
            </a:xfrm>
            <a:custGeom>
              <a:gdLst>
                <a:gd name="T0" fmla="*/ 13 w 271"/>
                <a:gd name="T1" fmla="*/ 52 h 435"/>
                <a:gd name="T2" fmla="*/ 222 w 271"/>
                <a:gd name="T3" fmla="*/ 415 h 435"/>
                <a:gd name="T4" fmla="*/ 230 w 271"/>
                <a:gd name="T5" fmla="*/ 435 h 435"/>
                <a:gd name="T6" fmla="*/ 271 w 271"/>
                <a:gd name="T7" fmla="*/ 435 h 435"/>
                <a:gd name="T8" fmla="*/ 257 w 271"/>
                <a:gd name="T9" fmla="*/ 395 h 435"/>
                <a:gd name="T10" fmla="*/ 47 w 271"/>
                <a:gd name="T11" fmla="*/ 32 h 435"/>
                <a:gd name="T12" fmla="*/ 20 w 271"/>
                <a:gd name="T13" fmla="*/ 0 h 435"/>
                <a:gd name="T14" fmla="*/ 0 w 271"/>
                <a:gd name="T15" fmla="*/ 36 h 435"/>
                <a:gd name="T16" fmla="*/ 13 w 271"/>
                <a:gd name="T17" fmla="*/ 52 h 4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5">
                  <a:moveTo>
                    <a:pt x="13" y="52"/>
                  </a:moveTo>
                  <a:cubicBezTo>
                    <a:pt x="222" y="415"/>
                    <a:pt x="222" y="415"/>
                    <a:pt x="222" y="415"/>
                  </a:cubicBezTo>
                  <a:cubicBezTo>
                    <a:pt x="226" y="421"/>
                    <a:pt x="228" y="428"/>
                    <a:pt x="230" y="435"/>
                  </a:cubicBezTo>
                  <a:cubicBezTo>
                    <a:pt x="271" y="435"/>
                    <a:pt x="271" y="435"/>
                    <a:pt x="271" y="435"/>
                  </a:cubicBezTo>
                  <a:cubicBezTo>
                    <a:pt x="269" y="421"/>
                    <a:pt x="264" y="407"/>
                    <a:pt x="257" y="395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0" y="20"/>
                    <a:pt x="31" y="9"/>
                    <a:pt x="20" y="0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5" y="40"/>
                    <a:pt x="9" y="46"/>
                    <a:pt x="13" y="52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1">
            <a:extLst>
              <a:ext uri="{FF2B5EF4-FFF2-40B4-BE49-F238E27FC236}">
                <a16:creationId xmlns:a16="http://schemas.microsoft.com/office/drawing/2014/main" id="{88E4A184-329E-72A4-3399-2940BA90BB3F}"/>
              </a:ext>
            </a:extLst>
          </p:cNvPr>
          <p:cNvGrpSpPr/>
          <p:nvPr/>
        </p:nvGrpSpPr>
        <p:grpSpPr>
          <a:xfrm>
            <a:off x="3582432" y="2344657"/>
            <a:ext cx="8609568" cy="2169841"/>
            <a:chOff x="3582432" y="2306149"/>
            <a:chExt cx="8609568" cy="2169841"/>
          </a:xfrm>
        </p:grpSpPr>
        <p:sp>
          <p:nvSpPr>
            <p:cNvPr id="53" name="矩形 52">
              <a:extLst>
                <a:ext uri="{FF2B5EF4-FFF2-40B4-BE49-F238E27FC236}">
                  <a16:creationId xmlns:a16="http://schemas.microsoft.com/office/drawing/2014/main" id="{C04A2229-B855-2953-00C0-8C40E3412A51}"/>
                </a:ext>
              </a:extLst>
            </p:cNvPr>
            <p:cNvSpPr/>
            <p:nvPr/>
          </p:nvSpPr>
          <p:spPr>
            <a:xfrm>
              <a:off x="7613374" y="2306149"/>
              <a:ext cx="4578626" cy="2169841"/>
            </a:xfrm>
            <a:prstGeom prst="rect">
              <a:avLst/>
            </a:prstGeom>
            <a:solidFill>
              <a:srgbClr val="D8282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Freeform 23">
              <a:extLst>
                <a:ext uri="{FF2B5EF4-FFF2-40B4-BE49-F238E27FC236}">
                  <a16:creationId xmlns:a16="http://schemas.microsoft.com/office/drawing/2014/main" id="{CAC43D72-892F-9ED6-B98D-0947692BDE9B}"/>
                </a:ext>
              </a:extLst>
            </p:cNvPr>
            <p:cNvSpPr/>
            <p:nvPr/>
          </p:nvSpPr>
          <p:spPr bwMode="auto">
            <a:xfrm>
              <a:off x="3582432" y="2306149"/>
              <a:ext cx="4343915" cy="2169841"/>
            </a:xfrm>
            <a:custGeom>
              <a:gdLst>
                <a:gd name="T0" fmla="*/ 1296 w 1296"/>
                <a:gd name="T1" fmla="*/ 0 h 646"/>
                <a:gd name="T2" fmla="*/ 0 w 1296"/>
                <a:gd name="T3" fmla="*/ 0 h 646"/>
                <a:gd name="T4" fmla="*/ 154 w 1296"/>
                <a:gd name="T5" fmla="*/ 266 h 646"/>
                <a:gd name="T6" fmla="*/ 154 w 1296"/>
                <a:gd name="T7" fmla="*/ 379 h 646"/>
                <a:gd name="T8" fmla="*/ 0 w 1296"/>
                <a:gd name="T9" fmla="*/ 646 h 646"/>
                <a:gd name="T10" fmla="*/ 1296 w 1296"/>
                <a:gd name="T11" fmla="*/ 646 h 646"/>
                <a:gd name="T12" fmla="*/ 1296 w 1296"/>
                <a:gd name="T13" fmla="*/ 0 h 6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96" h="646">
                  <a:moveTo>
                    <a:pt x="1296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4" y="266"/>
                    <a:pt x="154" y="266"/>
                    <a:pt x="154" y="266"/>
                  </a:cubicBezTo>
                  <a:cubicBezTo>
                    <a:pt x="174" y="301"/>
                    <a:pt x="174" y="344"/>
                    <a:pt x="154" y="379"/>
                  </a:cubicBezTo>
                  <a:cubicBezTo>
                    <a:pt x="0" y="646"/>
                    <a:pt x="0" y="646"/>
                    <a:pt x="0" y="646"/>
                  </a:cubicBezTo>
                  <a:cubicBezTo>
                    <a:pt x="1296" y="646"/>
                    <a:pt x="1296" y="646"/>
                    <a:pt x="1296" y="646"/>
                  </a:cubicBezTo>
                  <a:lnTo>
                    <a:pt x="1296" y="0"/>
                  </a:ln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52" name="图片 51">
            <a:extLst>
              <a:ext uri="{FF2B5EF4-FFF2-40B4-BE49-F238E27FC236}">
                <a16:creationId xmlns:a16="http://schemas.microsoft.com/office/drawing/2014/main" id="{11A432D4-672E-6035-D459-621BC6E8F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626" y="2382587"/>
            <a:ext cx="1688400" cy="2170800"/>
          </a:xfrm>
          <a:prstGeom prst="rect">
            <a:avLst/>
          </a:prstGeom>
        </p:spPr>
      </p:pic>
      <p:sp>
        <p:nvSpPr>
          <p:cNvPr id="27" name="文本框 26"/>
          <p:cNvSpPr txBox="1"/>
          <p:nvPr/>
        </p:nvSpPr>
        <p:spPr>
          <a:xfrm>
            <a:off x="5516375" y="2967335"/>
            <a:ext cx="4741684" cy="92333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bg1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摄影用光知识</a:t>
            </a:r>
          </a:p>
        </p:txBody>
      </p:sp>
      <p:pic>
        <p:nvPicPr>
          <p:cNvPr id="61" name="图片 60">
            <a:extLst>
              <a:ext uri="{FF2B5EF4-FFF2-40B4-BE49-F238E27FC236}">
                <a16:creationId xmlns:a16="http://schemas.microsoft.com/office/drawing/2014/main" id="{76589B41-9985-A223-DF55-FBF29E164E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209" t="11718" r="20950" b="38203"/>
          <a:stretch>
            <a:fillRect/>
          </a:stretch>
        </p:blipFill>
        <p:spPr>
          <a:xfrm>
            <a:off x="1837827" y="2946613"/>
            <a:ext cx="1560443" cy="96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43803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244152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光是表示光的传播路径和方向的直线，是一种几何的抽象，口语中的光亦可指光源所辐射的光。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光是生活中不可或缺的存在，它不仅为我们提供了照明，还承载着传递信息、表达情感等重要功能。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、光线</a:t>
            </a: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68F862B4-CE28-A97C-951A-010E75D7C78B}"/>
              </a:ext>
            </a:extLst>
          </p:cNvPr>
          <p:cNvGrpSpPr/>
          <p:nvPr/>
        </p:nvGrpSpPr>
        <p:grpSpPr>
          <a:xfrm>
            <a:off x="968186" y="3535357"/>
            <a:ext cx="10255628" cy="2549643"/>
            <a:chOff x="835443" y="3356112"/>
            <a:chExt cx="10255628" cy="2549643"/>
          </a:xfrm>
        </p:grpSpPr>
        <p:pic>
          <p:nvPicPr>
            <p:cNvPr id="3" name="Picture 2" descr="光, 黑与白, 黑暗, 发光的, 室内, 没有人, 复制空间, 工作室拍摄, 单个对象, 照明设备, 特写, 光 - 自然现象, 泛光, 抽象, 聚光灯, 反射, 形状, 黑色, 黑色背景, 几何形状, 入口, 阶段, 5K, 免版税, CC0, 公共领域">
              <a:extLst>
                <a:ext uri="{FF2B5EF4-FFF2-40B4-BE49-F238E27FC236}">
                  <a16:creationId xmlns:a16="http://schemas.microsoft.com/office/drawing/2014/main" id="{50BE9942-5D04-10D1-E109-948A2A22E52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35443" y="3356113"/>
              <a:ext cx="3832431" cy="25496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4" descr="点燃白色蜡烛, 蜡烛, 火焰, 光, 黑暗, 火, 火焰。光, 发光的, 泛光, 燃烧, 晚, 灵性, 没有人, 宗教, 热 - 温度, 火 - 自然现象, 特写, 室内, 信仰, 照明设备, 礼拜的场所, 工作室拍摄, 黑色背景, 亮度, 5K, 免版税, CC0, 公共领域">
              <a:extLst>
                <a:ext uri="{FF2B5EF4-FFF2-40B4-BE49-F238E27FC236}">
                  <a16:creationId xmlns:a16="http://schemas.microsoft.com/office/drawing/2014/main" id="{9482F666-40C3-628F-08C8-DC93136BCB7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64128" y="3356112"/>
              <a:ext cx="1697106" cy="25496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6" descr="太阳光线, 森林, 自然, 太阳, 苔藓, 阳光, 绿色, 树, 黎明, 风景, 木, 阴影, 光, 植物, 土地, 自然之美, 宁静, 树干, 生长, 林地, 宁静的场景, 风景 - 自然, 非城市场景, 没有人, 环境, 户外, 镜头光晕, 针叶树, 松树, 流, 松林地, 4K, 免版税, CC0, 公共领域">
              <a:extLst>
                <a:ext uri="{FF2B5EF4-FFF2-40B4-BE49-F238E27FC236}">
                  <a16:creationId xmlns:a16="http://schemas.microsoft.com/office/drawing/2014/main" id="{42C6E3C7-4C1D-F22A-B356-E569D8308CC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557488" y="3356113"/>
              <a:ext cx="4533583" cy="25496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26177779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2995527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光在物质世界中占据着举足轻重的地位。对于地球上的生物来说，太阳光是它们生存的基础。通过光合作用，植物能够将太阳能转化为化学能，为自身和整个生态系统提供能量。而动物则依靠光来辨别方向、寻找食物和相互沟通。此外，光还承载着传递信息的作用。例如，我们通过视觉感知光，从而获得周围环境的信息，建立起对世界的认知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、光的重要性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FC5F90A2-5C49-5747-1430-286605A8D63D}"/>
              </a:ext>
            </a:extLst>
          </p:cNvPr>
          <p:cNvGrpSpPr/>
          <p:nvPr/>
        </p:nvGrpSpPr>
        <p:grpSpPr>
          <a:xfrm>
            <a:off x="1410550" y="3886201"/>
            <a:ext cx="9370900" cy="2796208"/>
            <a:chOff x="1283694" y="3935896"/>
            <a:chExt cx="9370900" cy="2796208"/>
          </a:xfrm>
        </p:grpSpPr>
        <p:pic>
          <p:nvPicPr>
            <p:cNvPr id="2050" name="Picture 2" descr="白色, 鸽子降落, 橙子, 树, 树叶, 白鸽, 焦点, 摄影, 鸽子, 鸟, 动物, 羽毛, 翅膀, 动物世界, 飞, 树枝, 途径, 自然, 和谐, lichtspiel, 阳光, 地图, 构成, 问候卡, 背景, 落叶乔木, 休息, 一只动物, 动物主题, 没有人, 野生动物, 白天, 脊椎动物, 飞行, 展开翅膀, 动物的身体部位, 动物翅膀, 鸽子 - 鸟, 运动, 和平的象征, 自然之美, 户外, 半空, 海鸥, 扑, 纯度, 4K, 免版税, CC0, 公共领域">
              <a:extLst>
                <a:ext uri="{FF2B5EF4-FFF2-40B4-BE49-F238E27FC236}">
                  <a16:creationId xmlns:a16="http://schemas.microsoft.com/office/drawing/2014/main" id="{4F9ADECE-13FC-BF7A-018B-80184B9034E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612681" y="3935896"/>
              <a:ext cx="5041913" cy="27962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绿色, 植物, 玻璃罐, 桌子, 绿色植物, 锅, 罐, 室内, 花盆, 没有人, 花, 室内植物, 盆栽, 多种多样, 草本植物, 生长, 树叶, 植物部分, 食物, 新鲜, 饮食, 自然, 玻璃 - 材料, 特写, 成分, 蔬菜, 容器, 厨房, 4K, 免版税, CC0, 公共领域">
              <a:extLst>
                <a:ext uri="{FF2B5EF4-FFF2-40B4-BE49-F238E27FC236}">
                  <a16:creationId xmlns:a16="http://schemas.microsoft.com/office/drawing/2014/main" id="{EF93927C-042C-0C08-765C-A29A3F847A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283694" y="3935896"/>
              <a:ext cx="4194312" cy="27962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40219262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2995527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光并非只有物质层面的意义。在艺术领域，光被赋予了更加深刻的内涵。以摄影为例，摄影师通过控制光和影调来表达情感和主题。在黑暗的环境中，一束明亮的光能够带来希望和温暖；而在繁杂的环境中，强烈的阳光则可能让人感到迷茫和孤独。不同的光能够引发人们不同的情感共鸣，为作品增添丰富的内涵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3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、光在摄影中的应用</a:t>
            </a: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1F7FBB50-6533-FE52-5055-BC6330D39954}"/>
              </a:ext>
            </a:extLst>
          </p:cNvPr>
          <p:cNvGrpSpPr/>
          <p:nvPr/>
        </p:nvGrpSpPr>
        <p:grpSpPr>
          <a:xfrm>
            <a:off x="1360108" y="3887608"/>
            <a:ext cx="9471784" cy="2684788"/>
            <a:chOff x="1322112" y="3887608"/>
            <a:chExt cx="9471784" cy="2684788"/>
          </a:xfrm>
        </p:grpSpPr>
        <p:pic>
          <p:nvPicPr>
            <p:cNvPr id="3074" name="Picture 2" descr="光照片, 手, 抽象, 创作的, 光, 人的手, 人体部分, 一个人, 工作室拍摄, 黑色背景, 身体的一部分, 室内, 成人, 人的手臂, 人体肢体, 肢, 举起手臂, 情感, 妇女, 积极情绪, 手势, 活力, 希望 - 概念, 手指, 4K, 免版税, CC0, 公共领域">
              <a:extLst>
                <a:ext uri="{FF2B5EF4-FFF2-40B4-BE49-F238E27FC236}">
                  <a16:creationId xmlns:a16="http://schemas.microsoft.com/office/drawing/2014/main" id="{B60655F1-B3EB-CFBF-E267-E891F7CD80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322112" y="3887608"/>
              <a:ext cx="4773888" cy="2684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6" name="Picture 4" descr="光, 时尚, 人, 可爱, 男孩, 享受, 开玩笑, 好看, 幸福, 树叶, 微笑, 样式, 一个人, 年轻人, 建筑, 情感, 肖像, 休闲服装, 腰部以上, 自然, 成人, 正视图, 户外, 建筑外观, 愉快, 美丽的人, 时髦 - 人, 发型, 5K, 免版税, CC0, 公共领域">
              <a:extLst>
                <a:ext uri="{FF2B5EF4-FFF2-40B4-BE49-F238E27FC236}">
                  <a16:creationId xmlns:a16="http://schemas.microsoft.com/office/drawing/2014/main" id="{BE395F95-D828-D499-E76C-67E759DFF99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06017" y="3888445"/>
              <a:ext cx="4587879" cy="2683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15388648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3" y="1093828"/>
            <a:ext cx="6317188" cy="3549525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让我们回到一个简单的故事。在一个寒冷的冬日，一位摄影师漫步在街头，寻找着创作的灵感。突然，一束阳光从云层中穿过，照在一扇古老的木门上，为这个寂静的角落带来了一丝温暖。这一幕触动了摄影师的心弦，他迅速拿起相机，捕捉下了这个美妙的瞬间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4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、光的巧妙运用</a:t>
            </a:r>
          </a:p>
        </p:txBody>
      </p:sp>
      <p:pic>
        <p:nvPicPr>
          <p:cNvPr id="4098" name="Picture 2" descr="棕色木门, 云, 脏, 干叶, 干燥, 森林, 门, 风景, 光, 光效, 天空, 太阳, 太阳光线, 阳光, 日落, 树枝, 树干, 木门, 树木, 树, 自然, 植物, 保护, 安全, 没有人, 篱笆, 白天, 边界, 屏障, 宁静, 户外, 入口, 更改, 光秃秃的树, 秋季, 2K, 免版税, CC0, 公共领域">
            <a:extLst>
              <a:ext uri="{FF2B5EF4-FFF2-40B4-BE49-F238E27FC236}">
                <a16:creationId xmlns:a16="http://schemas.microsoft.com/office/drawing/2014/main" id="{B652949B-F6F3-2023-70B0-8F5FC3B63E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76662" y="1320826"/>
            <a:ext cx="4475135" cy="28755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5340C551-14CC-4512-807C-2575625FB07F}"/>
              </a:ext>
            </a:extLst>
          </p:cNvPr>
          <p:cNvSpPr txBox="1"/>
          <p:nvPr/>
        </p:nvSpPr>
        <p:spPr>
          <a:xfrm>
            <a:off x="762827" y="4444856"/>
            <a:ext cx="10985181" cy="168905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这个故事告诉我们，光不仅为我们的生活提供着基础支持，还在艺术创作中扮演着不可或缺的角色。通过对光的巧妙运用，我们可以创造出具有深刻内涵的作品，为这个世界增添更多的美好。</a:t>
            </a:r>
          </a:p>
        </p:txBody>
      </p:sp>
    </p:spTree>
    <p:extLst>
      <p:ext uri="{BB962C8B-B14F-4D97-AF65-F5344CB8AC3E}">
        <p14:creationId xmlns:p14="http://schemas.microsoft.com/office/powerpoint/2010/main" val="214180798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3" y="1093828"/>
            <a:ext cx="10869310" cy="4103523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当需要利用光源照明时，首先需要考虑的是聚光、有方向光源或无方向光源。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一般来说，室内聚光灯的光是集中的，其他照明灯都属于有方向光源。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室内窗口附近的阳光、室外比较强烈的阳光都属于有方向光源，而阴天时的太阳则属于无方向光源。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室内聚光灯照明效果中，灯光直接照在脸上，脸部高光非常强烈，而其他部分相对较暗。因为聚光灯的光线很生硬，受光部和未受光部的分界线非常明显，因此在拍摄中如果不是特别需要，应该尽量减少使用这样的光线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5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、光的聚散</a:t>
            </a:r>
          </a:p>
        </p:txBody>
      </p:sp>
    </p:spTree>
    <p:extLst>
      <p:ext uri="{BB962C8B-B14F-4D97-AF65-F5344CB8AC3E}">
        <p14:creationId xmlns:p14="http://schemas.microsoft.com/office/powerpoint/2010/main" val="2995054178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3" y="1093828"/>
            <a:ext cx="10869310" cy="521151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当我们提到“光的方向”时，我们通常会联想到哪些方面呢？或许是早晨的第一缕阳光，或许是夕阳下的斑驳树影，又或许是夜晚的星光熠熠。光线的方向不仅可以为我们带来视觉上的享受，还蕴含着许多科学和艺术的奥秘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物理学中，光的方向往往与光源的位置相关。一般来说，光线会从光源向四周发散。而根据光学原理，我们可以通过反射和折射等方法改变光线的传播方向。例如，利用镜子可以将光线反射到不同的方向；通过透镜则可以改变光线的路径，实现聚焦或分散光线的效果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对于画家和摄影师来说，光线的方向可以影响画作或照片的明暗对比、立体感和情感氛围。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6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、光的方向</a:t>
            </a:r>
          </a:p>
        </p:txBody>
      </p:sp>
    </p:spTree>
    <p:extLst>
      <p:ext uri="{BB962C8B-B14F-4D97-AF65-F5344CB8AC3E}">
        <p14:creationId xmlns:p14="http://schemas.microsoft.com/office/powerpoint/2010/main" val="3596407239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3" y="1093828"/>
            <a:ext cx="10869310" cy="1887532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摄影中，光线的方向更是决定了照片的效果。摄影师可以通过调节角度和曝光时间来捕捉到不同光线的特点，拍出独特的作品。例如，在拍摄风景时，采用逆光角度可以突出景物的轮廓和纹理，使画面更具立体感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7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、光的方向</a:t>
            </a:r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</a:t>
            </a:r>
            <a:endParaRPr lang="zh-CN" altLang="en-US" b="0">
              <a:latin typeface="思源黑体 CN Medium" panose="020b0600000000000000" pitchFamily="34" charset="-122"/>
              <a:ea typeface="思源黑体 CN Medium" panose="020b0600000000000000" pitchFamily="34" charset="-122"/>
            </a:endParaRP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C511858B-DCD1-047F-6EB4-A82A0FFA0306}"/>
              </a:ext>
            </a:extLst>
          </p:cNvPr>
          <p:cNvGrpSpPr/>
          <p:nvPr/>
        </p:nvGrpSpPr>
        <p:grpSpPr>
          <a:xfrm>
            <a:off x="1145693" y="2981360"/>
            <a:ext cx="9900615" cy="3048000"/>
            <a:chOff x="1070321" y="2981360"/>
            <a:chExt cx="9900615" cy="3048000"/>
          </a:xfrm>
        </p:grpSpPr>
        <p:pic>
          <p:nvPicPr>
            <p:cNvPr id="5122" name="Picture 2" descr="二, 棕色, 木, 门, 建筑设计, 建筑, 外观, 正面, 路面, 乡村, 壁, 视窗, 木门, 没有人, 建筑结构, 入口, 图案, 木质材料, 安全, 白天, 建造, 关闭, 保护, 建筑外观, 金属, 户外, 墙体建筑, 窗口, 屋, 栏杆, 建筑专栏, 5K, 免版税, CC0, 公共领域">
              <a:extLst>
                <a:ext uri="{FF2B5EF4-FFF2-40B4-BE49-F238E27FC236}">
                  <a16:creationId xmlns:a16="http://schemas.microsoft.com/office/drawing/2014/main" id="{F4DBDDF5-243F-93CA-0CCD-FBC1CD5761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70321" y="2981360"/>
              <a:ext cx="541972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4" name="Picture 4" descr="门, 楼下, 扶手, 光, 楼梯, 脚步, 壁, 木门, 建筑, 建筑结构, 建造, 入口, 室内, 没有人, 墙体建筑, 旧, 前进的路, 方向, 屋, 台阶和楼梯, 空, 打开, 门口, 黄色, 天花板, 2K, 免版税, CC0, 公共领域">
              <a:extLst>
                <a:ext uri="{FF2B5EF4-FFF2-40B4-BE49-F238E27FC236}">
                  <a16:creationId xmlns:a16="http://schemas.microsoft.com/office/drawing/2014/main" id="{41F60971-70DB-D941-A12C-C895673B690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577841" y="2981360"/>
              <a:ext cx="227647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6" name="Picture 6" descr="灰色的木门, 古董, 建筑, 艺术, 砖块, 门, 门口, 雕塑, 石头, 壁, 建筑结构, 建筑外观, 建造, 入口, 关闭, 没有人, 白天, 楼梯, 旧, 红色, 信仰, 历史, 过去, 窗口, 墙体建筑, 拱, 宗教, 砖, 5K, 免版税, CC0, 公共领域">
              <a:extLst>
                <a:ext uri="{FF2B5EF4-FFF2-40B4-BE49-F238E27FC236}">
                  <a16:creationId xmlns:a16="http://schemas.microsoft.com/office/drawing/2014/main" id="{A831330F-6448-2EBB-C7F8-349B9029452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942111" y="2981360"/>
              <a:ext cx="202882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09849844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3" y="1093828"/>
            <a:ext cx="10869310" cy="521151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当阳光普照大地时，景色被照亮，万物都充满了生机。在顺光下，植物叶子上的纹路清晰可见，花朵也更加鲜艳，甚至空气都显得透明纯净。此外，顺光还能让地形和地貌的细节得以展现，如金色的沙滩、巍峨的山峦和广袤的草原，都在阳光下显得分外壮丽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对于摄影师来说，顺光是最常用的拍摄手法之一。在顺光下，人物皮肤显得更加光滑细腻，发丝也更有光泽。同时，顺光还能为拍摄对象增加一份清新自然的感觉。例如，在户外拍摄人像时，采用顺光角度可以让画面更加明亮，人物特征也更加突出。此外，顺光还常用于拍摄风景和建筑，它能够使画面更加层次分明，色彩鲜艳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8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、顺光</a:t>
            </a:r>
          </a:p>
        </p:txBody>
      </p:sp>
    </p:spTree>
    <p:extLst>
      <p:ext uri="{BB962C8B-B14F-4D97-AF65-F5344CB8AC3E}">
        <p14:creationId xmlns:p14="http://schemas.microsoft.com/office/powerpoint/2010/main" val="1799192801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9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、顺光下拍摄的照片</a:t>
            </a:r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11875721-7718-063F-57A2-8F43A9F1E059}"/>
              </a:ext>
            </a:extLst>
          </p:cNvPr>
          <p:cNvGrpSpPr/>
          <p:nvPr/>
        </p:nvGrpSpPr>
        <p:grpSpPr>
          <a:xfrm>
            <a:off x="2325757" y="921663"/>
            <a:ext cx="7540487" cy="5605819"/>
            <a:chOff x="1524000" y="921663"/>
            <a:chExt cx="7540487" cy="5605819"/>
          </a:xfrm>
        </p:grpSpPr>
        <p:grpSp>
          <p:nvGrpSpPr>
            <p:cNvPr id="3" name="组合 2">
              <a:extLst>
                <a:ext uri="{FF2B5EF4-FFF2-40B4-BE49-F238E27FC236}">
                  <a16:creationId xmlns:a16="http://schemas.microsoft.com/office/drawing/2014/main" id="{5E2B03B8-7397-A115-C717-F75F9BD6B3E6}"/>
                </a:ext>
              </a:extLst>
            </p:cNvPr>
            <p:cNvGrpSpPr/>
            <p:nvPr/>
          </p:nvGrpSpPr>
          <p:grpSpPr>
            <a:xfrm>
              <a:off x="1524000" y="921663"/>
              <a:ext cx="7540487" cy="2436191"/>
              <a:chOff x="1524000" y="921663"/>
              <a:chExt cx="7540487" cy="2436191"/>
            </a:xfrm>
          </p:grpSpPr>
          <p:pic>
            <p:nvPicPr>
              <p:cNvPr id="6150" name="Picture 6" descr="年轻, 美丽, 女人, 使, 白种人, 女, 女孩, 早上, 美女, 魅力, 化妆, 早上例行公事, 美丽的女人, 妇女, 成人, 年轻人, 应用, 化妆刷, 保持, 年轻女性, 美容产品, 爆头, 肖像, 室内, 制备, 发型, 美丽的人, 长发, 时尚, 头发, 脸红 - 化妆, 身体护理和美容, 在幕后, 4K, 免版税, CC0, 公共领域">
                <a:extLst>
                  <a:ext uri="{FF2B5EF4-FFF2-40B4-BE49-F238E27FC236}">
                    <a16:creationId xmlns:a16="http://schemas.microsoft.com/office/drawing/2014/main" id="{F0EB2987-977C-2E83-4CDB-FC83980EC3D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524000" y="921663"/>
                <a:ext cx="3654287" cy="24361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152" name="Picture 8" descr="年轻, 美丽, 女人, 使, 白种人, 女, 女孩, 早上, 美女, 魅力, 化妆, 早上例行公事, 一个人, 妇女, 年轻人, 成人, 爆头, 保持, 肖像, 美丽的女人, 发型, 年轻女性, 长发, 室内, 头发, 棕色的头发, 前景聚焦, 特写, 看着, 身体护理和美容, 沉思, 钉, 5K, 免版税, CC0, 公共领域">
                <a:extLst>
                  <a:ext uri="{FF2B5EF4-FFF2-40B4-BE49-F238E27FC236}">
                    <a16:creationId xmlns:a16="http://schemas.microsoft.com/office/drawing/2014/main" id="{E0E7E31F-90C1-1B0A-9505-988CA7AA1D4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410200" y="921663"/>
                <a:ext cx="3654287" cy="24361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2" name="组合 1">
              <a:extLst>
                <a:ext uri="{FF2B5EF4-FFF2-40B4-BE49-F238E27FC236}">
                  <a16:creationId xmlns:a16="http://schemas.microsoft.com/office/drawing/2014/main" id="{7C08200C-1C35-BDAE-C8D4-5C3860385C89}"/>
                </a:ext>
              </a:extLst>
            </p:cNvPr>
            <p:cNvGrpSpPr/>
            <p:nvPr/>
          </p:nvGrpSpPr>
          <p:grpSpPr>
            <a:xfrm>
              <a:off x="1524000" y="3479482"/>
              <a:ext cx="7537174" cy="3048000"/>
              <a:chOff x="1524000" y="3479482"/>
              <a:chExt cx="7537174" cy="3048000"/>
            </a:xfrm>
          </p:grpSpPr>
          <p:pic>
            <p:nvPicPr>
              <p:cNvPr id="6154" name="Picture 10" descr="年轻, 美丽, 女人, 使, 白种人, 女, 女孩, 早上, 美女, 魅力, 化妆, 早上例行公事, 一个人, 妇女, 室内, 年轻人, 成人, 长发, 正视图, 保持, 往下看, 棕色的头发, 看着, 年轻女性, 前景聚焦, 头发, 美丽的女人, 发型, 爆头, 青少年, 钉, 沉思, 4K, 免版税, CC0, 公共领域">
                <a:extLst>
                  <a:ext uri="{FF2B5EF4-FFF2-40B4-BE49-F238E27FC236}">
                    <a16:creationId xmlns:a16="http://schemas.microsoft.com/office/drawing/2014/main" id="{82FE855C-3AA4-A992-DE13-49267C62200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524000" y="3479482"/>
                <a:ext cx="2028825" cy="3048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156" name="Picture 12" descr="年轻, 美丽, 女人, 使, 白种人, 女, 女孩, 早上, 美女, 魅力, 化妆, 早上例行公事, 年轻人, 一个人, 保持, 室内, 真实的人, 年轻女性, 成人, 妇女, 饮食, 生活方式, 高角度视图, 休闲服装, 坐在, 头发, 正视图, 喝, 移动电话, 发型, 美丽的女人, 4K, 免版税, CC0, 公共领域">
                <a:extLst>
                  <a:ext uri="{FF2B5EF4-FFF2-40B4-BE49-F238E27FC236}">
                    <a16:creationId xmlns:a16="http://schemas.microsoft.com/office/drawing/2014/main" id="{2A545B1D-D963-1B96-B9B5-3F9DC80D926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278175" y="3479482"/>
                <a:ext cx="2028825" cy="3048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158" name="Picture 14" descr="年轻, 美丽, 女人, 使, 白种人, 女, 女孩, 早上, 美女, 魅力, 化妆, 早上例行公事, 年轻人, 一个人, 年轻女性, 妇女, 室内, 成人, 真实的人, 保持, 坐在, 喝, 占用, 正视图, 棕色的头发, 饮食, 头发, 工作的, 往下看, 长发, 休闲服装, 发型, 美丽的女人, 5K, 免版税, CC0, 公共领域">
                <a:extLst>
                  <a:ext uri="{FF2B5EF4-FFF2-40B4-BE49-F238E27FC236}">
                    <a16:creationId xmlns:a16="http://schemas.microsoft.com/office/drawing/2014/main" id="{5DAB65B7-D272-50CC-A49C-3ADE7156BA1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032349" y="3479482"/>
                <a:ext cx="2028825" cy="3048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1284358676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3" y="1093828"/>
            <a:ext cx="10869310" cy="4103523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逆光是一种极具表现力的摄影技巧，它通过将光源置于被摄物体的背后，创造出独特的视觉效果。在逆光条件下，物体变得轮廓分明，富有立体感，而且常常带有温暖、浪漫或神秘的氛围。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逆光之所以能够产生如此美妙的效果，与科学的原理是分不开的。当光线从背面照射到物体上时，物体会产生阴影，而阴影和高光区域之间的对比使得物体呈现出强烈的立体感。此外，逆光还有助于突出物体的细节和纹理，使得画面更加丰富细腻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10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、逆光</a:t>
            </a:r>
          </a:p>
        </p:txBody>
      </p:sp>
    </p:spTree>
    <p:extLst>
      <p:ext uri="{BB962C8B-B14F-4D97-AF65-F5344CB8AC3E}">
        <p14:creationId xmlns:p14="http://schemas.microsoft.com/office/powerpoint/2010/main" val="3048439030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3" y="1093828"/>
            <a:ext cx="10869310" cy="521151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逆光在摄影中有着广泛的应用，它可以让平淡无奇的物体焕发出迷人的光彩。例如，在拍摄建筑时，逆光可以突出其坚固的结构和纹理，使得建筑显得更加雄伟壮观。同样，在拍摄人像时，逆光能够勾勒出人物的轮廓，突出其鲜明的个性特征。此外，逆光还可以在风景摄影中营造出梦幻般的效果，让自然景色变得更加浪漫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多年的摄影实践中，我深深感受到了逆光的重要性。它不仅可以让画面更加美观，还能帮助我表达出自己的创作意图。例如，在拍摄日落时，我运用逆光来营造出一种温暖、安静的氛围，让观众感受到大自然的宁静与美好。同样，在拍摄人物时，逆光能够突显出人物的轮廓和线条，让画面中的人物更加鲜明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11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、逆光的应用</a:t>
            </a:r>
          </a:p>
        </p:txBody>
      </p:sp>
    </p:spTree>
    <p:extLst>
      <p:ext uri="{BB962C8B-B14F-4D97-AF65-F5344CB8AC3E}">
        <p14:creationId xmlns:p14="http://schemas.microsoft.com/office/powerpoint/2010/main" val="170361246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12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、逆光下拍摄的照片</a:t>
            </a:r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94D54A35-037D-EED2-D972-932A1CD12AE8}"/>
              </a:ext>
            </a:extLst>
          </p:cNvPr>
          <p:cNvGrpSpPr/>
          <p:nvPr/>
        </p:nvGrpSpPr>
        <p:grpSpPr>
          <a:xfrm>
            <a:off x="1487151" y="1069322"/>
            <a:ext cx="9217698" cy="5373353"/>
            <a:chOff x="1283694" y="1069322"/>
            <a:chExt cx="9217698" cy="5373353"/>
          </a:xfrm>
        </p:grpSpPr>
        <p:pic>
          <p:nvPicPr>
            <p:cNvPr id="7170" name="Picture 2" descr="跳, 逆光, 夏季, 太阳, 日落, 一群人, 天空, 半空, 男人, 总长度, 跳跃, 自然, 友谊, 晴朗的天空, 低角度视图, 休闲活动, 复制空间, 男性, 人的手臂, 和睦, 真实的人, 生活方式, 成人, 人, 开玩笑, 肢, 举起手臂, 身体的一部分, 户外, 积极情绪, 人体肢体, 2K, 免版税, CC0, 公共领域">
              <a:extLst>
                <a:ext uri="{FF2B5EF4-FFF2-40B4-BE49-F238E27FC236}">
                  <a16:creationId xmlns:a16="http://schemas.microsoft.com/office/drawing/2014/main" id="{1D39F4D4-35EE-5B5A-6F25-3AC75783B4A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756445" y="1087322"/>
              <a:ext cx="3300863" cy="219600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2" name="Picture 4" descr="心, 手, 浪漫, 爱, 日落, 逆光, 太阳, 人的, 轮廓, 形成, 符号, 天空, 夏季, 感情, 女人, 人的手, 人体部分, 橙色, 人的手指, 手指, 真实的人, 一个人, 陌生人, 身体的一部分, 自然, 自然之美, 生活方式, 休闲活动, 保持, 4K, 免版税, CC0, 公共领域">
              <a:extLst>
                <a:ext uri="{FF2B5EF4-FFF2-40B4-BE49-F238E27FC236}">
                  <a16:creationId xmlns:a16="http://schemas.microsoft.com/office/drawing/2014/main" id="{9632BCFD-910D-C898-5D83-66668FFEB1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756523" y="1069322"/>
              <a:ext cx="3243375" cy="223200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4" name="Picture 6" descr="蝴蝶, 飞行, 逆光, 自然, 昆虫, 翅膀, DOM, 黄色, 橙子, 动物主题, 动物翅膀, 无脊椎动物, 一只动物, 特写, 野生动物, 动物, 蝴蝶 - 昆虫, 自然之美, 没有人, 工作室拍摄, 动物的身体部位, 橙色, 动物标记, 白天, 4K, 免版税, CC0, 公共领域">
              <a:extLst>
                <a:ext uri="{FF2B5EF4-FFF2-40B4-BE49-F238E27FC236}">
                  <a16:creationId xmlns:a16="http://schemas.microsoft.com/office/drawing/2014/main" id="{841A52A7-85BD-23A5-DDBE-56A50176FC3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283694" y="3611765"/>
              <a:ext cx="4246365" cy="283091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6" name="Picture 8" descr="太阳, 黎明, 自然, 亮, 光, 日落, 发光的, 天空, 风景, 树, 晚间, 阳光, 天气, 逆光, 好天气, 心情, 质地, 金色, 灯火, 结构体, 颜色, 反射, 发微光, 深, 夏季, 树枝, 植物, 轮廓, 自然之美, 宁静, 镜头光晕, 宁静的场景, 风景 - 自然, 没有人, 户外, 生长, 田园, 背光, 橙色, 流, 灯火通明, 5K, 免版税, CC0, 公共领域">
              <a:extLst>
                <a:ext uri="{FF2B5EF4-FFF2-40B4-BE49-F238E27FC236}">
                  <a16:creationId xmlns:a16="http://schemas.microsoft.com/office/drawing/2014/main" id="{069CF981-6AA8-D197-2189-5901F329B60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55029" y="3611766"/>
              <a:ext cx="4246363" cy="283090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11649138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https://d.book118.com/485321220211011120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">
      <a:dk1>
        <a:sysClr val="windowText" lastClr="000000"/>
      </a:dk1>
      <a:lt1>
        <a:sysClr val="window" lastClr="FFFFFF"/>
      </a:lt1>
      <a:dk2>
        <a:srgbClr val="44546A"/>
      </a:dk2>
      <a:lt2>
        <a:srgbClr val="F8F7F6"/>
      </a:lt2>
      <a:accent1>
        <a:srgbClr val="D90944"/>
      </a:accent1>
      <a:accent2>
        <a:srgbClr val="2D4997"/>
      </a:accent2>
      <a:accent3>
        <a:srgbClr val="5188E1"/>
      </a:accent3>
      <a:accent4>
        <a:srgbClr val="F65083"/>
      </a:accent4>
      <a:accent5>
        <a:srgbClr val="FFFFFF"/>
      </a:accent5>
      <a:accent6>
        <a:srgbClr val="FFFFFF"/>
      </a:accent6>
      <a:hlink>
        <a:srgbClr val="FFFFFF"/>
      </a:hlink>
      <a:folHlink>
        <a:srgbClr val="FFFFFF"/>
      </a:folHlink>
    </a:clrScheme>
    <a:fontScheme name="自定义 7">
      <a:majorFont>
        <a:latin typeface="Segoe UI"/>
        <a:ea typeface="微软雅黑"/>
        <a:cs typeface="Arial"/>
      </a:majorFont>
      <a:minorFont>
        <a:latin typeface="Calibri"/>
        <a:ea typeface="微软雅黑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Segoe UI</vt:lpstr>
      <vt:lpstr>微软雅黑</vt:lpstr>
      <vt:lpstr>微软雅黑 Light</vt:lpstr>
      <vt:lpstr>思源黑体 CN Regular</vt:lpstr>
      <vt:lpstr>Calibri Light</vt:lpstr>
      <vt:lpstr>Wingdings</vt:lpstr>
      <vt:lpstr>思源黑体 CN Medium</vt:lpstr>
      <vt:lpstr>Office Theme</vt:lpstr>
      <vt:lpstr>PowerPoint Presentation</vt:lpstr>
      <vt:lpstr>1、光线</vt:lpstr>
      <vt:lpstr>2、光的重要性</vt:lpstr>
      <vt:lpstr>3、光在摄影中的应用</vt:lpstr>
      <vt:lpstr>4、光的巧妙运用</vt:lpstr>
      <vt:lpstr>5、光的聚散</vt:lpstr>
      <vt:lpstr>6、光的方向</vt:lpstr>
      <vt:lpstr>7、光的方向2</vt:lpstr>
      <vt:lpstr>8、顺光</vt:lpstr>
      <vt:lpstr>9、顺光下拍摄的照片</vt:lpstr>
      <vt:lpstr>10、逆光</vt:lpstr>
      <vt:lpstr>11、逆光的应用</vt:lpstr>
      <vt:lpstr>12、逆光下拍摄的照片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2024-09-23T02:45:34.540</cp:lastPrinted>
  <dcterms:created xsi:type="dcterms:W3CDTF">2024-09-22T18:45:34Z</dcterms:created>
  <dcterms:modified xsi:type="dcterms:W3CDTF">2024-09-22T18:45:36Z</dcterms:modified>
</cp:coreProperties>
</file>