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9CF4413-F62A-438B-8B32-D7564D65058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E81DEF-B847-43CC-801D-76D2140FA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7A1EC1-BE50-4203-BEB2-69E4DB7FA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87B04C-A707-498A-8310-FAEBDC7A7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AA6977-98FE-4682-9011-9C3328296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8DD54D-4866-4E97-B97E-D8294EC0A7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FB3F24-0351-4545-9292-FA4876D24E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C1C2F6-136A-42B9-8E1C-05292BC357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95AAF1-25BB-4AD2-9F0B-832722F66F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071777-C3A7-4F82-B55C-1442A90BA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9E1C5E-F720-4363-93D4-E7563CD86A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BDC5B-117E-40D9-A38F-5CFE31F01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18DA073-4C8F-4E5E-A69A-88317FA798F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340F8B2-6C5F-4852-BE2A-BE20D457B34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332314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销售团队销售谈判技巧与策略的研究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销售谈判前的准备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销售谈判技巧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销售谈判策略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有效谈判实践</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研究背景</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近年来，销售团队的销售谈判技巧和策略在商业领域中扮演着至关重要的角色。销售谈判是销售团队与客户之间达成一致的关键环节，对于企业的销售绩效和市场竞争力有着直接的影响。</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研究目的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分析销售团队的技巧和策略</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探讨销售绩效和客户满意度关系</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提升销售效率和客户关系</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定量研究</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问卷调查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统计分析</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研究方法</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定性研究</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实地调研</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案例研究</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预期结果</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总结销售团队技巧和策略</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提升客户忠诚度</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提升销售绩效和市场份额</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通过本研究，预计可以总结出一系列实用的销售团队销售谈判技巧和策略，为企业提升销售绩效、拓展市场份额和提升客户忠诚度提供有效的指导。</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销售谈判前的准备</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制定谈判目标</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明确销售团队需要达到的销售额目标</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销售额目标</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确定实现的利润率目标以保证利润最大化</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利润率目标</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确立提高市场份额的目标以扩大市场占有率</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市场份额目标</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竞争对手情况</a:t>
            </a:r>
            <a:endParaRPr lang="en-US" sz="2200" b="0" strike="noStrike" spc="-1">
              <a:solidFill>
                <a:srgbClr val="000000"/>
              </a:solidFill>
              <a:latin typeface="Arial"/>
            </a:endParaRPr>
          </a:p>
        </p:txBody>
      </p:sp>
      <p:sp>
        <p:nvSpPr>
          <p:cNvPr id="13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分析竞争对手策略，制定应对方案</a:t>
            </a:r>
            <a:endParaRPr lang="en-US" sz="15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市场趋势</a:t>
            </a:r>
            <a:endParaRPr lang="en-US" sz="2200" b="0" strike="noStrike" spc="-1">
              <a:solidFill>
                <a:srgbClr val="000000"/>
              </a:solidFill>
              <a:latin typeface="Arial"/>
            </a:endParaRPr>
          </a:p>
        </p:txBody>
      </p:sp>
      <p:sp>
        <p:nvSpPr>
          <p:cNvPr id="13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关注市场动向，调整谈判策略以适应变化</a:t>
            </a:r>
            <a:endParaRPr lang="en-US" sz="15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
        <p:nvSpPr>
          <p:cNvPr id="13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团队协作，共同制定有效的谈判策略</a:t>
            </a:r>
            <a:endParaRPr lang="en-US" sz="1500" b="0" strike="noStrike" spc="-1">
              <a:solidFill>
                <a:srgbClr val="000000"/>
              </a:solidFill>
              <a:latin typeface="Arial"/>
            </a:endParaRPr>
          </a:p>
        </p:txBody>
      </p:sp>
      <p:sp>
        <p:nvSpPr>
          <p:cNvPr id="13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确定谈判策略</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客户需求</a:t>
            </a:r>
            <a:endParaRPr lang="en-US" sz="2200" b="0" strike="noStrike" spc="-1">
              <a:solidFill>
                <a:srgbClr val="000000"/>
              </a:solidFill>
              <a:latin typeface="Arial"/>
            </a:endParaRPr>
          </a:p>
        </p:txBody>
      </p:sp>
      <p:sp>
        <p:nvSpPr>
          <p:cNvPr id="14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了解客户需求，为谈判制定针对性策略</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收集信息</a:t>
            </a:r>
            <a:endParaRPr lang="en-US" sz="3600" b="0" strike="noStrike" spc="-1">
              <a:solidFill>
                <a:schemeClr val="dk1"/>
              </a:solidFill>
              <a:latin typeface="Arial"/>
            </a:endParaRPr>
          </a:p>
        </p:txBody>
      </p:sp>
      <p:sp>
        <p:nvSpPr>
          <p:cNvPr id="14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深入了解客户需求和偏好</a:t>
            </a:r>
            <a:endParaRPr lang="en-US" sz="2000" b="0" strike="noStrike" spc="-1">
              <a:solidFill>
                <a:srgbClr val="000000"/>
              </a:solidFill>
              <a:latin typeface="Arial"/>
            </a:endParaRPr>
          </a:p>
        </p:txBody>
      </p:sp>
      <p:sp>
        <p:nvSpPr>
          <p:cNvPr id="14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客户信息</a:t>
            </a:r>
            <a:endParaRPr lang="en-US" sz="3000" b="0" strike="noStrike" spc="-1">
              <a:solidFill>
                <a:srgbClr val="000000"/>
              </a:solidFill>
              <a:latin typeface="Arial"/>
            </a:endParaRPr>
          </a:p>
        </p:txBody>
      </p:sp>
      <p:sp>
        <p:nvSpPr>
          <p:cNvPr id="14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关注行业最新动态，把握市场趋势</a:t>
            </a:r>
            <a:endParaRPr lang="en-US" sz="2000" b="0" strike="noStrike" spc="-1">
              <a:solidFill>
                <a:srgbClr val="000000"/>
              </a:solidFill>
              <a:latin typeface="Arial"/>
            </a:endParaRPr>
          </a:p>
        </p:txBody>
      </p:sp>
      <p:sp>
        <p:nvSpPr>
          <p:cNvPr id="14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行业动态</a:t>
            </a:r>
            <a:endParaRPr lang="en-US" sz="3000" b="0" strike="noStrike" spc="-1">
              <a:solidFill>
                <a:srgbClr val="000000"/>
              </a:solidFill>
              <a:latin typeface="Arial"/>
            </a:endParaRPr>
          </a:p>
        </p:txBody>
      </p:sp>
      <p:sp>
        <p:nvSpPr>
          <p:cNvPr id="1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分析竞争对手的优势和劣势</a:t>
            </a:r>
            <a:endParaRPr lang="en-US" sz="2000" b="0" strike="noStrike" spc="-1">
              <a:solidFill>
                <a:srgbClr val="000000"/>
              </a:solidFill>
              <a:latin typeface="Arial"/>
            </a:endParaRPr>
          </a:p>
        </p:txBody>
      </p:sp>
      <p:sp>
        <p:nvSpPr>
          <p:cNvPr id="15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竞争对手</a:t>
            </a:r>
            <a:endParaRPr lang="en-US" sz="3000" b="0" strike="noStrike" spc="-1">
              <a:solidFill>
                <a:srgbClr val="000000"/>
              </a:solidFill>
              <a:latin typeface="Arial"/>
            </a:endParaRPr>
          </a:p>
        </p:txBody>
      </p:sp>
      <p:sp>
        <p:nvSpPr>
          <p:cNvPr id="15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制定谈判计划</a:t>
            </a:r>
            <a:endParaRPr lang="en-US" sz="3500" b="0" strike="noStrike" spc="-1">
              <a:solidFill>
                <a:srgbClr val="000000"/>
              </a:solidFill>
              <a:latin typeface="Arial"/>
            </a:endParaRPr>
          </a:p>
        </p:txBody>
      </p:sp>
      <p:sp>
        <p:nvSpPr>
          <p:cNvPr id="15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制定详细的谈判计划对于成功的谈判至关重要。合理安排时间、明确人员分工、规划谈判程序，能够确保谈判顺利进行并取得理想的结果。</a:t>
            </a:r>
            <a:endParaRPr lang="en-US" sz="2500" b="0" strike="noStrike" spc="-1">
              <a:solidFill>
                <a:srgbClr val="000000"/>
              </a:solidFill>
              <a:latin typeface="Arial"/>
            </a:endParaRPr>
          </a:p>
        </p:txBody>
      </p:sp>
      <p:sp>
        <p:nvSpPr>
          <p:cNvPr id="1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制定谈判计划</a:t>
            </a:r>
            <a:endParaRPr lang="en-US" sz="3600" b="0" strike="noStrike" spc="-1">
              <a:solidFill>
                <a:schemeClr val="dk1"/>
              </a:solidFill>
              <a:latin typeface="Arial"/>
            </a:endParaRPr>
          </a:p>
        </p:txBody>
      </p:sp>
      <p:sp>
        <p:nvSpPr>
          <p:cNvPr id="15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合理安排谈判时间，充分准备</a:t>
            </a:r>
            <a:endParaRPr lang="en-US" sz="1500" b="0" strike="noStrike" spc="-1">
              <a:solidFill>
                <a:srgbClr val="000000"/>
              </a:solidFill>
              <a:latin typeface="Arial"/>
            </a:endParaRPr>
          </a:p>
        </p:txBody>
      </p:sp>
      <p:sp>
        <p:nvSpPr>
          <p:cNvPr id="15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时间安排</a:t>
            </a:r>
            <a:endParaRPr lang="en-US" sz="2200" b="0" strike="noStrike" spc="-1">
              <a:solidFill>
                <a:srgbClr val="000000"/>
              </a:solidFill>
              <a:latin typeface="Arial"/>
            </a:endParaRPr>
          </a:p>
        </p:txBody>
      </p:sp>
      <p:sp>
        <p:nvSpPr>
          <p:cNvPr id="16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明确各团队成员的职责和任务分配</a:t>
            </a:r>
            <a:endParaRPr lang="en-US" sz="1500" b="0" strike="noStrike" spc="-1">
              <a:solidFill>
                <a:srgbClr val="000000"/>
              </a:solidFill>
              <a:latin typeface="Arial"/>
            </a:endParaRPr>
          </a:p>
        </p:txBody>
      </p:sp>
      <p:sp>
        <p:nvSpPr>
          <p:cNvPr id="16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人员分工</a:t>
            </a:r>
            <a:endParaRPr lang="en-US" sz="2200" b="0" strike="noStrike" spc="-1">
              <a:solidFill>
                <a:srgbClr val="000000"/>
              </a:solidFill>
              <a:latin typeface="Arial"/>
            </a:endParaRPr>
          </a:p>
        </p:txBody>
      </p:sp>
      <p:sp>
        <p:nvSpPr>
          <p:cNvPr id="16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规划清晰的谈判程序，确保谈判有序进行</a:t>
            </a:r>
            <a:endParaRPr lang="en-US" sz="1500" b="0" strike="noStrike" spc="-1">
              <a:solidFill>
                <a:srgbClr val="000000"/>
              </a:solidFill>
              <a:latin typeface="Arial"/>
            </a:endParaRPr>
          </a:p>
        </p:txBody>
      </p:sp>
      <p:sp>
        <p:nvSpPr>
          <p:cNvPr id="16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谈判程序</a:t>
            </a:r>
            <a:endParaRPr lang="en-US" sz="2200" b="0" strike="noStrike" spc="-1">
              <a:solidFill>
                <a:srgbClr val="000000"/>
              </a:solidFill>
              <a:latin typeface="Arial"/>
            </a:endParaRPr>
          </a:p>
        </p:txBody>
      </p:sp>
      <p:sp>
        <p:nvSpPr>
          <p:cNvPr id="16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销售谈判前的准备工作是决定谈判成败的关键。制定明确的谈判目标、策略和计划，收集必要的信息，可以帮助销售团队在谈判中更加游刃有余，取得理想的结果。</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销售谈判技巧</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沟通技巧</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了解客户真正的需求是成功谈判的关键</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倾听客户需求</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清晰地表达自己的想法，让客户更易理解</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表达想法</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适应不同的沟通方式和情境，增进沟通效果</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灵活应对</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技巧应用</a:t>
            </a:r>
            <a:endParaRPr lang="en-US" sz="3500" b="0" strike="noStrike" spc="-1">
              <a:solidFill>
                <a:srgbClr val="000000"/>
              </a:solidFill>
              <a:latin typeface="Arial"/>
            </a:endParaRPr>
          </a:p>
        </p:txBody>
      </p:sp>
      <p:sp>
        <p:nvSpPr>
          <p:cNvPr id="1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销售团队在谈判中可以通过控制情绪、引导对话和抓住关键词等技巧，提升谈判的效果和效率。这些技巧的应用能够让谈判更有力量和说服力。</a:t>
            </a:r>
            <a:endParaRPr lang="en-US" sz="25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解决问题</a:t>
            </a:r>
            <a:endParaRPr lang="en-US" sz="2200" b="0" strike="noStrike" spc="-1">
              <a:solidFill>
                <a:srgbClr val="000000"/>
              </a:solidFill>
              <a:latin typeface="Arial"/>
            </a:endParaRPr>
          </a:p>
        </p:txBody>
      </p:sp>
      <p:sp>
        <p:nvSpPr>
          <p:cNvPr id="1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积极寻找解决方案，解决问题的关键</a:t>
            </a:r>
            <a:endParaRPr lang="en-US" sz="1500" b="0" strike="noStrike" spc="-1">
              <a:solidFill>
                <a:srgbClr val="000000"/>
              </a:solidFill>
              <a:latin typeface="Arial"/>
            </a:endParaRPr>
          </a:p>
        </p:txBody>
      </p:sp>
      <p:sp>
        <p:nvSpPr>
          <p:cNvPr id="1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合作协商</a:t>
            </a:r>
            <a:endParaRPr lang="en-US" sz="2200" b="0" strike="noStrike" spc="-1">
              <a:solidFill>
                <a:srgbClr val="000000"/>
              </a:solidFill>
              <a:latin typeface="Arial"/>
            </a:endParaRPr>
          </a:p>
        </p:txBody>
      </p:sp>
      <p:sp>
        <p:nvSpPr>
          <p:cNvPr id="1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与客户合作协商，共同找到解决方案</a:t>
            </a:r>
            <a:endParaRPr lang="en-US" sz="1500" b="0" strike="noStrike" spc="-1">
              <a:solidFill>
                <a:srgbClr val="000000"/>
              </a:solidFill>
              <a:latin typeface="Arial"/>
            </a:endParaRPr>
          </a:p>
        </p:txBody>
      </p:sp>
      <p:sp>
        <p:nvSpPr>
          <p:cNvPr id="1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推动执行</a:t>
            </a:r>
            <a:endParaRPr lang="en-US" sz="2200" b="0" strike="noStrike" spc="-1">
              <a:solidFill>
                <a:srgbClr val="000000"/>
              </a:solidFill>
              <a:latin typeface="Arial"/>
            </a:endParaRPr>
          </a:p>
        </p:txBody>
      </p:sp>
      <p:sp>
        <p:nvSpPr>
          <p:cNvPr id="1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确保解决方案能够落实和执行</a:t>
            </a:r>
            <a:endParaRPr lang="en-US" sz="1500" b="0" strike="noStrike" spc="-1">
              <a:solidFill>
                <a:srgbClr val="000000"/>
              </a:solidFill>
              <a:latin typeface="Arial"/>
            </a:endParaRPr>
          </a:p>
        </p:txBody>
      </p:sp>
      <p:sp>
        <p:nvSpPr>
          <p:cNvPr id="1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解决问题能力</a:t>
            </a:r>
            <a:endParaRPr lang="en-US" sz="3600" b="0" strike="noStrike" spc="-1">
              <a:solidFill>
                <a:schemeClr val="dk1"/>
              </a:solidFill>
              <a:latin typeface="Arial"/>
            </a:endParaRPr>
          </a:p>
        </p:txBody>
      </p:sp>
      <p:sp>
        <p:nvSpPr>
          <p:cNvPr id="1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分析问题</a:t>
            </a:r>
            <a:endParaRPr lang="en-US" sz="2200" b="0" strike="noStrike" spc="-1">
              <a:solidFill>
                <a:srgbClr val="000000"/>
              </a:solidFill>
              <a:latin typeface="Arial"/>
            </a:endParaRPr>
          </a:p>
        </p:txBody>
      </p:sp>
      <p:sp>
        <p:nvSpPr>
          <p:cNvPr id="1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深入分析问题的本质和原因</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谈判技巧实战</a:t>
            </a:r>
            <a:endParaRPr lang="en-US" sz="3600" b="0" strike="noStrike" spc="-1">
              <a:solidFill>
                <a:schemeClr val="dk1"/>
              </a:solidFill>
              <a:latin typeface="Arial"/>
            </a:endParaRPr>
          </a:p>
        </p:txBody>
      </p:sp>
      <p:sp>
        <p:nvSpPr>
          <p:cNvPr id="19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通过实际案例分析，学习不同情境下的谈判技巧</a:t>
            </a:r>
            <a:endParaRPr lang="en-US" sz="1500" b="0" strike="noStrike" spc="-1">
              <a:solidFill>
                <a:srgbClr val="000000"/>
              </a:solidFill>
              <a:latin typeface="Arial"/>
            </a:endParaRPr>
          </a:p>
        </p:txBody>
      </p:sp>
      <p:sp>
        <p:nvSpPr>
          <p:cNvPr id="19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20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通过实践演练，提升谈判的实战能力和应变能力</a:t>
            </a:r>
            <a:endParaRPr lang="en-US" sz="1500" b="0" strike="noStrike" spc="-1">
              <a:solidFill>
                <a:srgbClr val="000000"/>
              </a:solidFill>
              <a:latin typeface="Arial"/>
            </a:endParaRPr>
          </a:p>
        </p:txBody>
      </p:sp>
      <p:sp>
        <p:nvSpPr>
          <p:cNvPr id="20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实践演练</a:t>
            </a:r>
            <a:endParaRPr lang="en-US" sz="2200" b="0" strike="noStrike" spc="-1">
              <a:solidFill>
                <a:srgbClr val="000000"/>
              </a:solidFill>
              <a:latin typeface="Arial"/>
            </a:endParaRPr>
          </a:p>
        </p:txBody>
      </p:sp>
      <p:sp>
        <p:nvSpPr>
          <p:cNvPr id="20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在谈判中培养抗压能力，保持冷静和应对突发情况</a:t>
            </a:r>
            <a:endParaRPr lang="en-US" sz="1500" b="0" strike="noStrike" spc="-1">
              <a:solidFill>
                <a:srgbClr val="000000"/>
              </a:solidFill>
              <a:latin typeface="Arial"/>
            </a:endParaRPr>
          </a:p>
        </p:txBody>
      </p:sp>
      <p:sp>
        <p:nvSpPr>
          <p:cNvPr id="20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抗压能力</a:t>
            </a:r>
            <a:endParaRPr lang="en-US" sz="2200" b="0" strike="noStrike" spc="-1">
              <a:solidFill>
                <a:srgbClr val="000000"/>
              </a:solidFill>
              <a:latin typeface="Arial"/>
            </a:endParaRPr>
          </a:p>
        </p:txBody>
      </p:sp>
      <p:sp>
        <p:nvSpPr>
          <p:cNvPr id="20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2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谈判技巧要点</a:t>
            </a:r>
            <a:endParaRPr lang="en-US" sz="3600" b="0" strike="noStrike" spc="-1">
              <a:solidFill>
                <a:schemeClr val="dk1"/>
              </a:solidFill>
              <a:latin typeface="Arial"/>
            </a:endParaRPr>
          </a:p>
        </p:txBody>
      </p:sp>
      <p:sp>
        <p:nvSpPr>
          <p:cNvPr id="2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保持冷静，不受情绪影响</a:t>
            </a:r>
            <a:endParaRPr lang="en-US" sz="2000" b="0" strike="noStrike" spc="-1">
              <a:solidFill>
                <a:srgbClr val="000000"/>
              </a:solidFill>
              <a:latin typeface="Arial"/>
            </a:endParaRPr>
          </a:p>
        </p:txBody>
      </p:sp>
      <p:sp>
        <p:nvSpPr>
          <p:cNvPr id="2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情绪控制</a:t>
            </a:r>
            <a:endParaRPr lang="en-US" sz="3000" b="0" strike="noStrike" spc="-1">
              <a:solidFill>
                <a:srgbClr val="000000"/>
              </a:solidFill>
              <a:latin typeface="Arial"/>
            </a:endParaRPr>
          </a:p>
        </p:txBody>
      </p:sp>
      <p:sp>
        <p:nvSpPr>
          <p:cNvPr id="2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注意并利用关键信息</a:t>
            </a:r>
            <a:endParaRPr lang="en-US" sz="2000" b="0" strike="noStrike" spc="-1">
              <a:solidFill>
                <a:srgbClr val="000000"/>
              </a:solidFill>
              <a:latin typeface="Arial"/>
            </a:endParaRPr>
          </a:p>
        </p:txBody>
      </p:sp>
      <p:sp>
        <p:nvSpPr>
          <p:cNvPr id="2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抓住关键词</a:t>
            </a:r>
            <a:endParaRPr lang="en-US" sz="3000" b="0" strike="noStrike" spc="-1">
              <a:solidFill>
                <a:srgbClr val="000000"/>
              </a:solidFill>
              <a:latin typeface="Arial"/>
            </a:endParaRPr>
          </a:p>
        </p:txBody>
      </p:sp>
      <p:sp>
        <p:nvSpPr>
          <p:cNvPr id="2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掌控对话主题和方向</a:t>
            </a:r>
            <a:endParaRPr lang="en-US" sz="2000" b="0" strike="noStrike" spc="-1">
              <a:solidFill>
                <a:srgbClr val="000000"/>
              </a:solidFill>
              <a:latin typeface="Arial"/>
            </a:endParaRPr>
          </a:p>
        </p:txBody>
      </p:sp>
      <p:sp>
        <p:nvSpPr>
          <p:cNvPr id="2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引导对话</a:t>
            </a:r>
            <a:endParaRPr lang="en-US" sz="3000" b="0" strike="noStrike" spc="-1">
              <a:solidFill>
                <a:srgbClr val="000000"/>
              </a:solidFill>
              <a:latin typeface="Arial"/>
            </a:endParaRPr>
          </a:p>
        </p:txBody>
      </p:sp>
      <p:sp>
        <p:nvSpPr>
          <p:cNvPr id="2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https://d.book118.com/485332314013011130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销售团队销售谈判技巧与策略的研究</vt:lpstr>
      <vt:lpstr>目录</vt:lpstr>
      <vt:lpstr>第1章 简介</vt:lpstr>
      <vt:lpstr> </vt:lpstr>
      <vt:lpstr>研究目的</vt:lpstr>
      <vt:lpstr>研究方法</vt:lpstr>
      <vt:lpstr>预期结果</vt:lpstr>
      <vt:lpstr>总结</vt:lpstr>
      <vt:lpstr>第2章 销售谈判前的准备</vt:lpstr>
      <vt:lpstr>制定谈判目标</vt:lpstr>
      <vt:lpstr>确定谈判策略</vt:lpstr>
      <vt:lpstr>收集信息</vt:lpstr>
      <vt:lpstr> </vt:lpstr>
      <vt:lpstr>制定谈判计划</vt:lpstr>
      <vt:lpstr>总结</vt:lpstr>
      <vt:lpstr>第3章 销售谈判技巧</vt:lpstr>
      <vt:lpstr>沟通技巧</vt:lpstr>
      <vt:lpstr> </vt:lpstr>
      <vt:lpstr>解决问题能力</vt:lpstr>
      <vt:lpstr>谈判技巧实战</vt:lpstr>
      <vt:lpstr>谈判技巧要点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2024-09-29T14:39:04.708</cp:lastPrinted>
  <dcterms:created xsi:type="dcterms:W3CDTF">2024-09-29T06:39:04Z</dcterms:created>
  <dcterms:modified xsi:type="dcterms:W3CDTF">2024-09-29T06:39:06Z</dcterms:modified>
</cp:coreProperties>
</file>