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1F249E-94B3-40F6-9272-54D4704AD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F0D93-C046-4015-AFF6-3C7AE9E1E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C7BEE5-619C-4855-85EC-A9E34BC02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FEA04A-59CF-4282-9510-9D807AEE4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5BD7CD-354E-478F-B3DE-1BFCB5EDA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FD34D4-3CC6-4FC7-85F6-452739FDE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8802E6-42A7-44E5-8C0A-0C419C415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57E26B-E2F8-4EF9-8329-A095F51C7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1AA8A4-C26B-4BB5-B817-7CBD73547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C5663-745F-4E15-92C2-F1342EAFA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C9F01-FA61-462F-89DD-CB9D08E49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33303210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C1DA35-ABDB-4E6C-E630-E3963AD8463F}"/>
              </a:ext>
            </a:extLst>
          </p:cNvPr>
          <p:cNvSpPr/>
          <p:nvPr/>
        </p:nvSpPr>
        <p:spPr>
          <a:xfrm>
            <a:off x="0" y="0"/>
            <a:ext cx="12191999" cy="3449665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B31E2-8FE5-4A07-7349-007F5891201D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785195-CB06-5ABC-CB48-F2E03FB12A05}"/>
              </a:ext>
            </a:extLst>
          </p:cNvPr>
          <p:cNvGrpSpPr/>
          <p:nvPr/>
        </p:nvGrpSpPr>
        <p:grpSpPr>
          <a:xfrm>
            <a:off x="497177" y="2340083"/>
            <a:ext cx="3201841" cy="480518"/>
            <a:chOff x="5717435" y="5325094"/>
            <a:chExt cx="2942245" cy="435525"/>
          </a:xfrm>
        </p:grpSpPr>
        <p:grpSp>
          <p:nvGrpSpPr>
            <p:cNvPr id="6" name="组合 33">
              <a:extLst>
                <a:ext uri="{FF2B5EF4-FFF2-40B4-BE49-F238E27FC236}">
                  <a16:creationId xmlns:a16="http://schemas.microsoft.com/office/drawing/2014/main" id="{6FB13F68-8847-C87D-A174-E024DD824A96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33" name="组合 34">
                <a:extLst>
                  <a:ext uri="{FF2B5EF4-FFF2-40B4-BE49-F238E27FC236}">
                    <a16:creationId xmlns:a16="http://schemas.microsoft.com/office/drawing/2014/main" id="{5A1F50A9-2268-5D8E-4F19-AAA9A0016A7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5" name="椭圆 36">
                  <a:extLst>
                    <a:ext uri="{FF2B5EF4-FFF2-40B4-BE49-F238E27FC236}">
                      <a16:creationId xmlns:a16="http://schemas.microsoft.com/office/drawing/2014/main" id="{5631764A-25A5-6DC5-429E-1A02AB7BD6F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6" name="椭圆 37">
                  <a:extLst>
                    <a:ext uri="{FF2B5EF4-FFF2-40B4-BE49-F238E27FC236}">
                      <a16:creationId xmlns:a16="http://schemas.microsoft.com/office/drawing/2014/main" id="{4B8DAF11-52B0-CA35-4D33-6D87720E082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4" name="Freeform 44">
                <a:extLst>
                  <a:ext uri="{FF2B5EF4-FFF2-40B4-BE49-F238E27FC236}">
                    <a16:creationId xmlns:a16="http://schemas.microsoft.com/office/drawing/2014/main" id="{2D61A911-D06E-0DAB-569D-139DB80DF8E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38">
              <a:extLst>
                <a:ext uri="{FF2B5EF4-FFF2-40B4-BE49-F238E27FC236}">
                  <a16:creationId xmlns:a16="http://schemas.microsoft.com/office/drawing/2014/main" id="{6AA189ED-00DD-9C1D-E5E6-49E875D5ACA6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29" name="组合 39">
                <a:extLst>
                  <a:ext uri="{FF2B5EF4-FFF2-40B4-BE49-F238E27FC236}">
                    <a16:creationId xmlns:a16="http://schemas.microsoft.com/office/drawing/2014/main" id="{D7EDA1DF-9A9A-F76B-BB79-C7F1121C0C20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1" name="椭圆 41">
                  <a:extLst>
                    <a:ext uri="{FF2B5EF4-FFF2-40B4-BE49-F238E27FC236}">
                      <a16:creationId xmlns:a16="http://schemas.microsoft.com/office/drawing/2014/main" id="{AE7E70BC-BAB8-D996-6907-E0740A0DE1A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2" name="椭圆 42">
                  <a:extLst>
                    <a:ext uri="{FF2B5EF4-FFF2-40B4-BE49-F238E27FC236}">
                      <a16:creationId xmlns:a16="http://schemas.microsoft.com/office/drawing/2014/main" id="{9AB5EB87-4474-A1A2-D49E-9E27E33B7AE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72F7816A-549D-AB4D-A232-B48714F63A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43">
              <a:extLst>
                <a:ext uri="{FF2B5EF4-FFF2-40B4-BE49-F238E27FC236}">
                  <a16:creationId xmlns:a16="http://schemas.microsoft.com/office/drawing/2014/main" id="{6E45D2FB-3412-E085-C637-6B280A7220FD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25" name="组合 44">
                <a:extLst>
                  <a:ext uri="{FF2B5EF4-FFF2-40B4-BE49-F238E27FC236}">
                    <a16:creationId xmlns:a16="http://schemas.microsoft.com/office/drawing/2014/main" id="{6980957E-98D8-CCD5-C9C2-6B1479C1260C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7" name="椭圆 46">
                  <a:extLst>
                    <a:ext uri="{FF2B5EF4-FFF2-40B4-BE49-F238E27FC236}">
                      <a16:creationId xmlns:a16="http://schemas.microsoft.com/office/drawing/2014/main" id="{9365D7EF-64B4-59E4-64B6-944DEB3CC92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8" name="椭圆 47">
                  <a:extLst>
                    <a:ext uri="{FF2B5EF4-FFF2-40B4-BE49-F238E27FC236}">
                      <a16:creationId xmlns:a16="http://schemas.microsoft.com/office/drawing/2014/main" id="{94510835-D351-E81C-89CC-D5CFF12588E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6" name="Freeform 45">
                <a:extLst>
                  <a:ext uri="{FF2B5EF4-FFF2-40B4-BE49-F238E27FC236}">
                    <a16:creationId xmlns:a16="http://schemas.microsoft.com/office/drawing/2014/main" id="{D6ECCD9D-6037-D023-42C3-5D2B6D8228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48">
              <a:extLst>
                <a:ext uri="{FF2B5EF4-FFF2-40B4-BE49-F238E27FC236}">
                  <a16:creationId xmlns:a16="http://schemas.microsoft.com/office/drawing/2014/main" id="{0619E397-05A3-5C09-CA0F-868F09CC11AE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6" name="组合 49">
                <a:extLst>
                  <a:ext uri="{FF2B5EF4-FFF2-40B4-BE49-F238E27FC236}">
                    <a16:creationId xmlns:a16="http://schemas.microsoft.com/office/drawing/2014/main" id="{2557723A-2E27-DEBE-B895-F8B3C5C802F2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3" name="椭圆 51">
                  <a:extLst>
                    <a:ext uri="{FF2B5EF4-FFF2-40B4-BE49-F238E27FC236}">
                      <a16:creationId xmlns:a16="http://schemas.microsoft.com/office/drawing/2014/main" id="{5C323B44-3890-D8CC-A379-AAAD8399A06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4" name="椭圆 52">
                  <a:extLst>
                    <a:ext uri="{FF2B5EF4-FFF2-40B4-BE49-F238E27FC236}">
                      <a16:creationId xmlns:a16="http://schemas.microsoft.com/office/drawing/2014/main" id="{EE0AE2D5-97B0-EE02-1EC8-F77B61D52E4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7" name="Freeform 39">
                <a:extLst>
                  <a:ext uri="{FF2B5EF4-FFF2-40B4-BE49-F238E27FC236}">
                    <a16:creationId xmlns:a16="http://schemas.microsoft.com/office/drawing/2014/main" id="{835AE063-5071-3EBC-EC5D-C048247B4C3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组合 54">
              <a:extLst>
                <a:ext uri="{FF2B5EF4-FFF2-40B4-BE49-F238E27FC236}">
                  <a16:creationId xmlns:a16="http://schemas.microsoft.com/office/drawing/2014/main" id="{9EA03B4A-67E4-C8F7-6010-488D2EF38201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2" name="组合 55">
                <a:extLst>
                  <a:ext uri="{FF2B5EF4-FFF2-40B4-BE49-F238E27FC236}">
                    <a16:creationId xmlns:a16="http://schemas.microsoft.com/office/drawing/2014/main" id="{FCBA4A79-10F0-C36B-882D-842F8E8CE08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4" name="椭圆 57">
                  <a:extLst>
                    <a:ext uri="{FF2B5EF4-FFF2-40B4-BE49-F238E27FC236}">
                      <a16:creationId xmlns:a16="http://schemas.microsoft.com/office/drawing/2014/main" id="{7381DAFC-BB2A-DD23-D0A3-4BF6A0F422C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5" name="椭圆 59">
                  <a:extLst>
                    <a:ext uri="{FF2B5EF4-FFF2-40B4-BE49-F238E27FC236}">
                      <a16:creationId xmlns:a16="http://schemas.microsoft.com/office/drawing/2014/main" id="{6ADFE2EE-49D0-C8B6-90DB-E3779CC71C7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3" name="KSO_Shape">
                <a:extLst>
                  <a:ext uri="{FF2B5EF4-FFF2-40B4-BE49-F238E27FC236}">
                    <a16:creationId xmlns:a16="http://schemas.microsoft.com/office/drawing/2014/main" id="{CD59BBC1-4E1F-3413-E23F-4C338A4468B5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796EC15-7589-D5C2-A998-A62528A67B5C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CA41E774-A837-4C04-63AB-16CE257EAB51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8F9E42C8-EEEB-99C2-BDE8-D88E9FCEE7A4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C0154D75-BD44-CC7A-EE15-6DD119E4CC83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Freeform 9">
            <a:extLst>
              <a:ext uri="{FF2B5EF4-FFF2-40B4-BE49-F238E27FC236}">
                <a16:creationId xmlns:a16="http://schemas.microsoft.com/office/drawing/2014/main" id="{8BBC6A53-56EB-F316-DCFB-5E82329FECE0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10">
            <a:extLst>
              <a:ext uri="{FF2B5EF4-FFF2-40B4-BE49-F238E27FC236}">
                <a16:creationId xmlns:a16="http://schemas.microsoft.com/office/drawing/2014/main" id="{1F9D39CB-0602-0BE8-A28A-67C31B6BB70C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D673A135-1AB3-EBDD-2FBC-6CE6F8842866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F8EA7B1C-F951-A730-F2E7-B64BC5612EA2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9DF64ED7-962A-81AC-80B4-A4644335C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9AB9F532-F154-B5B7-3D78-C3EB44644F8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F775B8C1-B24A-515B-BD55-1D29986E8BFE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16">
            <a:extLst>
              <a:ext uri="{FF2B5EF4-FFF2-40B4-BE49-F238E27FC236}">
                <a16:creationId xmlns:a16="http://schemas.microsoft.com/office/drawing/2014/main" id="{2667DBB5-4C7D-66ED-1DD9-9C403F9D8C7C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06661" y="3844921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绿色能源的发展前景</a:t>
            </a:r>
            <a:endParaRPr lang="en-US" altLang="zh-CN" sz="4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绿色能源定义与分类
 全球绿色能源政策趋势
 技术进步与成本下降
 投资机会与市场预测
 电网管理与储能技术
 建筑交通中的绿色能源
 绿色能源的挑战与风险
 未来发展路径与结论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绿色能源定义与分类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绿色能源的发展前景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绿色能源定义与分类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绿色能源定义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1.绿色能源是指那些在生产、使用和消费过程中对环境影响最小，能够持续利用的能源资源。它不仅包括可再生能源，还包括一些高效、清洁的化石能源和核能。</a:t>
            </a:r>
          </a:p>
          <a:p>
            <a:r>
              <a:t>2.绿色能源的开发和利用是全球能源转型的主要方向，也是实现可持续发展的重要途径。</a:t>
            </a:r>
          </a:p>
          <a:p>
            <a:r>
              <a:t>3.随着技术的不断进步，绿色能源的成本逐渐降低，其竞争力也越来越强。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绿色能源分类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1.绿色能源主要包括太阳能、风能、水能、生物质能、地热能等可再生能源。</a:t>
            </a:r>
          </a:p>
          <a:p>
            <a:r>
              <a:t>2.这些能源资源分布广泛，储量丰富，具有很大的开发潜力。同时，它们也具有很高的生态价值和经济效益。</a:t>
            </a:r>
          </a:p>
          <a:p>
            <a:r>
              <a:t>3.在不同国家和地区，根据自然条件和经济发展水平的不同，绿色能源的开发和利用也各有侧重。</a:t>
            </a:r>
          </a:p>
          <a:p>
            <a:r>
              <a:t>以上内容仅供参考，如需获取更多专业信息，建议您查阅相关文献或咨询专业人士。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全球绿色能源政策趋势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绿色能源的发展前景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全球绿色能源政策趋势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1.随着全球气候变化问题的加剧，各国政府正逐步加大对绿色能源领域的政策扶持力度。例如，一些国家已经提出了明确的碳中和目标，并制定了相应的能源转型计划。</a:t>
            </a:r>
          </a:p>
          <a:p>
            <a:r>
              <a:t>2.各国政府正积极推广绿色能源技术，包括太阳能、风能、水能等清洁能源，以减少对传统化石燃料的依赖。同时，政府也在逐步加强对传统能源的监管力度，限制其使用量。</a:t>
            </a:r>
          </a:p>
          <a:p>
            <a:r>
              <a:t>3.政府政策也鼓励企业加大对绿色能源领域的投资，通过提供税收优惠等措施，降低企业成本，推动绿色能源产业的发展。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国际合作推动绿色能源发展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1.全球各国在绿色能源领域的合作日益加强，共同推动绿色能源技术的发展和应用。例如，一些国家已经签署了国际合作协议，共同研发和推广清洁能源技术。</a:t>
            </a:r>
          </a:p>
          <a:p>
            <a:r>
              <a:t>2.国际组织也在积极促进绿色能源领域的合作，提供资金和技术支持，帮助发展中国家加快能源转型进程。</a:t>
            </a:r>
          </a:p>
          <a:p>
            <a:r>
              <a:t>3.国际合作不仅有助于推动绿色能源技术的发展，也有助于加强各国之间的交流和理解，共同应对全球气候变化问题。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政策驱动绿色能源发展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全球绿色能源政策趋势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技术进步加速绿色能源发展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1.随着技术的不断进步，绿色能源技术的效率和可靠性不断提高，成本也在逐步降低。例如，太阳能电池的效率不断提高，风能发电的技术也在不断改进。</a:t>
            </a:r>
          </a:p>
          <a:p>
            <a:r>
              <a:t>2.技术进步也有助于推动绿色能源的应用范围不断扩大，使得更多的领域和行业能够采用绿色能源，减少对传统能源的依赖。</a:t>
            </a:r>
          </a:p>
          <a:p>
            <a:r>
              <a:t>3.技术创新是未来绿色能源发展的关键，需要政府和企业不断加大投入力度，推动技术研发和应用。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技术进步与成本下降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绿色能源的发展前景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技术进步与成本下降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技术进步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1.高效能太阳能电池：随着太阳能电池技术的不断进步，其转换效率不断提高，成本也在逐渐降低。目前最先进的太阳能电池已经达到了20%以上的转换效率。</a:t>
            </a:r>
          </a:p>
          <a:p>
            <a:r>
              <a:t>2.风能技术改进：更大的涡轮叶片、更高效的发电机和更精细的控制系统使得风能发电的效率更高，成本更低。</a:t>
            </a:r>
          </a:p>
          <a:p>
            <a:r>
              <a:t>3.储能技术突破：电池储能技术的发展加速了绿色能源的普及，使得绿色能源的供应更加稳定可靠。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成本下降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1.规模效应：随着绿色能源技术的普及，规模效应逐渐显现，生产成本随之降低。</a:t>
            </a:r>
          </a:p>
          <a:p>
            <a:r>
              <a:t>2.产业链优化：整个绿色能源产业链的协同优化，从原材料采购到生产制造再到运输安装，各个环节的成本都在逐渐降低。</a:t>
            </a:r>
          </a:p>
          <a:p>
            <a:r>
              <a:t>3.政策扶持：各国政府的政策扶持也对绿色能源的成本下降起到了重要作用，通过提供补贴、税收优惠等手段降低了企业的生产成本。</a:t>
            </a:r>
          </a:p>
          <a:p>
            <a:r>
              <a:t>以上内容仅供参考，如需更多信息，可查看相关的绿色能源技术发展报告或咨询专业人士。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投资机会与市场预测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绿色能源的发展前景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投资机会与市场预测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太阳能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1.随着技术的不断进步，太阳能发电的成本持续下降，使得太阳能成为最具竞争力的绿色能源之一。</a:t>
            </a:r>
          </a:p>
          <a:p>
            <a:r>
              <a:t>2.全球各国都在加大对太阳能的投资力度，预计未来市场需求将持续增长。</a:t>
            </a:r>
          </a:p>
          <a:p>
            <a:r>
              <a:t>3.投资机会主要包括太阳能光伏发电、太阳能热水器等领域。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风能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1.风能是一种清洁、可再生的能源，全球风力发电装机容量不断增加。</a:t>
            </a:r>
          </a:p>
          <a:p>
            <a:r>
              <a:t>2.随着技术的不断发展，风能发电的效率不断提高，成本也持续下降。</a:t>
            </a:r>
          </a:p>
          <a:p>
            <a:r>
              <a:t>3.投资机会主要包括风力发电机组制造、风力发电场建设等领域。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投资机会与市场预测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水能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1.水能是一种清洁、可再生的能源，具有巨大的发展潜力。</a:t>
            </a:r>
          </a:p>
          <a:p>
            <a:r>
              <a:t>2.全球各国都在加大对水能的投资力度，建设大型水电站和水力发电站。</a:t>
            </a:r>
          </a:p>
          <a:p>
            <a:r>
              <a:t>3.投资机会主要包括水力发电站建设、水力发电设备制造等领域。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生物质能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1.生物质能是一种可再生、环保的能源，具有广泛的应用前景。</a:t>
            </a:r>
          </a:p>
          <a:p>
            <a:r>
              <a:t>2.生物质能技术不断发展，生物质发电、生物质燃料等领域逐渐成为投资热点。</a:t>
            </a:r>
          </a:p>
          <a:p>
            <a:r>
              <a:t>3.投资机会主要包括生物质能技术研发、生物质能设备制造等领域。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投资机会与市场预测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地热能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1.地热能是一种清洁、可再生的能源，具有巨大的发展潜力。</a:t>
            </a:r>
          </a:p>
          <a:p>
            <a:r>
              <a:t>2.随着技术的不断进步，地热能的开发利用逐渐成为投资热点。</a:t>
            </a:r>
          </a:p>
          <a:p>
            <a:r>
              <a:t>3.投资机会主要包括地热能发电、地热能供暖等领域。</a:t>
            </a:r>
          </a:p>
          <a:p>
            <a:r>
              <a:t>以上是关于绿色能源的发展前景中投资机会与市场预测的章节内容，希望能对您有所帮助。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电网管理与储能技术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绿色能源的发展前景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电网管理与储能技术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电网智能化管理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1.电网智能化能够实现对电网运行的实时监控，预测和调整，提高电网的稳定性和效率。</a:t>
            </a:r>
          </a:p>
          <a:p>
            <a:r>
              <a:t>2.通过应用AI和大数据技术，电网智能化管理能够更有效地调配电力资源，降低能耗。</a:t>
            </a:r>
          </a:p>
          <a:p>
            <a:r>
              <a:t>3.智能化电网管理将促进能源互联网的形成，实现多种能源类型的协同优化。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储能技术的发展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1.储能技术是实现绿色能源高效利用的关键，能够解决能源生产和消费在时间和空间上的不匹配问题。</a:t>
            </a:r>
          </a:p>
          <a:p>
            <a:r>
              <a:t>2.电池储能技术将继续提升，锂电池、钠电池等新型电池将有更大的应用空间。</a:t>
            </a:r>
          </a:p>
          <a:p>
            <a:r>
              <a:t>3.其他储能技术如抽水蓄能、压缩空气储能等也将得到更大规模的应用。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https://d.book118.com/485333032103011112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绿色能源定义与分类</vt:lpstr>
      <vt:lpstr> 绿色能源定义与分类</vt:lpstr>
      <vt:lpstr> 全球绿色能源政策趋势</vt:lpstr>
      <vt:lpstr> 全球绿色能源政策趋势</vt:lpstr>
      <vt:lpstr> 全球绿色能源政策趋势</vt:lpstr>
      <vt:lpstr> 技术进步与成本下降</vt:lpstr>
      <vt:lpstr> 技术进步与成本下降</vt:lpstr>
      <vt:lpstr> 投资机会与市场预测</vt:lpstr>
      <vt:lpstr> 投资机会与市场预测</vt:lpstr>
      <vt:lpstr> 投资机会与市场预测</vt:lpstr>
      <vt:lpstr> 投资机会与市场预测</vt:lpstr>
      <vt:lpstr> 电网管理与储能技术</vt:lpstr>
      <vt:lpstr> 电网管理与储能技术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2024-09-18T12:53:13.131</cp:lastPrinted>
  <dcterms:created xsi:type="dcterms:W3CDTF">2024-09-18T04:53:13Z</dcterms:created>
  <dcterms:modified xsi:type="dcterms:W3CDTF">2024-09-18T04:53:15Z</dcterms:modified>
</cp:coreProperties>
</file>