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178B29-BB89-449F-BF67-123CD3CEA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C97B62-1E53-4565-B32C-DDDC873DC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CCB3CB-DCB3-4B38-8A03-2940B03B0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15DAC8-1B7C-40B5-8FB0-28E36AA66B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33167D-DB65-4AA1-BC4D-8AAB58A65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10C88B-FF59-498E-A7BC-67FFDFD503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87C770-0477-48D3-ADF5-2FA4BC40F8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6AF95-294A-474E-AC6C-078B98EC6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2B3D52-6C42-4270-9833-55FEF98943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9DE616-3A27-4228-B7C5-DFDB613A6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E2A9E4-8002-480F-A508-8F94B811A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spTree>
      <p:nvGrpSpPr>
        <p:cNvPr id="1" name=""/>
        <p:cNvGrpSpPr/>
        <p:nvPr/>
      </p:nvGrpSpPr>
      <p:grpSpPr/>
      <p:sp>
        <p:nvSpPr>
          <p:cNvPr id="2050" name="标题 2049"/>
          <p:cNvSpPr/>
          <p:nvPr>
            <p:ph type="ctrTitle"/>
          </p:nvPr>
        </p:nvSpPr>
        <p:spPr>
          <a:xfrm>
            <a:off x="684213" y="1484313"/>
            <a:ext cx="7772400" cy="1470025"/>
          </a:xfrm>
          <a:prstGeom prst="rect">
            <a:avLst/>
          </a:prstGeom>
          <a:noFill/>
          <a:ln w="9525">
            <a:noFill/>
          </a:ln>
        </p:spPr>
        <p:txBody>
          <a:bodyPr anchor="ctr"/>
          <a:lstStyle>
            <a:lvl1pPr lvl="0">
              <a:buClrTx/>
              <a:buSzTx/>
              <a:buFontTx/>
              <a:defRPr sz="3600"/>
            </a:lvl1pPr>
          </a:lstStyle>
          <a:p>
            <a:pPr lvl="0" fontAlgn="base"/>
            <a:r>
              <a:rPr lang="zh-CN" altLang="en-US" strike="noStrike" noProof="1"/>
              <a:t>单击此处编辑母版标题样式</a:t>
            </a:r>
            <a:endParaRPr lang="zh-CN" altLang="en-US" strike="noStrike" noProof="1"/>
          </a:p>
        </p:txBody>
      </p:sp>
      <p:sp>
        <p:nvSpPr>
          <p:cNvPr id="2051" name="副标题 2050"/>
          <p:cNvSpPr/>
          <p:nvPr>
            <p:ph type="subTitle" idx="1"/>
          </p:nvPr>
        </p:nvSpPr>
        <p:spPr>
          <a:xfrm>
            <a:off x="1403350" y="3429000"/>
            <a:ext cx="6400800" cy="1296988"/>
          </a:xfrm>
          <a:prstGeom prst="rect">
            <a:avLst/>
          </a:prstGeom>
          <a:noFill/>
          <a:ln w="9525">
            <a:noFill/>
          </a:ln>
        </p:spPr>
        <p:txBody>
          <a:bodyPr anchor="ctr" anchorCtr="1"/>
          <a:lstStyle>
            <a:lvl1pPr marL="0" lvl="0" indent="0">
              <a:buClrTx/>
              <a:buSzTx/>
              <a:buFontTx/>
              <a:buNone/>
              <a:defRPr>
                <a:solidFill>
                  <a:schemeClr val="bg1"/>
                </a:solidFill>
              </a:defRPr>
            </a:lvl1pPr>
            <a:lvl2pPr marL="457200" lvl="1" indent="0" algn="ctr">
              <a:buClrTx/>
              <a:buSzTx/>
              <a:buFontTx/>
              <a:buNone/>
              <a:defRPr>
                <a:solidFill>
                  <a:schemeClr val="bg1"/>
                </a:solidFill>
              </a:defRPr>
            </a:lvl2pPr>
            <a:lvl3pPr marL="914400" lvl="2" indent="0" algn="ctr">
              <a:buClrTx/>
              <a:buSzTx/>
              <a:buFontTx/>
              <a:buNone/>
              <a:defRPr>
                <a:solidFill>
                  <a:schemeClr val="bg1"/>
                </a:solidFill>
              </a:defRPr>
            </a:lvl3pPr>
            <a:lvl4pPr marL="1371600" lvl="3" indent="0" algn="ctr">
              <a:buClrTx/>
              <a:buSzTx/>
              <a:buFontTx/>
              <a:buNone/>
              <a:defRPr>
                <a:solidFill>
                  <a:schemeClr val="bg1"/>
                </a:solidFill>
              </a:defRPr>
            </a:lvl4pPr>
            <a:lvl5pPr marL="1828800" lvl="4" indent="0" algn="ctr">
              <a:buClrTx/>
              <a:buSzTx/>
              <a:buFontTx/>
              <a:buNone/>
              <a:defRPr>
                <a:solidFill>
                  <a:schemeClr val="bg1"/>
                </a:solidFill>
              </a:defRPr>
            </a:lvl5pPr>
          </a:lstStyle>
          <a:p>
            <a:pPr lvl="0" fontAlgn="base"/>
            <a:r>
              <a:rPr lang="zh-CN" altLang="en-US" strike="noStrike" noProof="1"/>
              <a:t>单击此处编辑母版副标题样式</a:t>
            </a:r>
            <a:endParaRPr lang="zh-CN" altLang="en-US" strike="noStrike" noProof="1"/>
          </a:p>
        </p:txBody>
      </p:sp>
      <p:sp>
        <p:nvSpPr>
          <p:cNvPr id="2052" name="日期占位符 2051"/>
          <p:cNvSpPr/>
          <p:nvPr>
            <p:ph type="dt" sz="half" idx="2"/>
          </p:nvPr>
        </p:nvSpPr>
        <p:spPr>
          <a:xfrm>
            <a:off x="457200" y="6245225"/>
            <a:ext cx="2133600" cy="476250"/>
          </a:xfrm>
          <a:prstGeom prst="rect">
            <a:avLst/>
          </a:prstGeom>
          <a:noFill/>
          <a:ln w="9525">
            <a:noFill/>
          </a:ln>
        </p:spPr>
        <p:txBody>
          <a:bodyPr anchor="t"/>
          <a:lstStyle>
            <a:lvl1pPr>
              <a:defRPr sz="1400"/>
            </a:lvl1pPr>
          </a:lstStyle>
          <a:p>
            <a:pPr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2053" name="页脚占位符 2052"/>
          <p:cNvSpPr/>
          <p:nvPr>
            <p:ph type="ftr" sz="quarter" idx="3"/>
          </p:nvPr>
        </p:nvSpPr>
        <p:spPr>
          <a:xfrm>
            <a:off x="3124200" y="6245225"/>
            <a:ext cx="2895600" cy="476250"/>
          </a:xfrm>
          <a:prstGeom prst="rect">
            <a:avLst/>
          </a:prstGeom>
          <a:noFill/>
          <a:ln w="9525">
            <a:noFill/>
          </a:ln>
        </p:spPr>
        <p:txBody>
          <a:bodyPr anchor="t"/>
          <a:lstStyle>
            <a:lvl1pPr algn="ctr">
              <a:defRPr sz="1400"/>
            </a:lvl1pPr>
          </a:lstStyle>
          <a:p>
            <a:pPr fontAlgn="base"/>
            <a:endParaRPr lang="zh-CN" altLang="en-US" strike="noStrike" noProof="1">
              <a:latin typeface="Arial" pitchFamily="34" charset="0"/>
            </a:endParaRPr>
          </a:p>
        </p:txBody>
      </p:sp>
      <p:sp>
        <p:nvSpPr>
          <p:cNvPr id="2054" name="灯片编号占位符 2053"/>
          <p:cNvSpPr/>
          <p:nvPr>
            <p:ph type="sldNum" sz="quarter" idx="4"/>
          </p:nvPr>
        </p:nvSpPr>
        <p:spPr>
          <a:xfrm>
            <a:off x="6553200" y="6245225"/>
            <a:ext cx="2133600" cy="476250"/>
          </a:xfrm>
          <a:prstGeom prst="rect">
            <a:avLst/>
          </a:prstGeom>
          <a:noFill/>
          <a:ln w="9525">
            <a:noFill/>
          </a:ln>
        </p:spPr>
        <p:txBody>
          <a:bodyPr anchor="t"/>
          <a:lstStyle>
            <a:lvl1pPr algn="r">
              <a:defRPr sz="1400"/>
            </a:lvl1pPr>
          </a:lstStyle>
          <a:p>
            <a:pPr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37735" y="44450"/>
            <a:ext cx="2060178" cy="6081713"/>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44450"/>
            <a:ext cx="6061104" cy="6081713"/>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p:sp>
        <p:nvSpPr>
          <p:cNvPr id="1026" name="标题 1025"/>
          <p:cNvSpPr/>
          <p:nvPr>
            <p:ph type="title"/>
          </p:nvPr>
        </p:nvSpPr>
        <p:spPr>
          <a:xfrm>
            <a:off x="468313" y="44450"/>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1026"/>
          <p:cNvSpPr/>
          <p:nvPr>
            <p:ph type="body" idx="5"/>
          </p:nvPr>
        </p:nvSpPr>
        <p:spPr>
          <a:xfrm>
            <a:off x="457200" y="1600200"/>
            <a:ext cx="82296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1029" name="页脚占位符 1028"/>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1030" name="灯片编号占位符 1029"/>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wipe/>
  </p:transition>
  <p:timing/>
  <p:txStyles>
    <p:titleStyle>
      <a:lvl1pPr marL="0" lvl="0" indent="0" algn="l" defTabSz="914400" rtl="0" eaLnBrk="1" fontAlgn="base" latinLnBrk="0" hangingPunct="1">
        <a:lnSpc>
          <a:spcPct val="100000"/>
        </a:lnSpc>
        <a:spcBef>
          <a:spcPct val="0"/>
        </a:spcBef>
        <a:spcAft>
          <a:spcPct val="0"/>
        </a:spcAft>
        <a:buNone/>
        <a:defRPr sz="4400" b="0" i="0" u="none" kern="1200" baseline="0">
          <a:solidFill>
            <a:schemeClr val="bg1"/>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11202205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 name="矩形 7"/>
          <p:cNvSpPr>
            <a:spLocks noChangeArrowheads="1"/>
          </p:cNvSpPr>
          <p:nvPr/>
        </p:nvSpPr>
        <p:spPr bwMode="auto">
          <a:xfrm>
            <a:off x="1035050" y="1799590"/>
            <a:ext cx="7073265" cy="1085850"/>
          </a:xfrm>
          <a:prstGeom prst="rect">
            <a:avLst/>
          </a:prstGeom>
          <a:solidFill>
            <a:schemeClr val="accent1">
              <a:lumMod val="90000"/>
            </a:schemeClr>
          </a:solidFill>
          <a:ln>
            <a:solidFill>
              <a:schemeClr val="tx1"/>
            </a:solidFill>
          </a:ln>
        </p:spPr>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sz="4400"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4000" b="1">
                <a:effectLst>
                  <a:outerShdw blurRad="38100" dist="19050" dir="2700000" algn="tl" rotWithShape="0">
                    <a:schemeClr val="dk1">
                      <a:alpha val="40000"/>
                    </a:schemeClr>
                  </a:outerShdw>
                </a:effectLst>
                <a:latin typeface="Arial Black" panose="020b0a04020102020204" charset="0"/>
                <a:ea typeface="+mj-ea"/>
                <a:cs typeface="+mj-cs"/>
                <a:sym typeface="+mn-ea"/>
              </a:rPr>
              <a:t>动脉血气分析采集与结果解读</a:t>
            </a:r>
            <a:endParaRPr lang="zh-CN" altLang="en-US" sz="4000">
              <a:solidFill>
                <a:srgbClr val="FFFFFF"/>
              </a:solidFill>
            </a:endParaRPr>
          </a:p>
        </p:txBody>
      </p:sp>
      <p:sp>
        <p:nvSpPr>
          <p:cNvPr id="2" name="副标题 1"/>
          <p:cNvSpPr/>
          <p:nvPr>
            <p:ph type="subTitle" idx="1"/>
          </p:nvPr>
        </p:nvSpPr>
        <p:spPr/>
        <p:txBody>
          <a:bodyPr/>
          <a:lstStyle/>
          <a:p>
            <a:endParaRPr lang="zh-CN" altLang="en-US"/>
          </a:p>
        </p:txBody>
      </p:sp>
    </p:spTree>
    <p:custDataLst>
      <p:tags r:id="rId3"/>
    </p:custDataLst>
  </p:cSld>
  <p:clrMapOvr>
    <a:masterClrMapping/>
  </p:clrMapOvr>
  <p:transition>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122" name="副标题 5121"/>
          <p:cNvSpPr>
            <a:spLocks noGrp="1"/>
          </p:cNvSpPr>
          <p:nvPr>
            <p:ph type="subTitle" idx="4294967295"/>
          </p:nvPr>
        </p:nvSpPr>
        <p:spPr>
          <a:xfrm>
            <a:off x="2743200" y="3429000"/>
            <a:ext cx="6400800" cy="1296988"/>
          </a:xfrm>
        </p:spPr>
        <p:txBody>
          <a:bodyPr anchor="t" anchorCtr="0"/>
          <a:lstStyle>
            <a:lvl1pPr marL="0" lvl="0" indent="0" algn="ctr">
              <a:buClrTx/>
              <a:buSzTx/>
              <a:buFontTx/>
              <a:defRPr/>
            </a:lvl1pPr>
            <a:lvl2pPr marL="457200" lvl="1" indent="0" algn="ctr">
              <a:buClrTx/>
              <a:buSzTx/>
              <a:buFontTx/>
              <a:defRPr/>
            </a:lvl2pPr>
            <a:lvl3pPr marL="914400" lvl="2" indent="0" algn="ctr">
              <a:buClrTx/>
              <a:buSzTx/>
              <a:buFontTx/>
              <a:defRPr/>
            </a:lvl3pPr>
            <a:lvl4pPr marL="1371600" lvl="3" indent="0" algn="ctr">
              <a:buClrTx/>
              <a:buSzTx/>
              <a:buFontTx/>
              <a:defRPr/>
            </a:lvl4pPr>
            <a:lvl5pPr marL="1828800" lvl="4" indent="0" algn="ctr">
              <a:buClrTx/>
              <a:buSzTx/>
              <a:buFontTx/>
              <a:defRPr/>
            </a:lvl5pPr>
          </a:lstStyle>
          <a:p>
            <a:pPr marL="0" lvl="0" indent="0" algn="l" defTabSz="914400">
              <a:lnSpc>
                <a:spcPct val="80000"/>
              </a:lnSpc>
              <a:buNone/>
            </a:pPr>
            <a:r>
              <a:rPr lang="zh-CN" altLang="en-US">
                <a:solidFill>
                  <a:schemeClr val="bg1"/>
                </a:solidFill>
              </a:rPr>
              <a:t>   </a:t>
            </a:r>
            <a:endParaRPr lang="zh-CN" altLang="en-US">
              <a:solidFill>
                <a:schemeClr val="bg1"/>
              </a:solidFill>
            </a:endParaRPr>
          </a:p>
        </p:txBody>
      </p:sp>
      <p:grpSp>
        <p:nvGrpSpPr>
          <p:cNvPr id="5123" name="组合 5122"/>
          <p:cNvGrpSpPr/>
          <p:nvPr/>
        </p:nvGrpSpPr>
        <p:grpSpPr>
          <a:xfrm>
            <a:off x="966470" y="2430780"/>
            <a:ext cx="2286000" cy="3821930"/>
            <a:chExt cx="1440" cy="1703"/>
          </a:xfrm>
        </p:grpSpPr>
        <p:sp>
          <p:nvSpPr>
            <p:cNvPr id="5124" name="圆角矩形 5123"/>
            <p:cNvSpPr/>
            <p:nvPr/>
          </p:nvSpPr>
          <p:spPr>
            <a:xfrm>
              <a:off x="0" y="0"/>
              <a:ext cx="1440" cy="1680"/>
            </a:xfrm>
            <a:prstGeom prst="roundRect">
              <a:avLst>
                <a:gd name="adj" fmla="val 16667"/>
              </a:avLst>
            </a:prstGeom>
            <a:noFill/>
            <a:ln w="38100" cap="flat" cmpd="sng">
              <a:solidFill>
                <a:schemeClr val="tx1"/>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lgn="ctr" eaLnBrk="0" hangingPunct="0"/>
              <a:endParaRPr lang="zh-CN" altLang="en-US" sz="1800">
                <a:latin typeface="Verdana" panose="020b0604030504040204" pitchFamily="34" charset="0"/>
                <a:ea typeface="宋体" panose="02010600030101010101" pitchFamily="2" charset="-122"/>
              </a:endParaRPr>
            </a:p>
          </p:txBody>
        </p:sp>
        <p:sp>
          <p:nvSpPr>
            <p:cNvPr id="5125" name="文本框 5124"/>
            <p:cNvSpPr txBox="1"/>
            <p:nvPr/>
          </p:nvSpPr>
          <p:spPr>
            <a:xfrm>
              <a:off x="60" y="126"/>
              <a:ext cx="1284" cy="1577"/>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800" b="1">
                  <a:solidFill>
                    <a:srgbClr val="000000"/>
                  </a:solidFill>
                  <a:latin typeface="Arial" pitchFamily="34" charset="0"/>
                  <a:ea typeface="宋体" panose="02010600030101010101" pitchFamily="2" charset="-122"/>
                </a:rPr>
                <a:t>一、动脉血气标本采集</a:t>
              </a:r>
              <a:endParaRPr lang="zh-CN" altLang="en-US" sz="2800" b="1">
                <a:solidFill>
                  <a:srgbClr val="000000"/>
                </a:solidFill>
                <a:latin typeface="Arial" pitchFamily="34" charset="0"/>
                <a:ea typeface="宋体" panose="02010600030101010101" pitchFamily="2" charset="-122"/>
              </a:endParaRPr>
            </a:p>
            <a:p>
              <a:pPr eaLnBrk="0" hangingPunct="0"/>
              <a:r>
                <a:rPr lang="zh-CN" altLang="en-US" sz="1400">
                  <a:solidFill>
                    <a:srgbClr val="000000"/>
                  </a:solidFill>
                  <a:latin typeface="Arial" pitchFamily="34" charset="0"/>
                  <a:ea typeface="宋体" panose="02010600030101010101" pitchFamily="2" charset="-122"/>
                </a:rPr>
                <a:t> </a:t>
              </a:r>
              <a:endParaRPr lang="zh-CN" altLang="en-US" sz="1400">
                <a:solidFill>
                  <a:srgbClr val="000000"/>
                </a:solidFill>
                <a:latin typeface="Arial" pitchFamily="34" charset="0"/>
                <a:ea typeface="宋体" panose="02010600030101010101" pitchFamily="2" charset="-122"/>
              </a:endParaRPr>
            </a:p>
            <a:p>
              <a:pPr eaLnBrk="0" hangingPunct="0"/>
              <a:r>
                <a:rPr lang="zh-CN" altLang="en-US" sz="2000" b="1">
                  <a:solidFill>
                    <a:srgbClr val="C00000"/>
                  </a:solidFill>
                  <a:latin typeface="Arial" pitchFamily="34" charset="0"/>
                  <a:ea typeface="宋体" panose="02010600030101010101" pitchFamily="2" charset="-122"/>
                </a:rPr>
                <a:t>定义及目的</a:t>
              </a:r>
              <a:endParaRPr lang="zh-CN" altLang="en-US" sz="2000" b="1">
                <a:solidFill>
                  <a:srgbClr val="C00000"/>
                </a:solidFill>
                <a:latin typeface="Arial" pitchFamily="34" charset="0"/>
                <a:ea typeface="宋体" panose="02010600030101010101" pitchFamily="2" charset="-122"/>
              </a:endParaRPr>
            </a:p>
            <a:p>
              <a:pPr eaLnBrk="0" hangingPunct="0"/>
              <a:endParaRPr lang="zh-CN" altLang="en-US" sz="2000">
                <a:solidFill>
                  <a:srgbClr val="000000"/>
                </a:solidFill>
                <a:latin typeface="Arial" pitchFamily="34" charset="0"/>
                <a:ea typeface="宋体" panose="02010600030101010101" pitchFamily="2" charset="-122"/>
              </a:endParaRPr>
            </a:p>
            <a:p>
              <a:pPr eaLnBrk="0" hangingPunct="0"/>
              <a:r>
                <a:rPr lang="zh-CN" altLang="en-US" sz="2000" b="1">
                  <a:solidFill>
                    <a:srgbClr val="C00000"/>
                  </a:solidFill>
                  <a:latin typeface="Arial" pitchFamily="34" charset="0"/>
                  <a:ea typeface="宋体" panose="02010600030101010101" pitchFamily="2" charset="-122"/>
                </a:rPr>
                <a:t>采血步骤</a:t>
              </a:r>
              <a:endParaRPr lang="zh-CN" altLang="en-US" sz="2000" b="1">
                <a:solidFill>
                  <a:srgbClr val="C00000"/>
                </a:solidFill>
                <a:latin typeface="Arial" pitchFamily="34" charset="0"/>
                <a:ea typeface="宋体" panose="02010600030101010101" pitchFamily="2" charset="-122"/>
              </a:endParaRPr>
            </a:p>
            <a:p>
              <a:pPr eaLnBrk="0" hangingPunct="0"/>
              <a:endParaRPr lang="zh-CN" altLang="en-US" sz="2000">
                <a:solidFill>
                  <a:srgbClr val="000000"/>
                </a:solidFill>
                <a:latin typeface="Arial" pitchFamily="34" charset="0"/>
                <a:ea typeface="宋体" panose="02010600030101010101" pitchFamily="2" charset="-122"/>
              </a:endParaRPr>
            </a:p>
            <a:p>
              <a:pPr eaLnBrk="0" hangingPunct="0"/>
              <a:r>
                <a:rPr lang="zh-CN" altLang="en-US" sz="2000" b="1">
                  <a:solidFill>
                    <a:srgbClr val="C00000"/>
                  </a:solidFill>
                  <a:latin typeface="Arial" pitchFamily="34" charset="0"/>
                  <a:ea typeface="宋体" panose="02010600030101010101" pitchFamily="2" charset="-122"/>
                </a:rPr>
                <a:t>注意事项</a:t>
              </a:r>
              <a:endParaRPr lang="zh-CN" altLang="en-US" sz="2000" b="1">
                <a:solidFill>
                  <a:srgbClr val="C00000"/>
                </a:solidFill>
                <a:latin typeface="Arial" pitchFamily="34" charset="0"/>
                <a:ea typeface="宋体" panose="02010600030101010101" pitchFamily="2" charset="-122"/>
              </a:endParaRPr>
            </a:p>
            <a:p>
              <a:pPr eaLnBrk="0" hangingPunct="0"/>
              <a:r>
                <a:rPr lang="zh-CN" altLang="en-US" sz="2000">
                  <a:solidFill>
                    <a:srgbClr val="000000"/>
                  </a:solidFill>
                  <a:latin typeface="Arial" pitchFamily="34" charset="0"/>
                  <a:ea typeface="宋体" panose="02010600030101010101" pitchFamily="2" charset="-122"/>
                </a:rPr>
                <a:t> </a:t>
              </a:r>
              <a:endParaRPr lang="zh-CN" altLang="en-US" sz="2000">
                <a:solidFill>
                  <a:srgbClr val="000000"/>
                </a:solidFill>
                <a:latin typeface="Arial" pitchFamily="34" charset="0"/>
                <a:ea typeface="宋体" panose="02010600030101010101" pitchFamily="2" charset="-122"/>
              </a:endParaRPr>
            </a:p>
            <a:p>
              <a:pPr eaLnBrk="0" hangingPunct="0"/>
              <a:endParaRPr lang="zh-CN" altLang="en-US" sz="2000">
                <a:solidFill>
                  <a:srgbClr val="000000"/>
                </a:solidFill>
                <a:latin typeface="Arial" pitchFamily="34" charset="0"/>
                <a:ea typeface="宋体" panose="02010600030101010101" pitchFamily="2" charset="-122"/>
              </a:endParaRPr>
            </a:p>
            <a:p>
              <a:pPr eaLnBrk="0" hangingPunct="0"/>
              <a:r>
                <a:rPr lang="zh-CN" altLang="en-US" sz="1400">
                  <a:solidFill>
                    <a:srgbClr val="000000"/>
                  </a:solidFill>
                  <a:latin typeface="Arial" pitchFamily="34" charset="0"/>
                  <a:ea typeface="宋体" panose="02010600030101010101" pitchFamily="2" charset="-122"/>
                </a:rPr>
                <a:t>  </a:t>
              </a:r>
              <a:endParaRPr lang="zh-CN" altLang="en-US" sz="1400">
                <a:solidFill>
                  <a:srgbClr val="000000"/>
                </a:solidFill>
                <a:latin typeface="Arial" pitchFamily="34" charset="0"/>
                <a:ea typeface="宋体" panose="02010600030101010101" pitchFamily="2" charset="-122"/>
              </a:endParaRPr>
            </a:p>
          </p:txBody>
        </p:sp>
      </p:grpSp>
      <p:grpSp>
        <p:nvGrpSpPr>
          <p:cNvPr id="5127" name="组合 5127"/>
          <p:cNvGrpSpPr/>
          <p:nvPr/>
        </p:nvGrpSpPr>
        <p:grpSpPr>
          <a:xfrm>
            <a:off x="2881630" y="586740"/>
            <a:ext cx="3319463" cy="1546225"/>
            <a:chExt cx="1889" cy="1009"/>
          </a:xfrm>
        </p:grpSpPr>
        <p:grpSp>
          <p:nvGrpSpPr>
            <p:cNvPr id="5128" name="组合 5128"/>
            <p:cNvGrpSpPr/>
            <p:nvPr/>
          </p:nvGrpSpPr>
          <p:grpSpPr>
            <a:xfrm>
              <a:off x="0" y="0"/>
              <a:ext cx="1889" cy="1009"/>
              <a:chExt cx="1889" cy="1009"/>
            </a:xfrm>
          </p:grpSpPr>
          <p:grpSp>
            <p:nvGrpSpPr>
              <p:cNvPr id="5129" name="组合 5129"/>
              <p:cNvGrpSpPr/>
              <p:nvPr/>
            </p:nvGrpSpPr>
            <p:grpSpPr>
              <a:xfrm>
                <a:off x="0" y="90"/>
                <a:ext cx="1889" cy="919"/>
                <a:chExt cx="1926" cy="937"/>
              </a:xfrm>
            </p:grpSpPr>
            <p:sp>
              <p:nvSpPr>
                <p:cNvPr id="5130" name="椭圆 5130"/>
                <p:cNvSpPr/>
                <p:nvPr/>
              </p:nvSpPr>
              <p:spPr>
                <a:xfrm>
                  <a:off x="21" y="30"/>
                  <a:ext cx="1905" cy="907"/>
                </a:xfrm>
                <a:prstGeom prst="ellipse">
                  <a:avLst/>
                </a:prstGeom>
                <a:gradFill rotWithShape="1">
                  <a:gsLst>
                    <a:gs pos="0">
                      <a:schemeClr val="hlink"/>
                    </a:gs>
                    <a:gs pos="100000">
                      <a:srgbClr val="004A4A"/>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1" name="椭圆 5131"/>
                <p:cNvSpPr/>
                <p:nvPr/>
              </p:nvSpPr>
              <p:spPr>
                <a:xfrm>
                  <a:off x="0" y="0"/>
                  <a:ext cx="1905" cy="907"/>
                </a:xfrm>
                <a:prstGeom prst="ellipse">
                  <a:avLst/>
                </a:prstGeom>
                <a:gradFill rotWithShape="1">
                  <a:gsLst>
                    <a:gs pos="0">
                      <a:srgbClr val="8ED2D2"/>
                    </a:gs>
                    <a:gs pos="100000">
                      <a:schemeClr val="hlink"/>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grpSp>
          <p:sp>
            <p:nvSpPr>
              <p:cNvPr id="5132" name="椭圆 5132"/>
              <p:cNvSpPr/>
              <p:nvPr/>
            </p:nvSpPr>
            <p:spPr>
              <a:xfrm>
                <a:off x="89" y="0"/>
                <a:ext cx="1691" cy="845"/>
              </a:xfrm>
              <a:prstGeom prst="ellipse">
                <a:avLst/>
              </a:prstGeom>
              <a:gradFill rotWithShape="1">
                <a:gsLst>
                  <a:gs pos="0">
                    <a:srgbClr val="576869"/>
                  </a:gs>
                  <a:gs pos="100000">
                    <a:schemeClr val="accent1"/>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3" name="椭圆 5133"/>
              <p:cNvSpPr/>
              <p:nvPr/>
            </p:nvSpPr>
            <p:spPr>
              <a:xfrm>
                <a:off x="111" y="5"/>
                <a:ext cx="1650" cy="824"/>
              </a:xfrm>
              <a:prstGeom prst="ellipse">
                <a:avLst/>
              </a:prstGeom>
              <a:gradFill rotWithShape="1">
                <a:gsLst>
                  <a:gs pos="0">
                    <a:schemeClr val="accent1">
                      <a:alpha val="0"/>
                    </a:schemeClr>
                  </a:gs>
                  <a:gs pos="100000">
                    <a:srgbClr val="E7F4F5"/>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4" name="椭圆 5134"/>
              <p:cNvSpPr/>
              <p:nvPr/>
            </p:nvSpPr>
            <p:spPr>
              <a:xfrm>
                <a:off x="128" y="13"/>
                <a:ext cx="1570" cy="770"/>
              </a:xfrm>
              <a:prstGeom prst="ellipse">
                <a:avLst/>
              </a:prstGeom>
              <a:gradFill rotWithShape="1">
                <a:gsLst>
                  <a:gs pos="0">
                    <a:srgbClr val="94B1B4"/>
                  </a:gs>
                  <a:gs pos="100000">
                    <a:schemeClr val="accent1">
                      <a:alpha val="48000"/>
                    </a:schemeClr>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sp>
            <p:nvSpPr>
              <p:cNvPr id="5135" name="椭圆 5135"/>
              <p:cNvSpPr/>
              <p:nvPr/>
            </p:nvSpPr>
            <p:spPr>
              <a:xfrm>
                <a:off x="211" y="30"/>
                <a:ext cx="1382" cy="624"/>
              </a:xfrm>
              <a:prstGeom prst="ellipse">
                <a:avLst/>
              </a:prstGeom>
              <a:gradFill rotWithShape="1">
                <a:gsLst>
                  <a:gs pos="0">
                    <a:srgbClr val="FFFFFF"/>
                  </a:gs>
                  <a:gs pos="100000">
                    <a:schemeClr val="accent1">
                      <a:alpha val="37999"/>
                    </a:schemeClr>
                  </a:gs>
                </a:gsLst>
                <a:lin ang="2700000" scaled="1"/>
              </a:grad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宋体" panose="02010600030101010101" pitchFamily="2" charset="-122"/>
                </a:endParaRPr>
              </a:p>
            </p:txBody>
          </p:sp>
        </p:grpSp>
        <p:sp>
          <p:nvSpPr>
            <p:cNvPr id="5136" name="文本框 5136"/>
            <p:cNvSpPr txBox="1"/>
            <p:nvPr/>
          </p:nvSpPr>
          <p:spPr>
            <a:xfrm>
              <a:off x="367" y="142"/>
              <a:ext cx="1097" cy="37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200" b="1">
                  <a:latin typeface="Arial" pitchFamily="34" charset="0"/>
                  <a:ea typeface="宋体" panose="02010600030101010101" pitchFamily="2" charset="-122"/>
                </a:rPr>
                <a:t> 主要内容</a:t>
              </a:r>
              <a:endParaRPr lang="zh-CN" altLang="en-US" sz="3200" b="1">
                <a:latin typeface="Arial" pitchFamily="34" charset="0"/>
                <a:ea typeface="宋体" panose="02010600030101010101" pitchFamily="2" charset="-122"/>
              </a:endParaRPr>
            </a:p>
          </p:txBody>
        </p:sp>
      </p:grpSp>
      <p:grpSp>
        <p:nvGrpSpPr>
          <p:cNvPr id="5137" name="组合 5137"/>
          <p:cNvGrpSpPr/>
          <p:nvPr/>
        </p:nvGrpSpPr>
        <p:grpSpPr>
          <a:xfrm rot="60000">
            <a:off x="5713413" y="2463800"/>
            <a:ext cx="2373312" cy="3768725"/>
            <a:chExt cx="1440" cy="1680"/>
          </a:xfrm>
        </p:grpSpPr>
        <p:sp>
          <p:nvSpPr>
            <p:cNvPr id="5138" name="圆角矩形 5138"/>
            <p:cNvSpPr/>
            <p:nvPr/>
          </p:nvSpPr>
          <p:spPr>
            <a:xfrm>
              <a:off x="0" y="0"/>
              <a:ext cx="1440" cy="1680"/>
            </a:xfrm>
            <a:prstGeom prst="roundRect">
              <a:avLst>
                <a:gd name="adj" fmla="val 16667"/>
              </a:avLst>
            </a:prstGeom>
            <a:noFill/>
            <a:ln w="38100" cap="flat" cmpd="sng">
              <a:solidFill>
                <a:schemeClr val="tx1"/>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lgn="ctr" eaLnBrk="0" hangingPunct="0"/>
              <a:endParaRPr lang="zh-CN" altLang="en-US" sz="1800">
                <a:latin typeface="Verdana" panose="020b0604030504040204" pitchFamily="34" charset="0"/>
                <a:ea typeface="宋体" panose="02010600030101010101" pitchFamily="2" charset="-122"/>
              </a:endParaRPr>
            </a:p>
          </p:txBody>
        </p:sp>
        <p:sp>
          <p:nvSpPr>
            <p:cNvPr id="5139" name="文本框 5139"/>
            <p:cNvSpPr txBox="1"/>
            <p:nvPr/>
          </p:nvSpPr>
          <p:spPr>
            <a:xfrm>
              <a:off x="96" y="126"/>
              <a:ext cx="1284" cy="1344"/>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800" b="1">
                  <a:solidFill>
                    <a:srgbClr val="000000"/>
                  </a:solidFill>
                  <a:latin typeface="Arial" pitchFamily="34" charset="0"/>
                  <a:ea typeface="宋体" panose="02010600030101010101" pitchFamily="2" charset="-122"/>
                </a:rPr>
                <a:t>二、结果解读</a:t>
              </a:r>
              <a:endParaRPr lang="zh-CN" altLang="en-US" sz="2800" b="1">
                <a:solidFill>
                  <a:srgbClr val="000000"/>
                </a:solidFill>
                <a:latin typeface="Arial" pitchFamily="34" charset="0"/>
                <a:ea typeface="宋体" panose="02010600030101010101" pitchFamily="2" charset="-122"/>
              </a:endParaRPr>
            </a:p>
            <a:p>
              <a:pPr eaLnBrk="0" hangingPunct="0"/>
              <a:endParaRPr lang="zh-CN" altLang="en-US" sz="1400">
                <a:solidFill>
                  <a:srgbClr val="000000"/>
                </a:solidFill>
                <a:latin typeface="Arial" pitchFamily="34" charset="0"/>
                <a:ea typeface="宋体" panose="02010600030101010101" pitchFamily="2" charset="-122"/>
              </a:endParaRPr>
            </a:p>
            <a:p>
              <a:pPr eaLnBrk="0" hangingPunct="0"/>
              <a:r>
                <a:rPr lang="zh-CN" altLang="en-US" sz="2000" b="1">
                  <a:solidFill>
                    <a:srgbClr val="C00000"/>
                  </a:solidFill>
                  <a:latin typeface="Arial" pitchFamily="34" charset="0"/>
                  <a:ea typeface="宋体" panose="02010600030101010101" pitchFamily="2" charset="-122"/>
                </a:rPr>
                <a:t>常用指标数值</a:t>
              </a:r>
              <a:endParaRPr lang="zh-CN" altLang="en-US" sz="2000" b="1">
                <a:solidFill>
                  <a:srgbClr val="C00000"/>
                </a:solidFill>
                <a:latin typeface="Arial" pitchFamily="34" charset="0"/>
                <a:ea typeface="宋体" panose="02010600030101010101" pitchFamily="2" charset="-122"/>
              </a:endParaRPr>
            </a:p>
            <a:p>
              <a:pPr eaLnBrk="0" hangingPunct="0"/>
              <a:endParaRPr lang="zh-CN" altLang="en-US" sz="2000" b="1">
                <a:solidFill>
                  <a:srgbClr val="C00000"/>
                </a:solidFill>
                <a:latin typeface="Arial" pitchFamily="34" charset="0"/>
                <a:ea typeface="宋体" panose="02010600030101010101" pitchFamily="2" charset="-122"/>
              </a:endParaRPr>
            </a:p>
            <a:p>
              <a:pPr eaLnBrk="0" hangingPunct="0"/>
              <a:r>
                <a:rPr lang="zh-CN" altLang="en-US" sz="2000" b="1">
                  <a:solidFill>
                    <a:srgbClr val="C00000"/>
                  </a:solidFill>
                  <a:latin typeface="Arial" pitchFamily="34" charset="0"/>
                  <a:ea typeface="宋体" panose="02010600030101010101" pitchFamily="2" charset="-122"/>
                </a:rPr>
                <a:t>常见酸碱平衡紊乱类型</a:t>
              </a:r>
              <a:endParaRPr lang="zh-CN" altLang="en-US" sz="2000" b="1">
                <a:solidFill>
                  <a:srgbClr val="C00000"/>
                </a:solidFill>
                <a:latin typeface="Arial" pitchFamily="34" charset="0"/>
                <a:ea typeface="宋体" panose="02010600030101010101" pitchFamily="2" charset="-122"/>
              </a:endParaRPr>
            </a:p>
            <a:p>
              <a:pPr eaLnBrk="0" hangingPunct="0"/>
              <a:endParaRPr lang="zh-CN" altLang="en-US" sz="2000">
                <a:solidFill>
                  <a:srgbClr val="000000"/>
                </a:solidFill>
                <a:latin typeface="Arial" pitchFamily="34" charset="0"/>
                <a:ea typeface="宋体" panose="02010600030101010101" pitchFamily="2" charset="-122"/>
              </a:endParaRPr>
            </a:p>
            <a:p>
              <a:pPr eaLnBrk="0" hangingPunct="0"/>
              <a:endParaRPr lang="zh-CN" altLang="en-US" sz="2000">
                <a:solidFill>
                  <a:srgbClr val="000000"/>
                </a:solidFill>
                <a:latin typeface="Arial" pitchFamily="34" charset="0"/>
                <a:ea typeface="宋体" panose="02010600030101010101" pitchFamily="2" charset="-122"/>
              </a:endParaRPr>
            </a:p>
          </p:txBody>
        </p:sp>
      </p:grpSp>
    </p:spTree>
  </p:cSld>
  <p:clrMapOvr>
    <a:masterClrMapping/>
  </p:clrMapOvr>
  <p:transition>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5" name="ïS1îďé"/>
          <p:cNvSpPr txBox="1"/>
          <p:nvPr/>
        </p:nvSpPr>
        <p:spPr bwMode="auto">
          <a:xfrm>
            <a:off x="173355" y="1807845"/>
            <a:ext cx="6681470" cy="887095"/>
          </a:xfrm>
          <a:prstGeom prst="roundRect">
            <a:avLst>
              <a:gd name="adj" fmla="val 50000"/>
            </a:avLst>
          </a:prstGeom>
          <a:solidFill>
            <a:schemeClr val="accent5">
              <a:lumMod val="75000"/>
            </a:schemeClr>
          </a:solidFill>
          <a:ln w="9525">
            <a:solidFill>
              <a:schemeClr val="accent1"/>
            </a:solidFill>
            <a:miter lim="800000"/>
          </a:ln>
        </p:spPr>
        <p:txBody>
          <a:bodyPr wrap="square" lIns="91440" tIns="45720" rIns="91440" bIns="45720" anchor="ctr" anchorCtr="0">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9pPr>
          </a:lstStyle>
          <a:p>
            <a:pPr algn="ctr">
              <a:spcBef>
                <a:spcPct val="0"/>
              </a:spcBef>
            </a:pPr>
            <a:endParaRPr lang="zh-CN" altLang="en-US" b="1">
              <a:latin typeface="+mj-lt"/>
              <a:ea typeface="+mj-ea"/>
              <a:cs typeface="+mj-cs"/>
              <a:sym typeface="+mn-ea"/>
            </a:endParaRPr>
          </a:p>
          <a:p>
            <a:pPr algn="ctr">
              <a:spcBef>
                <a:spcPct val="0"/>
              </a:spcBef>
            </a:pPr>
            <a:r>
              <a:rPr lang="zh-CN" altLang="en-US" b="1">
                <a:latin typeface="+mj-lt"/>
                <a:ea typeface="+mj-ea"/>
                <a:cs typeface="+mj-cs"/>
                <a:sym typeface="+mn-ea"/>
              </a:rPr>
              <a:t>动脉血气分析是指对动脉血液中不同类型的气体和酸碱性物质进行分析的技术过程。</a:t>
            </a:r>
            <a:r>
              <a:rPr lang="zh-CN" altLang="en-US" b="1">
                <a:latin typeface="+mn-lt"/>
                <a:ea typeface="+mn-ea"/>
                <a:sym typeface="+mn-ea"/>
              </a:rPr>
              <a:t>是判断呼吸衰竭与酸碱失衡最客观的指标。</a:t>
            </a:r>
            <a:endParaRPr kumimoji="0" lang="zh-CN" altLang="en-US" b="1" i="0" u="none" strike="noStrike" kern="1200" cap="none" spc="0" normalizeH="0" baseline="0" noProof="1">
              <a:solidFill>
                <a:schemeClr val="tx1"/>
              </a:solidFill>
              <a:latin typeface="+mn-lt"/>
              <a:ea typeface="+mn-ea"/>
              <a:cs typeface="+mn-cs"/>
            </a:endParaRPr>
          </a:p>
          <a:p>
            <a:pPr algn="ctr">
              <a:spcBef>
                <a:spcPct val="0"/>
              </a:spcBef>
            </a:pPr>
            <a:endParaRPr lang="zh-CN" altLang="en-US" b="1">
              <a:latin typeface="+mj-lt"/>
              <a:ea typeface="+mj-ea"/>
              <a:cs typeface="+mj-cs"/>
              <a:sym typeface="+mn-ea"/>
            </a:endParaRPr>
          </a:p>
        </p:txBody>
      </p:sp>
      <p:sp>
        <p:nvSpPr>
          <p:cNvPr id="2" name="文本框 1"/>
          <p:cNvSpPr txBox="1"/>
          <p:nvPr/>
        </p:nvSpPr>
        <p:spPr>
          <a:xfrm>
            <a:off x="401955" y="1068705"/>
            <a:ext cx="3955415" cy="521970"/>
          </a:xfrm>
          <a:prstGeom prst="rect">
            <a:avLst/>
          </a:prstGeom>
          <a:noFill/>
        </p:spPr>
        <p:txBody>
          <a:bodyPr wrap="non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lgn="ctr">
              <a:spcBef>
                <a:spcPct val="0"/>
              </a:spcBef>
            </a:pPr>
            <a:r>
              <a:rPr lang="zh-CN" altLang="en-US" sz="2800" b="1">
                <a:latin typeface="+mj-lt"/>
                <a:ea typeface="+mj-ea"/>
                <a:cs typeface="+mj-cs"/>
                <a:sym typeface="+mn-ea"/>
              </a:rPr>
              <a:t>1、动脉血气分析定义：</a:t>
            </a:r>
            <a:endParaRPr lang="zh-CN" altLang="en-US" sz="2800" b="1"/>
          </a:p>
        </p:txBody>
      </p:sp>
      <p:sp>
        <p:nvSpPr>
          <p:cNvPr id="3" name="ïS1îďé"/>
          <p:cNvSpPr txBox="1"/>
          <p:nvPr/>
        </p:nvSpPr>
        <p:spPr bwMode="auto">
          <a:xfrm>
            <a:off x="3031490" y="3702685"/>
            <a:ext cx="3823335" cy="3038475"/>
          </a:xfrm>
          <a:prstGeom prst="roundRect">
            <a:avLst>
              <a:gd name="adj" fmla="val 50000"/>
            </a:avLst>
          </a:prstGeom>
          <a:solidFill>
            <a:schemeClr val="accent1"/>
          </a:solidFill>
          <a:ln w="9525">
            <a:solidFill>
              <a:schemeClr val="accent1"/>
            </a:solidFill>
            <a:miter lim="800000"/>
          </a:ln>
        </p:spPr>
        <p:txBody>
          <a:bodyPr wrap="square" lIns="91440" tIns="45720" rIns="91440" bIns="45720" anchor="ctr" anchorCtr="0">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cs typeface="+mn-cs"/>
              </a:defRPr>
            </a:lvl9pPr>
          </a:lstStyle>
          <a:p>
            <a:pPr algn="ctr">
              <a:spcBef>
                <a:spcPct val="0"/>
              </a:spcBef>
            </a:pPr>
            <a:r>
              <a:rPr lang="zh-CN" altLang="en-US" b="1">
                <a:sym typeface="+mn-ea"/>
              </a:rPr>
              <a:t>可以用来动态判断患者通气和氧合状态；</a:t>
            </a:r>
            <a:endParaRPr lang="zh-CN" altLang="en-US" b="1"/>
          </a:p>
          <a:p>
            <a:pPr algn="ctr">
              <a:spcBef>
                <a:spcPct val="0"/>
              </a:spcBef>
            </a:pPr>
            <a:r>
              <a:rPr lang="zh-CN" altLang="en-US" b="1">
                <a:sym typeface="+mn-ea"/>
              </a:rPr>
              <a:t>了解机体的酸碱平衡情况；</a:t>
            </a:r>
            <a:endParaRPr lang="zh-CN" altLang="en-US" b="1"/>
          </a:p>
          <a:p>
            <a:pPr algn="ctr">
              <a:spcBef>
                <a:spcPct val="0"/>
              </a:spcBef>
            </a:pPr>
            <a:r>
              <a:rPr lang="zh-CN" altLang="en-US" b="1">
                <a:sym typeface="+mn-ea"/>
              </a:rPr>
              <a:t>是监测呼吸机治疗效果的重要指标之一；</a:t>
            </a:r>
            <a:endParaRPr lang="zh-CN" altLang="en-US" b="1"/>
          </a:p>
          <a:p>
            <a:pPr algn="ctr">
              <a:spcBef>
                <a:spcPct val="0"/>
              </a:spcBef>
            </a:pPr>
            <a:r>
              <a:rPr lang="zh-CN" altLang="en-US" b="1">
                <a:sym typeface="+mn-ea"/>
              </a:rPr>
              <a:t>为制定治疗方案和护理计划提供依据</a:t>
            </a:r>
            <a:r>
              <a:rPr lang="zh-CN" altLang="en-US">
                <a:sym typeface="+mn-ea"/>
              </a:rPr>
              <a:t>。</a:t>
            </a:r>
            <a:endParaRPr lang="en-US" altLang="zh-CN" b="1">
              <a:latin typeface="+mj-lt"/>
              <a:ea typeface="+mj-ea"/>
              <a:cs typeface="+mj-cs"/>
              <a:sym typeface="+mn-ea"/>
            </a:endParaRPr>
          </a:p>
        </p:txBody>
      </p:sp>
      <p:sp>
        <p:nvSpPr>
          <p:cNvPr id="4" name="文本框 3"/>
          <p:cNvSpPr txBox="1"/>
          <p:nvPr/>
        </p:nvSpPr>
        <p:spPr>
          <a:xfrm>
            <a:off x="401955" y="3088640"/>
            <a:ext cx="4312920" cy="521970"/>
          </a:xfrm>
          <a:prstGeom prst="rect">
            <a:avLst/>
          </a:prstGeom>
          <a:noFill/>
        </p:spPr>
        <p:txBody>
          <a:bodyPr wrap="non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en-US" altLang="zh-CN" sz="2800" b="1">
                <a:sym typeface="+mn-ea"/>
              </a:rPr>
              <a:t>2</a:t>
            </a:r>
            <a:r>
              <a:rPr lang="zh-CN" altLang="en-US" sz="2800" b="1">
                <a:sym typeface="+mn-ea"/>
              </a:rPr>
              <a:t>、动脉血气分析的目的：</a:t>
            </a:r>
            <a:endParaRPr lang="zh-CN" altLang="en-US" sz="2800" b="1"/>
          </a:p>
        </p:txBody>
      </p:sp>
    </p:spTree>
  </p:cSld>
  <p:clrMapOvr>
    <a:masterClrMapping/>
  </p:clrMapOvr>
  <p:transition>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7170" name="标题 7169"/>
          <p:cNvSpPr>
            <a:spLocks noGrp="1"/>
          </p:cNvSpPr>
          <p:nvPr>
            <p:ph type="title"/>
          </p:nvPr>
        </p:nvSpPr>
        <p:spPr>
          <a:xfrm>
            <a:off x="270510" y="963295"/>
            <a:ext cx="8229600" cy="953135"/>
          </a:xfrm>
        </p:spPr>
        <p:txBody>
          <a:bodyPr anchor="ctr" anchorCtr="0"/>
          <a:lstStyle/>
          <a:p>
            <a:br>
              <a:rPr lang="zh-CN" altLang="en-US" sz="2800"/>
            </a:br>
            <a:r>
              <a:rPr lang="zh-CN" altLang="en-US" sz="3200" b="1">
                <a:solidFill>
                  <a:schemeClr val="tx1"/>
                </a:solidFill>
              </a:rPr>
              <a:t>（一）标本采集的操作流程</a:t>
            </a:r>
            <a:br>
              <a:rPr lang="zh-CN" altLang="en-US" sz="3200" b="1"/>
            </a:br>
            <a:br>
              <a:rPr lang="zh-CN" altLang="en-US" sz="2800"/>
            </a:br>
            <a:endParaRPr lang="zh-CN" altLang="en-US" sz="2800"/>
          </a:p>
        </p:txBody>
      </p:sp>
      <p:sp>
        <p:nvSpPr>
          <p:cNvPr id="7171" name="内容占位符 7170"/>
          <p:cNvSpPr>
            <a:spLocks noGrp="1"/>
          </p:cNvSpPr>
          <p:nvPr>
            <p:ph idx="1"/>
          </p:nvPr>
        </p:nvSpPr>
        <p:spPr/>
        <p:txBody>
          <a:bodyPr anchor="t" anchorCtr="0"/>
          <a:lstStyle/>
          <a:p>
            <a:r>
              <a:rPr lang="zh-CN" altLang="en-US" sz="2800" b="1"/>
              <a:t>采样前准备</a:t>
            </a:r>
            <a:r>
              <a:rPr lang="zh-CN" altLang="en-US" b="1"/>
              <a:t>  </a:t>
            </a:r>
            <a:r>
              <a:rPr lang="zh-CN" altLang="en-US" sz="2400" b="1"/>
              <a:t>环境 、患者 、物品   </a:t>
            </a:r>
            <a:endParaRPr lang="zh-CN" altLang="en-US" sz="2400" b="1"/>
          </a:p>
          <a:p>
            <a:endParaRPr lang="zh-CN" altLang="en-US" sz="2400" b="1"/>
          </a:p>
          <a:p>
            <a:r>
              <a:rPr lang="zh-CN" altLang="en-US" sz="2800" b="1"/>
              <a:t>采 样  </a:t>
            </a:r>
            <a:r>
              <a:rPr lang="zh-CN" altLang="en-US" sz="2400" b="1"/>
              <a:t>   采样前：</a:t>
            </a:r>
            <a:r>
              <a:rPr lang="zh-CN" altLang="en-US" sz="2400" b="1">
                <a:sym typeface="+mn-ea"/>
              </a:rPr>
              <a:t>艾伦测试法</a:t>
            </a:r>
            <a:r>
              <a:rPr lang="en-US" altLang="zh-CN" sz="2400" b="1">
                <a:sym typeface="+mn-ea"/>
              </a:rPr>
              <a:t>(Allen)</a:t>
            </a:r>
            <a:r>
              <a:rPr lang="zh-CN" altLang="en-US" sz="2400" b="1">
                <a:sym typeface="+mn-ea"/>
              </a:rPr>
              <a:t>试验</a:t>
            </a:r>
            <a:endParaRPr lang="zh-CN" altLang="en-US" sz="2400" b="1">
              <a:sym typeface="+mn-ea"/>
            </a:endParaRPr>
          </a:p>
          <a:p>
            <a:pPr marL="0" indent="0">
              <a:buNone/>
            </a:pPr>
            <a:r>
              <a:rPr lang="en-US" altLang="zh-CN" sz="2400" b="1"/>
              <a:t>                 </a:t>
            </a:r>
            <a:r>
              <a:rPr lang="zh-CN" altLang="en-US" sz="2400" b="1"/>
              <a:t>部位的选择 ：</a:t>
            </a:r>
            <a:r>
              <a:rPr lang="zh-CN" altLang="en-US" sz="2400" b="1">
                <a:solidFill>
                  <a:srgbClr val="FF0000"/>
                </a:solidFill>
              </a:rPr>
              <a:t>首选桡动脉</a:t>
            </a:r>
            <a:r>
              <a:rPr lang="zh-CN" altLang="en-US" sz="2400" b="1"/>
              <a:t>、肱动脉 、股动脉、足</a:t>
            </a:r>
            <a:r>
              <a:rPr lang="en-US" altLang="zh-CN" sz="2400" b="1"/>
              <a:t>    </a:t>
            </a:r>
            <a:r>
              <a:rPr lang="zh-CN" altLang="en-US" sz="2400" b="1"/>
              <a:t>背动脉   </a:t>
            </a:r>
            <a:endParaRPr lang="zh-CN" altLang="en-US" sz="2400" b="1"/>
          </a:p>
          <a:p>
            <a:pPr>
              <a:buNone/>
            </a:pPr>
            <a:endParaRPr lang="zh-CN" altLang="en-US" sz="2400" b="1"/>
          </a:p>
          <a:p>
            <a:r>
              <a:rPr lang="zh-CN" altLang="en-US" sz="2800" b="1"/>
              <a:t>储存  </a:t>
            </a:r>
            <a:r>
              <a:rPr lang="zh-CN" altLang="en-US" sz="2000" b="1"/>
              <a:t>        </a:t>
            </a:r>
            <a:r>
              <a:rPr lang="zh-CN" altLang="en-US" sz="2400" b="1"/>
              <a:t>正确处理标本  、标本隔绝空气</a:t>
            </a:r>
            <a:r>
              <a:rPr lang="zh-CN" altLang="en-US" sz="2400" b="1" u="sng"/>
              <a:t> </a:t>
            </a:r>
            <a:r>
              <a:rPr lang="zh-CN" altLang="en-US" sz="2400" b="1"/>
              <a:t> </a:t>
            </a:r>
            <a:endParaRPr lang="zh-CN" altLang="en-US" sz="2400" b="1"/>
          </a:p>
          <a:p>
            <a:endParaRPr lang="zh-CN" altLang="en-US" sz="2400" b="1"/>
          </a:p>
          <a:p>
            <a:r>
              <a:rPr lang="zh-CN" altLang="en-US" sz="2800" b="1"/>
              <a:t>送检 </a:t>
            </a:r>
            <a:r>
              <a:rPr lang="zh-CN" altLang="en-US" b="1"/>
              <a:t>     </a:t>
            </a:r>
            <a:r>
              <a:rPr lang="zh-CN" altLang="en-US" sz="2400" b="1"/>
              <a:t>正确填写送检单     、及时送检</a:t>
            </a:r>
            <a:r>
              <a:rPr lang="zh-CN" altLang="en-US" sz="2000" b="1"/>
              <a:t>     </a:t>
            </a:r>
            <a:r>
              <a:rPr lang="zh-CN" altLang="en-US" sz="2000"/>
              <a:t>             </a:t>
            </a:r>
            <a:endParaRPr lang="zh-CN" altLang="en-US" sz="2000"/>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171">
                                            <p:txEl>
                                              <p:charRg st="0" end="27"/>
                                            </p:txEl>
                                          </p:spTgt>
                                        </p:tgtEl>
                                        <p:attrNameLst>
                                          <p:attrName>style.visibility</p:attrName>
                                        </p:attrNameLst>
                                      </p:cBhvr>
                                      <p:to>
                                        <p:strVal val="visible"/>
                                      </p:to>
                                    </p:set>
                                    <p:anim calcmode="lin" valueType="num">
                                      <p:cBhvr additive="base">
                                        <p:cTn id="7" dur="500" fill="hold"/>
                                        <p:tgtEl>
                                          <p:spTgt spid="7171">
                                            <p:txEl>
                                              <p:charRg st="0" end="2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charRg st="0" end="27"/>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171">
                                            <p:txEl>
                                              <p:charRg st="28" end="61"/>
                                            </p:txEl>
                                          </p:spTgt>
                                        </p:tgtEl>
                                        <p:attrNameLst>
                                          <p:attrName>style.visibility</p:attrName>
                                        </p:attrNameLst>
                                      </p:cBhvr>
                                      <p:to>
                                        <p:strVal val="visible"/>
                                      </p:to>
                                    </p:set>
                                    <p:anim calcmode="lin" valueType="num">
                                      <p:cBhvr additive="base">
                                        <p:cTn id="13" dur="500" fill="hold"/>
                                        <p:tgtEl>
                                          <p:spTgt spid="7171">
                                            <p:txEl>
                                              <p:charRg st="28" end="6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charRg st="28" end="6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171">
                                            <p:txEl>
                                              <p:charRg st="3" end="3"/>
                                            </p:txEl>
                                          </p:spTgt>
                                        </p:tgtEl>
                                        <p:attrNameLst>
                                          <p:attrName>style.visibility</p:attrName>
                                        </p:attrNameLst>
                                      </p:cBhvr>
                                      <p:to>
                                        <p:strVal val="visible"/>
                                      </p:to>
                                    </p:set>
                                    <p:anim calcmode="lin" valueType="num">
                                      <p:cBhvr additive="base">
                                        <p:cTn id="19" dur="500" fill="hold"/>
                                        <p:tgtEl>
                                          <p:spTgt spid="7171">
                                            <p:txEl>
                                              <p:char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char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7171">
                                            <p:txEl>
                                              <p:charRg st="63" end="93"/>
                                            </p:txEl>
                                          </p:spTgt>
                                        </p:tgtEl>
                                        <p:attrNameLst>
                                          <p:attrName>style.visibility</p:attrName>
                                        </p:attrNameLst>
                                      </p:cBhvr>
                                      <p:to>
                                        <p:strVal val="visible"/>
                                      </p:to>
                                    </p:set>
                                    <p:anim calcmode="lin" valueType="num">
                                      <p:cBhvr additive="base">
                                        <p:cTn id="25" dur="500" fill="hold"/>
                                        <p:tgtEl>
                                          <p:spTgt spid="7171">
                                            <p:txEl>
                                              <p:charRg st="63" end="9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charRg st="63" end="9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7171">
                                            <p:txEl>
                                              <p:charRg st="94" end="138"/>
                                            </p:txEl>
                                          </p:spTgt>
                                        </p:tgtEl>
                                        <p:attrNameLst>
                                          <p:attrName>style.visibility</p:attrName>
                                        </p:attrNameLst>
                                      </p:cBhvr>
                                      <p:to>
                                        <p:strVal val="visible"/>
                                      </p:to>
                                    </p:set>
                                    <p:anim calcmode="lin" valueType="num">
                                      <p:cBhvr additive="base">
                                        <p:cTn id="31" dur="500" fill="hold"/>
                                        <p:tgtEl>
                                          <p:spTgt spid="7171">
                                            <p:txEl>
                                              <p:charRg st="94" end="13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charRg st="94" end="13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8194" name="标题 8193"/>
          <p:cNvSpPr/>
          <p:nvPr>
            <p:ph type="title"/>
          </p:nvPr>
        </p:nvSpPr>
        <p:spPr>
          <a:xfrm>
            <a:off x="283210" y="807085"/>
            <a:ext cx="8229600" cy="1143000"/>
          </a:xfrm>
        </p:spPr>
        <p:txBody>
          <a:bodyPr anchor="ctr" anchorCtr="0"/>
          <a:lstStyle/>
          <a:p>
            <a:r>
              <a:rPr lang="zh-CN" altLang="en-US" sz="3200" b="1">
                <a:solidFill>
                  <a:schemeClr val="tx1"/>
                </a:solidFill>
              </a:rPr>
              <a:t>（二）标本采集的操作流程</a:t>
            </a:r>
            <a:endParaRPr lang="zh-CN" altLang="en-US" sz="3200" b="1">
              <a:solidFill>
                <a:schemeClr val="tx1"/>
              </a:solidFill>
            </a:endParaRPr>
          </a:p>
        </p:txBody>
      </p:sp>
      <p:sp>
        <p:nvSpPr>
          <p:cNvPr id="8195" name="文本占位符 8194"/>
          <p:cNvSpPr/>
          <p:nvPr>
            <p:ph idx="1"/>
          </p:nvPr>
        </p:nvSpPr>
        <p:spPr>
          <a:xfrm>
            <a:off x="149225" y="1843088"/>
            <a:ext cx="8229600" cy="4525962"/>
          </a:xfrm>
        </p:spPr>
        <p:txBody>
          <a:bodyPr anchor="t" anchorCtr="0"/>
          <a:lstStyle/>
          <a:p>
            <a:pPr>
              <a:buNone/>
            </a:pPr>
            <a:r>
              <a:rPr lang="zh-CN" altLang="en-US" sz="2800"/>
              <a:t>采样前准备      </a:t>
            </a:r>
            <a:r>
              <a:rPr lang="zh-CN" altLang="en-US" sz="2000"/>
              <a:t>患者、环境、物品</a:t>
            </a:r>
            <a:endParaRPr lang="zh-CN" altLang="en-US" sz="2000"/>
          </a:p>
        </p:txBody>
      </p:sp>
      <p:sp>
        <p:nvSpPr>
          <p:cNvPr id="8196" name="直接连接符 8195"/>
          <p:cNvSpPr/>
          <p:nvPr/>
        </p:nvSpPr>
        <p:spPr>
          <a:xfrm flipH="1">
            <a:off x="7366000" y="6126163"/>
            <a:ext cx="0" cy="0"/>
          </a:xfrm>
          <a:prstGeom prst="line">
            <a:avLst/>
          </a:prstGeom>
          <a:ln w="9525" cap="flat" cmpd="sng">
            <a:solidFill>
              <a:schemeClr val="tx1"/>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p:txBody>
      </p:sp>
      <p:sp>
        <p:nvSpPr>
          <p:cNvPr id="8197" name="文本框 8196"/>
          <p:cNvSpPr txBox="1"/>
          <p:nvPr/>
        </p:nvSpPr>
        <p:spPr>
          <a:xfrm>
            <a:off x="7642225" y="5783263"/>
            <a:ext cx="1316038" cy="3968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endParaRPr lang="zh-CN" altLang="en-US" sz="2000">
              <a:latin typeface="Arial" pitchFamily="34" charset="0"/>
              <a:ea typeface="宋体" panose="02010600030101010101" pitchFamily="2" charset="-122"/>
            </a:endParaRPr>
          </a:p>
        </p:txBody>
      </p:sp>
      <p:pic>
        <p:nvPicPr>
          <p:cNvPr id="8198" name="图片 8197" descr="IMG_20140629_190206"/>
          <p:cNvPicPr>
            <a:picLocks noChangeAspect="1"/>
          </p:cNvPicPr>
          <p:nvPr/>
        </p:nvPicPr>
        <p:blipFill>
          <a:blip r:embed="rId2"/>
          <a:stretch>
            <a:fillRect/>
          </a:stretch>
        </p:blipFill>
        <p:spPr>
          <a:xfrm>
            <a:off x="149225" y="2411413"/>
            <a:ext cx="2832100" cy="2209800"/>
          </a:xfrm>
          <a:prstGeom prst="rect">
            <a:avLst/>
          </a:prstGeom>
          <a:noFill/>
          <a:ln w="9525">
            <a:noFill/>
          </a:ln>
        </p:spPr>
      </p:pic>
      <p:pic>
        <p:nvPicPr>
          <p:cNvPr id="8199" name="图片 8198" descr="IMG_20140629_190717"/>
          <p:cNvPicPr>
            <a:picLocks noChangeAspect="1"/>
          </p:cNvPicPr>
          <p:nvPr/>
        </p:nvPicPr>
        <p:blipFill>
          <a:blip r:embed="rId3"/>
          <a:stretch>
            <a:fillRect/>
          </a:stretch>
        </p:blipFill>
        <p:spPr>
          <a:xfrm>
            <a:off x="5861050" y="2393950"/>
            <a:ext cx="2836863" cy="2227263"/>
          </a:xfrm>
          <a:prstGeom prst="rect">
            <a:avLst/>
          </a:prstGeom>
          <a:noFill/>
          <a:ln w="9525">
            <a:noFill/>
          </a:ln>
        </p:spPr>
      </p:pic>
      <p:pic>
        <p:nvPicPr>
          <p:cNvPr id="8200" name="图片 8199" descr="IMG_20140629_191006"/>
          <p:cNvPicPr>
            <a:picLocks noChangeAspect="1"/>
          </p:cNvPicPr>
          <p:nvPr/>
        </p:nvPicPr>
        <p:blipFill>
          <a:blip r:embed="rId4"/>
          <a:stretch>
            <a:fillRect/>
          </a:stretch>
        </p:blipFill>
        <p:spPr>
          <a:xfrm>
            <a:off x="3106738" y="2411413"/>
            <a:ext cx="2582862" cy="2209800"/>
          </a:xfrm>
          <a:prstGeom prst="rect">
            <a:avLst/>
          </a:prstGeom>
          <a:noFill/>
          <a:ln w="9525">
            <a:noFill/>
          </a:ln>
        </p:spPr>
      </p:pic>
      <p:sp>
        <p:nvSpPr>
          <p:cNvPr id="8201" name="文本框 8200"/>
          <p:cNvSpPr txBox="1"/>
          <p:nvPr/>
        </p:nvSpPr>
        <p:spPr>
          <a:xfrm>
            <a:off x="149225" y="4767263"/>
            <a:ext cx="2832100" cy="3968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a:latin typeface="Arial" pitchFamily="34" charset="0"/>
                <a:ea typeface="宋体" panose="02010600030101010101" pitchFamily="2" charset="-122"/>
              </a:rPr>
              <a:t>私密性好、光线明亮</a:t>
            </a:r>
            <a:endParaRPr lang="zh-CN" altLang="en-US" sz="2000">
              <a:latin typeface="Arial" pitchFamily="34" charset="0"/>
              <a:ea typeface="宋体" panose="02010600030101010101" pitchFamily="2" charset="-122"/>
            </a:endParaRPr>
          </a:p>
        </p:txBody>
      </p:sp>
      <p:sp>
        <p:nvSpPr>
          <p:cNvPr id="8202" name="文本框 8201"/>
          <p:cNvSpPr txBox="1"/>
          <p:nvPr/>
        </p:nvSpPr>
        <p:spPr>
          <a:xfrm>
            <a:off x="3106738" y="4767263"/>
            <a:ext cx="2582862" cy="7016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a:latin typeface="Arial" pitchFamily="34" charset="0"/>
                <a:ea typeface="宋体" panose="02010600030101010101" pitchFamily="2" charset="-122"/>
              </a:rPr>
              <a:t>评估动脉的搏动、皮肤、治疗</a:t>
            </a:r>
            <a:endParaRPr lang="zh-CN" altLang="en-US" sz="2000">
              <a:latin typeface="Arial" pitchFamily="34" charset="0"/>
              <a:ea typeface="宋体" panose="02010600030101010101" pitchFamily="2" charset="-122"/>
            </a:endParaRPr>
          </a:p>
        </p:txBody>
      </p:sp>
      <p:sp>
        <p:nvSpPr>
          <p:cNvPr id="8203" name="文本框 8202"/>
          <p:cNvSpPr txBox="1"/>
          <p:nvPr/>
        </p:nvSpPr>
        <p:spPr>
          <a:xfrm>
            <a:off x="6054725" y="4706938"/>
            <a:ext cx="2643188" cy="70675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000">
                <a:latin typeface="Arial" pitchFamily="34" charset="0"/>
                <a:ea typeface="宋体" panose="02010600030101010101" pitchFamily="2" charset="-122"/>
              </a:rPr>
              <a:t>无菌治疗盘、消毒用物、血气注射器</a:t>
            </a:r>
            <a:endParaRPr lang="en-US" altLang="zh-CN" sz="2000">
              <a:latin typeface="Arial" pitchFamily="34" charset="0"/>
              <a:ea typeface="宋体" panose="02010600030101010101" pitchFamily="2" charset="-122"/>
            </a:endParaRPr>
          </a:p>
        </p:txBody>
      </p:sp>
    </p:spTree>
  </p:cSld>
  <p:clrMapOvr>
    <a:masterClrMapping/>
  </p:clrMapOvr>
  <p:transition>
    <p:wip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2290" name="标题 12289"/>
          <p:cNvSpPr/>
          <p:nvPr>
            <p:ph type="title"/>
          </p:nvPr>
        </p:nvSpPr>
        <p:spPr>
          <a:xfrm>
            <a:off x="457200" y="822325"/>
            <a:ext cx="8229600" cy="1499235"/>
          </a:xfrm>
        </p:spPr>
        <p:txBody>
          <a:bodyPr anchor="ctr" anchorCtr="0"/>
          <a:lstStyle/>
          <a:p>
            <a:r>
              <a:rPr lang="zh-CN" altLang="en-US" sz="3200" b="1">
                <a:solidFill>
                  <a:schemeClr val="tx1"/>
                </a:solidFill>
              </a:rPr>
              <a:t>艾伦测试法</a:t>
            </a:r>
            <a:r>
              <a:rPr lang="en-US" altLang="zh-CN" sz="3200" b="1">
                <a:solidFill>
                  <a:schemeClr val="tx1"/>
                </a:solidFill>
              </a:rPr>
              <a:t>(Allen)</a:t>
            </a:r>
            <a:r>
              <a:rPr lang="zh-CN" altLang="en-US" sz="3200" b="1">
                <a:solidFill>
                  <a:schemeClr val="tx1"/>
                </a:solidFill>
              </a:rPr>
              <a:t>试验</a:t>
            </a:r>
            <a:r>
              <a:rPr lang="en-US" altLang="zh-CN" sz="3200" b="1">
                <a:solidFill>
                  <a:schemeClr val="tx1"/>
                </a:solidFill>
              </a:rPr>
              <a:t>—</a:t>
            </a:r>
            <a:r>
              <a:rPr lang="zh-CN" altLang="en-US" sz="3200" b="1">
                <a:solidFill>
                  <a:schemeClr val="tx1"/>
                </a:solidFill>
              </a:rPr>
              <a:t>桡动脉</a:t>
            </a:r>
            <a:br>
              <a:rPr lang="zh-CN" altLang="en-US" sz="3200" b="1">
                <a:solidFill>
                  <a:schemeClr val="tx1"/>
                </a:solidFill>
              </a:rPr>
            </a:br>
            <a:r>
              <a:rPr lang="zh-CN" altLang="en-US" sz="2000" b="1">
                <a:solidFill>
                  <a:schemeClr val="tx1"/>
                </a:solidFill>
              </a:rPr>
              <a:t>是用于测试桡动脉和尺动脉对掌部的供血是否通畅的一个方法</a:t>
            </a:r>
            <a:endParaRPr lang="zh-CN" altLang="en-US" sz="2000" b="1">
              <a:solidFill>
                <a:schemeClr val="tx1"/>
              </a:solidFill>
            </a:endParaRPr>
          </a:p>
        </p:txBody>
      </p:sp>
      <p:sp>
        <p:nvSpPr>
          <p:cNvPr id="12291" name="文本占位符 12290"/>
          <p:cNvSpPr/>
          <p:nvPr>
            <p:ph idx="1"/>
          </p:nvPr>
        </p:nvSpPr>
        <p:spPr>
          <a:xfrm>
            <a:off x="268288" y="2332038"/>
            <a:ext cx="8229600" cy="4525962"/>
          </a:xfrm>
        </p:spPr>
        <p:txBody>
          <a:bodyPr anchor="t" anchorCtr="0"/>
          <a:lstStyle/>
          <a:p>
            <a:r>
              <a:rPr lang="en-US" altLang="zh-CN" sz="2800"/>
              <a:t>A</a:t>
            </a:r>
            <a:r>
              <a:rPr lang="zh-CN" altLang="en-US" sz="2800"/>
              <a:t>、受检者手</a:t>
            </a:r>
            <a:endParaRPr lang="zh-CN" altLang="en-US" sz="2800"/>
          </a:p>
          <a:p>
            <a:pPr marL="0" indent="0">
              <a:buNone/>
            </a:pPr>
            <a:r>
              <a:rPr lang="en-US" altLang="zh-CN" sz="2800"/>
              <a:t>         </a:t>
            </a:r>
            <a:r>
              <a:rPr lang="zh-CN" altLang="en-US" sz="2800"/>
              <a:t>握拳，然</a:t>
            </a:r>
            <a:endParaRPr lang="zh-CN" altLang="en-US" sz="2800"/>
          </a:p>
          <a:p>
            <a:pPr>
              <a:buNone/>
            </a:pPr>
            <a:r>
              <a:rPr lang="zh-CN" altLang="en-US" sz="2800"/>
              <a:t>   </a:t>
            </a:r>
            <a:r>
              <a:rPr lang="en-US" altLang="zh-CN" sz="2800"/>
              <a:t>     </a:t>
            </a:r>
            <a:r>
              <a:rPr lang="zh-CN" altLang="en-US" sz="2800"/>
              <a:t>后将手抬至</a:t>
            </a:r>
            <a:endParaRPr lang="zh-CN" altLang="en-US" sz="2800"/>
          </a:p>
          <a:p>
            <a:pPr>
              <a:buNone/>
            </a:pPr>
            <a:r>
              <a:rPr lang="zh-CN" altLang="en-US" sz="2800"/>
              <a:t>   </a:t>
            </a:r>
            <a:r>
              <a:rPr lang="en-US" altLang="zh-CN" sz="2800"/>
              <a:t>     </a:t>
            </a:r>
            <a:r>
              <a:rPr lang="zh-CN" altLang="en-US" sz="2800"/>
              <a:t>心脏水平以</a:t>
            </a:r>
            <a:endParaRPr lang="zh-CN" altLang="en-US" sz="2800"/>
          </a:p>
          <a:p>
            <a:pPr>
              <a:buNone/>
            </a:pPr>
            <a:r>
              <a:rPr lang="zh-CN" altLang="en-US" sz="2800"/>
              <a:t>  </a:t>
            </a:r>
            <a:r>
              <a:rPr lang="en-US" altLang="zh-CN" sz="2800"/>
              <a:t>     </a:t>
            </a:r>
            <a:r>
              <a:rPr lang="zh-CN" altLang="en-US" sz="2800"/>
              <a:t>上</a:t>
            </a:r>
            <a:endParaRPr lang="zh-CN" altLang="en-US" sz="2800"/>
          </a:p>
          <a:p>
            <a:endParaRPr lang="zh-CN" altLang="en-US" sz="2800"/>
          </a:p>
        </p:txBody>
      </p:sp>
      <p:pic>
        <p:nvPicPr>
          <p:cNvPr id="12292" name="图片 12291"/>
          <p:cNvPicPr>
            <a:picLocks noChangeAspect="1"/>
          </p:cNvPicPr>
          <p:nvPr/>
        </p:nvPicPr>
        <p:blipFill>
          <a:blip r:embed="rId2"/>
          <a:stretch>
            <a:fillRect/>
          </a:stretch>
        </p:blipFill>
        <p:spPr>
          <a:xfrm>
            <a:off x="3744913" y="2557463"/>
            <a:ext cx="4953000" cy="3381375"/>
          </a:xfrm>
          <a:prstGeom prst="rect">
            <a:avLst/>
          </a:prstGeom>
          <a:noFill/>
          <a:ln w="9525">
            <a:noFill/>
          </a:ln>
        </p:spPr>
      </p:pic>
    </p:spTree>
  </p:cSld>
  <p:clrMapOvr>
    <a:masterClrMapping/>
  </p:clrMapOvr>
  <p:transition>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3314" name="文本占位符 13313"/>
          <p:cNvSpPr/>
          <p:nvPr>
            <p:ph type="body" idx="4294967295"/>
          </p:nvPr>
        </p:nvSpPr>
        <p:spPr>
          <a:xfrm>
            <a:off x="0" y="1600200"/>
            <a:ext cx="8229600" cy="4525963"/>
          </a:xfrm>
        </p:spPr>
        <p:txBody>
          <a:bodyPr anchor="t" anchorCtr="0"/>
          <a:lstStyle/>
          <a:p>
            <a:r>
              <a:rPr lang="en-US" altLang="zh-CN" sz="2800"/>
              <a:t>B</a:t>
            </a:r>
            <a:r>
              <a:rPr lang="zh-CN" altLang="en-US" sz="2800"/>
              <a:t>、确定并紧压该腕部桡尺二动脉，此时手掌因缺血而变成苍白色</a:t>
            </a:r>
            <a:endParaRPr lang="zh-CN" altLang="en-US" sz="2800"/>
          </a:p>
          <a:p>
            <a:endParaRPr lang="zh-CN" altLang="en-US" sz="2800"/>
          </a:p>
        </p:txBody>
      </p:sp>
      <p:pic>
        <p:nvPicPr>
          <p:cNvPr id="13315" name="图片 13314"/>
          <p:cNvPicPr>
            <a:picLocks noChangeAspect="1"/>
          </p:cNvPicPr>
          <p:nvPr/>
        </p:nvPicPr>
        <p:blipFill>
          <a:blip r:embed="rId2"/>
          <a:stretch>
            <a:fillRect/>
          </a:stretch>
        </p:blipFill>
        <p:spPr>
          <a:xfrm>
            <a:off x="4330700" y="2797175"/>
            <a:ext cx="4152900" cy="2981325"/>
          </a:xfrm>
          <a:prstGeom prst="rect">
            <a:avLst/>
          </a:prstGeom>
          <a:noFill/>
          <a:ln w="9525">
            <a:noFill/>
          </a:ln>
        </p:spPr>
      </p:pic>
    </p:spTree>
  </p:cSld>
  <p:clrMapOvr>
    <a:masterClrMapping/>
  </p:clrMapOvr>
  <p:transition>
    <p:wip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4338" name="文本占位符 14337"/>
          <p:cNvSpPr/>
          <p:nvPr>
            <p:ph type="body" idx="4294967295"/>
          </p:nvPr>
        </p:nvSpPr>
        <p:spPr>
          <a:xfrm>
            <a:off x="0" y="771525"/>
            <a:ext cx="8229600" cy="4525963"/>
          </a:xfrm>
        </p:spPr>
        <p:txBody>
          <a:bodyPr anchor="t" anchorCtr="0"/>
          <a:lstStyle/>
          <a:p>
            <a:pPr>
              <a:buNone/>
            </a:pPr>
            <a:r>
              <a:rPr lang="zh-CN" altLang="en-US"/>
              <a:t>  </a:t>
            </a:r>
            <a:r>
              <a:rPr lang="en-US" altLang="zh-CN" sz="2800"/>
              <a:t>C</a:t>
            </a:r>
            <a:r>
              <a:rPr lang="zh-CN" altLang="en-US" sz="2800"/>
              <a:t>、</a:t>
            </a:r>
            <a:r>
              <a:rPr lang="en-US" altLang="zh-CN" sz="2800"/>
              <a:t>5</a:t>
            </a:r>
            <a:r>
              <a:rPr lang="zh-CN" altLang="en-US" sz="2800"/>
              <a:t>秒钟后受检侧手指放松，并将手放回心脏水平。检查者松开尺动脉同时观察受检手血运情况。如松开尺动脉后</a:t>
            </a:r>
            <a:r>
              <a:rPr lang="en-US" altLang="zh-CN" sz="2800"/>
              <a:t>15</a:t>
            </a:r>
            <a:r>
              <a:rPr lang="zh-CN" altLang="en-US" sz="2800"/>
              <a:t>秒内手掌转红为</a:t>
            </a:r>
            <a:r>
              <a:rPr lang="en-US" altLang="zh-CN" sz="2800"/>
              <a:t>Allen</a:t>
            </a:r>
            <a:r>
              <a:rPr lang="zh-CN" altLang="en-US" sz="2800"/>
              <a:t>试验阴性，表示尺动脉通畅。若</a:t>
            </a:r>
            <a:r>
              <a:rPr lang="en-US" altLang="zh-CN" sz="2800"/>
              <a:t>15</a:t>
            </a:r>
            <a:r>
              <a:rPr lang="zh-CN" altLang="en-US" sz="2800"/>
              <a:t>秒后手掌未转红为</a:t>
            </a:r>
            <a:r>
              <a:rPr lang="en-US" altLang="zh-CN" sz="2800"/>
              <a:t>Allen</a:t>
            </a:r>
            <a:r>
              <a:rPr lang="zh-CN" altLang="en-US" sz="2800"/>
              <a:t>试验阳性，说明尺动脉堵塞，不能做桡动脉穿刺。</a:t>
            </a:r>
            <a:endParaRPr lang="zh-CN" altLang="en-US"/>
          </a:p>
          <a:p>
            <a:endParaRPr lang="zh-CN" altLang="en-US"/>
          </a:p>
        </p:txBody>
      </p:sp>
      <p:pic>
        <p:nvPicPr>
          <p:cNvPr id="14339" name="图片 14338"/>
          <p:cNvPicPr>
            <a:picLocks noChangeAspect="1"/>
          </p:cNvPicPr>
          <p:nvPr/>
        </p:nvPicPr>
        <p:blipFill>
          <a:blip r:embed="rId2"/>
          <a:stretch>
            <a:fillRect/>
          </a:stretch>
        </p:blipFill>
        <p:spPr>
          <a:xfrm>
            <a:off x="4102100" y="3447098"/>
            <a:ext cx="4456113" cy="2446337"/>
          </a:xfrm>
          <a:prstGeom prst="rect">
            <a:avLst/>
          </a:prstGeom>
          <a:noFill/>
          <a:ln w="9525">
            <a:noFill/>
          </a:ln>
        </p:spPr>
      </p:pic>
    </p:spTree>
  </p:cSld>
  <p:clrMapOvr>
    <a:masterClrMapping/>
  </p:clrMapOvr>
  <p:transition>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9218" name="标题 9217"/>
          <p:cNvSpPr/>
          <p:nvPr>
            <p:ph type="title"/>
          </p:nvPr>
        </p:nvSpPr>
        <p:spPr>
          <a:xfrm>
            <a:off x="457200" y="503238"/>
            <a:ext cx="8229600" cy="1143000"/>
          </a:xfrm>
        </p:spPr>
        <p:txBody>
          <a:bodyPr anchor="ctr" anchorCtr="0"/>
          <a:lstStyle/>
          <a:p>
            <a:r>
              <a:rPr lang="zh-CN" altLang="en-US" sz="3200" b="1">
                <a:solidFill>
                  <a:schemeClr val="tx1"/>
                </a:solidFill>
              </a:rPr>
              <a:t>（三）标本采集操作流程</a:t>
            </a:r>
            <a:endParaRPr lang="zh-CN" altLang="en-US" sz="3200" b="1">
              <a:solidFill>
                <a:schemeClr val="tx1"/>
              </a:solidFill>
            </a:endParaRPr>
          </a:p>
        </p:txBody>
      </p:sp>
      <p:pic>
        <p:nvPicPr>
          <p:cNvPr id="9220" name="图片 9219" descr="IMG_20140629_183053"/>
          <p:cNvPicPr>
            <a:picLocks noChangeAspect="1"/>
          </p:cNvPicPr>
          <p:nvPr/>
        </p:nvPicPr>
        <p:blipFill>
          <a:blip r:embed="rId2"/>
          <a:stretch>
            <a:fillRect/>
          </a:stretch>
        </p:blipFill>
        <p:spPr>
          <a:xfrm>
            <a:off x="6103938" y="2065655"/>
            <a:ext cx="2787650" cy="2344738"/>
          </a:xfrm>
          <a:prstGeom prst="rect">
            <a:avLst/>
          </a:prstGeom>
          <a:noFill/>
          <a:ln w="9525">
            <a:noFill/>
          </a:ln>
        </p:spPr>
      </p:pic>
      <p:pic>
        <p:nvPicPr>
          <p:cNvPr id="9221" name="图片 9220" descr="QQ图片20140629184048"/>
          <p:cNvPicPr>
            <a:picLocks noChangeAspect="1"/>
          </p:cNvPicPr>
          <p:nvPr/>
        </p:nvPicPr>
        <p:blipFill>
          <a:blip r:embed="rId3"/>
          <a:stretch>
            <a:fillRect/>
          </a:stretch>
        </p:blipFill>
        <p:spPr>
          <a:xfrm>
            <a:off x="2984500" y="2065655"/>
            <a:ext cx="2852738" cy="2344738"/>
          </a:xfrm>
          <a:prstGeom prst="rect">
            <a:avLst/>
          </a:prstGeom>
          <a:noFill/>
          <a:ln w="9525">
            <a:noFill/>
          </a:ln>
        </p:spPr>
      </p:pic>
      <p:pic>
        <p:nvPicPr>
          <p:cNvPr id="9222" name="图片 9221" descr="IMG_20140629_190405"/>
          <p:cNvPicPr>
            <a:picLocks noChangeAspect="1"/>
          </p:cNvPicPr>
          <p:nvPr/>
        </p:nvPicPr>
        <p:blipFill>
          <a:blip r:embed="rId4"/>
          <a:stretch>
            <a:fillRect/>
          </a:stretch>
        </p:blipFill>
        <p:spPr>
          <a:xfrm>
            <a:off x="278130" y="2040255"/>
            <a:ext cx="2278063" cy="2370138"/>
          </a:xfrm>
          <a:prstGeom prst="rect">
            <a:avLst/>
          </a:prstGeom>
          <a:noFill/>
          <a:ln w="9525">
            <a:noFill/>
          </a:ln>
        </p:spPr>
      </p:pic>
      <p:sp>
        <p:nvSpPr>
          <p:cNvPr id="9223" name="文本框 9222"/>
          <p:cNvSpPr txBox="1"/>
          <p:nvPr/>
        </p:nvSpPr>
        <p:spPr>
          <a:xfrm>
            <a:off x="552450" y="4584383"/>
            <a:ext cx="8339138"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400">
                <a:latin typeface="Arial" pitchFamily="34" charset="0"/>
                <a:ea typeface="宋体" panose="02010600030101010101" pitchFamily="2" charset="-122"/>
              </a:rPr>
              <a:t>桡动脉                  常规消毒皮肤</a:t>
            </a:r>
            <a:r>
              <a:rPr lang="en-US" altLang="zh-CN" sz="2400">
                <a:latin typeface="Arial" pitchFamily="34" charset="0"/>
                <a:ea typeface="宋体" panose="02010600030101010101" pitchFamily="2" charset="-122"/>
              </a:rPr>
              <a:t>8-10cm        </a:t>
            </a:r>
            <a:r>
              <a:rPr lang="zh-CN" altLang="en-US" sz="2400">
                <a:latin typeface="Arial" pitchFamily="34" charset="0"/>
                <a:ea typeface="宋体" panose="02010600030101010101" pitchFamily="2" charset="-122"/>
              </a:rPr>
              <a:t>中指、食指消毒</a:t>
            </a:r>
            <a:endParaRPr lang="zh-CN" altLang="en-US" sz="2400">
              <a:latin typeface="Arial" pitchFamily="34" charset="0"/>
              <a:ea typeface="宋体" panose="02010600030101010101" pitchFamily="2" charset="-122"/>
            </a:endParaRPr>
          </a:p>
        </p:txBody>
      </p:sp>
    </p:spTree>
  </p:cSld>
  <p:clrMapOvr>
    <a:masterClrMapping/>
  </p:clrMapOvr>
  <p:transition>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pic>
        <p:nvPicPr>
          <p:cNvPr id="10243" name="图片 10243" descr="IMG_20140629_190405"/>
          <p:cNvPicPr>
            <a:picLocks noChangeAspect="1"/>
          </p:cNvPicPr>
          <p:nvPr/>
        </p:nvPicPr>
        <p:blipFill>
          <a:blip r:embed="rId2"/>
          <a:stretch>
            <a:fillRect/>
          </a:stretch>
        </p:blipFill>
        <p:spPr>
          <a:xfrm>
            <a:off x="160338" y="2099310"/>
            <a:ext cx="2943225" cy="2505075"/>
          </a:xfrm>
          <a:prstGeom prst="rect">
            <a:avLst/>
          </a:prstGeom>
          <a:noFill/>
          <a:ln w="9525">
            <a:noFill/>
          </a:ln>
        </p:spPr>
      </p:pic>
      <p:pic>
        <p:nvPicPr>
          <p:cNvPr id="10244" name="图片 10244" descr="QQ图片20140629184112"/>
          <p:cNvPicPr>
            <a:picLocks noChangeAspect="1"/>
          </p:cNvPicPr>
          <p:nvPr/>
        </p:nvPicPr>
        <p:blipFill>
          <a:blip r:embed="rId3"/>
          <a:stretch>
            <a:fillRect/>
          </a:stretch>
        </p:blipFill>
        <p:spPr>
          <a:xfrm>
            <a:off x="3367088" y="2099310"/>
            <a:ext cx="2701925" cy="2503488"/>
          </a:xfrm>
          <a:prstGeom prst="rect">
            <a:avLst/>
          </a:prstGeom>
          <a:noFill/>
          <a:ln w="9525">
            <a:noFill/>
          </a:ln>
        </p:spPr>
      </p:pic>
      <p:pic>
        <p:nvPicPr>
          <p:cNvPr id="10245" name="图片 10245" descr="IMG_20140629_190540"/>
          <p:cNvPicPr>
            <a:picLocks noChangeAspect="1"/>
          </p:cNvPicPr>
          <p:nvPr/>
        </p:nvPicPr>
        <p:blipFill>
          <a:blip r:embed="rId4"/>
          <a:stretch>
            <a:fillRect/>
          </a:stretch>
        </p:blipFill>
        <p:spPr>
          <a:xfrm>
            <a:off x="6332538" y="2099310"/>
            <a:ext cx="2811462" cy="2505075"/>
          </a:xfrm>
          <a:prstGeom prst="rect">
            <a:avLst/>
          </a:prstGeom>
          <a:noFill/>
          <a:ln w="9525">
            <a:noFill/>
          </a:ln>
        </p:spPr>
      </p:pic>
      <p:sp>
        <p:nvSpPr>
          <p:cNvPr id="10246" name="文本框 10246"/>
          <p:cNvSpPr txBox="1"/>
          <p:nvPr/>
        </p:nvSpPr>
        <p:spPr>
          <a:xfrm>
            <a:off x="-563880" y="4751705"/>
            <a:ext cx="9617075" cy="76835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000">
                <a:latin typeface="Arial" pitchFamily="34" charset="0"/>
                <a:ea typeface="宋体" panose="02010600030101010101" pitchFamily="2" charset="-122"/>
              </a:rPr>
              <a:t>     </a:t>
            </a:r>
            <a:r>
              <a:rPr lang="zh-CN" altLang="en-US" sz="2400">
                <a:latin typeface="Arial" pitchFamily="34" charset="0"/>
                <a:ea typeface="宋体" panose="02010600030101010101" pitchFamily="2" charset="-122"/>
              </a:rPr>
              <a:t>    </a:t>
            </a:r>
            <a:r>
              <a:rPr lang="en-US" altLang="zh-CN" sz="2400">
                <a:latin typeface="Arial" pitchFamily="34" charset="0"/>
                <a:ea typeface="宋体" panose="02010600030101010101" pitchFamily="2" charset="-122"/>
              </a:rPr>
              <a:t>     </a:t>
            </a:r>
            <a:r>
              <a:rPr lang="zh-CN" altLang="en-US" sz="2000">
                <a:latin typeface="Arial" pitchFamily="34" charset="0"/>
                <a:ea typeface="宋体" panose="02010600030101010101" pitchFamily="2" charset="-122"/>
              </a:rPr>
              <a:t>桡动脉的定位              与脉搏走向</a:t>
            </a:r>
            <a:r>
              <a:rPr lang="en-US" altLang="zh-CN" sz="2000">
                <a:latin typeface="Arial" pitchFamily="34" charset="0"/>
                <a:ea typeface="宋体" panose="02010600030101010101" pitchFamily="2" charset="-122"/>
              </a:rPr>
              <a:t> 45</a:t>
            </a:r>
            <a:r>
              <a:rPr lang="zh-CN" altLang="en-US" sz="2000">
                <a:latin typeface="Arial" pitchFamily="34" charset="0"/>
                <a:ea typeface="宋体" panose="02010600030101010101" pitchFamily="2" charset="-122"/>
              </a:rPr>
              <a:t>°</a:t>
            </a:r>
            <a:r>
              <a:rPr lang="en-US" altLang="zh-CN" sz="2000">
                <a:latin typeface="Arial" pitchFamily="34" charset="0"/>
                <a:ea typeface="宋体" panose="02010600030101010101" pitchFamily="2" charset="-122"/>
              </a:rPr>
              <a:t>-60</a:t>
            </a:r>
            <a:r>
              <a:rPr lang="zh-CN" altLang="en-US" sz="2000">
                <a:latin typeface="Arial" pitchFamily="34" charset="0"/>
                <a:ea typeface="宋体" panose="02010600030101010101" pitchFamily="2" charset="-122"/>
              </a:rPr>
              <a:t>°角进针</a:t>
            </a:r>
            <a:r>
              <a:rPr lang="en-US" altLang="zh-CN" sz="2000">
                <a:latin typeface="Arial" pitchFamily="34" charset="0"/>
                <a:ea typeface="宋体" panose="02010600030101010101" pitchFamily="2" charset="-122"/>
              </a:rPr>
              <a:t>               </a:t>
            </a:r>
            <a:r>
              <a:rPr lang="zh-CN" altLang="en-US" sz="2000">
                <a:latin typeface="Arial" pitchFamily="34" charset="0"/>
                <a:ea typeface="宋体" panose="02010600030101010101" pitchFamily="2" charset="-122"/>
              </a:rPr>
              <a:t>插入胶塞</a:t>
            </a:r>
            <a:endParaRPr lang="zh-CN" altLang="en-US" sz="2000">
              <a:latin typeface="Arial" pitchFamily="34" charset="0"/>
              <a:ea typeface="宋体" panose="02010600030101010101" pitchFamily="2" charset="-122"/>
            </a:endParaRPr>
          </a:p>
          <a:p>
            <a:r>
              <a:rPr lang="en-US" altLang="zh-CN" sz="2000">
                <a:latin typeface="Arial" pitchFamily="34" charset="0"/>
                <a:ea typeface="宋体" panose="02010600030101010101" pitchFamily="2" charset="-122"/>
              </a:rPr>
              <a:t>                                                        (</a:t>
            </a:r>
            <a:r>
              <a:rPr lang="zh-CN" altLang="zh-CN" sz="2000">
                <a:latin typeface="Arial" pitchFamily="34" charset="0"/>
                <a:ea typeface="宋体" panose="02010600030101010101" pitchFamily="2" charset="-122"/>
              </a:rPr>
              <a:t>或在两手垂直</a:t>
            </a:r>
            <a:r>
              <a:rPr lang="en-US" altLang="zh-CN" sz="2000">
                <a:latin typeface="Arial" pitchFamily="34" charset="0"/>
                <a:ea typeface="宋体" panose="02010600030101010101" pitchFamily="2" charset="-122"/>
              </a:rPr>
              <a:t>90</a:t>
            </a:r>
            <a:r>
              <a:rPr lang="zh-CN" altLang="en-US" sz="2000">
                <a:latin typeface="Arial" pitchFamily="34" charset="0"/>
                <a:ea typeface="宋体" panose="02010600030101010101" pitchFamily="2" charset="-122"/>
              </a:rPr>
              <a:t>°</a:t>
            </a:r>
            <a:r>
              <a:rPr lang="en-US" altLang="zh-CN" sz="2000">
                <a:latin typeface="Arial" pitchFamily="34" charset="0"/>
                <a:ea typeface="宋体" panose="02010600030101010101" pitchFamily="2" charset="-122"/>
              </a:rPr>
              <a:t>)</a:t>
            </a:r>
            <a:endParaRPr lang="en-US" altLang="zh-CN" sz="2000">
              <a:latin typeface="Arial" pitchFamily="34" charset="0"/>
              <a:ea typeface="宋体" panose="02010600030101010101" pitchFamily="2" charset="-122"/>
            </a:endParaRPr>
          </a:p>
        </p:txBody>
      </p:sp>
      <p:sp>
        <p:nvSpPr>
          <p:cNvPr id="10247" name="文本框 2"/>
          <p:cNvSpPr txBox="1"/>
          <p:nvPr/>
        </p:nvSpPr>
        <p:spPr>
          <a:xfrm>
            <a:off x="457200" y="728663"/>
            <a:ext cx="4674235" cy="58356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3200" b="1">
                <a:latin typeface="Arial" pitchFamily="34" charset="0"/>
                <a:ea typeface="宋体" panose="02010600030101010101" pitchFamily="2" charset="-122"/>
              </a:rPr>
              <a:t>（四）标本采集操作流程</a:t>
            </a:r>
            <a:endParaRPr lang="zh-CN" altLang="en-US" sz="3200">
              <a:latin typeface="Arial" pitchFamily="34" charset="0"/>
              <a:ea typeface="宋体" panose="02010600030101010101" pitchFamily="2" charset="-122"/>
            </a:endParaRPr>
          </a:p>
        </p:txBody>
      </p:sp>
    </p:spTree>
  </p:cSld>
  <p:clrMapOvr>
    <a:masterClrMapping/>
  </p:clrMapOvr>
  <p:transition>
    <p:wip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11266" name="标题 11265"/>
          <p:cNvSpPr/>
          <p:nvPr>
            <p:ph type="title"/>
          </p:nvPr>
        </p:nvSpPr>
        <p:spPr>
          <a:xfrm>
            <a:off x="334963" y="457200"/>
            <a:ext cx="8229600" cy="1143000"/>
          </a:xfrm>
        </p:spPr>
        <p:txBody>
          <a:bodyPr anchor="ctr" anchorCtr="0"/>
          <a:lstStyle/>
          <a:p>
            <a:r>
              <a:rPr lang="zh-CN" altLang="en-US" sz="3200" b="1">
                <a:solidFill>
                  <a:schemeClr val="tx1"/>
                </a:solidFill>
              </a:rPr>
              <a:t>（五）标本采集操作流程</a:t>
            </a:r>
            <a:endParaRPr lang="zh-CN" altLang="en-US" sz="3200" b="1">
              <a:solidFill>
                <a:schemeClr val="tx1"/>
              </a:solidFill>
            </a:endParaRPr>
          </a:p>
        </p:txBody>
      </p:sp>
      <p:sp>
        <p:nvSpPr>
          <p:cNvPr id="11267" name="文本占位符 11266"/>
          <p:cNvSpPr/>
          <p:nvPr>
            <p:ph idx="1"/>
          </p:nvPr>
        </p:nvSpPr>
        <p:spPr>
          <a:xfrm>
            <a:off x="334963" y="1600200"/>
            <a:ext cx="8229600" cy="4525963"/>
          </a:xfrm>
        </p:spPr>
        <p:txBody>
          <a:bodyPr anchor="t" anchorCtr="0"/>
          <a:lstStyle/>
          <a:p>
            <a:pPr>
              <a:buNone/>
            </a:pPr>
            <a:r>
              <a:rPr lang="en-US" altLang="zh-CN"/>
              <a:t> </a:t>
            </a:r>
            <a:endParaRPr lang="en-US" altLang="zh-CN"/>
          </a:p>
        </p:txBody>
      </p:sp>
      <p:pic>
        <p:nvPicPr>
          <p:cNvPr id="11268" name="图片 11267" descr="IMG_20140629_190513"/>
          <p:cNvPicPr>
            <a:picLocks noChangeAspect="1"/>
          </p:cNvPicPr>
          <p:nvPr/>
        </p:nvPicPr>
        <p:blipFill>
          <a:blip r:embed="rId2"/>
          <a:stretch>
            <a:fillRect/>
          </a:stretch>
        </p:blipFill>
        <p:spPr>
          <a:xfrm>
            <a:off x="584200" y="2116455"/>
            <a:ext cx="2489200" cy="2090420"/>
          </a:xfrm>
          <a:prstGeom prst="rect">
            <a:avLst/>
          </a:prstGeom>
          <a:noFill/>
          <a:ln w="9525">
            <a:noFill/>
          </a:ln>
        </p:spPr>
      </p:pic>
      <p:pic>
        <p:nvPicPr>
          <p:cNvPr id="11269" name="图片 11268" descr="QQ图片20140629184134"/>
          <p:cNvPicPr>
            <a:picLocks noChangeAspect="1"/>
          </p:cNvPicPr>
          <p:nvPr/>
        </p:nvPicPr>
        <p:blipFill>
          <a:blip r:embed="rId3"/>
          <a:stretch>
            <a:fillRect/>
          </a:stretch>
        </p:blipFill>
        <p:spPr>
          <a:xfrm>
            <a:off x="3304223" y="2116138"/>
            <a:ext cx="2276475" cy="2090737"/>
          </a:xfrm>
          <a:prstGeom prst="rect">
            <a:avLst/>
          </a:prstGeom>
          <a:noFill/>
          <a:ln w="9525">
            <a:noFill/>
          </a:ln>
        </p:spPr>
      </p:pic>
      <p:pic>
        <p:nvPicPr>
          <p:cNvPr id="11270" name="图片 11269" descr="QQ图片20140629184106"/>
          <p:cNvPicPr>
            <a:picLocks noChangeAspect="1"/>
          </p:cNvPicPr>
          <p:nvPr/>
        </p:nvPicPr>
        <p:blipFill>
          <a:blip r:embed="rId4"/>
          <a:stretch>
            <a:fillRect/>
          </a:stretch>
        </p:blipFill>
        <p:spPr>
          <a:xfrm>
            <a:off x="5812473" y="2142173"/>
            <a:ext cx="2646362" cy="2090737"/>
          </a:xfrm>
          <a:prstGeom prst="rect">
            <a:avLst/>
          </a:prstGeom>
          <a:noFill/>
          <a:ln w="9525">
            <a:noFill/>
          </a:ln>
        </p:spPr>
      </p:pic>
      <p:sp>
        <p:nvSpPr>
          <p:cNvPr id="11271" name="文本框 11270"/>
          <p:cNvSpPr txBox="1"/>
          <p:nvPr/>
        </p:nvSpPr>
        <p:spPr>
          <a:xfrm>
            <a:off x="855345" y="4398645"/>
            <a:ext cx="2081213" cy="3968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000">
                <a:latin typeface="Arial" pitchFamily="34" charset="0"/>
                <a:ea typeface="宋体" panose="02010600030101010101" pitchFamily="2" charset="-122"/>
              </a:rPr>
              <a:t>按压</a:t>
            </a:r>
            <a:r>
              <a:rPr lang="en-US" altLang="zh-CN" sz="2000">
                <a:latin typeface="Arial" pitchFamily="34" charset="0"/>
                <a:ea typeface="宋体" panose="02010600030101010101" pitchFamily="2" charset="-122"/>
              </a:rPr>
              <a:t>5-10</a:t>
            </a:r>
            <a:r>
              <a:rPr lang="zh-CN" altLang="en-US" sz="2000">
                <a:latin typeface="Arial" pitchFamily="34" charset="0"/>
                <a:ea typeface="宋体" panose="02010600030101010101" pitchFamily="2" charset="-122"/>
              </a:rPr>
              <a:t>分钟</a:t>
            </a:r>
            <a:endParaRPr lang="zh-CN" altLang="en-US" sz="2000">
              <a:latin typeface="Arial" pitchFamily="34" charset="0"/>
              <a:ea typeface="宋体" panose="02010600030101010101" pitchFamily="2" charset="-122"/>
            </a:endParaRPr>
          </a:p>
        </p:txBody>
      </p:sp>
      <p:sp>
        <p:nvSpPr>
          <p:cNvPr id="11272" name="文本框 11271"/>
          <p:cNvSpPr txBox="1"/>
          <p:nvPr/>
        </p:nvSpPr>
        <p:spPr>
          <a:xfrm>
            <a:off x="3263583" y="4398645"/>
            <a:ext cx="2222500" cy="3968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a:latin typeface="Arial" pitchFamily="34" charset="0"/>
                <a:ea typeface="宋体" panose="02010600030101010101" pitchFamily="2" charset="-122"/>
              </a:rPr>
              <a:t>让血液与肝素混匀</a:t>
            </a:r>
            <a:endParaRPr lang="zh-CN" altLang="en-US" sz="2000">
              <a:latin typeface="Arial" pitchFamily="34" charset="0"/>
              <a:ea typeface="宋体" panose="02010600030101010101" pitchFamily="2" charset="-122"/>
            </a:endParaRPr>
          </a:p>
        </p:txBody>
      </p:sp>
      <p:sp>
        <p:nvSpPr>
          <p:cNvPr id="11273" name="文本框 11272"/>
          <p:cNvSpPr txBox="1"/>
          <p:nvPr/>
        </p:nvSpPr>
        <p:spPr>
          <a:xfrm>
            <a:off x="5813108" y="4398328"/>
            <a:ext cx="2646362" cy="163004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000">
                <a:latin typeface="Arial" pitchFamily="34" charset="0"/>
                <a:ea typeface="宋体" panose="02010600030101010101" pitchFamily="2" charset="-122"/>
              </a:rPr>
              <a:t>贴上条码标签，注明吸氧方法、氧浓度、呼吸机参数、体温、血氧饱和度</a:t>
            </a:r>
            <a:endParaRPr lang="zh-CN" altLang="en-US" sz="2000">
              <a:latin typeface="Arial" pitchFamily="34" charset="0"/>
              <a:ea typeface="宋体" panose="02010600030101010101" pitchFamily="2" charset="-122"/>
            </a:endParaRPr>
          </a:p>
          <a:p>
            <a:r>
              <a:rPr lang="en-US" altLang="zh-CN" sz="2000">
                <a:latin typeface="Arial" pitchFamily="34" charset="0"/>
                <a:ea typeface="宋体" panose="02010600030101010101" pitchFamily="2" charset="-122"/>
              </a:rPr>
              <a:t>20min</a:t>
            </a:r>
            <a:r>
              <a:rPr lang="zh-CN" altLang="zh-CN" sz="2000">
                <a:latin typeface="Arial" pitchFamily="34" charset="0"/>
                <a:ea typeface="宋体" panose="02010600030101010101" pitchFamily="2" charset="-122"/>
              </a:rPr>
              <a:t>内送检</a:t>
            </a:r>
            <a:endParaRPr lang="zh-CN" altLang="zh-CN" sz="2000">
              <a:latin typeface="Arial" pitchFamily="34" charset="0"/>
              <a:ea typeface="宋体" panose="02010600030101010101" pitchFamily="2" charset="-122"/>
            </a:endParaRPr>
          </a:p>
        </p:txBody>
      </p:sp>
    </p:spTree>
  </p:cSld>
  <p:clrMapOvr>
    <a:masterClrMapping/>
  </p:clrMapOvr>
  <p:transition>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5362" name="标题 16385"/>
          <p:cNvSpPr>
            <a:spLocks noGrp="1"/>
          </p:cNvSpPr>
          <p:nvPr>
            <p:ph type="title"/>
          </p:nvPr>
        </p:nvSpPr>
        <p:spPr>
          <a:xfrm>
            <a:off x="457200" y="631190"/>
            <a:ext cx="8229600" cy="1000760"/>
          </a:xfrm>
        </p:spPr>
        <p:txBody>
          <a:bodyPr anchor="ctr" anchorCtr="0"/>
          <a:lstStyle/>
          <a:p>
            <a:r>
              <a:rPr lang="zh-CN" altLang="en-US" sz="3600" b="1">
                <a:solidFill>
                  <a:schemeClr val="tx1"/>
                </a:solidFill>
              </a:rPr>
              <a:t>采集注意事项</a:t>
            </a:r>
            <a:endParaRPr lang="zh-CN" altLang="en-US" sz="3600" b="1">
              <a:solidFill>
                <a:schemeClr val="tx1"/>
              </a:solidFill>
            </a:endParaRPr>
          </a:p>
        </p:txBody>
      </p:sp>
      <p:sp>
        <p:nvSpPr>
          <p:cNvPr id="15363" name="文本占位符 16386"/>
          <p:cNvSpPr>
            <a:spLocks noGrp="1"/>
          </p:cNvSpPr>
          <p:nvPr>
            <p:ph idx="1"/>
          </p:nvPr>
        </p:nvSpPr>
        <p:spPr>
          <a:xfrm>
            <a:off x="457200" y="1631950"/>
            <a:ext cx="8229600" cy="4525963"/>
          </a:xfrm>
        </p:spPr>
        <p:txBody>
          <a:bodyPr anchor="t" anchorCtr="0"/>
          <a:lstStyle/>
          <a:p>
            <a:pPr>
              <a:buNone/>
            </a:pPr>
            <a:r>
              <a:rPr lang="en-US" altLang="zh-CN" sz="2400"/>
              <a:t>1.</a:t>
            </a:r>
            <a:r>
              <a:rPr lang="zh-CN" altLang="en-US" sz="2400"/>
              <a:t>严格注意无菌操作</a:t>
            </a:r>
            <a:endParaRPr lang="zh-CN" altLang="en-US" sz="2400"/>
          </a:p>
          <a:p>
            <a:pPr>
              <a:buNone/>
            </a:pPr>
            <a:r>
              <a:rPr lang="en-US" altLang="zh-CN" sz="2400"/>
              <a:t>2.</a:t>
            </a:r>
            <a:r>
              <a:rPr lang="zh-CN" altLang="en-US" sz="2400"/>
              <a:t>穿刺部位按压</a:t>
            </a:r>
            <a:r>
              <a:rPr lang="zh-CN" altLang="en-US" sz="2400">
                <a:solidFill>
                  <a:srgbClr val="FF0000"/>
                </a:solidFill>
              </a:rPr>
              <a:t>5-10min</a:t>
            </a:r>
            <a:r>
              <a:rPr lang="zh-CN" altLang="en-US" sz="2400"/>
              <a:t>至不出血为止。</a:t>
            </a:r>
            <a:endParaRPr lang="zh-CN" altLang="en-US" sz="2400"/>
          </a:p>
          <a:p>
            <a:pPr>
              <a:buNone/>
            </a:pPr>
            <a:r>
              <a:rPr lang="en-US" altLang="zh-CN" sz="2400"/>
              <a:t>3.</a:t>
            </a:r>
            <a:r>
              <a:rPr lang="zh-CN" altLang="en-US" sz="2400"/>
              <a:t>有出血倾向的患者不选用深动脉穿刺，按压时间延长或行加压包扎。</a:t>
            </a:r>
            <a:endParaRPr lang="zh-CN" altLang="en-US" sz="2400"/>
          </a:p>
          <a:p>
            <a:pPr>
              <a:buNone/>
            </a:pPr>
            <a:r>
              <a:rPr lang="en-US" altLang="zh-CN" sz="2400"/>
              <a:t>4.</a:t>
            </a:r>
            <a:r>
              <a:rPr lang="zh-CN" altLang="en-US" sz="2400"/>
              <a:t>使患者情绪处于稳定状态，尽量一次穿刺成功，哭闹患儿待呼吸平稳30min后再采血。</a:t>
            </a:r>
            <a:endParaRPr lang="zh-CN" altLang="en-US" sz="2400"/>
          </a:p>
          <a:p>
            <a:pPr>
              <a:buNone/>
            </a:pPr>
            <a:r>
              <a:rPr lang="en-US" altLang="zh-CN" sz="2400"/>
              <a:t>5.</a:t>
            </a:r>
            <a:r>
              <a:rPr lang="zh-CN" altLang="en-US" sz="2400"/>
              <a:t>若患者饮热水、洗澡、运动，休息30min后再取血。</a:t>
            </a:r>
            <a:endParaRPr lang="zh-CN" altLang="en-US" sz="2400"/>
          </a:p>
          <a:p>
            <a:pPr>
              <a:buNone/>
            </a:pPr>
            <a:r>
              <a:rPr lang="en-US" altLang="zh-CN" sz="2400"/>
              <a:t>6.</a:t>
            </a:r>
            <a:r>
              <a:rPr lang="zh-CN" altLang="en-US" sz="2400"/>
              <a:t>吸痰后20min后、呼吸机参数稳定30min后采血。</a:t>
            </a:r>
            <a:endParaRPr lang="zh-CN" altLang="en-US" sz="2400"/>
          </a:p>
          <a:p>
            <a:pPr>
              <a:buNone/>
            </a:pPr>
            <a:r>
              <a:rPr lang="en-US" altLang="zh-CN" sz="2400"/>
              <a:t>7.</a:t>
            </a:r>
            <a:r>
              <a:rPr lang="zh-CN" altLang="en-US" sz="2400"/>
              <a:t>标本应立即送检，一般从标本采集至监测不超过</a:t>
            </a:r>
            <a:r>
              <a:rPr lang="en-US" altLang="zh-CN" sz="2400"/>
              <a:t>20</a:t>
            </a:r>
            <a:r>
              <a:rPr lang="zh-CN" altLang="en-US" sz="2400"/>
              <a:t>min，以免影响结果，特殊情况在冰箱冷藏不超过2h。</a:t>
            </a:r>
            <a:r>
              <a:rPr lang="zh-CN" altLang="en-US" sz="2800"/>
              <a:t>  </a:t>
            </a:r>
            <a:endParaRPr lang="zh-CN" altLang="en-US" sz="2800"/>
          </a:p>
          <a:p>
            <a:pPr>
              <a:buNone/>
            </a:pPr>
            <a:r>
              <a:rPr lang="zh-CN" altLang="en-US" sz="2200"/>
              <a:t>    </a:t>
            </a:r>
            <a:endParaRPr lang="zh-CN" altLang="en-US" sz="2200"/>
          </a:p>
        </p:txBody>
      </p:sp>
    </p:spTree>
  </p:cSld>
  <p:clrMapOvr>
    <a:masterClrMapping/>
  </p:clrMapOvr>
  <p:transition>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 name="文本框 4"/>
          <p:cNvSpPr txBox="1"/>
          <p:nvPr/>
        </p:nvSpPr>
        <p:spPr>
          <a:xfrm>
            <a:off x="507365" y="1504315"/>
            <a:ext cx="7378700" cy="323024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C00000"/>
                </a:solidFill>
              </a:rPr>
              <a:t>1、气泡的影响</a:t>
            </a:r>
            <a:endParaRPr lang="zh-CN" altLang="en-US" sz="2800" b="1">
              <a:solidFill>
                <a:srgbClr val="C00000"/>
              </a:solidFill>
            </a:endParaRPr>
          </a:p>
          <a:p>
            <a:endParaRPr lang="zh-CN" altLang="en-US" sz="2800" b="1">
              <a:solidFill>
                <a:srgbClr val="C00000"/>
              </a:solidFill>
            </a:endParaRPr>
          </a:p>
          <a:p>
            <a:r>
              <a:rPr lang="zh-CN" altLang="en-US" sz="2400"/>
              <a:t>在采集标本过程中如果混入气泡，应立即排除，血标本中混入空气气泡，无论是否搓匀，都对血气分析结果有影响，搓匀组更为明显，具体表现为PH、PaO2降低。</a:t>
            </a:r>
            <a:endParaRPr lang="zh-CN" altLang="en-US" sz="2400"/>
          </a:p>
          <a:p>
            <a:endParaRPr lang="zh-CN" altLang="en-US" sz="2400"/>
          </a:p>
          <a:p>
            <a:endParaRPr lang="zh-CN" altLang="en-US" sz="2800"/>
          </a:p>
        </p:txBody>
      </p:sp>
      <p:sp>
        <p:nvSpPr>
          <p:cNvPr id="6" name="文本框 5"/>
          <p:cNvSpPr txBox="1"/>
          <p:nvPr/>
        </p:nvSpPr>
        <p:spPr>
          <a:xfrm>
            <a:off x="574040" y="859155"/>
            <a:ext cx="4314825" cy="645160"/>
          </a:xfrm>
          <a:prstGeom prst="rect">
            <a:avLst/>
          </a:prstGeom>
          <a:noFill/>
        </p:spPr>
        <p:txBody>
          <a:bodyPr wrap="non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4400" b="0" i="0" u="none" kern="1200" baseline="0">
                <a:solidFill>
                  <a:schemeClr val="tx1"/>
                </a:solidFill>
                <a:latin typeface="Arial" pitchFamily="34" charset="0"/>
                <a:ea typeface="宋体" panose="02010600030101010101" pitchFamily="2" charset="-122"/>
                <a:cs typeface="+mn-cs"/>
              </a:defRPr>
            </a:lvl9pPr>
          </a:lstStyle>
          <a:p>
            <a:r>
              <a:rPr lang="zh-CN" altLang="en-US" sz="3600" b="1"/>
              <a:t>影响结果准确性因素</a:t>
            </a:r>
            <a:endParaRPr lang="zh-CN" altLang="en-US" sz="3600" b="1"/>
          </a:p>
        </p:txBody>
      </p:sp>
    </p:spTree>
  </p:cSld>
  <p:clrMapOvr>
    <a:masterClrMapping/>
  </p:clrMapOvr>
  <p:transition>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https://d.book118.com/486011202205010055</a:t>
            </a:r>
          </a:p>
        </p:txBody>
      </p:sp>
    </p:spTree>
  </p:cSld>
  <p:clrMapOvr>
    <a:masterClrMapping/>
  </p:clrMapOvr>
  <p:transition/>
  <p:timing/>
</p:sld>
</file>

<file path=ppt/tags/tag1.xml><?xml version="1.0" encoding="utf-8"?>
<p:tagLst xmlns:p="http://schemas.openxmlformats.org/presentationml/2006/main">
  <p:tag name="KSO_WM_SLIDE_MODEL_TYPE" val="cover"/>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神秘曲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宋体</vt:lpstr>
      <vt:lpstr>Arial Black</vt:lpstr>
      <vt:lpstr>Verdana</vt:lpstr>
      <vt:lpstr>Office Theme</vt:lpstr>
      <vt:lpstr>PowerPoint Presentation</vt:lpstr>
      <vt:lpstr>PowerPoint Presentation</vt:lpstr>
      <vt:lpstr>PowerPoint Presentation</vt:lpstr>
      <vt:lpstr>（一）标本采集的操作流程</vt:lpstr>
      <vt:lpstr>（二）标本采集的操作流程</vt:lpstr>
      <vt:lpstr>艾伦测试法(Allen)试验—桡动脉是用于测试桡动脉和尺动脉对掌部的供血是否通畅的一个方法</vt:lpstr>
      <vt:lpstr>PowerPoint Presentation</vt:lpstr>
      <vt:lpstr>PowerPoint Presentation</vt:lpstr>
      <vt:lpstr>（三）标本采集操作流程</vt:lpstr>
      <vt:lpstr>PowerPoint Presentation</vt:lpstr>
      <vt:lpstr>（五）标本采集操作流程</vt:lpstr>
      <vt:lpstr>采集注意事项</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2024-09-23T10:53:58.414</cp:lastPrinted>
  <dcterms:created xsi:type="dcterms:W3CDTF">2024-09-23T02:53:58Z</dcterms:created>
  <dcterms:modified xsi:type="dcterms:W3CDTF">2024-09-23T02:53:59Z</dcterms:modified>
</cp:coreProperties>
</file>