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LCVAO+MS-UIGothic"/>
      <p:regular r:id="rId15"/>
    </p:embeddedFont>
    <p:embeddedFont>
      <p:font typeface="UVUVCI+EECJUL+ArialMT"/>
      <p:regular r:id="rId16"/>
    </p:embeddedFont>
    <p:embeddedFont>
      <p:font typeface="PCAIIW+COAKJK+MicrosoftYaHei-Bold"/>
      <p:regular r:id="rId17"/>
    </p:embeddedFont>
    <p:embeddedFont>
      <p:font typeface="HIFMUE+UICSV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229E4-19E2-445B-8BA7-FD466417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4B4CF-0CEC-41A7-9D4B-540E33554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14189-D60A-400D-B539-5D9F4ED84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CE8D4-5503-4C0C-A1E6-EE31C4B7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86AE82-3EA2-4528-9947-6B8BE2647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7FDCF3-05AA-401B-B9F6-4303CE77A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D1D23-5C6D-46DD-806E-82EA57943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1251C-21F4-4954-9E98-324B5EC32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194B0-5F8F-4EAC-8F76-13982DE25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31193-8680-4412-94CF-A696B95DB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7C5ED-D90F-4BE3-B1D6-97B9B7EE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11223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13130" y="1573684"/>
            <a:ext cx="982167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3045FD"/>
                </a:solidFill>
                <a:latin typeface="LLCVAO+MS-UIGothic"/>
                <a:cs typeface="LLCVAO+MS-UIGothic"/>
              </a:rPr>
              <a:t>第六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节</a:t>
            </a:r>
            <a:r>
              <a:rPr sz="5150" spc="20">
                <a:solidFill>
                  <a:srgbClr val="3045FD"/>
                </a:solidFill>
                <a:latin typeface="LLCVAO+MS-UIGothic"/>
                <a:cs typeface="LLCVAO+MS-UIGothic"/>
              </a:rPr>
              <a:t>性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别</a:t>
            </a:r>
            <a:r>
              <a:rPr sz="5150" spc="25">
                <a:solidFill>
                  <a:srgbClr val="3045FD"/>
                </a:solidFill>
                <a:latin typeface="LLCVAO+MS-UIGothic"/>
                <a:cs typeface="LLCVAO+MS-UIGothic"/>
              </a:rPr>
              <a:t>决定和性</a:t>
            </a:r>
            <a:r>
              <a:rPr sz="5150" spc="23">
                <a:solidFill>
                  <a:srgbClr val="3045FD"/>
                </a:solidFill>
                <a:latin typeface="SimSun"/>
                <a:cs typeface="SimSun"/>
              </a:rPr>
              <a:t>连锁课</a:t>
            </a:r>
            <a:r>
              <a:rPr sz="5150">
                <a:solidFill>
                  <a:srgbClr val="3045FD"/>
                </a:solidFill>
                <a:latin typeface="LLCVAO+MS-UIGothic"/>
                <a:cs typeface="LLCVA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VUVCI+EECJUL+ArialMT"/>
                <a:cs typeface="UVUVCI+EECJU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性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别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决定概述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404621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VUVCI+EECJUL+ArialMT"/>
                <a:cs typeface="UVUVCI+EECJU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性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别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决定的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遗传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基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VUVCI+EECJUL+ArialMT"/>
                <a:cs typeface="UVUVCI+EECJU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性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别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决定的机制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3041840"/>
            <a:ext cx="2185937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VUVCI+EECJUL+ArialMT"/>
                <a:cs typeface="UVUVCI+EECJU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性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连锁遗传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3045FD"/>
                </a:solidFill>
                <a:latin typeface="LLCVAO+MS-UIGothic"/>
                <a:cs typeface="LLCVAO+MS-UIGothic"/>
              </a:rPr>
              <a:t>目</a:t>
            </a:r>
            <a:r>
              <a:rPr sz="9200">
                <a:solidFill>
                  <a:srgbClr val="3045FD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499859" y="3590480"/>
            <a:ext cx="3738822" cy="1332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VUVCI+EECJUL+ArialMT"/>
                <a:cs typeface="UVUVCI+EECJU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性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连锁遗传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与人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健康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VUVCI+EECJUL+ArialMT"/>
                <a:cs typeface="UVUVCI+EECJU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性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连锁遗传</a:t>
            </a:r>
            <a:r>
              <a:rPr sz="2400">
                <a:solidFill>
                  <a:srgbClr val="3045FD"/>
                </a:solidFill>
                <a:latin typeface="LLCVAO+MS-UIGothic"/>
                <a:cs typeface="LLCVAO+MS-UIGothic"/>
              </a:rPr>
              <a:t>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PCAIIW+COAKJK+MicrosoftYaHei-Bold"/>
                <a:cs typeface="PCAIIW+COAKJ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21784" y="3881274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LLCVAO+MS-UIGothic"/>
                <a:cs typeface="LLCVAO+MS-UIGothic"/>
              </a:rPr>
              <a:t>性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别</a:t>
            </a:r>
            <a:r>
              <a:rPr sz="5150" spc="23">
                <a:solidFill>
                  <a:srgbClr val="0085FF"/>
                </a:solidFill>
                <a:latin typeface="LLCVAO+MS-UIGothic"/>
                <a:cs typeface="LLCVAO+MS-UIGothic"/>
              </a:rPr>
              <a:t>决定概述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别</a:t>
            </a: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决定的概念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CAIIW+COAKJK+MicrosoftYaHei-Bold"/>
                <a:cs typeface="PCAIIW+COAKJ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决定是指生物体在受精卵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程中，通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一定的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机制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确定个体性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的一种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CAIIW+COAKJK+MicrosoftYaHei-Bold"/>
                <a:cs typeface="PCAIIW+COAKJK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决定不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决定了生物体的生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殖器官和生理特征，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还对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其行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社会角色和生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性等方面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生影响。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别</a:t>
            </a: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决定的生物学基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62029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染色体是性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决定的主要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，其中性染色体（</a:t>
            </a:r>
            <a:r>
              <a:rPr sz="1350">
                <a:solidFill>
                  <a:srgbClr val="FFFFFF"/>
                </a:solidFill>
                <a:latin typeface="HIFMUE+UICSVE+MicrosoftYaHei"/>
                <a:cs typeface="HIFMUE+UICSVE+MicrosoftYaHei"/>
              </a:rPr>
              <a:t>X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、</a:t>
            </a:r>
            <a:r>
              <a:rPr sz="1350">
                <a:solidFill>
                  <a:srgbClr val="FFFFFF"/>
                </a:solidFill>
                <a:latin typeface="HIFMUE+UICSVE+MicrosoftYaHei"/>
                <a:cs typeface="HIFMUE+UICSVE+MicrosoftYaHei"/>
              </a:rPr>
              <a:t>Y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）上的基因控制着性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特征的表达。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558419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在哺乳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物中，雌性个体的性染色体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两个</a:t>
            </a:r>
            <a:r>
              <a:rPr sz="1350">
                <a:solidFill>
                  <a:srgbClr val="FFFFFF"/>
                </a:solidFill>
                <a:latin typeface="HIFMUE+UICSVE+MicrosoftYaHei"/>
                <a:cs typeface="HIFMUE+UICSVE+MicrosoftYaHei"/>
              </a:rPr>
              <a:t>X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染色体（</a:t>
            </a:r>
            <a:r>
              <a:rPr sz="1350">
                <a:solidFill>
                  <a:srgbClr val="FFFFFF"/>
                </a:solidFill>
                <a:latin typeface="HIFMUE+UICSVE+MicrosoftYaHei"/>
                <a:cs typeface="HIFMUE+UICSVE+MicrosoftYaHei"/>
              </a:rPr>
              <a:t>XX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），而雄性个体的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性染色体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一个</a:t>
            </a:r>
            <a:r>
              <a:rPr sz="1350">
                <a:solidFill>
                  <a:srgbClr val="FFFFFF"/>
                </a:solidFill>
                <a:latin typeface="HIFMUE+UICSVE+MicrosoftYaHei"/>
                <a:cs typeface="HIFMUE+UICSVE+MicrosoftYaHei"/>
              </a:rPr>
              <a:t>X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染色体和一个</a:t>
            </a:r>
            <a:r>
              <a:rPr sz="1350">
                <a:solidFill>
                  <a:srgbClr val="FFFFFF"/>
                </a:solidFill>
                <a:latin typeface="HIFMUE+UICSVE+MicrosoftYaHei"/>
                <a:cs typeface="HIFMUE+UICSVE+MicrosoftYaHei"/>
              </a:rPr>
              <a:t>Y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染色体（</a:t>
            </a:r>
            <a:r>
              <a:rPr sz="1350">
                <a:solidFill>
                  <a:srgbClr val="FFFFFF"/>
                </a:solidFill>
                <a:latin typeface="HIFMUE+UICSVE+MicrosoftYaHei"/>
                <a:cs typeface="HIFMUE+UICSVE+MicrosoftYaHei"/>
              </a:rPr>
              <a:t>XY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别</a:t>
            </a: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决定的意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决定有助于生物种群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性，促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物种的适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决定影响生物体的生殖器官和生理特征，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而影响其繁殖策略和生存能力。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8113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决定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与社会、文化、生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LLCVAO+MS-UIGothic"/>
                <a:cs typeface="LLCVAO+MS-UIGothic"/>
              </a:rPr>
              <a:t>等多方面因素相互作用，影响生物体的生存和繁衍。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PCAIIW+COAKJK+MicrosoftYaHei-Bold"/>
                <a:cs typeface="PCAIIW+COAKJ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6264" y="3881274"/>
            <a:ext cx="689303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LLCVAO+MS-UIGothic"/>
                <a:cs typeface="LLCVAO+MS-UIGothic"/>
              </a:rPr>
              <a:t>性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别</a:t>
            </a:r>
            <a:r>
              <a:rPr sz="5150" spc="23">
                <a:solidFill>
                  <a:srgbClr val="0085FF"/>
                </a:solidFill>
                <a:latin typeface="LLCVAO+MS-UIGothic"/>
                <a:cs typeface="LLCVAO+MS-UIGothic"/>
              </a:rPr>
              <a:t>决定的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遗传</a:t>
            </a:r>
            <a:r>
              <a:rPr sz="5150" spc="25">
                <a:solidFill>
                  <a:srgbClr val="0085FF"/>
                </a:solidFill>
                <a:latin typeface="LLCVAO+MS-UIGothic"/>
                <a:cs typeface="LLCVAO+MS-UIGothic"/>
              </a:rPr>
              <a:t>基</a:t>
            </a:r>
            <a:r>
              <a:rPr sz="5150">
                <a:solidFill>
                  <a:srgbClr val="0085FF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性染色体与性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别</a:t>
            </a: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决定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由性染色体决定，女性通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常是两个</a:t>
            </a:r>
            <a:r>
              <a:rPr sz="1350">
                <a:solidFill>
                  <a:srgbClr val="000000"/>
                </a:solidFill>
                <a:latin typeface="HIFMUE+UICSVE+MicrosoftYaHei"/>
                <a:cs typeface="HIFMUE+UICSVE+MicrosoftYaHei"/>
              </a:rPr>
              <a:t>X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染色体，男性是一个</a:t>
            </a:r>
            <a:r>
              <a:rPr sz="1350">
                <a:solidFill>
                  <a:srgbClr val="000000"/>
                </a:solidFill>
                <a:latin typeface="HIFMUE+UICSVE+MicrosoftYaHei"/>
                <a:cs typeface="HIFMUE+UICSVE+MicrosoftYaHei"/>
              </a:rPr>
              <a:t>X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染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色体和一个</a:t>
            </a:r>
            <a:r>
              <a:rPr sz="1350">
                <a:solidFill>
                  <a:srgbClr val="000000"/>
                </a:solidFill>
                <a:latin typeface="HIFMUE+UICSVE+MicrosoftYaHei"/>
                <a:cs typeface="HIFMUE+UICSVE+MicrosoftYaHei"/>
              </a:rPr>
              <a:t>Y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染色体。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346552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在受精卵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程中，如果卵子与含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有</a:t>
            </a:r>
            <a:r>
              <a:rPr sz="1350">
                <a:solidFill>
                  <a:srgbClr val="FFFFFF"/>
                </a:solidFill>
                <a:latin typeface="HIFMUE+UICSVE+MicrosoftYaHei"/>
                <a:cs typeface="HIFMUE+UICSVE+MicrosoftYaHei"/>
              </a:rPr>
              <a:t>X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染色体的精子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合，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则发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育成女性，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如果与含有</a:t>
            </a:r>
            <a:r>
              <a:rPr sz="1350">
                <a:solidFill>
                  <a:srgbClr val="FFFFFF"/>
                </a:solidFill>
                <a:latin typeface="HIFMUE+UICSVE+MicrosoftYaHei"/>
                <a:cs typeface="HIFMUE+UICSVE+MicrosoftYaHei"/>
              </a:rPr>
              <a:t>Y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染色体的精子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合，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则发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CVAO+MS-UIGothic"/>
                <a:cs typeface="LLCVAO+MS-UIGothic"/>
              </a:rPr>
              <a:t>育成男性。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性染色体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合与性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别</a:t>
            </a: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决定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51069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性染色体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合的不同会影响胎儿的性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。例如，</a:t>
            </a:r>
            <a:r>
              <a:rPr sz="1350">
                <a:solidFill>
                  <a:srgbClr val="000000"/>
                </a:solidFill>
                <a:latin typeface="HIFMUE+UICSVE+MicrosoftYaHei"/>
                <a:cs typeface="HIFMUE+UICSVE+MicrosoftYaHei"/>
              </a:rPr>
              <a:t>XX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合将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致女性胎儿，而</a:t>
            </a:r>
            <a:r>
              <a:rPr sz="1350">
                <a:solidFill>
                  <a:srgbClr val="000000"/>
                </a:solidFill>
                <a:latin typeface="HIFMUE+UICSVE+MicrosoftYaHei"/>
                <a:cs typeface="HIFMUE+UICSVE+MicrosoftYaHei"/>
              </a:rPr>
              <a:t>XY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合将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致男性胎儿。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0296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除了典型的</a:t>
            </a:r>
            <a:r>
              <a:rPr sz="1350">
                <a:solidFill>
                  <a:srgbClr val="000000"/>
                </a:solidFill>
                <a:latin typeface="HIFMUE+UICSVE+MicrosoftYaHei"/>
                <a:cs typeface="HIFMUE+UICSVE+MicrosoftYaHei"/>
              </a:rPr>
              <a:t>XX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和</a:t>
            </a:r>
            <a:r>
              <a:rPr sz="1350">
                <a:solidFill>
                  <a:srgbClr val="000000"/>
                </a:solidFill>
                <a:latin typeface="HIFMUE+UICSVE+MicrosoftYaHei"/>
                <a:cs typeface="HIFMUE+UICSVE+MicrosoftYaHei"/>
              </a:rPr>
              <a:t>XY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合外，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有其他的性染色体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合，如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FMUE+UICSVE+MicrosoftYaHei"/>
                <a:cs typeface="HIFMUE+UICSVE+MicrosoftYaHei"/>
              </a:rPr>
              <a:t>XO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（缺少一个</a:t>
            </a:r>
            <a:r>
              <a:rPr sz="1350">
                <a:solidFill>
                  <a:srgbClr val="000000"/>
                </a:solidFill>
                <a:latin typeface="HIFMUE+UICSVE+MicrosoftYaHei"/>
                <a:cs typeface="HIFMUE+UICSVE+MicrosoftYaHei"/>
              </a:rPr>
              <a:t>X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染色体）和</a:t>
            </a:r>
            <a:r>
              <a:rPr sz="1350">
                <a:solidFill>
                  <a:srgbClr val="000000"/>
                </a:solidFill>
                <a:latin typeface="HIFMUE+UICSVE+MicrosoftYaHei"/>
                <a:cs typeface="HIFMUE+UICSVE+MicrosoftYaHei"/>
              </a:rPr>
              <a:t>XXY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（多出一个</a:t>
            </a:r>
            <a:r>
              <a:rPr sz="1350">
                <a:solidFill>
                  <a:srgbClr val="000000"/>
                </a:solidFill>
                <a:latin typeface="HIFMUE+UICSVE+MicrosoftYaHei"/>
                <a:cs typeface="HIFMUE+UICSVE+MicrosoftYaHei"/>
              </a:rPr>
              <a:t>X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染色体），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合可能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致性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不明确或出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某些健康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LLCVAO+MS-UIGothic"/>
                <a:cs typeface="LLCVA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性染色体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异与性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别</a:t>
            </a:r>
            <a:r>
              <a:rPr sz="3000">
                <a:solidFill>
                  <a:srgbClr val="3045FD"/>
                </a:solidFill>
                <a:latin typeface="LLCVAO+MS-UIGothic"/>
                <a:cs typeface="LLCVAO+MS-UIGothic"/>
              </a:rPr>
              <a:t>决定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性染色体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异是指性染色体数量或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构上的异常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化。常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的性染色体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异包括染色体数目异常和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构异常。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了解性染色体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异与性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决定的关系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有助于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防和干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出生缺陷和提高人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口素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207883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染色体数目异常可能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致胎儿出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55078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两性同体或真两性同体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象，而染色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构异常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致胎儿出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特征的异常表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LCVAO+MS-UIGothic"/>
                <a:cs typeface="LLCVA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https://d.book118.com/486011223023010103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LLCVAO+MS-UIGothic</vt:lpstr>
      <vt:lpstr>SimSun</vt:lpstr>
      <vt:lpstr>UVUVCI+EECJUL+ArialMT</vt:lpstr>
      <vt:lpstr>Times New Roman</vt:lpstr>
      <vt:lpstr>PCAIIW+COAKJK+MicrosoftYaHei-Bold</vt:lpstr>
      <vt:lpstr>HIFMUE+UICSVE+MicrosoftYaHei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2024-09-28T07:26:21.387</cp:lastPrinted>
  <dcterms:created xsi:type="dcterms:W3CDTF">2024-09-27T23:26:21Z</dcterms:created>
  <dcterms:modified xsi:type="dcterms:W3CDTF">2024-09-27T23:26:22Z</dcterms:modified>
</cp:coreProperties>
</file>