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6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7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8E123-84A1-4962-BB8F-E925B14F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EE26C-431B-4EDE-A4E4-5EEB65C2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F5526-A26F-47B5-9019-DDFED6DD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69524-FAC5-451D-88EC-86096DE64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4BEFD-1898-49F2-A674-CCD5199F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1163D-5608-4047-8169-BE19A2DB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31943-75D1-4C65-AC60-C3A0B7C1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402E6-883A-4A1D-B96C-72AD3038E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B6214-8C02-4324-BC16-298DEB3A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7014C-54BB-4108-8620-BCCDDC92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48B2D-DBF2-479E-B250-7B02731C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tags" Target="../tags/tag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notesSlide" Target="../notesSlides/notesSlide14.xml" /><Relationship Id="rId20" Type="http://schemas.openxmlformats.org/officeDocument/2006/relationships/tags" Target="../tags/tag162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2501514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845945" y="3128645"/>
            <a:ext cx="8972550" cy="900430"/>
          </a:xfr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lang="zh-CN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r>
              <a:rPr lang="en-US" altLang="zh-CN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·</a:t>
            </a:r>
            <a:r>
              <a:rPr lang="zh-CN" altLang="en-US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简明、连贯、得体</a:t>
            </a:r>
            <a:endParaRPr lang="zh-CN" altLang="en-US"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29654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31775" y="1370330"/>
          <a:ext cx="11750040" cy="30175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281430"/>
                <a:gridCol w="1938020"/>
                <a:gridCol w="1433195"/>
                <a:gridCol w="1370330"/>
                <a:gridCol w="1388110"/>
                <a:gridCol w="1401445"/>
                <a:gridCol w="1402715"/>
                <a:gridCol w="1534795"/>
              </a:tblGrid>
              <a:tr h="869315"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1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考点</a:t>
                      </a:r>
                      <a:endParaRPr lang="zh-CN" altLang="en-US" sz="21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rgbClr val="C6EAFA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1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内容解读</a:t>
                      </a:r>
                      <a:endParaRPr lang="zh-CN" altLang="en-US" sz="21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rgbClr val="C6EAFA"/>
                    </a:solidFill>
                  </a:tcPr>
                </a:tc>
                <a:tc gridSpan="5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1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四川省近五年对口升学考试试题统计</a:t>
                      </a:r>
                      <a:endParaRPr lang="zh-CN" altLang="en-US" sz="21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100" b="1" spc="130">
                          <a:latin typeface="微软雅黑" panose="020b0503020204020204" charset="-122"/>
                          <a:ea typeface="微软雅黑" panose="020b0503020204020204" charset="-122"/>
                        </a:rPr>
                        <a:t>常考题型</a:t>
                      </a:r>
                      <a:endParaRPr lang="zh-CN" altLang="en-US" sz="2100" b="1" spc="13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</a:tr>
              <a:tr h="871220">
                <a:tc vMerge="1">
                  <a:txBody>
                    <a:bodyPr vert="horz" wrap="square"/>
                    <a:lstStyle/>
                    <a:p/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rgbClr val="C6EAFA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9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2018 年</a:t>
                      </a:r>
                      <a:endParaRPr lang="zh-CN" altLang="en-US" sz="19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9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2019 年</a:t>
                      </a:r>
                      <a:endParaRPr lang="zh-CN" altLang="en-US" sz="19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9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2020 年</a:t>
                      </a:r>
                      <a:endParaRPr lang="zh-CN" altLang="en-US" sz="19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9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2021 年</a:t>
                      </a:r>
                      <a:endParaRPr lang="zh-CN" altLang="en-US" sz="19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900" b="1" spc="13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 年</a:t>
                      </a:r>
                      <a:endParaRPr lang="zh-CN" altLang="en-US" sz="1900" b="1" spc="13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AFA"/>
                    </a:solidFill>
                  </a:tcPr>
                </a:tc>
              </a:tr>
              <a:tr h="1276985"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600" spc="12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600" b="0" spc="12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276860" y="3520440"/>
            <a:ext cx="1595120" cy="4235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语言表达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5"/>
            </p:custDataLst>
          </p:nvPr>
        </p:nvSpPr>
        <p:spPr>
          <a:xfrm>
            <a:off x="1530985" y="3227070"/>
            <a:ext cx="192976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注重考查学生语言综合运用能力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3491230" y="3472815"/>
            <a:ext cx="14014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第20 题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968875" y="3502660"/>
            <a:ext cx="12903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第20 题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365875" y="3504565"/>
            <a:ext cx="13519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第20 题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7767320" y="3489960"/>
            <a:ext cx="14706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第20 题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9224010" y="3505200"/>
            <a:ext cx="14706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第20 题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10567670" y="3496945"/>
            <a:ext cx="15157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文字表述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3" grpId="0"/>
      <p:bldP spid="11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21"/>
          <p:cNvSpPr txBox="1"/>
          <p:nvPr>
            <p:custDataLst>
              <p:tags r:id="rId3"/>
            </p:custDataLst>
          </p:nvPr>
        </p:nvSpPr>
        <p:spPr>
          <a:xfrm>
            <a:off x="237490" y="2799715"/>
            <a:ext cx="1148143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50240" algn="l" fontAlgn="auto">
              <a:lnSpc>
                <a:spcPct val="150000"/>
              </a:lnSpc>
              <a:buClrTx/>
              <a:buSzTx/>
              <a:buFontTx/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“准确”指在正确理解文意、句意的基础上，把握句段的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、内容要点、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，按照题目的要求，使词语运用、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、语气选择等方面完全符合表达目的。准确，在语言运用试题的各种题型中均有考查。包括所用语言符合特定的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，符合特定的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，正确地运用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，准确表达褒贬感情，准确表达喜怒哀乐的心理状态，正确使用口语、书面语，准确表达范围大小、程度深浅等。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4584700" y="86360"/>
            <a:ext cx="2751455" cy="800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83947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在近几年的四川省高职对口升学考试中，语言运用题每年都有，都固定在第20题。主要注重考查学生语言综合运用能力，有语言表达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、准确、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、生动，句式的选用、变换、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及语句的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等题型。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8247380" y="1574165"/>
            <a:ext cx="8953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9358630" y="1574165"/>
            <a:ext cx="13163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236980" y="2154555"/>
            <a:ext cx="1123950" cy="4044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鲜明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10577195" y="1586230"/>
            <a:ext cx="10020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得体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6470015" y="2139315"/>
            <a:ext cx="10883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仿用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9052560" y="2913380"/>
            <a:ext cx="18643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关键信息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8653780" y="2143760"/>
            <a:ext cx="21894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扩展与压缩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7756525" y="3538855"/>
            <a:ext cx="16338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句式选择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421765" y="3491230"/>
            <a:ext cx="16948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中心思想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3070860" y="4719320"/>
            <a:ext cx="9499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5864225" y="4719320"/>
            <a:ext cx="2099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身份地位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9358630" y="4704080"/>
            <a:ext cx="2099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谦尊称呼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3" grpId="0"/>
      <p:bldP spid="10" grpId="0"/>
      <p:bldP spid="12" grpId="0"/>
      <p:bldP spid="13" grpId="0"/>
      <p:bldP spid="14" grpId="0"/>
      <p:bldP spid="15" grpId="0"/>
      <p:bldP spid="2" grpId="0"/>
      <p:bldP spid="17" grpId="0"/>
      <p:bldP spid="18" grpId="0"/>
      <p:bldP spid="22" grpId="0"/>
      <p:bldP spid="7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4584700" y="86360"/>
            <a:ext cx="2751455" cy="800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83947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“鲜明”是指色彩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，观点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。表达的观点要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而不含糊；表达的色彩（感情色彩、事物的形象色彩）要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。简而言之，鲜明就是要明确合理地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。本考点一般出现在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、拟制广告词、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、劝告勉励、请托拒绝以及致辞演讲稿等需要表明观点态度的题型中，或出现在描绘场景、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、扩写、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语句的试题中。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430270" y="997585"/>
            <a:ext cx="8953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5378450" y="997585"/>
            <a:ext cx="13163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6454775" y="1593850"/>
            <a:ext cx="1123950" cy="4044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8811260" y="997585"/>
            <a:ext cx="10020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1101090" y="2143760"/>
            <a:ext cx="17265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表情达意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6862445" y="2163445"/>
            <a:ext cx="18643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修改病句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5617845" y="2143760"/>
            <a:ext cx="8820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1629410" y="3337560"/>
            <a:ext cx="10661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仿写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512425" y="2163445"/>
            <a:ext cx="16948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邀请信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4"/>
            </p:custDataLst>
          </p:nvPr>
        </p:nvSpPr>
        <p:spPr>
          <a:xfrm>
            <a:off x="3899535" y="3307080"/>
            <a:ext cx="9499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改写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53975" y="391287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“生动”就是表达能充分调动人们的形象思维，使表达的具体形象可感知。“生动”的考查在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、选用仿用变换句式、压缩与扩展和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等题目中均有体现。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6"/>
            </p:custDataLst>
          </p:nvPr>
        </p:nvSpPr>
        <p:spPr>
          <a:xfrm>
            <a:off x="9531985" y="4647565"/>
            <a:ext cx="15468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修改病句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2771775" y="4647565"/>
            <a:ext cx="16783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简明得体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3" grpId="0"/>
      <p:bldP spid="10" grpId="0"/>
      <p:bldP spid="12" grpId="0"/>
      <p:bldP spid="13" grpId="0"/>
      <p:bldP spid="14" grpId="0"/>
      <p:bldP spid="15" grpId="0"/>
      <p:bldP spid="2" grpId="0"/>
      <p:bldP spid="17" grpId="0"/>
      <p:bldP spid="18" grpId="0"/>
      <p:bldP spid="9" grpId="0"/>
      <p:bldP spid="11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7493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“简明”是“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”，使对方能够明白无误地理解，不会产生歧义。此点可以落实在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中考，也常和压缩语段、语法的综合修改、修辞、连贯等一起考。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55880"/>
            <a:ext cx="1201801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l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                                                         </a:t>
            </a: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2762250" y="915670"/>
            <a:ext cx="10318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简要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24803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“连贯”是表达中句间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的规则，以及加强语言联系与衔接通畅的方法。它的三个条件是：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4279265" y="885190"/>
            <a:ext cx="9880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明白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3185795" y="1472565"/>
            <a:ext cx="1422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病句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4187825" y="2608580"/>
            <a:ext cx="16129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排列组合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53975" y="36995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 统一的话题；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② 合理的句序；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③ 语言的衔接与呼应。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1"/>
            </p:custDataLst>
          </p:nvPr>
        </p:nvSpPr>
        <p:spPr>
          <a:xfrm>
            <a:off x="53975" y="54673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高考常常从补充语段中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的角度设置客观题，还常常与语句的扩展、句式的仿写及变换等交叉设置主观题，是考查的热点。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2"/>
            </p:custDataLst>
          </p:nvPr>
        </p:nvSpPr>
        <p:spPr>
          <a:xfrm>
            <a:off x="4126865" y="5628640"/>
            <a:ext cx="23628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留出部分语句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9" grpId="0"/>
      <p:bldP spid="11" grpId="0"/>
      <p:bldP spid="13" grpId="0"/>
      <p:bldP spid="19" grpId="0"/>
      <p:bldP spid="20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70358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”就是指能根据语境条件恰当地使用语言，即用语能根据表达的目的、对象、场合、方式的差异来调整，与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保持和谐一致，分寸得当。常结合具体生动的语境来考查，也是考查的热点。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25400"/>
            <a:ext cx="1203833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l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                                                          </a:t>
            </a: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397635" y="839470"/>
            <a:ext cx="10318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得体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24803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随着考试改革，“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”的考查出现了更为丰富的形式，或给出话题对象，或给出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，或给出象征性的情景，要求进行更具体丰富生动形象的扩展。我们必须认真探寻这种考题的命题与解答规律，强化训练。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6217920" y="1442085"/>
            <a:ext cx="9880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语境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3517265" y="2610485"/>
            <a:ext cx="16129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扩展语句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2048510" y="3234055"/>
            <a:ext cx="23628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中心句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9" grpId="0"/>
      <p:bldP spid="11" grpId="0"/>
      <p:bldP spid="19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70358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扩展语句将一句话的意思丰富起来或合理扩展成几句话。扩展语句是在原句或原词的基础上，在不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，不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，不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有要求的除外）的情况下，通过增加原句修饰成分或增加分句，使简单结构复杂化，单纯语意更加具体、详尽、丰富的一种造句形式。分单句的扩展和复句的扩展。单句扩展是扩展附加成分，复句扩展是扩展分句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25400"/>
            <a:ext cx="1201801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l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                                                        </a:t>
            </a: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517265" y="1442085"/>
            <a:ext cx="17665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删减字词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6090285" y="1442085"/>
            <a:ext cx="19253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变动词序 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8292465" y="1447800"/>
            <a:ext cx="29724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改变原句句型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8"/>
            </p:custDataLst>
          </p:nvPr>
        </p:nvSpPr>
        <p:spPr>
          <a:xfrm>
            <a:off x="53975" y="37909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”主要考查提炼内容、概括语意的能力，与信息的筛选与提取相关联。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是根据不同对象、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、目的等，为达到预期的表达效果选择恰当的句式。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156970" y="3944620"/>
            <a:ext cx="15970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压缩语段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1360170" y="4513580"/>
            <a:ext cx="19564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句式的选用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5988685" y="4490720"/>
            <a:ext cx="9664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场合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1" grpId="0"/>
      <p:bldP spid="19" grpId="0"/>
      <p:bldP spid="21" grpId="0"/>
      <p:bldP spid="23" grpId="0"/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70358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句式的仿用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是指根据提供的例句或新的语境来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。它是对考生语言表达的综合测试，近几年来已成为高考的一个热点，常与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结合考查。句式的变换指的是用不同的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表达基本相同的意思。常在下列几组句子中转化：主动句和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、肯定句和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、陈述句和反问句、单句和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、常式句和变式句、长句和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、整句和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、口语句和书面句式等。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25400"/>
            <a:ext cx="1204849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l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                                                         </a:t>
            </a: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331710" y="847090"/>
            <a:ext cx="17665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仿造句子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8494395" y="1426210"/>
            <a:ext cx="9099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修辞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3600450" y="2013585"/>
            <a:ext cx="11112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句式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8"/>
            </p:custDataLst>
          </p:nvPr>
        </p:nvSpPr>
        <p:spPr>
          <a:xfrm>
            <a:off x="53975" y="366903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是指把图画表格内容转化成文字表述的一种综合性强、有创新、有特色的新题型。要求考生根据图表中的有关内容，分析有关材料，或辨别挖掘图画表格的本意信息，或对材料进行综合性评价，主要考查考生的语言表达运用能力。“图文转换题”出现在高考中，可追溯到上世纪八十年代，但在对口高考中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430020" y="2574925"/>
            <a:ext cx="15970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被动句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4236085" y="2593975"/>
            <a:ext cx="13785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否定句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9430385" y="2593975"/>
            <a:ext cx="8623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2868295" y="3183255"/>
            <a:ext cx="9410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5160645" y="3181985"/>
            <a:ext cx="10185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散句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1350645" y="3791585"/>
            <a:ext cx="1517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图文转换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1108075" y="6144260"/>
            <a:ext cx="24237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几乎不出现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1" grpId="0"/>
      <p:bldP spid="19" grpId="0"/>
      <p:bldP spid="21" grpId="0"/>
      <p:bldP spid="23" grpId="0"/>
      <p:bldP spid="2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53975" y="364871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语言的得体，是指在运用语言交际时要注意并适应各种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条件。语言的简明、语言的得体有时单独考，有时合起来考。但不管怎么考，有两点是不变的，一是强调同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的联系，命题所用的材料大都是现实生活中的“活语言”；二是偏重考查学生感受语言、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的能力。语言的连贯一直是一个重要的考点。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1811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语言的简明，就是语言要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。简洁，反映了量的要求，就是语言要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，不能重复累赘，不要说多余的话；明晰，反映了质的要求，就是意思要表述得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，使对方能够明白无误地理解，不会产生歧义。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254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algn="l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                                  </a:t>
            </a:r>
            <a:r>
              <a:rPr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第一节　语言表达简明、连贯、得体</a:t>
            </a:r>
            <a:endParaRPr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483735" y="1321435"/>
            <a:ext cx="1202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简洁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5973445" y="1316990"/>
            <a:ext cx="9099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明晰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233805" y="1916430"/>
            <a:ext cx="15538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尽可能少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53975" y="3028950"/>
            <a:ext cx="11833225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语言的连贯，就是上下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，前后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排列有序，语意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2940050" y="2493645"/>
            <a:ext cx="15970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清晰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4236085" y="3183255"/>
            <a:ext cx="9239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衔接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6324600" y="3185160"/>
            <a:ext cx="8623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9741535" y="3175000"/>
            <a:ext cx="9410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贯通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8678545" y="3806190"/>
            <a:ext cx="10185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语境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1844675" y="4972050"/>
            <a:ext cx="15176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社会生活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6"/>
            </p:custDataLst>
          </p:nvPr>
        </p:nvSpPr>
        <p:spPr>
          <a:xfrm>
            <a:off x="4375150" y="5544820"/>
            <a:ext cx="16795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修改语言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27000" y="746760"/>
            <a:ext cx="21805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重点知识</a:t>
            </a:r>
            <a:endParaRPr lang="zh-CN" altLang="en-US"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1" grpId="0"/>
      <p:bldP spid="19" grpId="0"/>
      <p:bldP spid="21" grpId="0"/>
      <p:bldP spid="23" grpId="0"/>
      <p:bldP spid="2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560" b="1">
                <a:solidFill>
                  <a:srgbClr val="FF0000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方法指导</a:t>
            </a:r>
            <a:endParaRPr lang="zh-CN" altLang="en-US" sz="2560" b="1">
              <a:solidFill>
                <a:srgbClr val="FF0000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1049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语言表达的“简明”主要包括“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”两个方面。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5588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一、简明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3975" y="1673860"/>
            <a:ext cx="1142365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“简”即“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”，就是话语不能啰唆，不说多余的话——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的要求；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85090" y="2332990"/>
            <a:ext cx="118027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“明”即“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”，就是要把意思表达清楚，使对方能准确理解其含义——效果要求。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602605" y="1263650"/>
            <a:ext cx="927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7546340" y="1278255"/>
            <a:ext cx="10972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2439670" y="1811655"/>
            <a:ext cx="978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9698990" y="1816735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2463165" y="2443480"/>
            <a:ext cx="934720" cy="561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145415" y="3572510"/>
            <a:ext cx="11833225" cy="8362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简明的三个基本要求：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45415" y="4353560"/>
            <a:ext cx="1181290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现代社会里，一切工作，一切活动，都要求快节奏，高效率，运用语言也不例外。用语简明，是高效率运用语言的一个基本条件。用语重复啰嗦，或者表达的意思不明白，都会影响表达效果。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4227195" y="3768090"/>
            <a:ext cx="927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简洁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5663565" y="3747770"/>
            <a:ext cx="10972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7228840" y="3735070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清晰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2" grpId="0"/>
      <p:bldP spid="13" grpId="0"/>
      <p:bldP spid="15" grpId="0"/>
      <p:bldP spid="16" grpId="0"/>
      <p:bldP spid="19" grpId="0"/>
      <p:bldP spid="2" grpId="0"/>
      <p:bldP spid="7" grpId="0"/>
      <p:bldP spid="14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94615" y="765810"/>
            <a:ext cx="11925300" cy="12585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>
                <a:latin typeface="楷体" panose="02010609060101010101" charset="-122"/>
                <a:ea typeface="楷体" panose="02010609060101010101" charset="-122"/>
                <a:sym typeface="+mn-ea"/>
              </a:rPr>
              <a:t>还有一种立体的会活动的图书，也很吸引人。它们的插图都是立体的。当你把书打开的时候，书里的人和动物马上会站起来，跃然纸上，栩栩如生。</a:t>
            </a:r>
            <a:endParaRPr lang="en-US" sz="2560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1409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【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示例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】请指出下句存在的问题并作修改。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89535" y="2020570"/>
            <a:ext cx="11925300" cy="2408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【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例题解析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】这段文字说明的意思是，有一种立体的书能够活动。但是语言不够简明。“立体”的书和插图都是“立体的”，字面重复；“会活动”和“会站起来”，“吸引人”和“跃然纸上”“栩栩如生”意思重复；“当你把书打开的时候”，语言累赘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04775" y="4514215"/>
            <a:ext cx="11925300" cy="12884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【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参考答案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】还有一种书，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，书里的人和动物会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，栩栩如生。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04775" y="5777865"/>
            <a:ext cx="11925300" cy="7232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修改后的文字，语言简洁，意思也很明确。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742180" y="4665980"/>
            <a:ext cx="26854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插图是立体的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504825" y="5260340"/>
            <a:ext cx="12801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站起来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740015" y="4666615"/>
            <a:ext cx="16192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打开书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1994535" y="5260340"/>
            <a:ext cx="1586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跃然纸上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2" grpId="0"/>
      <p:bldP spid="5" grpId="0"/>
      <p:bldP spid="6" grpId="0"/>
      <p:bldP spid="8" grpId="0"/>
      <p:bldP spid="10" grpId="0"/>
      <p:bldP spid="12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53975" y="13716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要做到语言简明，首先是每一句话都要围绕既定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，不要节外生枝。不过仅仅围绕中心还是不够的，还应该抓住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。俗话说“简明扼要”，从表达上说，只有扼住“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”，才能做到简明。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3975" y="393573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无论是书面表达还是口头表达，都不能总是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而不作必要的概括。只有把必要的叙述和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结合起来，表达才能简明。再者，运用必要的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成分，也是表达中不可少的。不用复指成分，就会啰嗦。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53975" y="32359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（２）善于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，巧用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3975" y="7518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（１）围绕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，抓住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675" y="67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怎样做到语言表达简明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2272030" y="891540"/>
            <a:ext cx="11436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中心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7755890" y="1539240"/>
            <a:ext cx="9982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4450080" y="904240"/>
            <a:ext cx="10636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要点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2842895" y="2628900"/>
            <a:ext cx="6311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6078220" y="2081530"/>
            <a:ext cx="1069975" cy="4152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要点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2511425" y="3385820"/>
            <a:ext cx="109855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4"/>
            </p:custDataLst>
          </p:nvPr>
        </p:nvSpPr>
        <p:spPr>
          <a:xfrm>
            <a:off x="4551045" y="3375025"/>
            <a:ext cx="96266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指代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5"/>
            </p:custDataLst>
          </p:nvPr>
        </p:nvSpPr>
        <p:spPr>
          <a:xfrm>
            <a:off x="6918325" y="4090670"/>
            <a:ext cx="16325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具体叙述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6"/>
            </p:custDataLst>
          </p:nvPr>
        </p:nvSpPr>
        <p:spPr>
          <a:xfrm>
            <a:off x="2954655" y="4677410"/>
            <a:ext cx="120078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7"/>
            </p:custDataLst>
          </p:nvPr>
        </p:nvSpPr>
        <p:spPr>
          <a:xfrm>
            <a:off x="10415905" y="4657090"/>
            <a:ext cx="10585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复指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10" grpId="0"/>
      <p:bldP spid="12" grpId="0"/>
      <p:bldP spid="14" grpId="0"/>
      <p:bldP spid="15" grpId="0"/>
      <p:bldP spid="21" grpId="0"/>
      <p:bldP spid="17" grpId="0"/>
      <p:bldP spid="18" grpId="0"/>
      <p:bldP spid="2" grpId="0"/>
      <p:bldP spid="5" grpId="0"/>
      <p:bldP spid="6" grpId="0"/>
      <p:bldP spid="7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91135" y="4338320"/>
            <a:ext cx="11545570" cy="2360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24840" algn="l" fontAlgn="auto">
              <a:lnSpc>
                <a:spcPct val="150000"/>
              </a:lnSpc>
              <a:buClrTx/>
              <a:buSzTx/>
              <a:buFontTx/>
            </a:pP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有些单音节的多义词，一不小心，就会造成</a:t>
            </a:r>
            <a:r>
              <a:rPr lang="en-US" sz="24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。如“县里通知赵乡长十五日</a:t>
            </a:r>
            <a:r>
              <a:rPr lang="en-US" sz="24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去汇报”一句中，“前”是多义词，可以理解为“</a:t>
            </a:r>
            <a:r>
              <a:rPr lang="en-US" sz="24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”去汇报，也可以理解为“</a:t>
            </a:r>
            <a:r>
              <a:rPr lang="en-US" sz="24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”县里去汇报工作。如果要表达的是前一个意思，应改用“</a:t>
            </a:r>
            <a:r>
              <a:rPr lang="en-US" sz="24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”；如果要表达后一种意思，就在改用“</a:t>
            </a:r>
            <a:r>
              <a:rPr lang="en-US" sz="24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”，并删除“</a:t>
            </a:r>
            <a:r>
              <a:rPr lang="en-US" sz="24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4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4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191135" y="3698240"/>
            <a:ext cx="1154557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50240" algn="l" fontAlgn="auto">
              <a:lnSpc>
                <a:spcPct val="150000"/>
              </a:lnSpc>
              <a:buClrTx/>
              <a:buSzTx/>
              <a:buFontTx/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（１）少用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词，多用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3975" y="2425700"/>
            <a:ext cx="11833225" cy="15678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表意不明，令人误解或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，是常见的语病，也是与“简明”的要求相违背的。消除表意不明可以采取如下方法：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3975" y="6540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鲁迅在谈到自己的写作经验时曾说过：尽量删除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的文字。这是确保表达简明的又一方法。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675" y="457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（３）避免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，删除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2340610" y="19304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重复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196215" y="1986280"/>
            <a:ext cx="115455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50240" algn="l" fontAlgn="auto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怎样避免表意不明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4489450" y="193040"/>
            <a:ext cx="15259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多余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2564130" y="3811905"/>
            <a:ext cx="13049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单音节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7696835" y="796290"/>
            <a:ext cx="1503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可有可无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4195445" y="2575560"/>
            <a:ext cx="1107440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3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费解</a:t>
            </a:r>
            <a:endParaRPr lang="en-US" sz="253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5302885" y="3857625"/>
            <a:ext cx="190309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双音节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6978650" y="4481830"/>
            <a:ext cx="96202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歧义</a:t>
            </a:r>
            <a:endParaRPr lang="en-US" sz="24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6"/>
            </p:custDataLst>
          </p:nvPr>
        </p:nvSpPr>
        <p:spPr>
          <a:xfrm>
            <a:off x="7748905" y="5056505"/>
            <a:ext cx="1988185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4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十五日之前</a:t>
            </a:r>
            <a:endParaRPr lang="en-US" sz="24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1981835" y="5590540"/>
            <a:ext cx="1988185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4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十五日前往</a:t>
            </a:r>
            <a:endParaRPr lang="en-US" sz="24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726440" y="6151880"/>
            <a:ext cx="96202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之前</a:t>
            </a:r>
            <a:endParaRPr lang="en-US" sz="24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9"/>
            </p:custDataLst>
          </p:nvPr>
        </p:nvSpPr>
        <p:spPr>
          <a:xfrm>
            <a:off x="7392670" y="6151880"/>
            <a:ext cx="1021715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4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前往</a:t>
            </a:r>
            <a:endParaRPr lang="en-US" sz="24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0"/>
            </p:custDataLst>
          </p:nvPr>
        </p:nvSpPr>
        <p:spPr>
          <a:xfrm>
            <a:off x="10353675" y="6158230"/>
            <a:ext cx="712470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4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去</a:t>
            </a:r>
            <a:endParaRPr lang="en-US" sz="24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5" grpId="0"/>
      <p:bldP spid="2" grpId="0"/>
      <p:bldP spid="6" grpId="0"/>
      <p:bldP spid="7" grpId="0"/>
      <p:bldP spid="11" grpId="0"/>
      <p:bldP spid="13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53975" y="43040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（３）指代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，如实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8572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（２）调整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，交代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659130"/>
            <a:ext cx="1183322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语序不当，交代不明，也会造成歧义。如“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他背着总经理和副总经理偷偷地把这笔钱存入了两家银行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”一句可以作多种理解，如果只是“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”，可以改为“他背着总经理，偷偷地和副总经理一道，把这些钱存入了两家银行”。如果是“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”，可以改为“他背着总经理和副总经理，把这笔钱偷偷地存入两家银行”。还有其他理解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（如</a:t>
            </a:r>
            <a:r>
              <a:rPr lang="en-US" alt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背</a:t>
            </a:r>
            <a:r>
              <a:rPr lang="en-US" alt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读</a:t>
            </a:r>
            <a:r>
              <a:rPr lang="en-US" alt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altLang="zh-CN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altLang="zh-CN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、其他改法，这里不一一分析。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427605" y="238760"/>
            <a:ext cx="9575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8863330" y="1381760"/>
            <a:ext cx="1859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背着总经理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4220845" y="234315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1380490" y="2562225"/>
            <a:ext cx="35921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背着总经理和副总经理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8632825" y="3164840"/>
            <a:ext cx="9632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bèi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4394200" y="4460240"/>
            <a:ext cx="12401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直说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2529840" y="4450080"/>
            <a:ext cx="9886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清楚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55245" y="50253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句中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的位置是否恰当，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是否清楚，也影响着句意的表达。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5360670" y="5201920"/>
            <a:ext cx="12401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指代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5"/>
            </p:custDataLst>
          </p:nvPr>
        </p:nvSpPr>
        <p:spPr>
          <a:xfrm>
            <a:off x="1541145" y="5191760"/>
            <a:ext cx="9886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停顿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0" grpId="0"/>
      <p:bldP spid="11" grpId="0"/>
      <p:bldP spid="13" grpId="0"/>
      <p:bldP spid="15" grpId="0"/>
      <p:bldP spid="16" grpId="0"/>
      <p:bldP spid="19" grpId="0"/>
      <p:bldP spid="14" grpId="0"/>
      <p:bldP spid="24" grpId="0"/>
      <p:bldP spid="2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https://d.book118.com/486025015144010043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TAG_VERSION" val="1.0"/>
  <p:tag name="KSO_WM_TEMPLATE_CATEGORY" val="mixed"/>
  <p:tag name="KSO_WM_TEMPLATE_INDEX" val="20204012"/>
  <p:tag name="KSO_WM_UNIT_COMPATIBLE" val="0"/>
  <p:tag name="KSO_WM_UNIT_DIAGRAM_ISNUMVISUAL" val="0"/>
  <p:tag name="KSO_WM_UNIT_DIAGRAM_ISREFERUNIT" val="0"/>
  <p:tag name="KSO_WM_UNIT_HIGHLIGHT" val="0"/>
  <p:tag name="KSO_WM_UNIT_ID" val="mixed20204012_1*β*1"/>
  <p:tag name="KSO_WM_UNIT_LAYERLEVEL" val="1"/>
  <p:tag name="KSO_WM_UNIT_TABLE_BEAUTIFY" val="smartTable{d9250ffd-dda8-4317-896c-d05c845cc0a2}"/>
  <p:tag name="KSO_WM_UNIT_VALUE" val="1262*2864"/>
  <p:tag name="TABLE_AUTOADJUST_FLAG" val="1"/>
  <p:tag name="TABLE_COLORIDX" val="l"/>
  <p:tag name="TABLE_EMPHASIZE_COLOR" val="6579300"/>
  <p:tag name="TABLE_ENCOLOR" val="#FFFFFF"/>
  <p:tag name="TABLE_ENDDRAG_ORIGIN_RECT" val="925*237"/>
  <p:tag name="TABLE_ENDDRAG_RECT" val="18*107*925*237"/>
  <p:tag name="TABLE_ONEKEY_SKIN_IDX" val="0"/>
  <p:tag name="TABLE_RECT" val="36*131.658*888*356.2"/>
  <p:tag name="TABLE_SKINIDX" val="-1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179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微软雅黑</vt:lpstr>
      <vt:lpstr>楷体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2024-09-11T15:07:14.351</cp:lastPrinted>
  <dcterms:created xsi:type="dcterms:W3CDTF">2024-09-11T07:07:14Z</dcterms:created>
  <dcterms:modified xsi:type="dcterms:W3CDTF">2024-09-11T07:07:16Z</dcterms:modified>
</cp:coreProperties>
</file>