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11" r:id="rId2"/>
    <p:sldMasterId id="2147483822"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8" r:id="rId48"/>
    <p:sldId id="391" r:id="rId49"/>
    <p:sldId id="394" r:id="rId50"/>
    <p:sldId id="397" r:id="rId51"/>
    <p:sldId id="400" r:id="rId52"/>
    <p:sldId id="403" r:id="rId53"/>
    <p:sldId id="405" r:id="rId54"/>
  </p:sldIdLst>
  <p:sldSz cx="9144000" cy="6858000"/>
  <p:notesSz cx="6858000" cy="9144000"/>
  <p:custDataLst>
    <p:tags r:id="rId5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slide" Target="slides/slide45.xml" /><Relationship Id="rId5" Type="http://schemas.openxmlformats.org/officeDocument/2006/relationships/slide" Target="slides/slide1.xml" /><Relationship Id="rId50" Type="http://schemas.openxmlformats.org/officeDocument/2006/relationships/slide" Target="slides/slide46.xml" /><Relationship Id="rId51" Type="http://schemas.openxmlformats.org/officeDocument/2006/relationships/slide" Target="slides/slide47.xml" /><Relationship Id="rId52" Type="http://schemas.openxmlformats.org/officeDocument/2006/relationships/slide" Target="slides/slide48.xml" /><Relationship Id="rId53" Type="http://schemas.openxmlformats.org/officeDocument/2006/relationships/slide" Target="slides/slide49.xml" /><Relationship Id="rId54" Type="http://schemas.openxmlformats.org/officeDocument/2006/relationships/slide" Target="slides/slide50.xml" /><Relationship Id="rId55" Type="http://schemas.openxmlformats.org/officeDocument/2006/relationships/tags" Target="tags/tag1.xml" /><Relationship Id="rId56" Type="http://schemas.openxmlformats.org/officeDocument/2006/relationships/presProps" Target="presProps.xml" /><Relationship Id="rId57" Type="http://schemas.openxmlformats.org/officeDocument/2006/relationships/viewProps" Target="viewProps.xml" /><Relationship Id="rId58" Type="http://schemas.openxmlformats.org/officeDocument/2006/relationships/theme" Target="theme/theme1.xml" /><Relationship Id="rId59"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10342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200">
              <a:latin typeface="Arial"/>
            </a:endParaRPr>
          </a:p>
        </p:txBody>
      </p:sp>
      <p:sp>
        <p:nvSpPr>
          <p:cNvPr id="103427" name="Rectangle 3"/>
          <p:cNvSpPr>
            <a:spLocks noGrp="1" noChangeArrowheads="1"/>
          </p:cNvSpPr>
          <p:nvPr>
            <p:ph type="dt" idx="1"/>
          </p:nvPr>
        </p:nvSpPr>
        <p:spPr bwMode="auto">
          <a:xfrm>
            <a:off x="3884612"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endParaRPr lang="en-US" altLang="zh-CN" sz="1200">
              <a:latin typeface="Arial"/>
            </a:endParaRPr>
          </a:p>
        </p:txBody>
      </p:sp>
      <p:sp>
        <p:nvSpPr>
          <p:cNvPr id="103428" name="Rectangle 4"/>
          <p:cNvSpPr/>
          <p:nvPr>
            <p:ph type="sldImg" idx="2"/>
          </p:nvPr>
        </p:nvSpPr>
        <p:spPr>
          <a:xfrm>
            <a:off x="1143000" y="685800"/>
            <a:ext cx="4572000" cy="3429000"/>
          </a:xfrm>
          <a:prstGeom prst="rect">
            <a:avLst/>
          </a:prstGeom>
          <a:noFill/>
          <a:ln>
            <a:solidFill>
              <a:prstClr val="black"/>
            </a:solidFill>
            <a:miter lim="800000"/>
          </a:ln>
          <a:effectLst/>
        </p:spPr>
      </p:sp>
      <p:sp>
        <p:nvSpPr>
          <p:cNvPr id="103429"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3430" name="Rectangle 6"/>
          <p:cNvSpPr>
            <a:spLocks noGrp="1" noChangeArrowheads="1"/>
          </p:cNvSpPr>
          <p:nvPr>
            <p:ph type="ftr" sz="quarter" idx="4"/>
          </p:nvPr>
        </p:nvSpPr>
        <p:spPr bwMode="auto">
          <a:xfrm>
            <a:off x="0" y="8685212"/>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200">
              <a:latin typeface="Arial"/>
            </a:endParaRPr>
          </a:p>
        </p:txBody>
      </p:sp>
      <p:sp>
        <p:nvSpPr>
          <p:cNvPr id="103431" name="Rectangle 7"/>
          <p:cNvSpPr>
            <a:spLocks noGrp="1" noChangeArrowheads="1"/>
          </p:cNvSpPr>
          <p:nvPr>
            <p:ph type="sldNum" sz="quarter" idx="5"/>
          </p:nvPr>
        </p:nvSpPr>
        <p:spPr bwMode="auto">
          <a:xfrm>
            <a:off x="3884612" y="8685212"/>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1969082E-2637-4B6E-A9ED-E6EB1D62A96E}" type="slidenum">
              <a:rPr lang="en-US" altLang="zh-CN" sz="1200">
                <a:latin typeface="Arial"/>
              </a:rPr>
              <a:t>*</a:t>
            </a:fld>
            <a:endParaRPr lang="en-US" altLang="zh-CN" sz="1200">
              <a:latin typeface="Arial"/>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450" name="Rectangle 7"/>
          <p:cNvSpPr/>
          <p:nvPr>
            <p:ph type="sldNum"/>
          </p:nvPr>
        </p:nvSpPr>
        <p:spPr>
          <a:xfrm>
            <a:off x="3884612" y="8685212"/>
            <a:ext cx="2971800" cy="457200"/>
          </a:xfrm>
          <a:prstGeom prst="rect">
            <a:avLst/>
          </a:prstGeom>
          <a:noFill/>
          <a:ln>
            <a:noFill/>
            <a:miter lim="800000"/>
          </a:ln>
          <a:effectLst/>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15BD61A8-792A-4661-B4BB-C412CE6817B5}" type="slidenum">
              <a:rPr lang="en-US" altLang="zh-CN" sz="1200">
                <a:latin typeface="Arial"/>
              </a:rPr>
              <a:t>4</a:t>
            </a:fld>
            <a:endParaRPr lang="en-US" altLang="zh-CN" sz="1200">
              <a:latin typeface="Arial"/>
            </a:endParaRPr>
          </a:p>
        </p:txBody>
      </p:sp>
      <p:sp>
        <p:nvSpPr>
          <p:cNvPr id="104451" name="Rectangle 2"/>
          <p:cNvSpPr/>
          <p:nvPr>
            <p:ph type="sldImg" idx="2"/>
          </p:nvPr>
        </p:nvSpPr>
        <p:spPr>
          <a:xfrm>
            <a:off x="1143000" y="685800"/>
            <a:ext cx="4572000" cy="3429000"/>
          </a:xfrm>
          <a:prstGeom prst="rect">
            <a:avLst/>
          </a:prstGeom>
          <a:noFill/>
          <a:ln>
            <a:miter lim="800000"/>
          </a:ln>
        </p:spPr>
      </p:sp>
      <p:sp>
        <p:nvSpPr>
          <p:cNvPr id="104452" name="Rectangle 3"/>
          <p:cNvSpPr/>
          <p:nvPr>
            <p:ph type="body" idx="1"/>
          </p:nvPr>
        </p:nvSpPr>
        <p:spPr>
          <a:xfrm>
            <a:off x="914400" y="4343400"/>
            <a:ext cx="5029200" cy="4114800"/>
          </a:xfrm>
          <a:prstGeom prst="rect">
            <a:avLst/>
          </a:prstGeom>
          <a:noFill/>
          <a:ln>
            <a:miter lim="800000"/>
          </a:ln>
        </p:spPr>
        <p:txBody>
          <a:bodyPr vert="horz" wrap="square" lIns="91440" tIns="45720" rIns="91440" bIns="45720" anchor="t" anchorCtr="0">
            <a:noAutofit/>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1pPr>
            <a:lvl2pPr marL="742950" indent="-28575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2pPr>
            <a:lvl3pPr marL="11430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3pPr>
            <a:lvl4pPr marL="16002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4pPr>
            <a:lvl5pPr marL="2057400" indent="-228600" algn="l"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Arial"/>
                <a:ea typeface="宋体" pitchFamily="2" charset="-122"/>
              </a:defRPr>
            </a:lvl5pPr>
          </a:lstStyle>
          <a:p>
            <a:pPr marL="0" lvl="0" indent="0"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4F9264-5731-40E5-864D-53924B7BB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8B5A6-9684-4940-8D41-4A0290245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00B9D6-3457-4A6D-AB00-B8FAF9716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36006C-44B2-4225-8B10-E548A7E23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F74CFD-3592-46B9-980E-AEA5046788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42239E-3781-4A56-BECE-4B107DE014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C4CFD5-9944-40AF-A274-6F26D07958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34DEC7-A8F9-46C4-B428-BE6E6A9EB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4ECF1-F94A-4286-8ACC-4939323AB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E1332-B4B8-4984-B8E6-0D007773A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519F2-FD95-4C50-82F3-1E98FD850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14375" name="Rectangle 39"/>
          <p:cNvSpPr>
            <a:spLocks noGrp="1" noChangeArrowheads="1"/>
          </p:cNvSpPr>
          <p:nvPr>
            <p:ph type="ctrTitle" sz="quarter"/>
          </p:nvPr>
        </p:nvSpPr>
        <p:spPr>
          <a:xfrm>
            <a:off x="685800" y="1692275"/>
            <a:ext cx="7772400" cy="1736725"/>
          </a:xfrm>
        </p:spPr>
        <p:txBody>
          <a:bodyPr anchor="b"/>
          <a:lstStyle>
            <a:lvl1pPr>
              <a:defRPr sz="5400"/>
            </a:lvl1pPr>
          </a:lstStyle>
          <a:p>
            <a:pPr lvl="0"/>
            <a:r>
              <a:rPr lang="zh-CN" altLang="en-US" noProof="0" smtClean="0"/>
              <a:t>单击此处编辑母版标题样式</a:t>
            </a:r>
          </a:p>
        </p:txBody>
      </p:sp>
      <p:sp>
        <p:nvSpPr>
          <p:cNvPr id="14376" name="Rectangle 40"/>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zh-CN" altLang="en-US" noProof="0" smtClean="0"/>
              <a:t>单击此处编辑母版副标题样式</a:t>
            </a:r>
          </a:p>
        </p:txBody>
      </p:sp>
      <p:sp>
        <p:nvSpPr>
          <p:cNvPr id="14377"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14378"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14379"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5"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6"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5"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6"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6"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7"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8"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9"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4"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5"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3"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4"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6"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7"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60000"/>
              <a:buFont typeface="Wingdings" pitchFamily="2" charset="2"/>
              <a:buNone/>
              <a:defRPr/>
            </a:pPr>
            <a:endParaRPr kumimoji="0" lang="zh-CN" altLang="en-US" sz="3200" b="0" i="0" u="none" strike="noStrike" kern="0" cap="none" spc="0" normalizeH="0" baseline="0" noProof="0" smtClean="0">
              <a:ln>
                <a:noFill/>
              </a:ln>
              <a:solidFill>
                <a:schemeClr val="tx1"/>
              </a:solidFill>
              <a:effectLst>
                <a:outerShdw blurRad="38100" dist="38100" dir="2700000" algn="tl">
                  <a:srgbClr val="000000"/>
                </a:outerShdw>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6"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7"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5"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6"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7813"/>
            <a:ext cx="2057400" cy="585311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7813"/>
            <a:ext cx="6019800" cy="5853112"/>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0"/>
          <p:cNvSpPr>
            <a:spLocks noGrp="1" noChangeArrowheads="1"/>
          </p:cNvSpPr>
          <p:nvPr>
            <p:ph type="dt" sz="half" idx="10"/>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5" name="Rectangle 41"/>
          <p:cNvSpPr>
            <a:spLocks noGrp="1" noChangeArrowheads="1"/>
          </p:cNvSpPr>
          <p:nvPr>
            <p:ph type="ftr" sz="quarter" idx="11"/>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6" name="Rectangle 42"/>
          <p:cNvSpPr>
            <a:spLocks noGrp="1" noChangeArrowheads="1"/>
          </p:cNvSpPr>
          <p:nvPr>
            <p:ph type="sldNum" sz="quarter" idx="12"/>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Layout" Target="../slideLayouts/slideLayout22.xml" /><Relationship Id="rId11" Type="http://schemas.openxmlformats.org/officeDocument/2006/relationships/theme" Target="../theme/theme3.xml" /><Relationship Id="rId2" Type="http://schemas.openxmlformats.org/officeDocument/2006/relationships/slideLayout" Target="../slideLayouts/slideLayout14.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slideLayout" Target="../slideLayouts/slideLayout17.xml" /><Relationship Id="rId6" Type="http://schemas.openxmlformats.org/officeDocument/2006/relationships/slideLayout" Target="../slideLayouts/slideLayout18.xml" /><Relationship Id="rId7" Type="http://schemas.openxmlformats.org/officeDocument/2006/relationships/slideLayout" Target="../slideLayouts/slideLayout19.xml" /><Relationship Id="rId8" Type="http://schemas.openxmlformats.org/officeDocument/2006/relationships/slideLayout" Target="../slideLayouts/slideLayout20.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rgbClr val="002850"/>
            </a:gs>
          </a:gsLst>
          <a:lin ang="5400000" scaled="1"/>
        </a:gradFill>
      </p:bgPr>
    </p:bg>
    <p:spTree>
      <p:nvGrpSpPr>
        <p:cNvPr id="1" name=""/>
        <p:cNvGrpSpPr/>
        <p:nvPr/>
      </p:nvGrpSpPr>
      <p:grpSpPr/>
      <p:grpSp>
        <p:nvGrpSpPr>
          <p:cNvPr id="2050" name="Group 2"/>
          <p:cNvGrpSpPr/>
          <p:nvPr/>
        </p:nvGrpSpPr>
        <p:grpSpPr>
          <a:xfrm>
            <a:off x="0" y="0"/>
            <a:ext cx="9148762" cy="6851650"/>
            <a:chOff x="1" y="0"/>
            <a:chExt cx="5763" cy="4316"/>
          </a:xfrm>
        </p:grpSpPr>
        <p:sp>
          <p:nvSpPr>
            <p:cNvPr id="2056" name="Freeform 3"/>
            <p:cNvSpPr/>
            <p:nvPr/>
          </p:nvSpPr>
          <p:spPr bwMode="hidden">
            <a:xfrm>
              <a:off x="5045" y="2626"/>
              <a:ext cx="719" cy="1690"/>
            </a:xfrm>
            <a:custGeom>
              <a:cxnLst>
                <a:cxn ang="0">
                  <a:pos x="719" y="72"/>
                </a:cxn>
                <a:cxn ang="0">
                  <a:pos x="719" y="0"/>
                </a:cxn>
                <a:cxn ang="0">
                  <a:pos x="701" y="101"/>
                </a:cxn>
                <a:cxn ang="0">
                  <a:pos x="677" y="209"/>
                </a:cxn>
                <a:cxn ang="0">
                  <a:pos x="629" y="389"/>
                </a:cxn>
                <a:cxn ang="0">
                  <a:pos x="576" y="569"/>
                </a:cxn>
                <a:cxn ang="0">
                  <a:pos x="503" y="749"/>
                </a:cxn>
                <a:cxn ang="0">
                  <a:pos x="425" y="935"/>
                </a:cxn>
                <a:cxn ang="0">
                  <a:pos x="335" y="1121"/>
                </a:cxn>
                <a:cxn ang="0">
                  <a:pos x="234" y="1312"/>
                </a:cxn>
                <a:cxn ang="0">
                  <a:pos x="125" y="1498"/>
                </a:cxn>
                <a:cxn ang="0">
                  <a:pos x="0" y="1690"/>
                </a:cxn>
                <a:cxn ang="0">
                  <a:pos x="11" y="1690"/>
                </a:cxn>
                <a:cxn ang="0">
                  <a:pos x="137" y="1498"/>
                </a:cxn>
                <a:cxn ang="0">
                  <a:pos x="246" y="1312"/>
                </a:cxn>
                <a:cxn ang="0">
                  <a:pos x="347" y="1121"/>
                </a:cxn>
                <a:cxn ang="0">
                  <a:pos x="437" y="935"/>
                </a:cxn>
                <a:cxn ang="0">
                  <a:pos x="515" y="749"/>
                </a:cxn>
                <a:cxn ang="0">
                  <a:pos x="587" y="569"/>
                </a:cxn>
                <a:cxn ang="0">
                  <a:pos x="641" y="389"/>
                </a:cxn>
                <a:cxn ang="0">
                  <a:pos x="689" y="209"/>
                </a:cxn>
                <a:cxn ang="0">
                  <a:pos x="707" y="143"/>
                </a:cxn>
                <a:cxn ang="0">
                  <a:pos x="719" y="72"/>
                </a:cxn>
                <a:cxn ang="0">
                  <a:pos x="719" y="72"/>
                </a:cxn>
              </a:cxnLst>
              <a:rect l="l" t="t"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lnTo>
                    <a:pt x="717" y="72"/>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57" name="Freeform 4"/>
            <p:cNvSpPr/>
            <p:nvPr/>
          </p:nvSpPr>
          <p:spPr bwMode="hidden">
            <a:xfrm>
              <a:off x="5386" y="3794"/>
              <a:ext cx="378" cy="522"/>
            </a:xfrm>
            <a:custGeom>
              <a:cxnLst>
                <a:cxn ang="0">
                  <a:pos x="378" y="0"/>
                </a:cxn>
                <a:cxn ang="0">
                  <a:pos x="294" y="132"/>
                </a:cxn>
                <a:cxn ang="0">
                  <a:pos x="205" y="264"/>
                </a:cxn>
                <a:cxn ang="0">
                  <a:pos x="102" y="396"/>
                </a:cxn>
                <a:cxn ang="0">
                  <a:pos x="0" y="522"/>
                </a:cxn>
                <a:cxn ang="0">
                  <a:pos x="12" y="522"/>
                </a:cxn>
                <a:cxn ang="0">
                  <a:pos x="114" y="402"/>
                </a:cxn>
                <a:cxn ang="0">
                  <a:pos x="205" y="282"/>
                </a:cxn>
                <a:cxn ang="0">
                  <a:pos x="378" y="24"/>
                </a:cxn>
                <a:cxn ang="0">
                  <a:pos x="378" y="0"/>
                </a:cxn>
                <a:cxn ang="0">
                  <a:pos x="378" y="0"/>
                </a:cxn>
              </a:cxnLst>
              <a:rect l="l" t="t"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lnTo>
                    <a:pt x="377" y="0"/>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58" name="Freeform 5"/>
            <p:cNvSpPr/>
            <p:nvPr/>
          </p:nvSpPr>
          <p:spPr bwMode="hidden">
            <a:xfrm>
              <a:off x="5680" y="4214"/>
              <a:ext cx="84" cy="102"/>
            </a:xfrm>
            <a:custGeom>
              <a:cxnLst>
                <a:cxn ang="0">
                  <a:pos x="0" y="102"/>
                </a:cxn>
                <a:cxn ang="0">
                  <a:pos x="18" y="102"/>
                </a:cxn>
                <a:cxn ang="0">
                  <a:pos x="48" y="60"/>
                </a:cxn>
                <a:cxn ang="0">
                  <a:pos x="84" y="24"/>
                </a:cxn>
                <a:cxn ang="0">
                  <a:pos x="84" y="0"/>
                </a:cxn>
                <a:cxn ang="0">
                  <a:pos x="42" y="54"/>
                </a:cxn>
                <a:cxn ang="0">
                  <a:pos x="0" y="102"/>
                </a:cxn>
                <a:cxn ang="0">
                  <a:pos x="0" y="102"/>
                </a:cxn>
              </a:cxnLst>
              <a:rect l="l" t="t" r="r" b="b"/>
              <a:pathLst>
                <a:path w="84" h="102">
                  <a:moveTo>
                    <a:pt x="0" y="102"/>
                  </a:moveTo>
                  <a:lnTo>
                    <a:pt x="18" y="102"/>
                  </a:lnTo>
                  <a:lnTo>
                    <a:pt x="48" y="60"/>
                  </a:lnTo>
                  <a:lnTo>
                    <a:pt x="84" y="24"/>
                  </a:lnTo>
                  <a:lnTo>
                    <a:pt x="84" y="0"/>
                  </a:lnTo>
                  <a:lnTo>
                    <a:pt x="42" y="54"/>
                  </a:lnTo>
                  <a:lnTo>
                    <a:pt x="0" y="102"/>
                  </a:lnTo>
                  <a:lnTo>
                    <a:pt x="0" y="102"/>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grpSp>
          <p:nvGrpSpPr>
            <p:cNvPr id="2059" name="Group 6"/>
            <p:cNvGrpSpPr/>
            <p:nvPr/>
          </p:nvGrpSpPr>
          <p:grpSpPr>
            <a:xfrm>
              <a:off x="288" y="0"/>
              <a:ext cx="5098" cy="4316"/>
              <a:chOff x="288" y="0"/>
              <a:chExt cx="5098" cy="4316"/>
            </a:xfrm>
          </p:grpSpPr>
          <p:sp>
            <p:nvSpPr>
              <p:cNvPr id="2079" name="Freeform 7"/>
              <p:cNvSpPr/>
              <p:nvPr/>
            </p:nvSpPr>
            <p:spPr bwMode="hidden">
              <a:xfrm>
                <a:off x="2789" y="0"/>
                <a:ext cx="72" cy="4316"/>
              </a:xfrm>
              <a:custGeom>
                <a:cxnLst>
                  <a:cxn ang="0">
                    <a:pos x="0" y="0"/>
                  </a:cxn>
                  <a:cxn ang="0">
                    <a:pos x="60" y="4316"/>
                  </a:cxn>
                  <a:cxn ang="0">
                    <a:pos x="72" y="4316"/>
                  </a:cxn>
                  <a:cxn ang="0">
                    <a:pos x="12" y="0"/>
                  </a:cxn>
                  <a:cxn ang="0">
                    <a:pos x="0" y="0"/>
                  </a:cxn>
                  <a:cxn ang="0">
                    <a:pos x="0" y="0"/>
                  </a:cxn>
                </a:cxnLst>
                <a:rect l="l" t="t" r="r" b="b"/>
                <a:pathLst>
                  <a:path w="72" h="4316">
                    <a:moveTo>
                      <a:pt x="0" y="0"/>
                    </a:moveTo>
                    <a:lnTo>
                      <a:pt x="60" y="4316"/>
                    </a:lnTo>
                    <a:lnTo>
                      <a:pt x="72" y="4316"/>
                    </a:lnTo>
                    <a:lnTo>
                      <a:pt x="12" y="0"/>
                    </a:lnTo>
                    <a:lnTo>
                      <a:pt x="0" y="0"/>
                    </a:lnTo>
                    <a:lnTo>
                      <a:pt x="0" y="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0" name="Freeform 8"/>
              <p:cNvSpPr/>
              <p:nvPr/>
            </p:nvSpPr>
            <p:spPr bwMode="hidden">
              <a:xfrm>
                <a:off x="3089" y="0"/>
                <a:ext cx="174" cy="4316"/>
              </a:xfrm>
              <a:custGeom>
                <a:cxnLst>
                  <a:cxn ang="0">
                    <a:pos x="24" y="0"/>
                  </a:cxn>
                  <a:cxn ang="0">
                    <a:pos x="12" y="0"/>
                  </a:cxn>
                  <a:cxn ang="0">
                    <a:pos x="42" y="216"/>
                  </a:cxn>
                  <a:cxn ang="0">
                    <a:pos x="72" y="444"/>
                  </a:cxn>
                  <a:cxn ang="0">
                    <a:pos x="96" y="689"/>
                  </a:cxn>
                  <a:cxn ang="0">
                    <a:pos x="120" y="947"/>
                  </a:cxn>
                  <a:cxn ang="0">
                    <a:pos x="132" y="1211"/>
                  </a:cxn>
                  <a:cxn ang="0">
                    <a:pos x="150" y="1487"/>
                  </a:cxn>
                  <a:cxn ang="0">
                    <a:pos x="156" y="1768"/>
                  </a:cxn>
                  <a:cxn ang="0">
                    <a:pos x="162" y="2062"/>
                  </a:cxn>
                  <a:cxn ang="0">
                    <a:pos x="156" y="2644"/>
                  </a:cxn>
                  <a:cxn ang="0">
                    <a:pos x="126" y="3225"/>
                  </a:cxn>
                  <a:cxn ang="0">
                    <a:pos x="108" y="3507"/>
                  </a:cxn>
                  <a:cxn ang="0">
                    <a:pos x="78" y="3788"/>
                  </a:cxn>
                  <a:cxn ang="0">
                    <a:pos x="42" y="4058"/>
                  </a:cxn>
                  <a:cxn ang="0">
                    <a:pos x="0" y="4316"/>
                  </a:cxn>
                  <a:cxn ang="0">
                    <a:pos x="12" y="4316"/>
                  </a:cxn>
                  <a:cxn ang="0">
                    <a:pos x="54" y="4058"/>
                  </a:cxn>
                  <a:cxn ang="0">
                    <a:pos x="90" y="3782"/>
                  </a:cxn>
                  <a:cxn ang="0">
                    <a:pos x="120" y="3507"/>
                  </a:cxn>
                  <a:cxn ang="0">
                    <a:pos x="138" y="3219"/>
                  </a:cxn>
                  <a:cxn ang="0">
                    <a:pos x="168" y="2638"/>
                  </a:cxn>
                  <a:cxn ang="0">
                    <a:pos x="174" y="2056"/>
                  </a:cxn>
                  <a:cxn ang="0">
                    <a:pos x="168" y="1768"/>
                  </a:cxn>
                  <a:cxn ang="0">
                    <a:pos x="162" y="1487"/>
                  </a:cxn>
                  <a:cxn ang="0">
                    <a:pos x="144" y="1211"/>
                  </a:cxn>
                  <a:cxn ang="0">
                    <a:pos x="132" y="941"/>
                  </a:cxn>
                  <a:cxn ang="0">
                    <a:pos x="108" y="689"/>
                  </a:cxn>
                  <a:cxn ang="0">
                    <a:pos x="84" y="444"/>
                  </a:cxn>
                  <a:cxn ang="0">
                    <a:pos x="54" y="216"/>
                  </a:cxn>
                  <a:cxn ang="0">
                    <a:pos x="24" y="0"/>
                  </a:cxn>
                  <a:cxn ang="0">
                    <a:pos x="24" y="0"/>
                  </a:cxn>
                </a:cxnLst>
                <a:rect l="l" t="t"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lnTo>
                      <a:pt x="24" y="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1" name="Freeform 9"/>
              <p:cNvSpPr/>
              <p:nvPr/>
            </p:nvSpPr>
            <p:spPr bwMode="hidden">
              <a:xfrm>
                <a:off x="3358" y="0"/>
                <a:ext cx="337" cy="4316"/>
              </a:xfrm>
              <a:custGeom>
                <a:cxnLst>
                  <a:cxn ang="0">
                    <a:pos x="331" y="2014"/>
                  </a:cxn>
                  <a:cxn ang="0">
                    <a:pos x="319" y="1726"/>
                  </a:cxn>
                  <a:cxn ang="0">
                    <a:pos x="295" y="1445"/>
                  </a:cxn>
                  <a:cxn ang="0">
                    <a:pos x="265" y="1175"/>
                  </a:cxn>
                  <a:cxn ang="0">
                    <a:pos x="229" y="917"/>
                  </a:cxn>
                  <a:cxn ang="0">
                    <a:pos x="187" y="665"/>
                  </a:cxn>
                  <a:cxn ang="0">
                    <a:pos x="133" y="432"/>
                  </a:cxn>
                  <a:cxn ang="0">
                    <a:pos x="78" y="204"/>
                  </a:cxn>
                  <a:cxn ang="0">
                    <a:pos x="12" y="0"/>
                  </a:cxn>
                  <a:cxn ang="0">
                    <a:pos x="0" y="0"/>
                  </a:cxn>
                  <a:cxn ang="0">
                    <a:pos x="66" y="204"/>
                  </a:cxn>
                  <a:cxn ang="0">
                    <a:pos x="121" y="432"/>
                  </a:cxn>
                  <a:cxn ang="0">
                    <a:pos x="175" y="665"/>
                  </a:cxn>
                  <a:cxn ang="0">
                    <a:pos x="217" y="917"/>
                  </a:cxn>
                  <a:cxn ang="0">
                    <a:pos x="252" y="1175"/>
                  </a:cxn>
                  <a:cxn ang="0">
                    <a:pos x="283" y="1445"/>
                  </a:cxn>
                  <a:cxn ang="0">
                    <a:pos x="307" y="1726"/>
                  </a:cxn>
                  <a:cxn ang="0">
                    <a:pos x="319" y="2014"/>
                  </a:cxn>
                  <a:cxn ang="0">
                    <a:pos x="325" y="2314"/>
                  </a:cxn>
                  <a:cxn ang="0">
                    <a:pos x="319" y="2608"/>
                  </a:cxn>
                  <a:cxn ang="0">
                    <a:pos x="307" y="2907"/>
                  </a:cxn>
                  <a:cxn ang="0">
                    <a:pos x="283" y="3201"/>
                  </a:cxn>
                  <a:cxn ang="0">
                    <a:pos x="259" y="3489"/>
                  </a:cxn>
                  <a:cxn ang="0">
                    <a:pos x="217" y="3777"/>
                  </a:cxn>
                  <a:cxn ang="0">
                    <a:pos x="175" y="4052"/>
                  </a:cxn>
                  <a:cxn ang="0">
                    <a:pos x="121" y="4316"/>
                  </a:cxn>
                  <a:cxn ang="0">
                    <a:pos x="133" y="4316"/>
                  </a:cxn>
                  <a:cxn ang="0">
                    <a:pos x="187" y="4052"/>
                  </a:cxn>
                  <a:cxn ang="0">
                    <a:pos x="229" y="3777"/>
                  </a:cxn>
                  <a:cxn ang="0">
                    <a:pos x="271" y="3489"/>
                  </a:cxn>
                  <a:cxn ang="0">
                    <a:pos x="295" y="3201"/>
                  </a:cxn>
                  <a:cxn ang="0">
                    <a:pos x="319" y="2907"/>
                  </a:cxn>
                  <a:cxn ang="0">
                    <a:pos x="331" y="2608"/>
                  </a:cxn>
                  <a:cxn ang="0">
                    <a:pos x="337" y="2314"/>
                  </a:cxn>
                  <a:cxn ang="0">
                    <a:pos x="331" y="2014"/>
                  </a:cxn>
                  <a:cxn ang="0">
                    <a:pos x="331" y="2014"/>
                  </a:cxn>
                </a:cxnLst>
                <a:rect l="l" t="t"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lnTo>
                      <a:pt x="329" y="2014"/>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2" name="Freeform 10"/>
              <p:cNvSpPr/>
              <p:nvPr/>
            </p:nvSpPr>
            <p:spPr bwMode="hidden">
              <a:xfrm>
                <a:off x="3676" y="0"/>
                <a:ext cx="427" cy="4316"/>
              </a:xfrm>
              <a:custGeom>
                <a:cxnLst>
                  <a:cxn ang="0">
                    <a:pos x="415" y="1924"/>
                  </a:cxn>
                  <a:cxn ang="0">
                    <a:pos x="397" y="1690"/>
                  </a:cxn>
                  <a:cxn ang="0">
                    <a:pos x="367" y="1457"/>
                  </a:cxn>
                  <a:cxn ang="0">
                    <a:pos x="331" y="1229"/>
                  </a:cxn>
                  <a:cxn ang="0">
                    <a:pos x="282" y="1001"/>
                  </a:cxn>
                  <a:cxn ang="0">
                    <a:pos x="228" y="761"/>
                  </a:cxn>
                  <a:cxn ang="0">
                    <a:pos x="163" y="522"/>
                  </a:cxn>
                  <a:cxn ang="0">
                    <a:pos x="90" y="270"/>
                  </a:cxn>
                  <a:cxn ang="0">
                    <a:pos x="12" y="0"/>
                  </a:cxn>
                  <a:cxn ang="0">
                    <a:pos x="0" y="0"/>
                  </a:cxn>
                  <a:cxn ang="0">
                    <a:pos x="84" y="270"/>
                  </a:cxn>
                  <a:cxn ang="0">
                    <a:pos x="157" y="522"/>
                  </a:cxn>
                  <a:cxn ang="0">
                    <a:pos x="217" y="767"/>
                  </a:cxn>
                  <a:cxn ang="0">
                    <a:pos x="276" y="1001"/>
                  </a:cxn>
                  <a:cxn ang="0">
                    <a:pos x="318" y="1235"/>
                  </a:cxn>
                  <a:cxn ang="0">
                    <a:pos x="355" y="1463"/>
                  </a:cxn>
                  <a:cxn ang="0">
                    <a:pos x="385" y="1690"/>
                  </a:cxn>
                  <a:cxn ang="0">
                    <a:pos x="403" y="1924"/>
                  </a:cxn>
                  <a:cxn ang="0">
                    <a:pos x="415" y="2188"/>
                  </a:cxn>
                  <a:cxn ang="0">
                    <a:pos x="409" y="2458"/>
                  </a:cxn>
                  <a:cxn ang="0">
                    <a:pos x="397" y="2733"/>
                  </a:cxn>
                  <a:cxn ang="0">
                    <a:pos x="367" y="3021"/>
                  </a:cxn>
                  <a:cxn ang="0">
                    <a:pos x="331" y="3321"/>
                  </a:cxn>
                  <a:cxn ang="0">
                    <a:pos x="276" y="3639"/>
                  </a:cxn>
                  <a:cxn ang="0">
                    <a:pos x="205" y="3968"/>
                  </a:cxn>
                  <a:cxn ang="0">
                    <a:pos x="127" y="4316"/>
                  </a:cxn>
                  <a:cxn ang="0">
                    <a:pos x="139" y="4316"/>
                  </a:cxn>
                  <a:cxn ang="0">
                    <a:pos x="217" y="3968"/>
                  </a:cxn>
                  <a:cxn ang="0">
                    <a:pos x="288" y="3639"/>
                  </a:cxn>
                  <a:cxn ang="0">
                    <a:pos x="343" y="3321"/>
                  </a:cxn>
                  <a:cxn ang="0">
                    <a:pos x="379" y="3021"/>
                  </a:cxn>
                  <a:cxn ang="0">
                    <a:pos x="409" y="2733"/>
                  </a:cxn>
                  <a:cxn ang="0">
                    <a:pos x="421" y="2458"/>
                  </a:cxn>
                  <a:cxn ang="0">
                    <a:pos x="427" y="2188"/>
                  </a:cxn>
                  <a:cxn ang="0">
                    <a:pos x="415" y="1924"/>
                  </a:cxn>
                  <a:cxn ang="0">
                    <a:pos x="415" y="1924"/>
                  </a:cxn>
                </a:cxnLst>
                <a:rect l="l" t="t"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lnTo>
                      <a:pt x="413" y="1924"/>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3" name="Freeform 11"/>
              <p:cNvSpPr/>
              <p:nvPr/>
            </p:nvSpPr>
            <p:spPr bwMode="hidden">
              <a:xfrm>
                <a:off x="3946" y="0"/>
                <a:ext cx="558" cy="4316"/>
              </a:xfrm>
              <a:custGeom>
                <a:cxnLst>
                  <a:cxn ang="0">
                    <a:pos x="558" y="2020"/>
                  </a:cxn>
                  <a:cxn ang="0">
                    <a:pos x="540" y="1732"/>
                  </a:cxn>
                  <a:cxn ang="0">
                    <a:pos x="505" y="1445"/>
                  </a:cxn>
                  <a:cxn ang="0">
                    <a:pos x="457" y="1175"/>
                  </a:cxn>
                  <a:cxn ang="0">
                    <a:pos x="396" y="911"/>
                  </a:cxn>
                  <a:cxn ang="0">
                    <a:pos x="318" y="659"/>
                  </a:cxn>
                  <a:cxn ang="0">
                    <a:pos x="229" y="426"/>
                  </a:cxn>
                  <a:cxn ang="0">
                    <a:pos x="126" y="204"/>
                  </a:cxn>
                  <a:cxn ang="0">
                    <a:pos x="12" y="0"/>
                  </a:cxn>
                  <a:cxn ang="0">
                    <a:pos x="0" y="0"/>
                  </a:cxn>
                  <a:cxn ang="0">
                    <a:pos x="114" y="204"/>
                  </a:cxn>
                  <a:cxn ang="0">
                    <a:pos x="217" y="426"/>
                  </a:cxn>
                  <a:cxn ang="0">
                    <a:pos x="306" y="659"/>
                  </a:cxn>
                  <a:cxn ang="0">
                    <a:pos x="384" y="911"/>
                  </a:cxn>
                  <a:cxn ang="0">
                    <a:pos x="445" y="1175"/>
                  </a:cxn>
                  <a:cxn ang="0">
                    <a:pos x="493" y="1445"/>
                  </a:cxn>
                  <a:cxn ang="0">
                    <a:pos x="528" y="1732"/>
                  </a:cxn>
                  <a:cxn ang="0">
                    <a:pos x="546" y="2020"/>
                  </a:cxn>
                  <a:cxn ang="0">
                    <a:pos x="546" y="2326"/>
                  </a:cxn>
                  <a:cxn ang="0">
                    <a:pos x="534" y="2632"/>
                  </a:cxn>
                  <a:cxn ang="0">
                    <a:pos x="505" y="2931"/>
                  </a:cxn>
                  <a:cxn ang="0">
                    <a:pos x="457" y="3225"/>
                  </a:cxn>
                  <a:cxn ang="0">
                    <a:pos x="390" y="3513"/>
                  </a:cxn>
                  <a:cxn ang="0">
                    <a:pos x="312" y="3788"/>
                  </a:cxn>
                  <a:cxn ang="0">
                    <a:pos x="217" y="4058"/>
                  </a:cxn>
                  <a:cxn ang="0">
                    <a:pos x="102" y="4316"/>
                  </a:cxn>
                  <a:cxn ang="0">
                    <a:pos x="114" y="4316"/>
                  </a:cxn>
                  <a:cxn ang="0">
                    <a:pos x="229" y="4058"/>
                  </a:cxn>
                  <a:cxn ang="0">
                    <a:pos x="324" y="3788"/>
                  </a:cxn>
                  <a:cxn ang="0">
                    <a:pos x="402" y="3513"/>
                  </a:cxn>
                  <a:cxn ang="0">
                    <a:pos x="469" y="3225"/>
                  </a:cxn>
                  <a:cxn ang="0">
                    <a:pos x="517" y="2931"/>
                  </a:cxn>
                  <a:cxn ang="0">
                    <a:pos x="546" y="2632"/>
                  </a:cxn>
                  <a:cxn ang="0">
                    <a:pos x="558" y="2326"/>
                  </a:cxn>
                  <a:cxn ang="0">
                    <a:pos x="558" y="2020"/>
                  </a:cxn>
                  <a:cxn ang="0">
                    <a:pos x="558" y="2020"/>
                  </a:cxn>
                </a:cxnLst>
                <a:rect l="l" t="t"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lnTo>
                      <a:pt x="556" y="202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4" name="Freeform 12"/>
              <p:cNvSpPr/>
              <p:nvPr/>
            </p:nvSpPr>
            <p:spPr bwMode="hidden">
              <a:xfrm>
                <a:off x="4246" y="0"/>
                <a:ext cx="690" cy="4316"/>
              </a:xfrm>
              <a:custGeom>
                <a:cxnLst>
                  <a:cxn ang="0">
                    <a:pos x="690" y="2086"/>
                  </a:cxn>
                  <a:cxn ang="0">
                    <a:pos x="672" y="1810"/>
                  </a:cxn>
                  <a:cxn ang="0">
                    <a:pos x="636" y="1541"/>
                  </a:cxn>
                  <a:cxn ang="0">
                    <a:pos x="576" y="1271"/>
                  </a:cxn>
                  <a:cxn ang="0">
                    <a:pos x="498" y="1007"/>
                  </a:cxn>
                  <a:cxn ang="0">
                    <a:pos x="402" y="749"/>
                  </a:cxn>
                  <a:cxn ang="0">
                    <a:pos x="294" y="492"/>
                  </a:cxn>
                  <a:cxn ang="0">
                    <a:pos x="162" y="240"/>
                  </a:cxn>
                  <a:cxn ang="0">
                    <a:pos x="12" y="0"/>
                  </a:cxn>
                  <a:cxn ang="0">
                    <a:pos x="0" y="0"/>
                  </a:cxn>
                  <a:cxn ang="0">
                    <a:pos x="150" y="240"/>
                  </a:cxn>
                  <a:cxn ang="0">
                    <a:pos x="282" y="492"/>
                  </a:cxn>
                  <a:cxn ang="0">
                    <a:pos x="390" y="749"/>
                  </a:cxn>
                  <a:cxn ang="0">
                    <a:pos x="486" y="1007"/>
                  </a:cxn>
                  <a:cxn ang="0">
                    <a:pos x="564" y="1271"/>
                  </a:cxn>
                  <a:cxn ang="0">
                    <a:pos x="624" y="1541"/>
                  </a:cxn>
                  <a:cxn ang="0">
                    <a:pos x="660" y="1810"/>
                  </a:cxn>
                  <a:cxn ang="0">
                    <a:pos x="678" y="2086"/>
                  </a:cxn>
                  <a:cxn ang="0">
                    <a:pos x="678" y="2368"/>
                  </a:cxn>
                  <a:cxn ang="0">
                    <a:pos x="660" y="2650"/>
                  </a:cxn>
                  <a:cxn ang="0">
                    <a:pos x="618" y="2931"/>
                  </a:cxn>
                  <a:cxn ang="0">
                    <a:pos x="558" y="3213"/>
                  </a:cxn>
                  <a:cxn ang="0">
                    <a:pos x="474" y="3495"/>
                  </a:cxn>
                  <a:cxn ang="0">
                    <a:pos x="372" y="3777"/>
                  </a:cxn>
                  <a:cxn ang="0">
                    <a:pos x="252" y="4046"/>
                  </a:cxn>
                  <a:cxn ang="0">
                    <a:pos x="114" y="4316"/>
                  </a:cxn>
                  <a:cxn ang="0">
                    <a:pos x="126" y="4316"/>
                  </a:cxn>
                  <a:cxn ang="0">
                    <a:pos x="264" y="4046"/>
                  </a:cxn>
                  <a:cxn ang="0">
                    <a:pos x="384" y="3777"/>
                  </a:cxn>
                  <a:cxn ang="0">
                    <a:pos x="486" y="3495"/>
                  </a:cxn>
                  <a:cxn ang="0">
                    <a:pos x="570" y="3219"/>
                  </a:cxn>
                  <a:cxn ang="0">
                    <a:pos x="630" y="2937"/>
                  </a:cxn>
                  <a:cxn ang="0">
                    <a:pos x="672" y="2656"/>
                  </a:cxn>
                  <a:cxn ang="0">
                    <a:pos x="690" y="2368"/>
                  </a:cxn>
                  <a:cxn ang="0">
                    <a:pos x="690" y="2086"/>
                  </a:cxn>
                  <a:cxn ang="0">
                    <a:pos x="690" y="2086"/>
                  </a:cxn>
                </a:cxnLst>
                <a:rect l="l" t="t"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lnTo>
                      <a:pt x="688" y="2086"/>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5" name="Freeform 13"/>
              <p:cNvSpPr/>
              <p:nvPr/>
            </p:nvSpPr>
            <p:spPr bwMode="hidden">
              <a:xfrm>
                <a:off x="4522" y="0"/>
                <a:ext cx="864" cy="4316"/>
              </a:xfrm>
              <a:custGeom>
                <a:cxnLst>
                  <a:cxn ang="0">
                    <a:pos x="858" y="2128"/>
                  </a:cxn>
                  <a:cxn ang="0">
                    <a:pos x="834" y="1834"/>
                  </a:cxn>
                  <a:cxn ang="0">
                    <a:pos x="811" y="1684"/>
                  </a:cxn>
                  <a:cxn ang="0">
                    <a:pos x="787" y="1541"/>
                  </a:cxn>
                  <a:cxn ang="0">
                    <a:pos x="751" y="1397"/>
                  </a:cxn>
                  <a:cxn ang="0">
                    <a:pos x="714" y="1253"/>
                  </a:cxn>
                  <a:cxn ang="0">
                    <a:pos x="666" y="1115"/>
                  </a:cxn>
                  <a:cxn ang="0">
                    <a:pos x="612" y="977"/>
                  </a:cxn>
                  <a:cxn ang="0">
                    <a:pos x="493" y="719"/>
                  </a:cxn>
                  <a:cxn ang="0">
                    <a:pos x="354" y="468"/>
                  </a:cxn>
                  <a:cxn ang="0">
                    <a:pos x="193" y="228"/>
                  </a:cxn>
                  <a:cxn ang="0">
                    <a:pos x="12" y="0"/>
                  </a:cxn>
                  <a:cxn ang="0">
                    <a:pos x="0" y="0"/>
                  </a:cxn>
                  <a:cxn ang="0">
                    <a:pos x="181" y="228"/>
                  </a:cxn>
                  <a:cxn ang="0">
                    <a:pos x="342" y="468"/>
                  </a:cxn>
                  <a:cxn ang="0">
                    <a:pos x="481" y="719"/>
                  </a:cxn>
                  <a:cxn ang="0">
                    <a:pos x="600" y="983"/>
                  </a:cxn>
                  <a:cxn ang="0">
                    <a:pos x="654" y="1121"/>
                  </a:cxn>
                  <a:cxn ang="0">
                    <a:pos x="702" y="1259"/>
                  </a:cxn>
                  <a:cxn ang="0">
                    <a:pos x="739" y="1403"/>
                  </a:cxn>
                  <a:cxn ang="0">
                    <a:pos x="775" y="1547"/>
                  </a:cxn>
                  <a:cxn ang="0">
                    <a:pos x="805" y="1690"/>
                  </a:cxn>
                  <a:cxn ang="0">
                    <a:pos x="822" y="1834"/>
                  </a:cxn>
                  <a:cxn ang="0">
                    <a:pos x="840" y="1984"/>
                  </a:cxn>
                  <a:cxn ang="0">
                    <a:pos x="846" y="2128"/>
                  </a:cxn>
                  <a:cxn ang="0">
                    <a:pos x="852" y="2278"/>
                  </a:cxn>
                  <a:cxn ang="0">
                    <a:pos x="846" y="2428"/>
                  </a:cxn>
                  <a:cxn ang="0">
                    <a:pos x="834" y="2572"/>
                  </a:cxn>
                  <a:cxn ang="0">
                    <a:pos x="822" y="2721"/>
                  </a:cxn>
                  <a:cxn ang="0">
                    <a:pos x="799" y="2865"/>
                  </a:cxn>
                  <a:cxn ang="0">
                    <a:pos x="769" y="3015"/>
                  </a:cxn>
                  <a:cxn ang="0">
                    <a:pos x="727" y="3159"/>
                  </a:cxn>
                  <a:cxn ang="0">
                    <a:pos x="684" y="3303"/>
                  </a:cxn>
                  <a:cxn ang="0">
                    <a:pos x="588" y="3567"/>
                  </a:cxn>
                  <a:cxn ang="0">
                    <a:pos x="475" y="3824"/>
                  </a:cxn>
                  <a:cxn ang="0">
                    <a:pos x="336" y="4076"/>
                  </a:cxn>
                  <a:cxn ang="0">
                    <a:pos x="181" y="4316"/>
                  </a:cxn>
                  <a:cxn ang="0">
                    <a:pos x="193" y="4316"/>
                  </a:cxn>
                  <a:cxn ang="0">
                    <a:pos x="348" y="4076"/>
                  </a:cxn>
                  <a:cxn ang="0">
                    <a:pos x="487" y="3824"/>
                  </a:cxn>
                  <a:cxn ang="0">
                    <a:pos x="600" y="3573"/>
                  </a:cxn>
                  <a:cxn ang="0">
                    <a:pos x="696" y="3309"/>
                  </a:cxn>
                  <a:cxn ang="0">
                    <a:pos x="739" y="3165"/>
                  </a:cxn>
                  <a:cxn ang="0">
                    <a:pos x="781" y="3021"/>
                  </a:cxn>
                  <a:cxn ang="0">
                    <a:pos x="811" y="2871"/>
                  </a:cxn>
                  <a:cxn ang="0">
                    <a:pos x="834" y="2727"/>
                  </a:cxn>
                  <a:cxn ang="0">
                    <a:pos x="846" y="2578"/>
                  </a:cxn>
                  <a:cxn ang="0">
                    <a:pos x="858" y="2428"/>
                  </a:cxn>
                  <a:cxn ang="0">
                    <a:pos x="864" y="2278"/>
                  </a:cxn>
                  <a:cxn ang="0">
                    <a:pos x="858" y="2128"/>
                  </a:cxn>
                  <a:cxn ang="0">
                    <a:pos x="858" y="2128"/>
                  </a:cxn>
                </a:cxnLst>
                <a:rect l="l" t="t"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lnTo>
                      <a:pt x="855" y="2128"/>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6" name="Freeform 14"/>
              <p:cNvSpPr/>
              <p:nvPr/>
            </p:nvSpPr>
            <p:spPr bwMode="hidden">
              <a:xfrm>
                <a:off x="2399" y="0"/>
                <a:ext cx="150" cy="4316"/>
              </a:xfrm>
              <a:custGeom>
                <a:cxnLst>
                  <a:cxn ang="0">
                    <a:pos x="18" y="1942"/>
                  </a:cxn>
                  <a:cxn ang="0">
                    <a:pos x="30" y="1630"/>
                  </a:cxn>
                  <a:cxn ang="0">
                    <a:pos x="42" y="1331"/>
                  </a:cxn>
                  <a:cxn ang="0">
                    <a:pos x="59" y="1055"/>
                  </a:cxn>
                  <a:cxn ang="0">
                    <a:pos x="78" y="791"/>
                  </a:cxn>
                  <a:cxn ang="0">
                    <a:pos x="84" y="671"/>
                  </a:cxn>
                  <a:cxn ang="0">
                    <a:pos x="96" y="557"/>
                  </a:cxn>
                  <a:cxn ang="0">
                    <a:pos x="108" y="444"/>
                  </a:cxn>
                  <a:cxn ang="0">
                    <a:pos x="114" y="342"/>
                  </a:cxn>
                  <a:cxn ang="0">
                    <a:pos x="126" y="246"/>
                  </a:cxn>
                  <a:cxn ang="0">
                    <a:pos x="132" y="156"/>
                  </a:cxn>
                  <a:cxn ang="0">
                    <a:pos x="144" y="72"/>
                  </a:cxn>
                  <a:cxn ang="0">
                    <a:pos x="150" y="0"/>
                  </a:cxn>
                  <a:cxn ang="0">
                    <a:pos x="138" y="0"/>
                  </a:cxn>
                  <a:cxn ang="0">
                    <a:pos x="132" y="72"/>
                  </a:cxn>
                  <a:cxn ang="0">
                    <a:pos x="120" y="156"/>
                  </a:cxn>
                  <a:cxn ang="0">
                    <a:pos x="114" y="246"/>
                  </a:cxn>
                  <a:cxn ang="0">
                    <a:pos x="102" y="342"/>
                  </a:cxn>
                  <a:cxn ang="0">
                    <a:pos x="96" y="444"/>
                  </a:cxn>
                  <a:cxn ang="0">
                    <a:pos x="84" y="557"/>
                  </a:cxn>
                  <a:cxn ang="0">
                    <a:pos x="71" y="671"/>
                  </a:cxn>
                  <a:cxn ang="0">
                    <a:pos x="65" y="791"/>
                  </a:cxn>
                  <a:cxn ang="0">
                    <a:pos x="48" y="1055"/>
                  </a:cxn>
                  <a:cxn ang="0">
                    <a:pos x="30" y="1331"/>
                  </a:cxn>
                  <a:cxn ang="0">
                    <a:pos x="18" y="1630"/>
                  </a:cxn>
                  <a:cxn ang="0">
                    <a:pos x="6" y="1942"/>
                  </a:cxn>
                  <a:cxn ang="0">
                    <a:pos x="0" y="2278"/>
                  </a:cxn>
                  <a:cxn ang="0">
                    <a:pos x="6" y="2602"/>
                  </a:cxn>
                  <a:cxn ang="0">
                    <a:pos x="12" y="2919"/>
                  </a:cxn>
                  <a:cxn ang="0">
                    <a:pos x="24" y="3219"/>
                  </a:cxn>
                  <a:cxn ang="0">
                    <a:pos x="36" y="3513"/>
                  </a:cxn>
                  <a:cxn ang="0">
                    <a:pos x="59" y="3794"/>
                  </a:cxn>
                  <a:cxn ang="0">
                    <a:pos x="90" y="4058"/>
                  </a:cxn>
                  <a:cxn ang="0">
                    <a:pos x="126" y="4316"/>
                  </a:cxn>
                  <a:cxn ang="0">
                    <a:pos x="138" y="4316"/>
                  </a:cxn>
                  <a:cxn ang="0">
                    <a:pos x="102" y="4058"/>
                  </a:cxn>
                  <a:cxn ang="0">
                    <a:pos x="71" y="3794"/>
                  </a:cxn>
                  <a:cxn ang="0">
                    <a:pos x="48" y="3513"/>
                  </a:cxn>
                  <a:cxn ang="0">
                    <a:pos x="36" y="3225"/>
                  </a:cxn>
                  <a:cxn ang="0">
                    <a:pos x="24" y="2919"/>
                  </a:cxn>
                  <a:cxn ang="0">
                    <a:pos x="18" y="2608"/>
                  </a:cxn>
                  <a:cxn ang="0">
                    <a:pos x="12" y="2278"/>
                  </a:cxn>
                  <a:cxn ang="0">
                    <a:pos x="18" y="1942"/>
                  </a:cxn>
                  <a:cxn ang="0">
                    <a:pos x="18" y="1942"/>
                  </a:cxn>
                </a:cxnLst>
                <a:rect l="l" t="t"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lnTo>
                      <a:pt x="18" y="1942"/>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7" name="Freeform 15"/>
              <p:cNvSpPr/>
              <p:nvPr/>
            </p:nvSpPr>
            <p:spPr bwMode="hidden">
              <a:xfrm>
                <a:off x="1967" y="0"/>
                <a:ext cx="300" cy="4316"/>
              </a:xfrm>
              <a:custGeom>
                <a:cxnLst>
                  <a:cxn ang="0">
                    <a:pos x="18" y="2062"/>
                  </a:cxn>
                  <a:cxn ang="0">
                    <a:pos x="30" y="1750"/>
                  </a:cxn>
                  <a:cxn ang="0">
                    <a:pos x="54" y="1451"/>
                  </a:cxn>
                  <a:cxn ang="0">
                    <a:pos x="84" y="1169"/>
                  </a:cxn>
                  <a:cxn ang="0">
                    <a:pos x="126" y="899"/>
                  </a:cxn>
                  <a:cxn ang="0">
                    <a:pos x="163" y="641"/>
                  </a:cxn>
                  <a:cxn ang="0">
                    <a:pos x="210" y="408"/>
                  </a:cxn>
                  <a:cxn ang="0">
                    <a:pos x="252" y="192"/>
                  </a:cxn>
                  <a:cxn ang="0">
                    <a:pos x="300" y="0"/>
                  </a:cxn>
                  <a:cxn ang="0">
                    <a:pos x="288" y="0"/>
                  </a:cxn>
                  <a:cxn ang="0">
                    <a:pos x="240" y="192"/>
                  </a:cxn>
                  <a:cxn ang="0">
                    <a:pos x="199" y="408"/>
                  </a:cxn>
                  <a:cxn ang="0">
                    <a:pos x="157" y="641"/>
                  </a:cxn>
                  <a:cxn ang="0">
                    <a:pos x="114" y="899"/>
                  </a:cxn>
                  <a:cxn ang="0">
                    <a:pos x="78" y="1169"/>
                  </a:cxn>
                  <a:cxn ang="0">
                    <a:pos x="48" y="1451"/>
                  </a:cxn>
                  <a:cxn ang="0">
                    <a:pos x="24" y="1750"/>
                  </a:cxn>
                  <a:cxn ang="0">
                    <a:pos x="6" y="2062"/>
                  </a:cxn>
                  <a:cxn ang="0">
                    <a:pos x="0" y="2374"/>
                  </a:cxn>
                  <a:cxn ang="0">
                    <a:pos x="12" y="2674"/>
                  </a:cxn>
                  <a:cxn ang="0">
                    <a:pos x="30" y="2973"/>
                  </a:cxn>
                  <a:cxn ang="0">
                    <a:pos x="54" y="3255"/>
                  </a:cxn>
                  <a:cxn ang="0">
                    <a:pos x="96" y="3537"/>
                  </a:cxn>
                  <a:cxn ang="0">
                    <a:pos x="144" y="3806"/>
                  </a:cxn>
                  <a:cxn ang="0">
                    <a:pos x="204" y="4064"/>
                  </a:cxn>
                  <a:cxn ang="0">
                    <a:pos x="276" y="4316"/>
                  </a:cxn>
                  <a:cxn ang="0">
                    <a:pos x="288" y="4316"/>
                  </a:cxn>
                  <a:cxn ang="0">
                    <a:pos x="216" y="4064"/>
                  </a:cxn>
                  <a:cxn ang="0">
                    <a:pos x="157" y="3806"/>
                  </a:cxn>
                  <a:cxn ang="0">
                    <a:pos x="108" y="3537"/>
                  </a:cxn>
                  <a:cxn ang="0">
                    <a:pos x="66" y="3261"/>
                  </a:cxn>
                  <a:cxn ang="0">
                    <a:pos x="42" y="2973"/>
                  </a:cxn>
                  <a:cxn ang="0">
                    <a:pos x="24" y="2680"/>
                  </a:cxn>
                  <a:cxn ang="0">
                    <a:pos x="12" y="2374"/>
                  </a:cxn>
                  <a:cxn ang="0">
                    <a:pos x="18" y="2062"/>
                  </a:cxn>
                  <a:cxn ang="0">
                    <a:pos x="18" y="2062"/>
                  </a:cxn>
                </a:cxnLst>
                <a:rect l="l" t="t"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lnTo>
                      <a:pt x="18" y="2062"/>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8" name="Freeform 16"/>
              <p:cNvSpPr/>
              <p:nvPr/>
            </p:nvSpPr>
            <p:spPr bwMode="hidden">
              <a:xfrm>
                <a:off x="1566" y="0"/>
                <a:ext cx="425" cy="4316"/>
              </a:xfrm>
              <a:custGeom>
                <a:cxnLst>
                  <a:cxn ang="0">
                    <a:pos x="425" y="0"/>
                  </a:cxn>
                  <a:cxn ang="0">
                    <a:pos x="413" y="0"/>
                  </a:cxn>
                  <a:cxn ang="0">
                    <a:pos x="317" y="222"/>
                  </a:cxn>
                  <a:cxn ang="0">
                    <a:pos x="240" y="462"/>
                  </a:cxn>
                  <a:cxn ang="0">
                    <a:pos x="167" y="707"/>
                  </a:cxn>
                  <a:cxn ang="0">
                    <a:pos x="107" y="971"/>
                  </a:cxn>
                  <a:cxn ang="0">
                    <a:pos x="65" y="1247"/>
                  </a:cxn>
                  <a:cxn ang="0">
                    <a:pos x="29" y="1529"/>
                  </a:cxn>
                  <a:cxn ang="0">
                    <a:pos x="6" y="1822"/>
                  </a:cxn>
                  <a:cxn ang="0">
                    <a:pos x="0" y="2122"/>
                  </a:cxn>
                  <a:cxn ang="0">
                    <a:pos x="6" y="2404"/>
                  </a:cxn>
                  <a:cxn ang="0">
                    <a:pos x="24" y="2686"/>
                  </a:cxn>
                  <a:cxn ang="0">
                    <a:pos x="47" y="2961"/>
                  </a:cxn>
                  <a:cxn ang="0">
                    <a:pos x="89" y="3243"/>
                  </a:cxn>
                  <a:cxn ang="0">
                    <a:pos x="137" y="3519"/>
                  </a:cxn>
                  <a:cxn ang="0">
                    <a:pos x="197" y="3788"/>
                  </a:cxn>
                  <a:cxn ang="0">
                    <a:pos x="270" y="4058"/>
                  </a:cxn>
                  <a:cxn ang="0">
                    <a:pos x="347" y="4316"/>
                  </a:cxn>
                  <a:cxn ang="0">
                    <a:pos x="359" y="4316"/>
                  </a:cxn>
                  <a:cxn ang="0">
                    <a:pos x="282" y="4058"/>
                  </a:cxn>
                  <a:cxn ang="0">
                    <a:pos x="209" y="3788"/>
                  </a:cxn>
                  <a:cxn ang="0">
                    <a:pos x="149" y="3519"/>
                  </a:cxn>
                  <a:cxn ang="0">
                    <a:pos x="101" y="3243"/>
                  </a:cxn>
                  <a:cxn ang="0">
                    <a:pos x="59" y="2961"/>
                  </a:cxn>
                  <a:cxn ang="0">
                    <a:pos x="35" y="2686"/>
                  </a:cxn>
                  <a:cxn ang="0">
                    <a:pos x="18" y="2404"/>
                  </a:cxn>
                  <a:cxn ang="0">
                    <a:pos x="12" y="2122"/>
                  </a:cxn>
                  <a:cxn ang="0">
                    <a:pos x="18" y="1822"/>
                  </a:cxn>
                  <a:cxn ang="0">
                    <a:pos x="41" y="1529"/>
                  </a:cxn>
                  <a:cxn ang="0">
                    <a:pos x="71" y="1247"/>
                  </a:cxn>
                  <a:cxn ang="0">
                    <a:pos x="119" y="971"/>
                  </a:cxn>
                  <a:cxn ang="0">
                    <a:pos x="179" y="707"/>
                  </a:cxn>
                  <a:cxn ang="0">
                    <a:pos x="246" y="462"/>
                  </a:cxn>
                  <a:cxn ang="0">
                    <a:pos x="329" y="222"/>
                  </a:cxn>
                  <a:cxn ang="0">
                    <a:pos x="425" y="0"/>
                  </a:cxn>
                  <a:cxn ang="0">
                    <a:pos x="425" y="0"/>
                  </a:cxn>
                </a:cxnLst>
                <a:rect l="l" t="t" r="r" b="b"/>
                <a:pathLst>
                  <a:path w="422"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lnTo>
                      <a:pt x="424" y="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89" name="Freeform 17"/>
              <p:cNvSpPr/>
              <p:nvPr/>
            </p:nvSpPr>
            <p:spPr bwMode="hidden">
              <a:xfrm>
                <a:off x="1128" y="0"/>
                <a:ext cx="575" cy="4316"/>
              </a:xfrm>
              <a:custGeom>
                <a:cxnLst>
                  <a:cxn ang="0">
                    <a:pos x="12" y="2146"/>
                  </a:cxn>
                  <a:cxn ang="0">
                    <a:pos x="24" y="1846"/>
                  </a:cxn>
                  <a:cxn ang="0">
                    <a:pos x="54" y="1559"/>
                  </a:cxn>
                  <a:cxn ang="0">
                    <a:pos x="96" y="1277"/>
                  </a:cxn>
                  <a:cxn ang="0">
                    <a:pos x="162" y="1001"/>
                  </a:cxn>
                  <a:cxn ang="0">
                    <a:pos x="239" y="731"/>
                  </a:cxn>
                  <a:cxn ang="0">
                    <a:pos x="336" y="480"/>
                  </a:cxn>
                  <a:cxn ang="0">
                    <a:pos x="450" y="234"/>
                  </a:cxn>
                  <a:cxn ang="0">
                    <a:pos x="575" y="0"/>
                  </a:cxn>
                  <a:cxn ang="0">
                    <a:pos x="563" y="0"/>
                  </a:cxn>
                  <a:cxn ang="0">
                    <a:pos x="438" y="234"/>
                  </a:cxn>
                  <a:cxn ang="0">
                    <a:pos x="324" y="480"/>
                  </a:cxn>
                  <a:cxn ang="0">
                    <a:pos x="227" y="737"/>
                  </a:cxn>
                  <a:cxn ang="0">
                    <a:pos x="150" y="1001"/>
                  </a:cxn>
                  <a:cxn ang="0">
                    <a:pos x="84" y="1277"/>
                  </a:cxn>
                  <a:cxn ang="0">
                    <a:pos x="42" y="1559"/>
                  </a:cxn>
                  <a:cxn ang="0">
                    <a:pos x="12" y="1852"/>
                  </a:cxn>
                  <a:cxn ang="0">
                    <a:pos x="0" y="2146"/>
                  </a:cxn>
                  <a:cxn ang="0">
                    <a:pos x="6" y="2434"/>
                  </a:cxn>
                  <a:cxn ang="0">
                    <a:pos x="30" y="2715"/>
                  </a:cxn>
                  <a:cxn ang="0">
                    <a:pos x="66" y="2997"/>
                  </a:cxn>
                  <a:cxn ang="0">
                    <a:pos x="120" y="3273"/>
                  </a:cxn>
                  <a:cxn ang="0">
                    <a:pos x="191" y="3549"/>
                  </a:cxn>
                  <a:cxn ang="0">
                    <a:pos x="275" y="3812"/>
                  </a:cxn>
                  <a:cxn ang="0">
                    <a:pos x="372" y="4070"/>
                  </a:cxn>
                  <a:cxn ang="0">
                    <a:pos x="485" y="4316"/>
                  </a:cxn>
                  <a:cxn ang="0">
                    <a:pos x="497" y="4316"/>
                  </a:cxn>
                  <a:cxn ang="0">
                    <a:pos x="384" y="4070"/>
                  </a:cxn>
                  <a:cxn ang="0">
                    <a:pos x="288" y="3812"/>
                  </a:cxn>
                  <a:cxn ang="0">
                    <a:pos x="203" y="3549"/>
                  </a:cxn>
                  <a:cxn ang="0">
                    <a:pos x="132" y="3273"/>
                  </a:cxn>
                  <a:cxn ang="0">
                    <a:pos x="78" y="2997"/>
                  </a:cxn>
                  <a:cxn ang="0">
                    <a:pos x="42" y="2715"/>
                  </a:cxn>
                  <a:cxn ang="0">
                    <a:pos x="18" y="2434"/>
                  </a:cxn>
                  <a:cxn ang="0">
                    <a:pos x="12" y="2146"/>
                  </a:cxn>
                  <a:cxn ang="0">
                    <a:pos x="12" y="2146"/>
                  </a:cxn>
                </a:cxnLst>
                <a:rect l="l" t="t"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lnTo>
                      <a:pt x="12" y="2146"/>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90" name="Freeform 18"/>
              <p:cNvSpPr/>
              <p:nvPr/>
            </p:nvSpPr>
            <p:spPr bwMode="hidden">
              <a:xfrm>
                <a:off x="702" y="0"/>
                <a:ext cx="737" cy="4316"/>
              </a:xfrm>
              <a:custGeom>
                <a:cxnLst>
                  <a:cxn ang="0">
                    <a:pos x="12" y="2098"/>
                  </a:cxn>
                  <a:cxn ang="0">
                    <a:pos x="29" y="1798"/>
                  </a:cxn>
                  <a:cxn ang="0">
                    <a:pos x="71" y="1505"/>
                  </a:cxn>
                  <a:cxn ang="0">
                    <a:pos x="131" y="1223"/>
                  </a:cxn>
                  <a:cxn ang="0">
                    <a:pos x="216" y="941"/>
                  </a:cxn>
                  <a:cxn ang="0">
                    <a:pos x="317" y="689"/>
                  </a:cxn>
                  <a:cxn ang="0">
                    <a:pos x="443" y="444"/>
                  </a:cxn>
                  <a:cxn ang="0">
                    <a:pos x="582" y="216"/>
                  </a:cxn>
                  <a:cxn ang="0">
                    <a:pos x="737" y="0"/>
                  </a:cxn>
                  <a:cxn ang="0">
                    <a:pos x="725" y="0"/>
                  </a:cxn>
                  <a:cxn ang="0">
                    <a:pos x="570" y="210"/>
                  </a:cxn>
                  <a:cxn ang="0">
                    <a:pos x="431" y="438"/>
                  </a:cxn>
                  <a:cxn ang="0">
                    <a:pos x="312" y="683"/>
                  </a:cxn>
                  <a:cxn ang="0">
                    <a:pos x="210" y="941"/>
                  </a:cxn>
                  <a:cxn ang="0">
                    <a:pos x="125" y="1217"/>
                  </a:cxn>
                  <a:cxn ang="0">
                    <a:pos x="59" y="1505"/>
                  </a:cxn>
                  <a:cxn ang="0">
                    <a:pos x="18" y="1798"/>
                  </a:cxn>
                  <a:cxn ang="0">
                    <a:pos x="0" y="2098"/>
                  </a:cxn>
                  <a:cxn ang="0">
                    <a:pos x="6" y="2404"/>
                  </a:cxn>
                  <a:cxn ang="0">
                    <a:pos x="29" y="2709"/>
                  </a:cxn>
                  <a:cxn ang="0">
                    <a:pos x="77" y="3015"/>
                  </a:cxn>
                  <a:cxn ang="0">
                    <a:pos x="149" y="3315"/>
                  </a:cxn>
                  <a:cxn ang="0">
                    <a:pos x="228" y="3573"/>
                  </a:cxn>
                  <a:cxn ang="0">
                    <a:pos x="317" y="3824"/>
                  </a:cxn>
                  <a:cxn ang="0">
                    <a:pos x="425" y="4076"/>
                  </a:cxn>
                  <a:cxn ang="0">
                    <a:pos x="545" y="4316"/>
                  </a:cxn>
                  <a:cxn ang="0">
                    <a:pos x="558" y="4316"/>
                  </a:cxn>
                  <a:cxn ang="0">
                    <a:pos x="437" y="4076"/>
                  </a:cxn>
                  <a:cxn ang="0">
                    <a:pos x="329" y="3824"/>
                  </a:cxn>
                  <a:cxn ang="0">
                    <a:pos x="240" y="3573"/>
                  </a:cxn>
                  <a:cxn ang="0">
                    <a:pos x="161" y="3315"/>
                  </a:cxn>
                  <a:cxn ang="0">
                    <a:pos x="89" y="3015"/>
                  </a:cxn>
                  <a:cxn ang="0">
                    <a:pos x="41" y="2709"/>
                  </a:cxn>
                  <a:cxn ang="0">
                    <a:pos x="18" y="2404"/>
                  </a:cxn>
                  <a:cxn ang="0">
                    <a:pos x="12" y="2098"/>
                  </a:cxn>
                  <a:cxn ang="0">
                    <a:pos x="12" y="2098"/>
                  </a:cxn>
                </a:cxnLst>
                <a:rect l="l" t="t"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lnTo>
                      <a:pt x="12" y="2098"/>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91" name="Freeform 19"/>
              <p:cNvSpPr/>
              <p:nvPr/>
            </p:nvSpPr>
            <p:spPr bwMode="hidden">
              <a:xfrm>
                <a:off x="288" y="0"/>
                <a:ext cx="840" cy="4316"/>
              </a:xfrm>
              <a:custGeom>
                <a:cxnLst>
                  <a:cxn ang="0">
                    <a:pos x="18" y="1948"/>
                  </a:cxn>
                  <a:cxn ang="0">
                    <a:pos x="48" y="1708"/>
                  </a:cxn>
                  <a:cxn ang="0">
                    <a:pos x="96" y="1475"/>
                  </a:cxn>
                  <a:cxn ang="0">
                    <a:pos x="162" y="1235"/>
                  </a:cxn>
                  <a:cxn ang="0">
                    <a:pos x="252" y="995"/>
                  </a:cxn>
                  <a:cxn ang="0">
                    <a:pos x="366" y="755"/>
                  </a:cxn>
                  <a:cxn ang="0">
                    <a:pos x="498" y="510"/>
                  </a:cxn>
                  <a:cxn ang="0">
                    <a:pos x="660" y="258"/>
                  </a:cxn>
                  <a:cxn ang="0">
                    <a:pos x="744" y="132"/>
                  </a:cxn>
                  <a:cxn ang="0">
                    <a:pos x="840" y="0"/>
                  </a:cxn>
                  <a:cxn ang="0">
                    <a:pos x="828" y="0"/>
                  </a:cxn>
                  <a:cxn ang="0">
                    <a:pos x="732" y="132"/>
                  </a:cxn>
                  <a:cxn ang="0">
                    <a:pos x="642" y="258"/>
                  </a:cxn>
                  <a:cxn ang="0">
                    <a:pos x="564" y="384"/>
                  </a:cxn>
                  <a:cxn ang="0">
                    <a:pos x="486" y="510"/>
                  </a:cxn>
                  <a:cxn ang="0">
                    <a:pos x="354" y="755"/>
                  </a:cxn>
                  <a:cxn ang="0">
                    <a:pos x="240" y="995"/>
                  </a:cxn>
                  <a:cxn ang="0">
                    <a:pos x="151" y="1235"/>
                  </a:cxn>
                  <a:cxn ang="0">
                    <a:pos x="84" y="1469"/>
                  </a:cxn>
                  <a:cxn ang="0">
                    <a:pos x="36" y="1702"/>
                  </a:cxn>
                  <a:cxn ang="0">
                    <a:pos x="6" y="1942"/>
                  </a:cxn>
                  <a:cxn ang="0">
                    <a:pos x="0" y="2200"/>
                  </a:cxn>
                  <a:cxn ang="0">
                    <a:pos x="12" y="2470"/>
                  </a:cxn>
                  <a:cxn ang="0">
                    <a:pos x="48" y="2739"/>
                  </a:cxn>
                  <a:cxn ang="0">
                    <a:pos x="114" y="3027"/>
                  </a:cxn>
                  <a:cxn ang="0">
                    <a:pos x="151" y="3171"/>
                  </a:cxn>
                  <a:cxn ang="0">
                    <a:pos x="198" y="3321"/>
                  </a:cxn>
                  <a:cxn ang="0">
                    <a:pos x="246" y="3477"/>
                  </a:cxn>
                  <a:cxn ang="0">
                    <a:pos x="306" y="3639"/>
                  </a:cxn>
                  <a:cxn ang="0">
                    <a:pos x="366" y="3800"/>
                  </a:cxn>
                  <a:cxn ang="0">
                    <a:pos x="439" y="3968"/>
                  </a:cxn>
                  <a:cxn ang="0">
                    <a:pos x="510" y="4136"/>
                  </a:cxn>
                  <a:cxn ang="0">
                    <a:pos x="594" y="4316"/>
                  </a:cxn>
                  <a:cxn ang="0">
                    <a:pos x="606" y="4316"/>
                  </a:cxn>
                  <a:cxn ang="0">
                    <a:pos x="522" y="4136"/>
                  </a:cxn>
                  <a:cxn ang="0">
                    <a:pos x="450" y="3968"/>
                  </a:cxn>
                  <a:cxn ang="0">
                    <a:pos x="378" y="3800"/>
                  </a:cxn>
                  <a:cxn ang="0">
                    <a:pos x="318" y="3639"/>
                  </a:cxn>
                  <a:cxn ang="0">
                    <a:pos x="258" y="3477"/>
                  </a:cxn>
                  <a:cxn ang="0">
                    <a:pos x="210" y="3327"/>
                  </a:cxn>
                  <a:cxn ang="0">
                    <a:pos x="162" y="3171"/>
                  </a:cxn>
                  <a:cxn ang="0">
                    <a:pos x="126" y="3027"/>
                  </a:cxn>
                  <a:cxn ang="0">
                    <a:pos x="60" y="2739"/>
                  </a:cxn>
                  <a:cxn ang="0">
                    <a:pos x="24" y="2470"/>
                  </a:cxn>
                  <a:cxn ang="0">
                    <a:pos x="12" y="2206"/>
                  </a:cxn>
                  <a:cxn ang="0">
                    <a:pos x="18" y="1948"/>
                  </a:cxn>
                  <a:cxn ang="0">
                    <a:pos x="18" y="1948"/>
                  </a:cxn>
                </a:cxnLst>
                <a:rect l="l" t="t"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lnTo>
                      <a:pt x="18" y="1948"/>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grpSp>
        <p:sp>
          <p:nvSpPr>
            <p:cNvPr id="2060" name="Freeform 20"/>
            <p:cNvSpPr/>
            <p:nvPr/>
          </p:nvSpPr>
          <p:spPr bwMode="hidden">
            <a:xfrm>
              <a:off x="6" y="2901"/>
              <a:ext cx="606" cy="1415"/>
            </a:xfrm>
            <a:custGeom>
              <a:cxnLst>
                <a:cxn ang="0">
                  <a:pos x="0" y="54"/>
                </a:cxn>
                <a:cxn ang="0">
                  <a:pos x="42" y="228"/>
                </a:cxn>
                <a:cxn ang="0">
                  <a:pos x="96" y="402"/>
                </a:cxn>
                <a:cxn ang="0">
                  <a:pos x="162" y="576"/>
                </a:cxn>
                <a:cxn ang="0">
                  <a:pos x="228" y="744"/>
                </a:cxn>
                <a:cxn ang="0">
                  <a:pos x="306" y="917"/>
                </a:cxn>
                <a:cxn ang="0">
                  <a:pos x="390" y="1085"/>
                </a:cxn>
                <a:cxn ang="0">
                  <a:pos x="486" y="1253"/>
                </a:cxn>
                <a:cxn ang="0">
                  <a:pos x="588" y="1415"/>
                </a:cxn>
                <a:cxn ang="0">
                  <a:pos x="606" y="1415"/>
                </a:cxn>
                <a:cxn ang="0">
                  <a:pos x="498" y="1247"/>
                </a:cxn>
                <a:cxn ang="0">
                  <a:pos x="402" y="1073"/>
                </a:cxn>
                <a:cxn ang="0">
                  <a:pos x="312" y="899"/>
                </a:cxn>
                <a:cxn ang="0">
                  <a:pos x="234" y="720"/>
                </a:cxn>
                <a:cxn ang="0">
                  <a:pos x="162" y="546"/>
                </a:cxn>
                <a:cxn ang="0">
                  <a:pos x="102" y="366"/>
                </a:cxn>
                <a:cxn ang="0">
                  <a:pos x="48" y="180"/>
                </a:cxn>
                <a:cxn ang="0">
                  <a:pos x="0" y="0"/>
                </a:cxn>
                <a:cxn ang="0">
                  <a:pos x="0" y="54"/>
                </a:cxn>
                <a:cxn ang="0">
                  <a:pos x="0" y="54"/>
                </a:cxn>
              </a:cxnLst>
              <a:rect l="l" t="t"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lnTo>
                    <a:pt x="0" y="54"/>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1" name="Freeform 21"/>
            <p:cNvSpPr/>
            <p:nvPr/>
          </p:nvSpPr>
          <p:spPr bwMode="hidden">
            <a:xfrm>
              <a:off x="6" y="3890"/>
              <a:ext cx="228" cy="426"/>
            </a:xfrm>
            <a:custGeom>
              <a:cxnLst>
                <a:cxn ang="0">
                  <a:pos x="0" y="30"/>
                </a:cxn>
                <a:cxn ang="0">
                  <a:pos x="108" y="240"/>
                </a:cxn>
                <a:cxn ang="0">
                  <a:pos x="216" y="426"/>
                </a:cxn>
                <a:cxn ang="0">
                  <a:pos x="228" y="426"/>
                </a:cxn>
                <a:cxn ang="0">
                  <a:pos x="168" y="330"/>
                </a:cxn>
                <a:cxn ang="0">
                  <a:pos x="115" y="222"/>
                </a:cxn>
                <a:cxn ang="0">
                  <a:pos x="0" y="0"/>
                </a:cxn>
                <a:cxn ang="0">
                  <a:pos x="0" y="30"/>
                </a:cxn>
                <a:cxn ang="0">
                  <a:pos x="0" y="30"/>
                </a:cxn>
              </a:cxnLst>
              <a:rect l="l" t="t" r="r" b="b"/>
              <a:pathLst>
                <a:path w="226" h="426">
                  <a:moveTo>
                    <a:pt x="0" y="30"/>
                  </a:moveTo>
                  <a:lnTo>
                    <a:pt x="108" y="240"/>
                  </a:lnTo>
                  <a:lnTo>
                    <a:pt x="215" y="426"/>
                  </a:lnTo>
                  <a:lnTo>
                    <a:pt x="227" y="426"/>
                  </a:lnTo>
                  <a:lnTo>
                    <a:pt x="167" y="330"/>
                  </a:lnTo>
                  <a:lnTo>
                    <a:pt x="114" y="222"/>
                  </a:lnTo>
                  <a:lnTo>
                    <a:pt x="0" y="0"/>
                  </a:lnTo>
                  <a:lnTo>
                    <a:pt x="0" y="30"/>
                  </a:lnTo>
                  <a:lnTo>
                    <a:pt x="0" y="30"/>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2" name="Freeform 22"/>
            <p:cNvSpPr/>
            <p:nvPr/>
          </p:nvSpPr>
          <p:spPr bwMode="hidden">
            <a:xfrm>
              <a:off x="4776" y="0"/>
              <a:ext cx="984" cy="1786"/>
            </a:xfrm>
            <a:custGeom>
              <a:cxnLst>
                <a:cxn ang="0">
                  <a:pos x="984" y="1786"/>
                </a:cxn>
                <a:cxn ang="0">
                  <a:pos x="984" y="1720"/>
                </a:cxn>
                <a:cxn ang="0">
                  <a:pos x="972" y="1666"/>
                </a:cxn>
                <a:cxn ang="0">
                  <a:pos x="960" y="1613"/>
                </a:cxn>
                <a:cxn ang="0">
                  <a:pos x="924" y="1487"/>
                </a:cxn>
                <a:cxn ang="0">
                  <a:pos x="888" y="1361"/>
                </a:cxn>
                <a:cxn ang="0">
                  <a:pos x="798" y="1121"/>
                </a:cxn>
                <a:cxn ang="0">
                  <a:pos x="684" y="899"/>
                </a:cxn>
                <a:cxn ang="0">
                  <a:pos x="564" y="689"/>
                </a:cxn>
                <a:cxn ang="0">
                  <a:pos x="432" y="498"/>
                </a:cxn>
                <a:cxn ang="0">
                  <a:pos x="294" y="318"/>
                </a:cxn>
                <a:cxn ang="0">
                  <a:pos x="150" y="150"/>
                </a:cxn>
                <a:cxn ang="0">
                  <a:pos x="12" y="0"/>
                </a:cxn>
                <a:cxn ang="0">
                  <a:pos x="0" y="0"/>
                </a:cxn>
                <a:cxn ang="0">
                  <a:pos x="138" y="150"/>
                </a:cxn>
                <a:cxn ang="0">
                  <a:pos x="276" y="318"/>
                </a:cxn>
                <a:cxn ang="0">
                  <a:pos x="414" y="498"/>
                </a:cxn>
                <a:cxn ang="0">
                  <a:pos x="547" y="689"/>
                </a:cxn>
                <a:cxn ang="0">
                  <a:pos x="672" y="899"/>
                </a:cxn>
                <a:cxn ang="0">
                  <a:pos x="780" y="1121"/>
                </a:cxn>
                <a:cxn ang="0">
                  <a:pos x="876" y="1361"/>
                </a:cxn>
                <a:cxn ang="0">
                  <a:pos x="912" y="1487"/>
                </a:cxn>
                <a:cxn ang="0">
                  <a:pos x="948" y="1619"/>
                </a:cxn>
                <a:cxn ang="0">
                  <a:pos x="966" y="1702"/>
                </a:cxn>
                <a:cxn ang="0">
                  <a:pos x="984" y="1786"/>
                </a:cxn>
                <a:cxn ang="0">
                  <a:pos x="984" y="1786"/>
                </a:cxn>
              </a:cxnLst>
              <a:rect l="l" t="t"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lnTo>
                    <a:pt x="981" y="1786"/>
                  </a:lnTo>
                  <a:close/>
                </a:path>
              </a:pathLst>
            </a:custGeom>
            <a:gradFill rotWithShape="0">
              <a:gsLst>
                <a:gs pos="0">
                  <a:schemeClr val="bg1"/>
                </a:gs>
                <a:gs pos="100000">
                  <a:srgbClr val="0060C0"/>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3" name="Freeform 23"/>
            <p:cNvSpPr/>
            <p:nvPr/>
          </p:nvSpPr>
          <p:spPr bwMode="hidden">
            <a:xfrm>
              <a:off x="5041" y="0"/>
              <a:ext cx="719" cy="845"/>
            </a:xfrm>
            <a:custGeom>
              <a:cxnLst>
                <a:cxn ang="0">
                  <a:pos x="743" y="845"/>
                </a:cxn>
                <a:cxn ang="0">
                  <a:pos x="743" y="821"/>
                </a:cxn>
                <a:cxn ang="0">
                  <a:pos x="600" y="605"/>
                </a:cxn>
                <a:cxn ang="0">
                  <a:pos x="419" y="396"/>
                </a:cxn>
                <a:cxn ang="0">
                  <a:pos x="234" y="192"/>
                </a:cxn>
                <a:cxn ang="0">
                  <a:pos x="17" y="0"/>
                </a:cxn>
                <a:cxn ang="0">
                  <a:pos x="0" y="0"/>
                </a:cxn>
                <a:cxn ang="0">
                  <a:pos x="222" y="198"/>
                </a:cxn>
                <a:cxn ang="0">
                  <a:pos x="413" y="408"/>
                </a:cxn>
                <a:cxn ang="0">
                  <a:pos x="594" y="623"/>
                </a:cxn>
                <a:cxn ang="0">
                  <a:pos x="743" y="845"/>
                </a:cxn>
                <a:cxn ang="0">
                  <a:pos x="743" y="845"/>
                </a:cxn>
              </a:cxnLst>
              <a:rect l="l" t="t"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4" name="Freeform 24"/>
            <p:cNvSpPr/>
            <p:nvPr/>
          </p:nvSpPr>
          <p:spPr bwMode="hidden">
            <a:xfrm>
              <a:off x="5352" y="0"/>
              <a:ext cx="408" cy="414"/>
            </a:xfrm>
            <a:custGeom>
              <a:cxnLst>
                <a:cxn ang="0">
                  <a:pos x="420" y="414"/>
                </a:cxn>
                <a:cxn ang="0">
                  <a:pos x="420" y="396"/>
                </a:cxn>
                <a:cxn ang="0">
                  <a:pos x="235" y="192"/>
                </a:cxn>
                <a:cxn ang="0">
                  <a:pos x="12" y="0"/>
                </a:cxn>
                <a:cxn ang="0">
                  <a:pos x="0" y="0"/>
                </a:cxn>
                <a:cxn ang="0">
                  <a:pos x="108" y="102"/>
                </a:cxn>
                <a:cxn ang="0">
                  <a:pos x="229" y="204"/>
                </a:cxn>
                <a:cxn ang="0">
                  <a:pos x="420" y="414"/>
                </a:cxn>
                <a:cxn ang="0">
                  <a:pos x="420" y="414"/>
                </a:cxn>
              </a:cxnLst>
              <a:rect l="l" t="t" r="r" b="b"/>
              <a:pathLst>
                <a:path w="407" h="412">
                  <a:moveTo>
                    <a:pt x="407" y="414"/>
                  </a:moveTo>
                  <a:lnTo>
                    <a:pt x="407" y="396"/>
                  </a:lnTo>
                  <a:lnTo>
                    <a:pt x="222" y="192"/>
                  </a:lnTo>
                  <a:lnTo>
                    <a:pt x="12" y="0"/>
                  </a:lnTo>
                  <a:lnTo>
                    <a:pt x="0" y="0"/>
                  </a:lnTo>
                  <a:lnTo>
                    <a:pt x="108" y="102"/>
                  </a:lnTo>
                  <a:lnTo>
                    <a:pt x="216" y="204"/>
                  </a:lnTo>
                  <a:lnTo>
                    <a:pt x="407" y="414"/>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5" name="Freeform 25"/>
            <p:cNvSpPr/>
            <p:nvPr/>
          </p:nvSpPr>
          <p:spPr bwMode="hidden">
            <a:xfrm>
              <a:off x="6" y="0"/>
              <a:ext cx="858" cy="1409"/>
            </a:xfrm>
            <a:custGeom>
              <a:cxnLst>
                <a:cxn ang="0">
                  <a:pos x="0" y="1361"/>
                </a:cxn>
                <a:cxn ang="0">
                  <a:pos x="0" y="1409"/>
                </a:cxn>
                <a:cxn ang="0">
                  <a:pos x="54" y="1211"/>
                </a:cxn>
                <a:cxn ang="0">
                  <a:pos x="126" y="1013"/>
                </a:cxn>
                <a:cxn ang="0">
                  <a:pos x="216" y="827"/>
                </a:cxn>
                <a:cxn ang="0">
                  <a:pos x="312" y="647"/>
                </a:cxn>
                <a:cxn ang="0">
                  <a:pos x="433" y="474"/>
                </a:cxn>
                <a:cxn ang="0">
                  <a:pos x="558" y="312"/>
                </a:cxn>
                <a:cxn ang="0">
                  <a:pos x="702" y="150"/>
                </a:cxn>
                <a:cxn ang="0">
                  <a:pos x="858" y="0"/>
                </a:cxn>
                <a:cxn ang="0">
                  <a:pos x="840" y="0"/>
                </a:cxn>
                <a:cxn ang="0">
                  <a:pos x="690" y="144"/>
                </a:cxn>
                <a:cxn ang="0">
                  <a:pos x="552" y="300"/>
                </a:cxn>
                <a:cxn ang="0">
                  <a:pos x="426" y="462"/>
                </a:cxn>
                <a:cxn ang="0">
                  <a:pos x="312" y="629"/>
                </a:cxn>
                <a:cxn ang="0">
                  <a:pos x="216" y="803"/>
                </a:cxn>
                <a:cxn ang="0">
                  <a:pos x="132" y="983"/>
                </a:cxn>
                <a:cxn ang="0">
                  <a:pos x="60" y="1169"/>
                </a:cxn>
                <a:cxn ang="0">
                  <a:pos x="0" y="1361"/>
                </a:cxn>
                <a:cxn ang="0">
                  <a:pos x="0" y="1361"/>
                </a:cxn>
              </a:cxnLst>
              <a:rect l="l" t="t"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lnTo>
                    <a:pt x="0" y="1361"/>
                  </a:lnTo>
                  <a:close/>
                </a:path>
              </a:pathLst>
            </a:custGeom>
            <a:gradFill rotWithShape="0">
              <a:gsLst>
                <a:gs pos="0">
                  <a:schemeClr val="bg1"/>
                </a:gs>
                <a:gs pos="100000">
                  <a:srgbClr val="0060C0"/>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6" name="Freeform 26"/>
            <p:cNvSpPr/>
            <p:nvPr/>
          </p:nvSpPr>
          <p:spPr bwMode="hidden">
            <a:xfrm>
              <a:off x="6" y="0"/>
              <a:ext cx="588" cy="599"/>
            </a:xfrm>
            <a:custGeom>
              <a:cxnLst>
                <a:cxn ang="0">
                  <a:pos x="612" y="0"/>
                </a:cxn>
                <a:cxn ang="0">
                  <a:pos x="594" y="0"/>
                </a:cxn>
                <a:cxn ang="0">
                  <a:pos x="420" y="132"/>
                </a:cxn>
                <a:cxn ang="0">
                  <a:pos x="270" y="270"/>
                </a:cxn>
                <a:cxn ang="0">
                  <a:pos x="120" y="420"/>
                </a:cxn>
                <a:cxn ang="0">
                  <a:pos x="0" y="575"/>
                </a:cxn>
                <a:cxn ang="0">
                  <a:pos x="0" y="599"/>
                </a:cxn>
                <a:cxn ang="0">
                  <a:pos x="120" y="432"/>
                </a:cxn>
                <a:cxn ang="0">
                  <a:pos x="270" y="282"/>
                </a:cxn>
                <a:cxn ang="0">
                  <a:pos x="426" y="138"/>
                </a:cxn>
                <a:cxn ang="0">
                  <a:pos x="612" y="0"/>
                </a:cxn>
                <a:cxn ang="0">
                  <a:pos x="612" y="0"/>
                </a:cxn>
              </a:cxnLst>
              <a:rect l="l" t="t"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2067" name="Freeform 27"/>
            <p:cNvSpPr/>
            <p:nvPr/>
          </p:nvSpPr>
          <p:spPr bwMode="hidden">
            <a:xfrm>
              <a:off x="6" y="0"/>
              <a:ext cx="270" cy="252"/>
            </a:xfrm>
            <a:custGeom>
              <a:cxnLst>
                <a:cxn ang="0">
                  <a:pos x="282" y="0"/>
                </a:cxn>
                <a:cxn ang="0">
                  <a:pos x="264" y="0"/>
                </a:cxn>
                <a:cxn ang="0">
                  <a:pos x="120" y="114"/>
                </a:cxn>
                <a:cxn ang="0">
                  <a:pos x="60" y="174"/>
                </a:cxn>
                <a:cxn ang="0">
                  <a:pos x="0" y="234"/>
                </a:cxn>
                <a:cxn ang="0">
                  <a:pos x="0" y="252"/>
                </a:cxn>
                <a:cxn ang="0">
                  <a:pos x="126" y="120"/>
                </a:cxn>
                <a:cxn ang="0">
                  <a:pos x="282" y="0"/>
                </a:cxn>
                <a:cxn ang="0">
                  <a:pos x="282" y="0"/>
                </a:cxn>
              </a:cxnLst>
              <a:rect l="l" t="t" r="r" b="b"/>
              <a:pathLst>
                <a:path w="269" h="251">
                  <a:moveTo>
                    <a:pt x="269" y="0"/>
                  </a:moveTo>
                  <a:lnTo>
                    <a:pt x="251" y="0"/>
                  </a:lnTo>
                  <a:lnTo>
                    <a:pt x="120" y="114"/>
                  </a:lnTo>
                  <a:lnTo>
                    <a:pt x="60" y="174"/>
                  </a:lnTo>
                  <a:lnTo>
                    <a:pt x="0" y="234"/>
                  </a:lnTo>
                  <a:lnTo>
                    <a:pt x="0" y="252"/>
                  </a:lnTo>
                  <a:lnTo>
                    <a:pt x="126" y="120"/>
                  </a:lnTo>
                  <a:lnTo>
                    <a:pt x="269" y="0"/>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cxnSp>
          <p:nvCxnSpPr>
            <p:cNvPr id="2068" name="Line 28"/>
            <p:cNvCxnSpPr/>
            <p:nvPr/>
          </p:nvCxnSpPr>
          <p:spPr bwMode="hidden">
            <a:xfrm>
              <a:off x="1" y="2749"/>
              <a:ext cx="5758" cy="0"/>
            </a:xfrm>
            <a:prstGeom prst="line">
              <a:avLst/>
            </a:prstGeom>
            <a:noFill/>
            <a:ln w="15875">
              <a:solidFill>
                <a:schemeClr val="bg1"/>
              </a:solidFill>
              <a:miter lim="800000"/>
            </a:ln>
            <a:effectLst/>
          </p:spPr>
        </p:cxnSp>
        <p:cxnSp>
          <p:nvCxnSpPr>
            <p:cNvPr id="2069" name="Line 29"/>
            <p:cNvCxnSpPr/>
            <p:nvPr/>
          </p:nvCxnSpPr>
          <p:spPr bwMode="hidden">
            <a:xfrm>
              <a:off x="1" y="2356"/>
              <a:ext cx="5758" cy="0"/>
            </a:xfrm>
            <a:prstGeom prst="line">
              <a:avLst/>
            </a:prstGeom>
            <a:noFill/>
            <a:ln w="15875">
              <a:solidFill>
                <a:schemeClr val="bg1"/>
              </a:solidFill>
              <a:miter lim="800000"/>
            </a:ln>
            <a:effectLst/>
          </p:spPr>
        </p:cxnSp>
        <p:cxnSp>
          <p:nvCxnSpPr>
            <p:cNvPr id="2070" name="Line 30"/>
            <p:cNvCxnSpPr/>
            <p:nvPr/>
          </p:nvCxnSpPr>
          <p:spPr bwMode="hidden">
            <a:xfrm>
              <a:off x="1" y="3142"/>
              <a:ext cx="5758" cy="0"/>
            </a:xfrm>
            <a:prstGeom prst="line">
              <a:avLst/>
            </a:prstGeom>
            <a:noFill/>
            <a:ln w="15875">
              <a:solidFill>
                <a:schemeClr val="bg2"/>
              </a:solidFill>
              <a:miter lim="800000"/>
            </a:ln>
            <a:effectLst/>
          </p:spPr>
        </p:cxnSp>
        <p:grpSp>
          <p:nvGrpSpPr>
            <p:cNvPr id="2071" name="Group 31"/>
            <p:cNvGrpSpPr/>
            <p:nvPr/>
          </p:nvGrpSpPr>
          <p:grpSpPr>
            <a:xfrm>
              <a:off x="1" y="392"/>
              <a:ext cx="5758" cy="1571"/>
              <a:chOff x="1" y="392"/>
              <a:chExt cx="5758" cy="1571"/>
            </a:xfrm>
          </p:grpSpPr>
          <p:cxnSp>
            <p:nvCxnSpPr>
              <p:cNvPr id="2074" name="Line 32"/>
              <p:cNvCxnSpPr/>
              <p:nvPr/>
            </p:nvCxnSpPr>
            <p:spPr bwMode="hidden">
              <a:xfrm>
                <a:off x="1" y="784"/>
                <a:ext cx="5758" cy="0"/>
              </a:xfrm>
              <a:prstGeom prst="line">
                <a:avLst/>
              </a:prstGeom>
              <a:noFill/>
              <a:ln w="15875">
                <a:solidFill>
                  <a:schemeClr val="bg1"/>
                </a:solidFill>
                <a:miter lim="800000"/>
              </a:ln>
              <a:effectLst/>
            </p:spPr>
          </p:cxnSp>
          <p:cxnSp>
            <p:nvCxnSpPr>
              <p:cNvPr id="2075" name="Line 33"/>
              <p:cNvCxnSpPr/>
              <p:nvPr/>
            </p:nvCxnSpPr>
            <p:spPr bwMode="hidden">
              <a:xfrm>
                <a:off x="1" y="1963"/>
                <a:ext cx="5758" cy="0"/>
              </a:xfrm>
              <a:prstGeom prst="line">
                <a:avLst/>
              </a:prstGeom>
              <a:noFill/>
              <a:ln w="15875">
                <a:solidFill>
                  <a:schemeClr val="bg1"/>
                </a:solidFill>
                <a:miter lim="800000"/>
              </a:ln>
              <a:effectLst/>
            </p:spPr>
          </p:cxnSp>
          <p:cxnSp>
            <p:nvCxnSpPr>
              <p:cNvPr id="2076" name="Line 34"/>
              <p:cNvCxnSpPr/>
              <p:nvPr/>
            </p:nvCxnSpPr>
            <p:spPr bwMode="hidden">
              <a:xfrm>
                <a:off x="1" y="1570"/>
                <a:ext cx="5758" cy="0"/>
              </a:xfrm>
              <a:prstGeom prst="line">
                <a:avLst/>
              </a:prstGeom>
              <a:noFill/>
              <a:ln w="15875">
                <a:solidFill>
                  <a:schemeClr val="bg1"/>
                </a:solidFill>
                <a:miter lim="800000"/>
              </a:ln>
              <a:effectLst/>
            </p:spPr>
          </p:cxnSp>
          <p:cxnSp>
            <p:nvCxnSpPr>
              <p:cNvPr id="2077" name="Line 35"/>
              <p:cNvCxnSpPr/>
              <p:nvPr/>
            </p:nvCxnSpPr>
            <p:spPr bwMode="hidden">
              <a:xfrm>
                <a:off x="1" y="1177"/>
                <a:ext cx="5758" cy="0"/>
              </a:xfrm>
              <a:prstGeom prst="line">
                <a:avLst/>
              </a:prstGeom>
              <a:noFill/>
              <a:ln w="15875">
                <a:solidFill>
                  <a:schemeClr val="bg1"/>
                </a:solidFill>
                <a:miter lim="800000"/>
              </a:ln>
              <a:effectLst/>
            </p:spPr>
          </p:cxnSp>
          <p:cxnSp>
            <p:nvCxnSpPr>
              <p:cNvPr id="2078" name="Line 36"/>
              <p:cNvCxnSpPr/>
              <p:nvPr/>
            </p:nvCxnSpPr>
            <p:spPr bwMode="hidden">
              <a:xfrm>
                <a:off x="1" y="392"/>
                <a:ext cx="5758" cy="0"/>
              </a:xfrm>
              <a:prstGeom prst="line">
                <a:avLst/>
              </a:prstGeom>
              <a:noFill/>
              <a:ln w="15875">
                <a:solidFill>
                  <a:schemeClr val="bg1"/>
                </a:solidFill>
                <a:miter lim="800000"/>
              </a:ln>
              <a:effectLst/>
            </p:spPr>
          </p:cxnSp>
        </p:grpSp>
        <p:cxnSp>
          <p:nvCxnSpPr>
            <p:cNvPr id="2072" name="Line 37"/>
            <p:cNvCxnSpPr/>
            <p:nvPr/>
          </p:nvCxnSpPr>
          <p:spPr bwMode="hidden">
            <a:xfrm>
              <a:off x="1" y="3928"/>
              <a:ext cx="5758" cy="0"/>
            </a:xfrm>
            <a:prstGeom prst="line">
              <a:avLst/>
            </a:prstGeom>
            <a:noFill/>
            <a:ln w="15875">
              <a:solidFill>
                <a:schemeClr val="bg2"/>
              </a:solidFill>
              <a:miter lim="800000"/>
            </a:ln>
            <a:effectLst/>
          </p:spPr>
        </p:cxnSp>
        <p:cxnSp>
          <p:nvCxnSpPr>
            <p:cNvPr id="2073" name="Line 38"/>
            <p:cNvCxnSpPr/>
            <p:nvPr/>
          </p:nvCxnSpPr>
          <p:spPr bwMode="hidden">
            <a:xfrm>
              <a:off x="1" y="3535"/>
              <a:ext cx="5758" cy="0"/>
            </a:xfrm>
            <a:prstGeom prst="line">
              <a:avLst/>
            </a:prstGeom>
            <a:noFill/>
            <a:ln w="15875">
              <a:solidFill>
                <a:schemeClr val="bg2"/>
              </a:solidFill>
              <a:miter lim="800000"/>
            </a:ln>
            <a:effectLst/>
          </p:spPr>
        </p:cxnSp>
      </p:grpSp>
      <p:sp>
        <p:nvSpPr>
          <p:cNvPr id="2051" name="Rectangle 39"/>
          <p:cNvSpPr>
            <a:spLocks noGrp="1" noChangeArrowheads="1"/>
          </p:cNvSpPr>
          <p:nvPr>
            <p:ph type="title"/>
          </p:nvPr>
        </p:nvSpPr>
        <p:spPr bwMode="auto">
          <a:xfrm>
            <a:off x="457200" y="277812"/>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lvl="0"/>
            <a:r>
              <a:t>单击此处编辑母版标题样式</a:t>
            </a:r>
          </a:p>
        </p:txBody>
      </p:sp>
      <p:sp>
        <p:nvSpPr>
          <p:cNvPr id="2052" name="Rectangle 43"/>
          <p:cNvSpPr>
            <a:spLocks noGrp="1" noChangeArrowheads="1"/>
          </p:cNvSpPr>
          <p:nvPr>
            <p:ph type="body" idx="1"/>
          </p:nvPr>
        </p:nvSpPr>
        <p:spPr bwMode="auto">
          <a:xfrm>
            <a:off x="457200" y="1600200"/>
            <a:ext cx="82296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2053" name="Rectangle 41"/>
          <p:cNvSpPr>
            <a:spLocks noGrp="1" noChangeArrowheads="1"/>
          </p:cNvSpPr>
          <p:nvPr>
            <p:ph type="dt" sz="quarter" idx="2"/>
          </p:nvPr>
        </p:nvSpPr>
        <p:spPr bwMode="auto">
          <a:xfrm>
            <a:off x="457200" y="6243638"/>
            <a:ext cx="21336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2054" name="Rectangle 42"/>
          <p:cNvSpPr>
            <a:spLocks noGrp="1" noChangeArrowheads="1"/>
          </p:cNvSpPr>
          <p:nvPr>
            <p:ph type="ftr" sz="quarter" idx="3"/>
          </p:nvPr>
        </p:nvSpPr>
        <p:spPr bwMode="auto">
          <a:xfrm>
            <a:off x="3124200" y="6248400"/>
            <a:ext cx="28956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2055" name="Rectangle 43"/>
          <p:cNvSpPr>
            <a:spLocks noGrp="1" noChangeArrowheads="1"/>
          </p:cNvSpPr>
          <p:nvPr>
            <p:ph type="sldNum" sz="quarter" idx="4"/>
          </p:nvPr>
        </p:nvSpPr>
        <p:spPr bwMode="auto">
          <a:xfrm>
            <a:off x="6553200" y="6243638"/>
            <a:ext cx="21336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528D9BE-7B3E-4F3B-936E-0A96511750B9}" type="slidenum">
              <a:rPr lang="en-US" altLang="zh-CN" sz="1000">
                <a:effectLst>
                  <a:outerShdw blurRad="38100" dist="38100" dir="2700000" algn="tl">
                    <a:schemeClr val="bg2"/>
                  </a:outerShdw>
                </a:effectLst>
              </a:rPr>
              <a:t>*</a:t>
            </a:fld>
            <a:endParaRPr lang="en-US" altLang="zh-CN" sz="1000">
              <a:effectLst>
                <a:outerShdw blurRad="38100" dist="38100" dir="2700000" algn="tl">
                  <a:schemeClr val="bg2"/>
                </a:outerShdw>
              </a:effectLst>
            </a:endParaRPr>
          </a:p>
        </p:txBody>
      </p:sp>
    </p:spTree>
  </p:cSld>
  <p:clrMap bg1="dk2" tx1="lt1" bg2="dk1" tx2="lt2" accent1="accent1" accent2="accent2" accent3="accent3" accent4="accent4" accent5="accent5" accent6="accent6" hlink="hlink" folHlink="folHlink"/>
  <p:sldLayoutIdLst>
    <p:sldLayoutId id="2147483660" r:id="rId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9pPr>
    </p:titleStyle>
    <p:body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rgbClr val="002850"/>
            </a:gs>
          </a:gsLst>
          <a:lin ang="5400000" scaled="1"/>
        </a:gradFill>
      </p:bgPr>
    </p:bg>
    <p:spTree>
      <p:nvGrpSpPr>
        <p:cNvPr id="1" name=""/>
        <p:cNvGrpSpPr/>
        <p:nvPr/>
      </p:nvGrpSpPr>
      <p:grpSpPr/>
      <p:grpSp>
        <p:nvGrpSpPr>
          <p:cNvPr id="1026" name="Group 2"/>
          <p:cNvGrpSpPr/>
          <p:nvPr/>
        </p:nvGrpSpPr>
        <p:grpSpPr>
          <a:xfrm>
            <a:off x="1588" y="0"/>
            <a:ext cx="9148762" cy="6851650"/>
            <a:chOff x="1" y="0"/>
            <a:chExt cx="5763" cy="4316"/>
          </a:xfrm>
        </p:grpSpPr>
        <p:sp>
          <p:nvSpPr>
            <p:cNvPr id="1032" name="Freeform 3"/>
            <p:cNvSpPr/>
            <p:nvPr/>
          </p:nvSpPr>
          <p:spPr bwMode="hidden">
            <a:xfrm>
              <a:off x="5045" y="2626"/>
              <a:ext cx="719" cy="1690"/>
            </a:xfrm>
            <a:custGeom>
              <a:cxnLst>
                <a:cxn ang="0">
                  <a:pos x="719" y="72"/>
                </a:cxn>
                <a:cxn ang="0">
                  <a:pos x="719" y="0"/>
                </a:cxn>
                <a:cxn ang="0">
                  <a:pos x="701" y="101"/>
                </a:cxn>
                <a:cxn ang="0">
                  <a:pos x="677" y="209"/>
                </a:cxn>
                <a:cxn ang="0">
                  <a:pos x="629" y="389"/>
                </a:cxn>
                <a:cxn ang="0">
                  <a:pos x="576" y="569"/>
                </a:cxn>
                <a:cxn ang="0">
                  <a:pos x="503" y="749"/>
                </a:cxn>
                <a:cxn ang="0">
                  <a:pos x="425" y="935"/>
                </a:cxn>
                <a:cxn ang="0">
                  <a:pos x="335" y="1121"/>
                </a:cxn>
                <a:cxn ang="0">
                  <a:pos x="234" y="1312"/>
                </a:cxn>
                <a:cxn ang="0">
                  <a:pos x="125" y="1498"/>
                </a:cxn>
                <a:cxn ang="0">
                  <a:pos x="0" y="1690"/>
                </a:cxn>
                <a:cxn ang="0">
                  <a:pos x="11" y="1690"/>
                </a:cxn>
                <a:cxn ang="0">
                  <a:pos x="137" y="1498"/>
                </a:cxn>
                <a:cxn ang="0">
                  <a:pos x="246" y="1312"/>
                </a:cxn>
                <a:cxn ang="0">
                  <a:pos x="347" y="1121"/>
                </a:cxn>
                <a:cxn ang="0">
                  <a:pos x="437" y="935"/>
                </a:cxn>
                <a:cxn ang="0">
                  <a:pos x="515" y="749"/>
                </a:cxn>
                <a:cxn ang="0">
                  <a:pos x="587" y="569"/>
                </a:cxn>
                <a:cxn ang="0">
                  <a:pos x="641" y="389"/>
                </a:cxn>
                <a:cxn ang="0">
                  <a:pos x="689" y="209"/>
                </a:cxn>
                <a:cxn ang="0">
                  <a:pos x="707" y="143"/>
                </a:cxn>
                <a:cxn ang="0">
                  <a:pos x="719" y="72"/>
                </a:cxn>
                <a:cxn ang="0">
                  <a:pos x="719" y="72"/>
                </a:cxn>
              </a:cxnLst>
              <a:rect l="l" t="t" r="r" b="b"/>
              <a:pathLst>
                <a:path w="717" h="1690">
                  <a:moveTo>
                    <a:pt x="717" y="72"/>
                  </a:moveTo>
                  <a:lnTo>
                    <a:pt x="717" y="0"/>
                  </a:lnTo>
                  <a:lnTo>
                    <a:pt x="699" y="101"/>
                  </a:lnTo>
                  <a:lnTo>
                    <a:pt x="675" y="209"/>
                  </a:lnTo>
                  <a:lnTo>
                    <a:pt x="627" y="389"/>
                  </a:lnTo>
                  <a:lnTo>
                    <a:pt x="574" y="569"/>
                  </a:lnTo>
                  <a:lnTo>
                    <a:pt x="502" y="749"/>
                  </a:lnTo>
                  <a:lnTo>
                    <a:pt x="424" y="935"/>
                  </a:lnTo>
                  <a:lnTo>
                    <a:pt x="334" y="1121"/>
                  </a:lnTo>
                  <a:lnTo>
                    <a:pt x="233" y="1312"/>
                  </a:lnTo>
                  <a:lnTo>
                    <a:pt x="125" y="1498"/>
                  </a:lnTo>
                  <a:lnTo>
                    <a:pt x="0" y="1690"/>
                  </a:lnTo>
                  <a:lnTo>
                    <a:pt x="11" y="1690"/>
                  </a:lnTo>
                  <a:lnTo>
                    <a:pt x="137" y="1498"/>
                  </a:lnTo>
                  <a:lnTo>
                    <a:pt x="245" y="1312"/>
                  </a:lnTo>
                  <a:lnTo>
                    <a:pt x="346" y="1121"/>
                  </a:lnTo>
                  <a:lnTo>
                    <a:pt x="436" y="935"/>
                  </a:lnTo>
                  <a:lnTo>
                    <a:pt x="514" y="749"/>
                  </a:lnTo>
                  <a:lnTo>
                    <a:pt x="585" y="569"/>
                  </a:lnTo>
                  <a:lnTo>
                    <a:pt x="639" y="389"/>
                  </a:lnTo>
                  <a:lnTo>
                    <a:pt x="687" y="209"/>
                  </a:lnTo>
                  <a:lnTo>
                    <a:pt x="705" y="143"/>
                  </a:lnTo>
                  <a:lnTo>
                    <a:pt x="717" y="72"/>
                  </a:lnTo>
                  <a:lnTo>
                    <a:pt x="717" y="72"/>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33" name="Freeform 4"/>
            <p:cNvSpPr/>
            <p:nvPr/>
          </p:nvSpPr>
          <p:spPr bwMode="hidden">
            <a:xfrm>
              <a:off x="5386" y="3794"/>
              <a:ext cx="378" cy="522"/>
            </a:xfrm>
            <a:custGeom>
              <a:cxnLst>
                <a:cxn ang="0">
                  <a:pos x="378" y="0"/>
                </a:cxn>
                <a:cxn ang="0">
                  <a:pos x="294" y="132"/>
                </a:cxn>
                <a:cxn ang="0">
                  <a:pos x="205" y="264"/>
                </a:cxn>
                <a:cxn ang="0">
                  <a:pos x="102" y="396"/>
                </a:cxn>
                <a:cxn ang="0">
                  <a:pos x="0" y="522"/>
                </a:cxn>
                <a:cxn ang="0">
                  <a:pos x="12" y="522"/>
                </a:cxn>
                <a:cxn ang="0">
                  <a:pos x="114" y="402"/>
                </a:cxn>
                <a:cxn ang="0">
                  <a:pos x="205" y="282"/>
                </a:cxn>
                <a:cxn ang="0">
                  <a:pos x="378" y="24"/>
                </a:cxn>
                <a:cxn ang="0">
                  <a:pos x="378" y="0"/>
                </a:cxn>
                <a:cxn ang="0">
                  <a:pos x="378" y="0"/>
                </a:cxn>
              </a:cxnLst>
              <a:rect l="l" t="t" r="r" b="b"/>
              <a:pathLst>
                <a:path w="377" h="522">
                  <a:moveTo>
                    <a:pt x="377" y="0"/>
                  </a:moveTo>
                  <a:lnTo>
                    <a:pt x="293" y="132"/>
                  </a:lnTo>
                  <a:lnTo>
                    <a:pt x="204" y="264"/>
                  </a:lnTo>
                  <a:lnTo>
                    <a:pt x="102" y="396"/>
                  </a:lnTo>
                  <a:lnTo>
                    <a:pt x="0" y="522"/>
                  </a:lnTo>
                  <a:lnTo>
                    <a:pt x="12" y="522"/>
                  </a:lnTo>
                  <a:lnTo>
                    <a:pt x="114" y="402"/>
                  </a:lnTo>
                  <a:lnTo>
                    <a:pt x="204" y="282"/>
                  </a:lnTo>
                  <a:lnTo>
                    <a:pt x="377" y="24"/>
                  </a:lnTo>
                  <a:lnTo>
                    <a:pt x="377" y="0"/>
                  </a:lnTo>
                  <a:lnTo>
                    <a:pt x="377" y="0"/>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34" name="Freeform 5"/>
            <p:cNvSpPr/>
            <p:nvPr/>
          </p:nvSpPr>
          <p:spPr bwMode="hidden">
            <a:xfrm>
              <a:off x="5680" y="4214"/>
              <a:ext cx="84" cy="102"/>
            </a:xfrm>
            <a:custGeom>
              <a:cxnLst>
                <a:cxn ang="0">
                  <a:pos x="0" y="102"/>
                </a:cxn>
                <a:cxn ang="0">
                  <a:pos x="18" y="102"/>
                </a:cxn>
                <a:cxn ang="0">
                  <a:pos x="48" y="60"/>
                </a:cxn>
                <a:cxn ang="0">
                  <a:pos x="84" y="24"/>
                </a:cxn>
                <a:cxn ang="0">
                  <a:pos x="84" y="0"/>
                </a:cxn>
                <a:cxn ang="0">
                  <a:pos x="42" y="54"/>
                </a:cxn>
                <a:cxn ang="0">
                  <a:pos x="0" y="102"/>
                </a:cxn>
                <a:cxn ang="0">
                  <a:pos x="0" y="102"/>
                </a:cxn>
              </a:cxnLst>
              <a:rect l="l" t="t" r="r" b="b"/>
              <a:pathLst>
                <a:path w="84" h="102">
                  <a:moveTo>
                    <a:pt x="0" y="102"/>
                  </a:moveTo>
                  <a:lnTo>
                    <a:pt x="18" y="102"/>
                  </a:lnTo>
                  <a:lnTo>
                    <a:pt x="48" y="60"/>
                  </a:lnTo>
                  <a:lnTo>
                    <a:pt x="84" y="24"/>
                  </a:lnTo>
                  <a:lnTo>
                    <a:pt x="84" y="0"/>
                  </a:lnTo>
                  <a:lnTo>
                    <a:pt x="42" y="54"/>
                  </a:lnTo>
                  <a:lnTo>
                    <a:pt x="0" y="102"/>
                  </a:lnTo>
                  <a:lnTo>
                    <a:pt x="0" y="102"/>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grpSp>
          <p:nvGrpSpPr>
            <p:cNvPr id="1035" name="Group 6"/>
            <p:cNvGrpSpPr/>
            <p:nvPr/>
          </p:nvGrpSpPr>
          <p:grpSpPr>
            <a:xfrm>
              <a:off x="288" y="0"/>
              <a:ext cx="5098" cy="4316"/>
              <a:chOff x="288" y="0"/>
              <a:chExt cx="5098" cy="4316"/>
            </a:xfrm>
          </p:grpSpPr>
          <p:sp>
            <p:nvSpPr>
              <p:cNvPr id="1055" name="Freeform 7"/>
              <p:cNvSpPr/>
              <p:nvPr/>
            </p:nvSpPr>
            <p:spPr bwMode="hidden">
              <a:xfrm>
                <a:off x="2789" y="0"/>
                <a:ext cx="72" cy="4316"/>
              </a:xfrm>
              <a:custGeom>
                <a:cxnLst>
                  <a:cxn ang="0">
                    <a:pos x="0" y="0"/>
                  </a:cxn>
                  <a:cxn ang="0">
                    <a:pos x="60" y="4316"/>
                  </a:cxn>
                  <a:cxn ang="0">
                    <a:pos x="72" y="4316"/>
                  </a:cxn>
                  <a:cxn ang="0">
                    <a:pos x="12" y="0"/>
                  </a:cxn>
                  <a:cxn ang="0">
                    <a:pos x="0" y="0"/>
                  </a:cxn>
                  <a:cxn ang="0">
                    <a:pos x="0" y="0"/>
                  </a:cxn>
                </a:cxnLst>
                <a:rect l="l" t="t" r="r" b="b"/>
                <a:pathLst>
                  <a:path w="72" h="4316">
                    <a:moveTo>
                      <a:pt x="0" y="0"/>
                    </a:moveTo>
                    <a:lnTo>
                      <a:pt x="60" y="4316"/>
                    </a:lnTo>
                    <a:lnTo>
                      <a:pt x="72" y="4316"/>
                    </a:lnTo>
                    <a:lnTo>
                      <a:pt x="12" y="0"/>
                    </a:lnTo>
                    <a:lnTo>
                      <a:pt x="0" y="0"/>
                    </a:lnTo>
                    <a:lnTo>
                      <a:pt x="0" y="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56" name="Freeform 8"/>
              <p:cNvSpPr/>
              <p:nvPr/>
            </p:nvSpPr>
            <p:spPr bwMode="hidden">
              <a:xfrm>
                <a:off x="3089" y="0"/>
                <a:ext cx="174" cy="4316"/>
              </a:xfrm>
              <a:custGeom>
                <a:cxnLst>
                  <a:cxn ang="0">
                    <a:pos x="24" y="0"/>
                  </a:cxn>
                  <a:cxn ang="0">
                    <a:pos x="12" y="0"/>
                  </a:cxn>
                  <a:cxn ang="0">
                    <a:pos x="42" y="216"/>
                  </a:cxn>
                  <a:cxn ang="0">
                    <a:pos x="72" y="444"/>
                  </a:cxn>
                  <a:cxn ang="0">
                    <a:pos x="96" y="689"/>
                  </a:cxn>
                  <a:cxn ang="0">
                    <a:pos x="120" y="947"/>
                  </a:cxn>
                  <a:cxn ang="0">
                    <a:pos x="132" y="1211"/>
                  </a:cxn>
                  <a:cxn ang="0">
                    <a:pos x="150" y="1487"/>
                  </a:cxn>
                  <a:cxn ang="0">
                    <a:pos x="156" y="1768"/>
                  </a:cxn>
                  <a:cxn ang="0">
                    <a:pos x="162" y="2062"/>
                  </a:cxn>
                  <a:cxn ang="0">
                    <a:pos x="156" y="2644"/>
                  </a:cxn>
                  <a:cxn ang="0">
                    <a:pos x="126" y="3225"/>
                  </a:cxn>
                  <a:cxn ang="0">
                    <a:pos x="108" y="3507"/>
                  </a:cxn>
                  <a:cxn ang="0">
                    <a:pos x="78" y="3788"/>
                  </a:cxn>
                  <a:cxn ang="0">
                    <a:pos x="42" y="4058"/>
                  </a:cxn>
                  <a:cxn ang="0">
                    <a:pos x="0" y="4316"/>
                  </a:cxn>
                  <a:cxn ang="0">
                    <a:pos x="12" y="4316"/>
                  </a:cxn>
                  <a:cxn ang="0">
                    <a:pos x="54" y="4058"/>
                  </a:cxn>
                  <a:cxn ang="0">
                    <a:pos x="90" y="3782"/>
                  </a:cxn>
                  <a:cxn ang="0">
                    <a:pos x="120" y="3507"/>
                  </a:cxn>
                  <a:cxn ang="0">
                    <a:pos x="138" y="3219"/>
                  </a:cxn>
                  <a:cxn ang="0">
                    <a:pos x="168" y="2638"/>
                  </a:cxn>
                  <a:cxn ang="0">
                    <a:pos x="174" y="2056"/>
                  </a:cxn>
                  <a:cxn ang="0">
                    <a:pos x="168" y="1768"/>
                  </a:cxn>
                  <a:cxn ang="0">
                    <a:pos x="162" y="1487"/>
                  </a:cxn>
                  <a:cxn ang="0">
                    <a:pos x="144" y="1211"/>
                  </a:cxn>
                  <a:cxn ang="0">
                    <a:pos x="132" y="941"/>
                  </a:cxn>
                  <a:cxn ang="0">
                    <a:pos x="108" y="689"/>
                  </a:cxn>
                  <a:cxn ang="0">
                    <a:pos x="84" y="444"/>
                  </a:cxn>
                  <a:cxn ang="0">
                    <a:pos x="54" y="216"/>
                  </a:cxn>
                  <a:cxn ang="0">
                    <a:pos x="24" y="0"/>
                  </a:cxn>
                  <a:cxn ang="0">
                    <a:pos x="24" y="0"/>
                  </a:cxn>
                </a:cxnLst>
                <a:rect l="l" t="t" r="r" b="b"/>
                <a:pathLst>
                  <a:path w="174" h="4316">
                    <a:moveTo>
                      <a:pt x="24" y="0"/>
                    </a:moveTo>
                    <a:lnTo>
                      <a:pt x="12" y="0"/>
                    </a:lnTo>
                    <a:lnTo>
                      <a:pt x="42" y="216"/>
                    </a:lnTo>
                    <a:lnTo>
                      <a:pt x="72" y="444"/>
                    </a:lnTo>
                    <a:lnTo>
                      <a:pt x="96" y="689"/>
                    </a:lnTo>
                    <a:lnTo>
                      <a:pt x="120" y="947"/>
                    </a:lnTo>
                    <a:lnTo>
                      <a:pt x="132" y="1211"/>
                    </a:lnTo>
                    <a:lnTo>
                      <a:pt x="150" y="1487"/>
                    </a:lnTo>
                    <a:lnTo>
                      <a:pt x="156" y="1768"/>
                    </a:lnTo>
                    <a:lnTo>
                      <a:pt x="162" y="2062"/>
                    </a:lnTo>
                    <a:lnTo>
                      <a:pt x="156" y="2644"/>
                    </a:lnTo>
                    <a:lnTo>
                      <a:pt x="126" y="3225"/>
                    </a:lnTo>
                    <a:lnTo>
                      <a:pt x="108" y="3507"/>
                    </a:lnTo>
                    <a:lnTo>
                      <a:pt x="78" y="3788"/>
                    </a:lnTo>
                    <a:lnTo>
                      <a:pt x="42" y="4058"/>
                    </a:lnTo>
                    <a:lnTo>
                      <a:pt x="0" y="4316"/>
                    </a:lnTo>
                    <a:lnTo>
                      <a:pt x="12" y="4316"/>
                    </a:lnTo>
                    <a:lnTo>
                      <a:pt x="54" y="4058"/>
                    </a:lnTo>
                    <a:lnTo>
                      <a:pt x="90" y="3782"/>
                    </a:lnTo>
                    <a:lnTo>
                      <a:pt x="120" y="3507"/>
                    </a:lnTo>
                    <a:lnTo>
                      <a:pt x="138" y="3219"/>
                    </a:lnTo>
                    <a:lnTo>
                      <a:pt x="168" y="2638"/>
                    </a:lnTo>
                    <a:lnTo>
                      <a:pt x="174" y="2056"/>
                    </a:lnTo>
                    <a:lnTo>
                      <a:pt x="168" y="1768"/>
                    </a:lnTo>
                    <a:lnTo>
                      <a:pt x="162" y="1487"/>
                    </a:lnTo>
                    <a:lnTo>
                      <a:pt x="144" y="1211"/>
                    </a:lnTo>
                    <a:lnTo>
                      <a:pt x="132" y="941"/>
                    </a:lnTo>
                    <a:lnTo>
                      <a:pt x="108" y="689"/>
                    </a:lnTo>
                    <a:lnTo>
                      <a:pt x="84" y="444"/>
                    </a:lnTo>
                    <a:lnTo>
                      <a:pt x="54" y="216"/>
                    </a:lnTo>
                    <a:lnTo>
                      <a:pt x="24" y="0"/>
                    </a:lnTo>
                    <a:lnTo>
                      <a:pt x="24" y="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57" name="Freeform 9"/>
              <p:cNvSpPr/>
              <p:nvPr/>
            </p:nvSpPr>
            <p:spPr bwMode="hidden">
              <a:xfrm>
                <a:off x="3358" y="0"/>
                <a:ext cx="337" cy="4316"/>
              </a:xfrm>
              <a:custGeom>
                <a:cxnLst>
                  <a:cxn ang="0">
                    <a:pos x="331" y="2014"/>
                  </a:cxn>
                  <a:cxn ang="0">
                    <a:pos x="319" y="1726"/>
                  </a:cxn>
                  <a:cxn ang="0">
                    <a:pos x="295" y="1445"/>
                  </a:cxn>
                  <a:cxn ang="0">
                    <a:pos x="265" y="1175"/>
                  </a:cxn>
                  <a:cxn ang="0">
                    <a:pos x="229" y="917"/>
                  </a:cxn>
                  <a:cxn ang="0">
                    <a:pos x="187" y="665"/>
                  </a:cxn>
                  <a:cxn ang="0">
                    <a:pos x="133" y="432"/>
                  </a:cxn>
                  <a:cxn ang="0">
                    <a:pos x="78" y="204"/>
                  </a:cxn>
                  <a:cxn ang="0">
                    <a:pos x="12" y="0"/>
                  </a:cxn>
                  <a:cxn ang="0">
                    <a:pos x="0" y="0"/>
                  </a:cxn>
                  <a:cxn ang="0">
                    <a:pos x="66" y="204"/>
                  </a:cxn>
                  <a:cxn ang="0">
                    <a:pos x="121" y="432"/>
                  </a:cxn>
                  <a:cxn ang="0">
                    <a:pos x="175" y="665"/>
                  </a:cxn>
                  <a:cxn ang="0">
                    <a:pos x="217" y="917"/>
                  </a:cxn>
                  <a:cxn ang="0">
                    <a:pos x="252" y="1175"/>
                  </a:cxn>
                  <a:cxn ang="0">
                    <a:pos x="283" y="1445"/>
                  </a:cxn>
                  <a:cxn ang="0">
                    <a:pos x="307" y="1726"/>
                  </a:cxn>
                  <a:cxn ang="0">
                    <a:pos x="319" y="2014"/>
                  </a:cxn>
                  <a:cxn ang="0">
                    <a:pos x="325" y="2314"/>
                  </a:cxn>
                  <a:cxn ang="0">
                    <a:pos x="319" y="2608"/>
                  </a:cxn>
                  <a:cxn ang="0">
                    <a:pos x="307" y="2907"/>
                  </a:cxn>
                  <a:cxn ang="0">
                    <a:pos x="283" y="3201"/>
                  </a:cxn>
                  <a:cxn ang="0">
                    <a:pos x="259" y="3489"/>
                  </a:cxn>
                  <a:cxn ang="0">
                    <a:pos x="217" y="3777"/>
                  </a:cxn>
                  <a:cxn ang="0">
                    <a:pos x="175" y="4052"/>
                  </a:cxn>
                  <a:cxn ang="0">
                    <a:pos x="121" y="4316"/>
                  </a:cxn>
                  <a:cxn ang="0">
                    <a:pos x="133" y="4316"/>
                  </a:cxn>
                  <a:cxn ang="0">
                    <a:pos x="187" y="4052"/>
                  </a:cxn>
                  <a:cxn ang="0">
                    <a:pos x="229" y="3777"/>
                  </a:cxn>
                  <a:cxn ang="0">
                    <a:pos x="271" y="3489"/>
                  </a:cxn>
                  <a:cxn ang="0">
                    <a:pos x="295" y="3201"/>
                  </a:cxn>
                  <a:cxn ang="0">
                    <a:pos x="319" y="2907"/>
                  </a:cxn>
                  <a:cxn ang="0">
                    <a:pos x="331" y="2608"/>
                  </a:cxn>
                  <a:cxn ang="0">
                    <a:pos x="337" y="2314"/>
                  </a:cxn>
                  <a:cxn ang="0">
                    <a:pos x="331" y="2014"/>
                  </a:cxn>
                  <a:cxn ang="0">
                    <a:pos x="331" y="2014"/>
                  </a:cxn>
                </a:cxnLst>
                <a:rect l="l" t="t" r="r" b="b"/>
                <a:pathLst>
                  <a:path w="335" h="4316">
                    <a:moveTo>
                      <a:pt x="329" y="2014"/>
                    </a:moveTo>
                    <a:lnTo>
                      <a:pt x="317" y="1726"/>
                    </a:lnTo>
                    <a:lnTo>
                      <a:pt x="293" y="1445"/>
                    </a:lnTo>
                    <a:lnTo>
                      <a:pt x="263" y="1175"/>
                    </a:lnTo>
                    <a:lnTo>
                      <a:pt x="228" y="917"/>
                    </a:lnTo>
                    <a:lnTo>
                      <a:pt x="186" y="665"/>
                    </a:lnTo>
                    <a:lnTo>
                      <a:pt x="132" y="432"/>
                    </a:lnTo>
                    <a:lnTo>
                      <a:pt x="78" y="204"/>
                    </a:lnTo>
                    <a:lnTo>
                      <a:pt x="12" y="0"/>
                    </a:lnTo>
                    <a:lnTo>
                      <a:pt x="0" y="0"/>
                    </a:lnTo>
                    <a:lnTo>
                      <a:pt x="66" y="204"/>
                    </a:lnTo>
                    <a:lnTo>
                      <a:pt x="120" y="432"/>
                    </a:lnTo>
                    <a:lnTo>
                      <a:pt x="174" y="665"/>
                    </a:lnTo>
                    <a:lnTo>
                      <a:pt x="216" y="917"/>
                    </a:lnTo>
                    <a:lnTo>
                      <a:pt x="251" y="1175"/>
                    </a:lnTo>
                    <a:lnTo>
                      <a:pt x="281" y="1445"/>
                    </a:lnTo>
                    <a:lnTo>
                      <a:pt x="305" y="1726"/>
                    </a:lnTo>
                    <a:lnTo>
                      <a:pt x="317" y="2014"/>
                    </a:lnTo>
                    <a:lnTo>
                      <a:pt x="323" y="2314"/>
                    </a:lnTo>
                    <a:lnTo>
                      <a:pt x="317" y="2608"/>
                    </a:lnTo>
                    <a:lnTo>
                      <a:pt x="305" y="2907"/>
                    </a:lnTo>
                    <a:lnTo>
                      <a:pt x="281" y="3201"/>
                    </a:lnTo>
                    <a:lnTo>
                      <a:pt x="257" y="3489"/>
                    </a:lnTo>
                    <a:lnTo>
                      <a:pt x="216" y="3777"/>
                    </a:lnTo>
                    <a:lnTo>
                      <a:pt x="174" y="4052"/>
                    </a:lnTo>
                    <a:lnTo>
                      <a:pt x="120" y="4316"/>
                    </a:lnTo>
                    <a:lnTo>
                      <a:pt x="132" y="4316"/>
                    </a:lnTo>
                    <a:lnTo>
                      <a:pt x="186" y="4052"/>
                    </a:lnTo>
                    <a:lnTo>
                      <a:pt x="228" y="3777"/>
                    </a:lnTo>
                    <a:lnTo>
                      <a:pt x="269" y="3489"/>
                    </a:lnTo>
                    <a:lnTo>
                      <a:pt x="293" y="3201"/>
                    </a:lnTo>
                    <a:lnTo>
                      <a:pt x="317" y="2907"/>
                    </a:lnTo>
                    <a:lnTo>
                      <a:pt x="329" y="2608"/>
                    </a:lnTo>
                    <a:lnTo>
                      <a:pt x="335" y="2314"/>
                    </a:lnTo>
                    <a:lnTo>
                      <a:pt x="329" y="2014"/>
                    </a:lnTo>
                    <a:lnTo>
                      <a:pt x="329" y="2014"/>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58" name="Freeform 10"/>
              <p:cNvSpPr/>
              <p:nvPr/>
            </p:nvSpPr>
            <p:spPr bwMode="hidden">
              <a:xfrm>
                <a:off x="3676" y="0"/>
                <a:ext cx="427" cy="4316"/>
              </a:xfrm>
              <a:custGeom>
                <a:cxnLst>
                  <a:cxn ang="0">
                    <a:pos x="415" y="1924"/>
                  </a:cxn>
                  <a:cxn ang="0">
                    <a:pos x="397" y="1690"/>
                  </a:cxn>
                  <a:cxn ang="0">
                    <a:pos x="367" y="1457"/>
                  </a:cxn>
                  <a:cxn ang="0">
                    <a:pos x="331" y="1229"/>
                  </a:cxn>
                  <a:cxn ang="0">
                    <a:pos x="282" y="1001"/>
                  </a:cxn>
                  <a:cxn ang="0">
                    <a:pos x="228" y="761"/>
                  </a:cxn>
                  <a:cxn ang="0">
                    <a:pos x="163" y="522"/>
                  </a:cxn>
                  <a:cxn ang="0">
                    <a:pos x="90" y="270"/>
                  </a:cxn>
                  <a:cxn ang="0">
                    <a:pos x="12" y="0"/>
                  </a:cxn>
                  <a:cxn ang="0">
                    <a:pos x="0" y="0"/>
                  </a:cxn>
                  <a:cxn ang="0">
                    <a:pos x="84" y="270"/>
                  </a:cxn>
                  <a:cxn ang="0">
                    <a:pos x="157" y="522"/>
                  </a:cxn>
                  <a:cxn ang="0">
                    <a:pos x="217" y="767"/>
                  </a:cxn>
                  <a:cxn ang="0">
                    <a:pos x="276" y="1001"/>
                  </a:cxn>
                  <a:cxn ang="0">
                    <a:pos x="318" y="1235"/>
                  </a:cxn>
                  <a:cxn ang="0">
                    <a:pos x="355" y="1463"/>
                  </a:cxn>
                  <a:cxn ang="0">
                    <a:pos x="385" y="1690"/>
                  </a:cxn>
                  <a:cxn ang="0">
                    <a:pos x="403" y="1924"/>
                  </a:cxn>
                  <a:cxn ang="0">
                    <a:pos x="415" y="2188"/>
                  </a:cxn>
                  <a:cxn ang="0">
                    <a:pos x="409" y="2458"/>
                  </a:cxn>
                  <a:cxn ang="0">
                    <a:pos x="397" y="2733"/>
                  </a:cxn>
                  <a:cxn ang="0">
                    <a:pos x="367" y="3021"/>
                  </a:cxn>
                  <a:cxn ang="0">
                    <a:pos x="331" y="3321"/>
                  </a:cxn>
                  <a:cxn ang="0">
                    <a:pos x="276" y="3639"/>
                  </a:cxn>
                  <a:cxn ang="0">
                    <a:pos x="205" y="3968"/>
                  </a:cxn>
                  <a:cxn ang="0">
                    <a:pos x="127" y="4316"/>
                  </a:cxn>
                  <a:cxn ang="0">
                    <a:pos x="139" y="4316"/>
                  </a:cxn>
                  <a:cxn ang="0">
                    <a:pos x="217" y="3968"/>
                  </a:cxn>
                  <a:cxn ang="0">
                    <a:pos x="288" y="3639"/>
                  </a:cxn>
                  <a:cxn ang="0">
                    <a:pos x="343" y="3321"/>
                  </a:cxn>
                  <a:cxn ang="0">
                    <a:pos x="379" y="3021"/>
                  </a:cxn>
                  <a:cxn ang="0">
                    <a:pos x="409" y="2733"/>
                  </a:cxn>
                  <a:cxn ang="0">
                    <a:pos x="421" y="2458"/>
                  </a:cxn>
                  <a:cxn ang="0">
                    <a:pos x="427" y="2188"/>
                  </a:cxn>
                  <a:cxn ang="0">
                    <a:pos x="415" y="1924"/>
                  </a:cxn>
                  <a:cxn ang="0">
                    <a:pos x="415" y="1924"/>
                  </a:cxn>
                </a:cxnLst>
                <a:rect l="l" t="t" r="r" b="b"/>
                <a:pathLst>
                  <a:path w="425" h="4316">
                    <a:moveTo>
                      <a:pt x="413" y="1924"/>
                    </a:moveTo>
                    <a:lnTo>
                      <a:pt x="395" y="1690"/>
                    </a:lnTo>
                    <a:lnTo>
                      <a:pt x="365" y="1457"/>
                    </a:lnTo>
                    <a:lnTo>
                      <a:pt x="329" y="1229"/>
                    </a:lnTo>
                    <a:lnTo>
                      <a:pt x="281" y="1001"/>
                    </a:lnTo>
                    <a:lnTo>
                      <a:pt x="227" y="761"/>
                    </a:lnTo>
                    <a:lnTo>
                      <a:pt x="162" y="522"/>
                    </a:lnTo>
                    <a:lnTo>
                      <a:pt x="90" y="270"/>
                    </a:lnTo>
                    <a:lnTo>
                      <a:pt x="12" y="0"/>
                    </a:lnTo>
                    <a:lnTo>
                      <a:pt x="0" y="0"/>
                    </a:lnTo>
                    <a:lnTo>
                      <a:pt x="84" y="270"/>
                    </a:lnTo>
                    <a:lnTo>
                      <a:pt x="156" y="522"/>
                    </a:lnTo>
                    <a:lnTo>
                      <a:pt x="216" y="767"/>
                    </a:lnTo>
                    <a:lnTo>
                      <a:pt x="275" y="1001"/>
                    </a:lnTo>
                    <a:lnTo>
                      <a:pt x="317" y="1235"/>
                    </a:lnTo>
                    <a:lnTo>
                      <a:pt x="353" y="1463"/>
                    </a:lnTo>
                    <a:lnTo>
                      <a:pt x="383" y="1690"/>
                    </a:lnTo>
                    <a:lnTo>
                      <a:pt x="401" y="1924"/>
                    </a:lnTo>
                    <a:lnTo>
                      <a:pt x="413" y="2188"/>
                    </a:lnTo>
                    <a:lnTo>
                      <a:pt x="407" y="2458"/>
                    </a:lnTo>
                    <a:lnTo>
                      <a:pt x="395" y="2733"/>
                    </a:lnTo>
                    <a:lnTo>
                      <a:pt x="365" y="3021"/>
                    </a:lnTo>
                    <a:lnTo>
                      <a:pt x="329" y="3321"/>
                    </a:lnTo>
                    <a:lnTo>
                      <a:pt x="275" y="3639"/>
                    </a:lnTo>
                    <a:lnTo>
                      <a:pt x="204" y="3968"/>
                    </a:lnTo>
                    <a:lnTo>
                      <a:pt x="126" y="4316"/>
                    </a:lnTo>
                    <a:lnTo>
                      <a:pt x="138" y="4316"/>
                    </a:lnTo>
                    <a:lnTo>
                      <a:pt x="216" y="3968"/>
                    </a:lnTo>
                    <a:lnTo>
                      <a:pt x="287" y="3639"/>
                    </a:lnTo>
                    <a:lnTo>
                      <a:pt x="341" y="3321"/>
                    </a:lnTo>
                    <a:lnTo>
                      <a:pt x="377" y="3021"/>
                    </a:lnTo>
                    <a:lnTo>
                      <a:pt x="407" y="2733"/>
                    </a:lnTo>
                    <a:lnTo>
                      <a:pt x="419" y="2458"/>
                    </a:lnTo>
                    <a:lnTo>
                      <a:pt x="425" y="2188"/>
                    </a:lnTo>
                    <a:lnTo>
                      <a:pt x="413" y="1924"/>
                    </a:lnTo>
                    <a:lnTo>
                      <a:pt x="413" y="1924"/>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59" name="Freeform 11"/>
              <p:cNvSpPr/>
              <p:nvPr/>
            </p:nvSpPr>
            <p:spPr bwMode="hidden">
              <a:xfrm>
                <a:off x="3946" y="0"/>
                <a:ext cx="558" cy="4316"/>
              </a:xfrm>
              <a:custGeom>
                <a:cxnLst>
                  <a:cxn ang="0">
                    <a:pos x="558" y="2020"/>
                  </a:cxn>
                  <a:cxn ang="0">
                    <a:pos x="540" y="1732"/>
                  </a:cxn>
                  <a:cxn ang="0">
                    <a:pos x="505" y="1445"/>
                  </a:cxn>
                  <a:cxn ang="0">
                    <a:pos x="457" y="1175"/>
                  </a:cxn>
                  <a:cxn ang="0">
                    <a:pos x="396" y="911"/>
                  </a:cxn>
                  <a:cxn ang="0">
                    <a:pos x="318" y="659"/>
                  </a:cxn>
                  <a:cxn ang="0">
                    <a:pos x="229" y="426"/>
                  </a:cxn>
                  <a:cxn ang="0">
                    <a:pos x="126" y="204"/>
                  </a:cxn>
                  <a:cxn ang="0">
                    <a:pos x="12" y="0"/>
                  </a:cxn>
                  <a:cxn ang="0">
                    <a:pos x="0" y="0"/>
                  </a:cxn>
                  <a:cxn ang="0">
                    <a:pos x="114" y="204"/>
                  </a:cxn>
                  <a:cxn ang="0">
                    <a:pos x="217" y="426"/>
                  </a:cxn>
                  <a:cxn ang="0">
                    <a:pos x="306" y="659"/>
                  </a:cxn>
                  <a:cxn ang="0">
                    <a:pos x="384" y="911"/>
                  </a:cxn>
                  <a:cxn ang="0">
                    <a:pos x="445" y="1175"/>
                  </a:cxn>
                  <a:cxn ang="0">
                    <a:pos x="493" y="1445"/>
                  </a:cxn>
                  <a:cxn ang="0">
                    <a:pos x="528" y="1732"/>
                  </a:cxn>
                  <a:cxn ang="0">
                    <a:pos x="546" y="2020"/>
                  </a:cxn>
                  <a:cxn ang="0">
                    <a:pos x="546" y="2326"/>
                  </a:cxn>
                  <a:cxn ang="0">
                    <a:pos x="534" y="2632"/>
                  </a:cxn>
                  <a:cxn ang="0">
                    <a:pos x="505" y="2931"/>
                  </a:cxn>
                  <a:cxn ang="0">
                    <a:pos x="457" y="3225"/>
                  </a:cxn>
                  <a:cxn ang="0">
                    <a:pos x="390" y="3513"/>
                  </a:cxn>
                  <a:cxn ang="0">
                    <a:pos x="312" y="3788"/>
                  </a:cxn>
                  <a:cxn ang="0">
                    <a:pos x="217" y="4058"/>
                  </a:cxn>
                  <a:cxn ang="0">
                    <a:pos x="102" y="4316"/>
                  </a:cxn>
                  <a:cxn ang="0">
                    <a:pos x="114" y="4316"/>
                  </a:cxn>
                  <a:cxn ang="0">
                    <a:pos x="229" y="4058"/>
                  </a:cxn>
                  <a:cxn ang="0">
                    <a:pos x="324" y="3788"/>
                  </a:cxn>
                  <a:cxn ang="0">
                    <a:pos x="402" y="3513"/>
                  </a:cxn>
                  <a:cxn ang="0">
                    <a:pos x="469" y="3225"/>
                  </a:cxn>
                  <a:cxn ang="0">
                    <a:pos x="517" y="2931"/>
                  </a:cxn>
                  <a:cxn ang="0">
                    <a:pos x="546" y="2632"/>
                  </a:cxn>
                  <a:cxn ang="0">
                    <a:pos x="558" y="2326"/>
                  </a:cxn>
                  <a:cxn ang="0">
                    <a:pos x="558" y="2020"/>
                  </a:cxn>
                  <a:cxn ang="0">
                    <a:pos x="558" y="2020"/>
                  </a:cxn>
                </a:cxnLst>
                <a:rect l="l" t="t" r="r" b="b"/>
                <a:pathLst>
                  <a:path w="556" h="4316">
                    <a:moveTo>
                      <a:pt x="556" y="2020"/>
                    </a:moveTo>
                    <a:lnTo>
                      <a:pt x="538" y="1732"/>
                    </a:lnTo>
                    <a:lnTo>
                      <a:pt x="503" y="1445"/>
                    </a:lnTo>
                    <a:lnTo>
                      <a:pt x="455" y="1175"/>
                    </a:lnTo>
                    <a:lnTo>
                      <a:pt x="395" y="911"/>
                    </a:lnTo>
                    <a:lnTo>
                      <a:pt x="317" y="659"/>
                    </a:lnTo>
                    <a:lnTo>
                      <a:pt x="228" y="426"/>
                    </a:lnTo>
                    <a:lnTo>
                      <a:pt x="126" y="204"/>
                    </a:lnTo>
                    <a:lnTo>
                      <a:pt x="12" y="0"/>
                    </a:lnTo>
                    <a:lnTo>
                      <a:pt x="0" y="0"/>
                    </a:lnTo>
                    <a:lnTo>
                      <a:pt x="114" y="204"/>
                    </a:lnTo>
                    <a:lnTo>
                      <a:pt x="216" y="426"/>
                    </a:lnTo>
                    <a:lnTo>
                      <a:pt x="305" y="659"/>
                    </a:lnTo>
                    <a:lnTo>
                      <a:pt x="383" y="911"/>
                    </a:lnTo>
                    <a:lnTo>
                      <a:pt x="443" y="1175"/>
                    </a:lnTo>
                    <a:lnTo>
                      <a:pt x="491" y="1445"/>
                    </a:lnTo>
                    <a:lnTo>
                      <a:pt x="526" y="1732"/>
                    </a:lnTo>
                    <a:lnTo>
                      <a:pt x="544" y="2020"/>
                    </a:lnTo>
                    <a:lnTo>
                      <a:pt x="544" y="2326"/>
                    </a:lnTo>
                    <a:lnTo>
                      <a:pt x="532" y="2632"/>
                    </a:lnTo>
                    <a:lnTo>
                      <a:pt x="503" y="2931"/>
                    </a:lnTo>
                    <a:lnTo>
                      <a:pt x="455" y="3225"/>
                    </a:lnTo>
                    <a:lnTo>
                      <a:pt x="389" y="3513"/>
                    </a:lnTo>
                    <a:lnTo>
                      <a:pt x="311" y="3788"/>
                    </a:lnTo>
                    <a:lnTo>
                      <a:pt x="216" y="4058"/>
                    </a:lnTo>
                    <a:lnTo>
                      <a:pt x="102" y="4316"/>
                    </a:lnTo>
                    <a:lnTo>
                      <a:pt x="114" y="4316"/>
                    </a:lnTo>
                    <a:lnTo>
                      <a:pt x="228" y="4058"/>
                    </a:lnTo>
                    <a:lnTo>
                      <a:pt x="323" y="3788"/>
                    </a:lnTo>
                    <a:lnTo>
                      <a:pt x="401" y="3513"/>
                    </a:lnTo>
                    <a:lnTo>
                      <a:pt x="467" y="3225"/>
                    </a:lnTo>
                    <a:lnTo>
                      <a:pt x="515" y="2931"/>
                    </a:lnTo>
                    <a:lnTo>
                      <a:pt x="544" y="2632"/>
                    </a:lnTo>
                    <a:lnTo>
                      <a:pt x="556" y="2326"/>
                    </a:lnTo>
                    <a:lnTo>
                      <a:pt x="556" y="2020"/>
                    </a:lnTo>
                    <a:lnTo>
                      <a:pt x="556" y="202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0" name="Freeform 12"/>
              <p:cNvSpPr/>
              <p:nvPr/>
            </p:nvSpPr>
            <p:spPr bwMode="hidden">
              <a:xfrm>
                <a:off x="4246" y="0"/>
                <a:ext cx="690" cy="4316"/>
              </a:xfrm>
              <a:custGeom>
                <a:cxnLst>
                  <a:cxn ang="0">
                    <a:pos x="690" y="2086"/>
                  </a:cxn>
                  <a:cxn ang="0">
                    <a:pos x="672" y="1810"/>
                  </a:cxn>
                  <a:cxn ang="0">
                    <a:pos x="636" y="1541"/>
                  </a:cxn>
                  <a:cxn ang="0">
                    <a:pos x="576" y="1271"/>
                  </a:cxn>
                  <a:cxn ang="0">
                    <a:pos x="498" y="1007"/>
                  </a:cxn>
                  <a:cxn ang="0">
                    <a:pos x="402" y="749"/>
                  </a:cxn>
                  <a:cxn ang="0">
                    <a:pos x="294" y="492"/>
                  </a:cxn>
                  <a:cxn ang="0">
                    <a:pos x="162" y="240"/>
                  </a:cxn>
                  <a:cxn ang="0">
                    <a:pos x="12" y="0"/>
                  </a:cxn>
                  <a:cxn ang="0">
                    <a:pos x="0" y="0"/>
                  </a:cxn>
                  <a:cxn ang="0">
                    <a:pos x="150" y="240"/>
                  </a:cxn>
                  <a:cxn ang="0">
                    <a:pos x="282" y="492"/>
                  </a:cxn>
                  <a:cxn ang="0">
                    <a:pos x="390" y="749"/>
                  </a:cxn>
                  <a:cxn ang="0">
                    <a:pos x="486" y="1007"/>
                  </a:cxn>
                  <a:cxn ang="0">
                    <a:pos x="564" y="1271"/>
                  </a:cxn>
                  <a:cxn ang="0">
                    <a:pos x="624" y="1541"/>
                  </a:cxn>
                  <a:cxn ang="0">
                    <a:pos x="660" y="1810"/>
                  </a:cxn>
                  <a:cxn ang="0">
                    <a:pos x="678" y="2086"/>
                  </a:cxn>
                  <a:cxn ang="0">
                    <a:pos x="678" y="2368"/>
                  </a:cxn>
                  <a:cxn ang="0">
                    <a:pos x="660" y="2650"/>
                  </a:cxn>
                  <a:cxn ang="0">
                    <a:pos x="618" y="2931"/>
                  </a:cxn>
                  <a:cxn ang="0">
                    <a:pos x="558" y="3213"/>
                  </a:cxn>
                  <a:cxn ang="0">
                    <a:pos x="474" y="3495"/>
                  </a:cxn>
                  <a:cxn ang="0">
                    <a:pos x="372" y="3777"/>
                  </a:cxn>
                  <a:cxn ang="0">
                    <a:pos x="252" y="4046"/>
                  </a:cxn>
                  <a:cxn ang="0">
                    <a:pos x="114" y="4316"/>
                  </a:cxn>
                  <a:cxn ang="0">
                    <a:pos x="126" y="4316"/>
                  </a:cxn>
                  <a:cxn ang="0">
                    <a:pos x="264" y="4046"/>
                  </a:cxn>
                  <a:cxn ang="0">
                    <a:pos x="384" y="3777"/>
                  </a:cxn>
                  <a:cxn ang="0">
                    <a:pos x="486" y="3495"/>
                  </a:cxn>
                  <a:cxn ang="0">
                    <a:pos x="570" y="3219"/>
                  </a:cxn>
                  <a:cxn ang="0">
                    <a:pos x="630" y="2937"/>
                  </a:cxn>
                  <a:cxn ang="0">
                    <a:pos x="672" y="2656"/>
                  </a:cxn>
                  <a:cxn ang="0">
                    <a:pos x="690" y="2368"/>
                  </a:cxn>
                  <a:cxn ang="0">
                    <a:pos x="690" y="2086"/>
                  </a:cxn>
                  <a:cxn ang="0">
                    <a:pos x="690" y="2086"/>
                  </a:cxn>
                </a:cxnLst>
                <a:rect l="l" t="t" r="r" b="b"/>
                <a:pathLst>
                  <a:path w="688" h="4316">
                    <a:moveTo>
                      <a:pt x="688" y="2086"/>
                    </a:moveTo>
                    <a:lnTo>
                      <a:pt x="670" y="1810"/>
                    </a:lnTo>
                    <a:lnTo>
                      <a:pt x="634" y="1541"/>
                    </a:lnTo>
                    <a:lnTo>
                      <a:pt x="574" y="1271"/>
                    </a:lnTo>
                    <a:lnTo>
                      <a:pt x="497" y="1007"/>
                    </a:lnTo>
                    <a:lnTo>
                      <a:pt x="401" y="749"/>
                    </a:lnTo>
                    <a:lnTo>
                      <a:pt x="293" y="492"/>
                    </a:lnTo>
                    <a:lnTo>
                      <a:pt x="162" y="240"/>
                    </a:lnTo>
                    <a:lnTo>
                      <a:pt x="12" y="0"/>
                    </a:lnTo>
                    <a:lnTo>
                      <a:pt x="0" y="0"/>
                    </a:lnTo>
                    <a:lnTo>
                      <a:pt x="150" y="240"/>
                    </a:lnTo>
                    <a:lnTo>
                      <a:pt x="281" y="492"/>
                    </a:lnTo>
                    <a:lnTo>
                      <a:pt x="389" y="749"/>
                    </a:lnTo>
                    <a:lnTo>
                      <a:pt x="485" y="1007"/>
                    </a:lnTo>
                    <a:lnTo>
                      <a:pt x="562" y="1271"/>
                    </a:lnTo>
                    <a:lnTo>
                      <a:pt x="622" y="1541"/>
                    </a:lnTo>
                    <a:lnTo>
                      <a:pt x="658" y="1810"/>
                    </a:lnTo>
                    <a:lnTo>
                      <a:pt x="676" y="2086"/>
                    </a:lnTo>
                    <a:lnTo>
                      <a:pt x="676" y="2368"/>
                    </a:lnTo>
                    <a:lnTo>
                      <a:pt x="658" y="2650"/>
                    </a:lnTo>
                    <a:lnTo>
                      <a:pt x="616" y="2931"/>
                    </a:lnTo>
                    <a:lnTo>
                      <a:pt x="556" y="3213"/>
                    </a:lnTo>
                    <a:lnTo>
                      <a:pt x="473" y="3495"/>
                    </a:lnTo>
                    <a:lnTo>
                      <a:pt x="371" y="3777"/>
                    </a:lnTo>
                    <a:lnTo>
                      <a:pt x="251" y="4046"/>
                    </a:lnTo>
                    <a:lnTo>
                      <a:pt x="114" y="4316"/>
                    </a:lnTo>
                    <a:lnTo>
                      <a:pt x="126" y="4316"/>
                    </a:lnTo>
                    <a:lnTo>
                      <a:pt x="263" y="4046"/>
                    </a:lnTo>
                    <a:lnTo>
                      <a:pt x="383" y="3777"/>
                    </a:lnTo>
                    <a:lnTo>
                      <a:pt x="485" y="3495"/>
                    </a:lnTo>
                    <a:lnTo>
                      <a:pt x="568" y="3219"/>
                    </a:lnTo>
                    <a:lnTo>
                      <a:pt x="628" y="2937"/>
                    </a:lnTo>
                    <a:lnTo>
                      <a:pt x="670" y="2656"/>
                    </a:lnTo>
                    <a:lnTo>
                      <a:pt x="688" y="2368"/>
                    </a:lnTo>
                    <a:lnTo>
                      <a:pt x="688" y="2086"/>
                    </a:lnTo>
                    <a:lnTo>
                      <a:pt x="688" y="2086"/>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1" name="Freeform 13"/>
              <p:cNvSpPr/>
              <p:nvPr/>
            </p:nvSpPr>
            <p:spPr bwMode="hidden">
              <a:xfrm>
                <a:off x="4522" y="0"/>
                <a:ext cx="864" cy="4316"/>
              </a:xfrm>
              <a:custGeom>
                <a:cxnLst>
                  <a:cxn ang="0">
                    <a:pos x="858" y="2128"/>
                  </a:cxn>
                  <a:cxn ang="0">
                    <a:pos x="834" y="1834"/>
                  </a:cxn>
                  <a:cxn ang="0">
                    <a:pos x="811" y="1684"/>
                  </a:cxn>
                  <a:cxn ang="0">
                    <a:pos x="787" y="1541"/>
                  </a:cxn>
                  <a:cxn ang="0">
                    <a:pos x="751" y="1397"/>
                  </a:cxn>
                  <a:cxn ang="0">
                    <a:pos x="714" y="1253"/>
                  </a:cxn>
                  <a:cxn ang="0">
                    <a:pos x="666" y="1115"/>
                  </a:cxn>
                  <a:cxn ang="0">
                    <a:pos x="612" y="977"/>
                  </a:cxn>
                  <a:cxn ang="0">
                    <a:pos x="493" y="719"/>
                  </a:cxn>
                  <a:cxn ang="0">
                    <a:pos x="354" y="468"/>
                  </a:cxn>
                  <a:cxn ang="0">
                    <a:pos x="193" y="228"/>
                  </a:cxn>
                  <a:cxn ang="0">
                    <a:pos x="12" y="0"/>
                  </a:cxn>
                  <a:cxn ang="0">
                    <a:pos x="0" y="0"/>
                  </a:cxn>
                  <a:cxn ang="0">
                    <a:pos x="181" y="228"/>
                  </a:cxn>
                  <a:cxn ang="0">
                    <a:pos x="342" y="468"/>
                  </a:cxn>
                  <a:cxn ang="0">
                    <a:pos x="481" y="719"/>
                  </a:cxn>
                  <a:cxn ang="0">
                    <a:pos x="600" y="983"/>
                  </a:cxn>
                  <a:cxn ang="0">
                    <a:pos x="654" y="1121"/>
                  </a:cxn>
                  <a:cxn ang="0">
                    <a:pos x="702" y="1259"/>
                  </a:cxn>
                  <a:cxn ang="0">
                    <a:pos x="739" y="1403"/>
                  </a:cxn>
                  <a:cxn ang="0">
                    <a:pos x="775" y="1547"/>
                  </a:cxn>
                  <a:cxn ang="0">
                    <a:pos x="805" y="1690"/>
                  </a:cxn>
                  <a:cxn ang="0">
                    <a:pos x="822" y="1834"/>
                  </a:cxn>
                  <a:cxn ang="0">
                    <a:pos x="840" y="1984"/>
                  </a:cxn>
                  <a:cxn ang="0">
                    <a:pos x="846" y="2128"/>
                  </a:cxn>
                  <a:cxn ang="0">
                    <a:pos x="852" y="2278"/>
                  </a:cxn>
                  <a:cxn ang="0">
                    <a:pos x="846" y="2428"/>
                  </a:cxn>
                  <a:cxn ang="0">
                    <a:pos x="834" y="2572"/>
                  </a:cxn>
                  <a:cxn ang="0">
                    <a:pos x="822" y="2721"/>
                  </a:cxn>
                  <a:cxn ang="0">
                    <a:pos x="799" y="2865"/>
                  </a:cxn>
                  <a:cxn ang="0">
                    <a:pos x="769" y="3015"/>
                  </a:cxn>
                  <a:cxn ang="0">
                    <a:pos x="727" y="3159"/>
                  </a:cxn>
                  <a:cxn ang="0">
                    <a:pos x="684" y="3303"/>
                  </a:cxn>
                  <a:cxn ang="0">
                    <a:pos x="588" y="3567"/>
                  </a:cxn>
                  <a:cxn ang="0">
                    <a:pos x="475" y="3824"/>
                  </a:cxn>
                  <a:cxn ang="0">
                    <a:pos x="336" y="4076"/>
                  </a:cxn>
                  <a:cxn ang="0">
                    <a:pos x="181" y="4316"/>
                  </a:cxn>
                  <a:cxn ang="0">
                    <a:pos x="193" y="4316"/>
                  </a:cxn>
                  <a:cxn ang="0">
                    <a:pos x="348" y="4076"/>
                  </a:cxn>
                  <a:cxn ang="0">
                    <a:pos x="487" y="3824"/>
                  </a:cxn>
                  <a:cxn ang="0">
                    <a:pos x="600" y="3573"/>
                  </a:cxn>
                  <a:cxn ang="0">
                    <a:pos x="696" y="3309"/>
                  </a:cxn>
                  <a:cxn ang="0">
                    <a:pos x="739" y="3165"/>
                  </a:cxn>
                  <a:cxn ang="0">
                    <a:pos x="781" y="3021"/>
                  </a:cxn>
                  <a:cxn ang="0">
                    <a:pos x="811" y="2871"/>
                  </a:cxn>
                  <a:cxn ang="0">
                    <a:pos x="834" y="2727"/>
                  </a:cxn>
                  <a:cxn ang="0">
                    <a:pos x="846" y="2578"/>
                  </a:cxn>
                  <a:cxn ang="0">
                    <a:pos x="858" y="2428"/>
                  </a:cxn>
                  <a:cxn ang="0">
                    <a:pos x="864" y="2278"/>
                  </a:cxn>
                  <a:cxn ang="0">
                    <a:pos x="858" y="2128"/>
                  </a:cxn>
                  <a:cxn ang="0">
                    <a:pos x="858" y="2128"/>
                  </a:cxn>
                </a:cxnLst>
                <a:rect l="l" t="t" r="r" b="b"/>
                <a:pathLst>
                  <a:path w="861" h="4316">
                    <a:moveTo>
                      <a:pt x="855" y="2128"/>
                    </a:moveTo>
                    <a:lnTo>
                      <a:pt x="831" y="1834"/>
                    </a:lnTo>
                    <a:lnTo>
                      <a:pt x="808" y="1684"/>
                    </a:lnTo>
                    <a:lnTo>
                      <a:pt x="784" y="1541"/>
                    </a:lnTo>
                    <a:lnTo>
                      <a:pt x="748" y="1397"/>
                    </a:lnTo>
                    <a:lnTo>
                      <a:pt x="712" y="1253"/>
                    </a:lnTo>
                    <a:lnTo>
                      <a:pt x="664" y="1115"/>
                    </a:lnTo>
                    <a:lnTo>
                      <a:pt x="610" y="977"/>
                    </a:lnTo>
                    <a:lnTo>
                      <a:pt x="491" y="719"/>
                    </a:lnTo>
                    <a:lnTo>
                      <a:pt x="353" y="468"/>
                    </a:lnTo>
                    <a:lnTo>
                      <a:pt x="192" y="228"/>
                    </a:lnTo>
                    <a:lnTo>
                      <a:pt x="12" y="0"/>
                    </a:lnTo>
                    <a:lnTo>
                      <a:pt x="0" y="0"/>
                    </a:lnTo>
                    <a:lnTo>
                      <a:pt x="180" y="228"/>
                    </a:lnTo>
                    <a:lnTo>
                      <a:pt x="341" y="468"/>
                    </a:lnTo>
                    <a:lnTo>
                      <a:pt x="479" y="719"/>
                    </a:lnTo>
                    <a:lnTo>
                      <a:pt x="598" y="983"/>
                    </a:lnTo>
                    <a:lnTo>
                      <a:pt x="652" y="1121"/>
                    </a:lnTo>
                    <a:lnTo>
                      <a:pt x="700" y="1259"/>
                    </a:lnTo>
                    <a:lnTo>
                      <a:pt x="736" y="1403"/>
                    </a:lnTo>
                    <a:lnTo>
                      <a:pt x="772" y="1547"/>
                    </a:lnTo>
                    <a:lnTo>
                      <a:pt x="802" y="1690"/>
                    </a:lnTo>
                    <a:lnTo>
                      <a:pt x="819" y="1834"/>
                    </a:lnTo>
                    <a:lnTo>
                      <a:pt x="837" y="1984"/>
                    </a:lnTo>
                    <a:lnTo>
                      <a:pt x="843" y="2128"/>
                    </a:lnTo>
                    <a:lnTo>
                      <a:pt x="849" y="2278"/>
                    </a:lnTo>
                    <a:lnTo>
                      <a:pt x="843" y="2428"/>
                    </a:lnTo>
                    <a:lnTo>
                      <a:pt x="831" y="2572"/>
                    </a:lnTo>
                    <a:lnTo>
                      <a:pt x="819" y="2721"/>
                    </a:lnTo>
                    <a:lnTo>
                      <a:pt x="796" y="2865"/>
                    </a:lnTo>
                    <a:lnTo>
                      <a:pt x="766" y="3015"/>
                    </a:lnTo>
                    <a:lnTo>
                      <a:pt x="724" y="3159"/>
                    </a:lnTo>
                    <a:lnTo>
                      <a:pt x="682" y="3303"/>
                    </a:lnTo>
                    <a:lnTo>
                      <a:pt x="586" y="3567"/>
                    </a:lnTo>
                    <a:lnTo>
                      <a:pt x="473" y="3824"/>
                    </a:lnTo>
                    <a:lnTo>
                      <a:pt x="335" y="4076"/>
                    </a:lnTo>
                    <a:lnTo>
                      <a:pt x="180" y="4316"/>
                    </a:lnTo>
                    <a:lnTo>
                      <a:pt x="192" y="4316"/>
                    </a:lnTo>
                    <a:lnTo>
                      <a:pt x="347" y="4076"/>
                    </a:lnTo>
                    <a:lnTo>
                      <a:pt x="485" y="3824"/>
                    </a:lnTo>
                    <a:lnTo>
                      <a:pt x="598" y="3573"/>
                    </a:lnTo>
                    <a:lnTo>
                      <a:pt x="694" y="3309"/>
                    </a:lnTo>
                    <a:lnTo>
                      <a:pt x="736" y="3165"/>
                    </a:lnTo>
                    <a:lnTo>
                      <a:pt x="778" y="3021"/>
                    </a:lnTo>
                    <a:lnTo>
                      <a:pt x="808" y="2871"/>
                    </a:lnTo>
                    <a:lnTo>
                      <a:pt x="831" y="2727"/>
                    </a:lnTo>
                    <a:lnTo>
                      <a:pt x="843" y="2578"/>
                    </a:lnTo>
                    <a:lnTo>
                      <a:pt x="855" y="2428"/>
                    </a:lnTo>
                    <a:lnTo>
                      <a:pt x="861" y="2278"/>
                    </a:lnTo>
                    <a:lnTo>
                      <a:pt x="855" y="2128"/>
                    </a:lnTo>
                    <a:lnTo>
                      <a:pt x="855" y="2128"/>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2" name="Freeform 14"/>
              <p:cNvSpPr/>
              <p:nvPr/>
            </p:nvSpPr>
            <p:spPr bwMode="hidden">
              <a:xfrm>
                <a:off x="2399" y="0"/>
                <a:ext cx="150" cy="4316"/>
              </a:xfrm>
              <a:custGeom>
                <a:cxnLst>
                  <a:cxn ang="0">
                    <a:pos x="18" y="1942"/>
                  </a:cxn>
                  <a:cxn ang="0">
                    <a:pos x="30" y="1630"/>
                  </a:cxn>
                  <a:cxn ang="0">
                    <a:pos x="42" y="1331"/>
                  </a:cxn>
                  <a:cxn ang="0">
                    <a:pos x="59" y="1055"/>
                  </a:cxn>
                  <a:cxn ang="0">
                    <a:pos x="78" y="791"/>
                  </a:cxn>
                  <a:cxn ang="0">
                    <a:pos x="84" y="671"/>
                  </a:cxn>
                  <a:cxn ang="0">
                    <a:pos x="96" y="557"/>
                  </a:cxn>
                  <a:cxn ang="0">
                    <a:pos x="108" y="444"/>
                  </a:cxn>
                  <a:cxn ang="0">
                    <a:pos x="114" y="342"/>
                  </a:cxn>
                  <a:cxn ang="0">
                    <a:pos x="126" y="246"/>
                  </a:cxn>
                  <a:cxn ang="0">
                    <a:pos x="132" y="156"/>
                  </a:cxn>
                  <a:cxn ang="0">
                    <a:pos x="144" y="72"/>
                  </a:cxn>
                  <a:cxn ang="0">
                    <a:pos x="150" y="0"/>
                  </a:cxn>
                  <a:cxn ang="0">
                    <a:pos x="138" y="0"/>
                  </a:cxn>
                  <a:cxn ang="0">
                    <a:pos x="132" y="72"/>
                  </a:cxn>
                  <a:cxn ang="0">
                    <a:pos x="120" y="156"/>
                  </a:cxn>
                  <a:cxn ang="0">
                    <a:pos x="114" y="246"/>
                  </a:cxn>
                  <a:cxn ang="0">
                    <a:pos x="102" y="342"/>
                  </a:cxn>
                  <a:cxn ang="0">
                    <a:pos x="96" y="444"/>
                  </a:cxn>
                  <a:cxn ang="0">
                    <a:pos x="84" y="557"/>
                  </a:cxn>
                  <a:cxn ang="0">
                    <a:pos x="71" y="671"/>
                  </a:cxn>
                  <a:cxn ang="0">
                    <a:pos x="65" y="791"/>
                  </a:cxn>
                  <a:cxn ang="0">
                    <a:pos x="48" y="1055"/>
                  </a:cxn>
                  <a:cxn ang="0">
                    <a:pos x="30" y="1331"/>
                  </a:cxn>
                  <a:cxn ang="0">
                    <a:pos x="18" y="1630"/>
                  </a:cxn>
                  <a:cxn ang="0">
                    <a:pos x="6" y="1942"/>
                  </a:cxn>
                  <a:cxn ang="0">
                    <a:pos x="0" y="2278"/>
                  </a:cxn>
                  <a:cxn ang="0">
                    <a:pos x="6" y="2602"/>
                  </a:cxn>
                  <a:cxn ang="0">
                    <a:pos x="12" y="2919"/>
                  </a:cxn>
                  <a:cxn ang="0">
                    <a:pos x="24" y="3219"/>
                  </a:cxn>
                  <a:cxn ang="0">
                    <a:pos x="36" y="3513"/>
                  </a:cxn>
                  <a:cxn ang="0">
                    <a:pos x="59" y="3794"/>
                  </a:cxn>
                  <a:cxn ang="0">
                    <a:pos x="90" y="4058"/>
                  </a:cxn>
                  <a:cxn ang="0">
                    <a:pos x="126" y="4316"/>
                  </a:cxn>
                  <a:cxn ang="0">
                    <a:pos x="138" y="4316"/>
                  </a:cxn>
                  <a:cxn ang="0">
                    <a:pos x="102" y="4058"/>
                  </a:cxn>
                  <a:cxn ang="0">
                    <a:pos x="71" y="3794"/>
                  </a:cxn>
                  <a:cxn ang="0">
                    <a:pos x="48" y="3513"/>
                  </a:cxn>
                  <a:cxn ang="0">
                    <a:pos x="36" y="3225"/>
                  </a:cxn>
                  <a:cxn ang="0">
                    <a:pos x="24" y="2919"/>
                  </a:cxn>
                  <a:cxn ang="0">
                    <a:pos x="18" y="2608"/>
                  </a:cxn>
                  <a:cxn ang="0">
                    <a:pos x="12" y="2278"/>
                  </a:cxn>
                  <a:cxn ang="0">
                    <a:pos x="18" y="1942"/>
                  </a:cxn>
                  <a:cxn ang="0">
                    <a:pos x="18" y="1942"/>
                  </a:cxn>
                </a:cxnLst>
                <a:rect l="l" t="t" r="r" b="b"/>
                <a:pathLst>
                  <a:path w="149" h="4316">
                    <a:moveTo>
                      <a:pt x="18" y="1942"/>
                    </a:moveTo>
                    <a:lnTo>
                      <a:pt x="30" y="1630"/>
                    </a:lnTo>
                    <a:lnTo>
                      <a:pt x="42" y="1331"/>
                    </a:lnTo>
                    <a:lnTo>
                      <a:pt x="59" y="1055"/>
                    </a:lnTo>
                    <a:lnTo>
                      <a:pt x="77" y="791"/>
                    </a:lnTo>
                    <a:lnTo>
                      <a:pt x="83" y="671"/>
                    </a:lnTo>
                    <a:lnTo>
                      <a:pt x="95" y="557"/>
                    </a:lnTo>
                    <a:lnTo>
                      <a:pt x="107" y="444"/>
                    </a:lnTo>
                    <a:lnTo>
                      <a:pt x="113" y="342"/>
                    </a:lnTo>
                    <a:lnTo>
                      <a:pt x="125" y="246"/>
                    </a:lnTo>
                    <a:lnTo>
                      <a:pt x="131" y="156"/>
                    </a:lnTo>
                    <a:lnTo>
                      <a:pt x="143" y="72"/>
                    </a:lnTo>
                    <a:lnTo>
                      <a:pt x="149" y="0"/>
                    </a:lnTo>
                    <a:lnTo>
                      <a:pt x="137" y="0"/>
                    </a:lnTo>
                    <a:lnTo>
                      <a:pt x="131" y="72"/>
                    </a:lnTo>
                    <a:lnTo>
                      <a:pt x="119" y="156"/>
                    </a:lnTo>
                    <a:lnTo>
                      <a:pt x="113" y="246"/>
                    </a:lnTo>
                    <a:lnTo>
                      <a:pt x="101" y="342"/>
                    </a:lnTo>
                    <a:lnTo>
                      <a:pt x="95" y="444"/>
                    </a:lnTo>
                    <a:lnTo>
                      <a:pt x="83" y="557"/>
                    </a:lnTo>
                    <a:lnTo>
                      <a:pt x="71" y="671"/>
                    </a:lnTo>
                    <a:lnTo>
                      <a:pt x="65" y="791"/>
                    </a:lnTo>
                    <a:lnTo>
                      <a:pt x="48" y="1055"/>
                    </a:lnTo>
                    <a:lnTo>
                      <a:pt x="30" y="1331"/>
                    </a:lnTo>
                    <a:lnTo>
                      <a:pt x="18" y="1630"/>
                    </a:lnTo>
                    <a:lnTo>
                      <a:pt x="6" y="1942"/>
                    </a:lnTo>
                    <a:lnTo>
                      <a:pt x="0" y="2278"/>
                    </a:lnTo>
                    <a:lnTo>
                      <a:pt x="6" y="2602"/>
                    </a:lnTo>
                    <a:lnTo>
                      <a:pt x="12" y="2919"/>
                    </a:lnTo>
                    <a:lnTo>
                      <a:pt x="24" y="3219"/>
                    </a:lnTo>
                    <a:lnTo>
                      <a:pt x="36" y="3513"/>
                    </a:lnTo>
                    <a:lnTo>
                      <a:pt x="59" y="3794"/>
                    </a:lnTo>
                    <a:lnTo>
                      <a:pt x="89" y="4058"/>
                    </a:lnTo>
                    <a:lnTo>
                      <a:pt x="125" y="4316"/>
                    </a:lnTo>
                    <a:lnTo>
                      <a:pt x="137" y="4316"/>
                    </a:lnTo>
                    <a:lnTo>
                      <a:pt x="101" y="4058"/>
                    </a:lnTo>
                    <a:lnTo>
                      <a:pt x="71" y="3794"/>
                    </a:lnTo>
                    <a:lnTo>
                      <a:pt x="48" y="3513"/>
                    </a:lnTo>
                    <a:lnTo>
                      <a:pt x="36" y="3225"/>
                    </a:lnTo>
                    <a:lnTo>
                      <a:pt x="24" y="2919"/>
                    </a:lnTo>
                    <a:lnTo>
                      <a:pt x="18" y="2608"/>
                    </a:lnTo>
                    <a:lnTo>
                      <a:pt x="12" y="2278"/>
                    </a:lnTo>
                    <a:lnTo>
                      <a:pt x="18" y="1942"/>
                    </a:lnTo>
                    <a:lnTo>
                      <a:pt x="18" y="1942"/>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3" name="Freeform 15"/>
              <p:cNvSpPr/>
              <p:nvPr/>
            </p:nvSpPr>
            <p:spPr bwMode="hidden">
              <a:xfrm>
                <a:off x="1967" y="0"/>
                <a:ext cx="300" cy="4316"/>
              </a:xfrm>
              <a:custGeom>
                <a:cxnLst>
                  <a:cxn ang="0">
                    <a:pos x="18" y="2062"/>
                  </a:cxn>
                  <a:cxn ang="0">
                    <a:pos x="30" y="1750"/>
                  </a:cxn>
                  <a:cxn ang="0">
                    <a:pos x="54" y="1451"/>
                  </a:cxn>
                  <a:cxn ang="0">
                    <a:pos x="84" y="1169"/>
                  </a:cxn>
                  <a:cxn ang="0">
                    <a:pos x="126" y="899"/>
                  </a:cxn>
                  <a:cxn ang="0">
                    <a:pos x="163" y="641"/>
                  </a:cxn>
                  <a:cxn ang="0">
                    <a:pos x="210" y="408"/>
                  </a:cxn>
                  <a:cxn ang="0">
                    <a:pos x="252" y="192"/>
                  </a:cxn>
                  <a:cxn ang="0">
                    <a:pos x="300" y="0"/>
                  </a:cxn>
                  <a:cxn ang="0">
                    <a:pos x="288" y="0"/>
                  </a:cxn>
                  <a:cxn ang="0">
                    <a:pos x="240" y="192"/>
                  </a:cxn>
                  <a:cxn ang="0">
                    <a:pos x="199" y="408"/>
                  </a:cxn>
                  <a:cxn ang="0">
                    <a:pos x="157" y="641"/>
                  </a:cxn>
                  <a:cxn ang="0">
                    <a:pos x="114" y="899"/>
                  </a:cxn>
                  <a:cxn ang="0">
                    <a:pos x="78" y="1169"/>
                  </a:cxn>
                  <a:cxn ang="0">
                    <a:pos x="48" y="1451"/>
                  </a:cxn>
                  <a:cxn ang="0">
                    <a:pos x="24" y="1750"/>
                  </a:cxn>
                  <a:cxn ang="0">
                    <a:pos x="6" y="2062"/>
                  </a:cxn>
                  <a:cxn ang="0">
                    <a:pos x="0" y="2374"/>
                  </a:cxn>
                  <a:cxn ang="0">
                    <a:pos x="12" y="2674"/>
                  </a:cxn>
                  <a:cxn ang="0">
                    <a:pos x="30" y="2973"/>
                  </a:cxn>
                  <a:cxn ang="0">
                    <a:pos x="54" y="3255"/>
                  </a:cxn>
                  <a:cxn ang="0">
                    <a:pos x="96" y="3537"/>
                  </a:cxn>
                  <a:cxn ang="0">
                    <a:pos x="144" y="3806"/>
                  </a:cxn>
                  <a:cxn ang="0">
                    <a:pos x="204" y="4064"/>
                  </a:cxn>
                  <a:cxn ang="0">
                    <a:pos x="276" y="4316"/>
                  </a:cxn>
                  <a:cxn ang="0">
                    <a:pos x="288" y="4316"/>
                  </a:cxn>
                  <a:cxn ang="0">
                    <a:pos x="216" y="4064"/>
                  </a:cxn>
                  <a:cxn ang="0">
                    <a:pos x="157" y="3806"/>
                  </a:cxn>
                  <a:cxn ang="0">
                    <a:pos x="108" y="3537"/>
                  </a:cxn>
                  <a:cxn ang="0">
                    <a:pos x="66" y="3261"/>
                  </a:cxn>
                  <a:cxn ang="0">
                    <a:pos x="42" y="2973"/>
                  </a:cxn>
                  <a:cxn ang="0">
                    <a:pos x="24" y="2680"/>
                  </a:cxn>
                  <a:cxn ang="0">
                    <a:pos x="12" y="2374"/>
                  </a:cxn>
                  <a:cxn ang="0">
                    <a:pos x="18" y="2062"/>
                  </a:cxn>
                  <a:cxn ang="0">
                    <a:pos x="18" y="2062"/>
                  </a:cxn>
                </a:cxnLst>
                <a:rect l="l" t="t" r="r" b="b"/>
                <a:pathLst>
                  <a:path w="299" h="4316">
                    <a:moveTo>
                      <a:pt x="18" y="2062"/>
                    </a:moveTo>
                    <a:lnTo>
                      <a:pt x="30" y="1750"/>
                    </a:lnTo>
                    <a:lnTo>
                      <a:pt x="54" y="1451"/>
                    </a:lnTo>
                    <a:lnTo>
                      <a:pt x="84" y="1169"/>
                    </a:lnTo>
                    <a:lnTo>
                      <a:pt x="126" y="899"/>
                    </a:lnTo>
                    <a:lnTo>
                      <a:pt x="162" y="641"/>
                    </a:lnTo>
                    <a:lnTo>
                      <a:pt x="209" y="408"/>
                    </a:lnTo>
                    <a:lnTo>
                      <a:pt x="251" y="192"/>
                    </a:lnTo>
                    <a:lnTo>
                      <a:pt x="299" y="0"/>
                    </a:lnTo>
                    <a:lnTo>
                      <a:pt x="287" y="0"/>
                    </a:lnTo>
                    <a:lnTo>
                      <a:pt x="239" y="192"/>
                    </a:lnTo>
                    <a:lnTo>
                      <a:pt x="198" y="408"/>
                    </a:lnTo>
                    <a:lnTo>
                      <a:pt x="156" y="641"/>
                    </a:lnTo>
                    <a:lnTo>
                      <a:pt x="114" y="899"/>
                    </a:lnTo>
                    <a:lnTo>
                      <a:pt x="78" y="1169"/>
                    </a:lnTo>
                    <a:lnTo>
                      <a:pt x="48" y="1451"/>
                    </a:lnTo>
                    <a:lnTo>
                      <a:pt x="24" y="1750"/>
                    </a:lnTo>
                    <a:lnTo>
                      <a:pt x="6" y="2062"/>
                    </a:lnTo>
                    <a:lnTo>
                      <a:pt x="0" y="2374"/>
                    </a:lnTo>
                    <a:lnTo>
                      <a:pt x="12" y="2674"/>
                    </a:lnTo>
                    <a:lnTo>
                      <a:pt x="30" y="2973"/>
                    </a:lnTo>
                    <a:lnTo>
                      <a:pt x="54" y="3255"/>
                    </a:lnTo>
                    <a:lnTo>
                      <a:pt x="96" y="3537"/>
                    </a:lnTo>
                    <a:lnTo>
                      <a:pt x="144" y="3806"/>
                    </a:lnTo>
                    <a:lnTo>
                      <a:pt x="203" y="4064"/>
                    </a:lnTo>
                    <a:lnTo>
                      <a:pt x="275" y="4316"/>
                    </a:lnTo>
                    <a:lnTo>
                      <a:pt x="287" y="4316"/>
                    </a:lnTo>
                    <a:lnTo>
                      <a:pt x="215" y="4064"/>
                    </a:lnTo>
                    <a:lnTo>
                      <a:pt x="156" y="3806"/>
                    </a:lnTo>
                    <a:lnTo>
                      <a:pt x="108" y="3537"/>
                    </a:lnTo>
                    <a:lnTo>
                      <a:pt x="66" y="3261"/>
                    </a:lnTo>
                    <a:lnTo>
                      <a:pt x="42" y="2973"/>
                    </a:lnTo>
                    <a:lnTo>
                      <a:pt x="24" y="2680"/>
                    </a:lnTo>
                    <a:lnTo>
                      <a:pt x="12" y="2374"/>
                    </a:lnTo>
                    <a:lnTo>
                      <a:pt x="18" y="2062"/>
                    </a:lnTo>
                    <a:lnTo>
                      <a:pt x="18" y="2062"/>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4" name="Freeform 16"/>
              <p:cNvSpPr/>
              <p:nvPr/>
            </p:nvSpPr>
            <p:spPr bwMode="hidden">
              <a:xfrm>
                <a:off x="1566" y="0"/>
                <a:ext cx="425" cy="4316"/>
              </a:xfrm>
              <a:custGeom>
                <a:cxnLst>
                  <a:cxn ang="0">
                    <a:pos x="425" y="0"/>
                  </a:cxn>
                  <a:cxn ang="0">
                    <a:pos x="413" y="0"/>
                  </a:cxn>
                  <a:cxn ang="0">
                    <a:pos x="317" y="222"/>
                  </a:cxn>
                  <a:cxn ang="0">
                    <a:pos x="240" y="462"/>
                  </a:cxn>
                  <a:cxn ang="0">
                    <a:pos x="167" y="707"/>
                  </a:cxn>
                  <a:cxn ang="0">
                    <a:pos x="107" y="971"/>
                  </a:cxn>
                  <a:cxn ang="0">
                    <a:pos x="65" y="1247"/>
                  </a:cxn>
                  <a:cxn ang="0">
                    <a:pos x="29" y="1529"/>
                  </a:cxn>
                  <a:cxn ang="0">
                    <a:pos x="6" y="1822"/>
                  </a:cxn>
                  <a:cxn ang="0">
                    <a:pos x="0" y="2122"/>
                  </a:cxn>
                  <a:cxn ang="0">
                    <a:pos x="6" y="2404"/>
                  </a:cxn>
                  <a:cxn ang="0">
                    <a:pos x="24" y="2686"/>
                  </a:cxn>
                  <a:cxn ang="0">
                    <a:pos x="47" y="2961"/>
                  </a:cxn>
                  <a:cxn ang="0">
                    <a:pos x="89" y="3243"/>
                  </a:cxn>
                  <a:cxn ang="0">
                    <a:pos x="137" y="3519"/>
                  </a:cxn>
                  <a:cxn ang="0">
                    <a:pos x="197" y="3788"/>
                  </a:cxn>
                  <a:cxn ang="0">
                    <a:pos x="270" y="4058"/>
                  </a:cxn>
                  <a:cxn ang="0">
                    <a:pos x="347" y="4316"/>
                  </a:cxn>
                  <a:cxn ang="0">
                    <a:pos x="359" y="4316"/>
                  </a:cxn>
                  <a:cxn ang="0">
                    <a:pos x="282" y="4058"/>
                  </a:cxn>
                  <a:cxn ang="0">
                    <a:pos x="209" y="3788"/>
                  </a:cxn>
                  <a:cxn ang="0">
                    <a:pos x="149" y="3519"/>
                  </a:cxn>
                  <a:cxn ang="0">
                    <a:pos x="101" y="3243"/>
                  </a:cxn>
                  <a:cxn ang="0">
                    <a:pos x="59" y="2961"/>
                  </a:cxn>
                  <a:cxn ang="0">
                    <a:pos x="35" y="2686"/>
                  </a:cxn>
                  <a:cxn ang="0">
                    <a:pos x="18" y="2404"/>
                  </a:cxn>
                  <a:cxn ang="0">
                    <a:pos x="12" y="2122"/>
                  </a:cxn>
                  <a:cxn ang="0">
                    <a:pos x="18" y="1822"/>
                  </a:cxn>
                  <a:cxn ang="0">
                    <a:pos x="41" y="1529"/>
                  </a:cxn>
                  <a:cxn ang="0">
                    <a:pos x="71" y="1247"/>
                  </a:cxn>
                  <a:cxn ang="0">
                    <a:pos x="119" y="971"/>
                  </a:cxn>
                  <a:cxn ang="0">
                    <a:pos x="179" y="707"/>
                  </a:cxn>
                  <a:cxn ang="0">
                    <a:pos x="246" y="462"/>
                  </a:cxn>
                  <a:cxn ang="0">
                    <a:pos x="329" y="222"/>
                  </a:cxn>
                  <a:cxn ang="0">
                    <a:pos x="425" y="0"/>
                  </a:cxn>
                  <a:cxn ang="0">
                    <a:pos x="425" y="0"/>
                  </a:cxn>
                </a:cxnLst>
                <a:rect l="l" t="t" r="r" b="b"/>
                <a:pathLst>
                  <a:path w="422" h="4316">
                    <a:moveTo>
                      <a:pt x="424" y="0"/>
                    </a:moveTo>
                    <a:lnTo>
                      <a:pt x="412" y="0"/>
                    </a:lnTo>
                    <a:lnTo>
                      <a:pt x="316" y="222"/>
                    </a:lnTo>
                    <a:lnTo>
                      <a:pt x="239" y="462"/>
                    </a:lnTo>
                    <a:lnTo>
                      <a:pt x="167" y="707"/>
                    </a:lnTo>
                    <a:lnTo>
                      <a:pt x="107" y="971"/>
                    </a:lnTo>
                    <a:lnTo>
                      <a:pt x="65" y="1247"/>
                    </a:lnTo>
                    <a:lnTo>
                      <a:pt x="29" y="1529"/>
                    </a:lnTo>
                    <a:lnTo>
                      <a:pt x="6" y="1822"/>
                    </a:lnTo>
                    <a:lnTo>
                      <a:pt x="0" y="2122"/>
                    </a:lnTo>
                    <a:lnTo>
                      <a:pt x="6" y="2404"/>
                    </a:lnTo>
                    <a:lnTo>
                      <a:pt x="24" y="2686"/>
                    </a:lnTo>
                    <a:lnTo>
                      <a:pt x="47" y="2961"/>
                    </a:lnTo>
                    <a:lnTo>
                      <a:pt x="89" y="3243"/>
                    </a:lnTo>
                    <a:lnTo>
                      <a:pt x="137" y="3519"/>
                    </a:lnTo>
                    <a:lnTo>
                      <a:pt x="197" y="3788"/>
                    </a:lnTo>
                    <a:lnTo>
                      <a:pt x="269" y="4058"/>
                    </a:lnTo>
                    <a:lnTo>
                      <a:pt x="346" y="4316"/>
                    </a:lnTo>
                    <a:lnTo>
                      <a:pt x="358" y="4316"/>
                    </a:lnTo>
                    <a:lnTo>
                      <a:pt x="281" y="4058"/>
                    </a:lnTo>
                    <a:lnTo>
                      <a:pt x="209" y="3788"/>
                    </a:lnTo>
                    <a:lnTo>
                      <a:pt x="149" y="3519"/>
                    </a:lnTo>
                    <a:lnTo>
                      <a:pt x="101" y="3243"/>
                    </a:lnTo>
                    <a:lnTo>
                      <a:pt x="59" y="2961"/>
                    </a:lnTo>
                    <a:lnTo>
                      <a:pt x="35" y="2686"/>
                    </a:lnTo>
                    <a:lnTo>
                      <a:pt x="18" y="2404"/>
                    </a:lnTo>
                    <a:lnTo>
                      <a:pt x="12" y="2122"/>
                    </a:lnTo>
                    <a:lnTo>
                      <a:pt x="18" y="1822"/>
                    </a:lnTo>
                    <a:lnTo>
                      <a:pt x="41" y="1529"/>
                    </a:lnTo>
                    <a:lnTo>
                      <a:pt x="71" y="1247"/>
                    </a:lnTo>
                    <a:lnTo>
                      <a:pt x="119" y="971"/>
                    </a:lnTo>
                    <a:lnTo>
                      <a:pt x="179" y="707"/>
                    </a:lnTo>
                    <a:lnTo>
                      <a:pt x="245" y="462"/>
                    </a:lnTo>
                    <a:lnTo>
                      <a:pt x="328" y="222"/>
                    </a:lnTo>
                    <a:lnTo>
                      <a:pt x="424" y="0"/>
                    </a:lnTo>
                    <a:lnTo>
                      <a:pt x="424" y="0"/>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5" name="Freeform 17"/>
              <p:cNvSpPr/>
              <p:nvPr/>
            </p:nvSpPr>
            <p:spPr bwMode="hidden">
              <a:xfrm>
                <a:off x="1128" y="0"/>
                <a:ext cx="575" cy="4316"/>
              </a:xfrm>
              <a:custGeom>
                <a:cxnLst>
                  <a:cxn ang="0">
                    <a:pos x="12" y="2146"/>
                  </a:cxn>
                  <a:cxn ang="0">
                    <a:pos x="24" y="1846"/>
                  </a:cxn>
                  <a:cxn ang="0">
                    <a:pos x="54" y="1559"/>
                  </a:cxn>
                  <a:cxn ang="0">
                    <a:pos x="96" y="1277"/>
                  </a:cxn>
                  <a:cxn ang="0">
                    <a:pos x="162" y="1001"/>
                  </a:cxn>
                  <a:cxn ang="0">
                    <a:pos x="239" y="731"/>
                  </a:cxn>
                  <a:cxn ang="0">
                    <a:pos x="336" y="480"/>
                  </a:cxn>
                  <a:cxn ang="0">
                    <a:pos x="450" y="234"/>
                  </a:cxn>
                  <a:cxn ang="0">
                    <a:pos x="575" y="0"/>
                  </a:cxn>
                  <a:cxn ang="0">
                    <a:pos x="563" y="0"/>
                  </a:cxn>
                  <a:cxn ang="0">
                    <a:pos x="438" y="234"/>
                  </a:cxn>
                  <a:cxn ang="0">
                    <a:pos x="324" y="480"/>
                  </a:cxn>
                  <a:cxn ang="0">
                    <a:pos x="227" y="737"/>
                  </a:cxn>
                  <a:cxn ang="0">
                    <a:pos x="150" y="1001"/>
                  </a:cxn>
                  <a:cxn ang="0">
                    <a:pos x="84" y="1277"/>
                  </a:cxn>
                  <a:cxn ang="0">
                    <a:pos x="42" y="1559"/>
                  </a:cxn>
                  <a:cxn ang="0">
                    <a:pos x="12" y="1852"/>
                  </a:cxn>
                  <a:cxn ang="0">
                    <a:pos x="0" y="2146"/>
                  </a:cxn>
                  <a:cxn ang="0">
                    <a:pos x="6" y="2434"/>
                  </a:cxn>
                  <a:cxn ang="0">
                    <a:pos x="30" y="2715"/>
                  </a:cxn>
                  <a:cxn ang="0">
                    <a:pos x="66" y="2997"/>
                  </a:cxn>
                  <a:cxn ang="0">
                    <a:pos x="120" y="3273"/>
                  </a:cxn>
                  <a:cxn ang="0">
                    <a:pos x="191" y="3549"/>
                  </a:cxn>
                  <a:cxn ang="0">
                    <a:pos x="275" y="3812"/>
                  </a:cxn>
                  <a:cxn ang="0">
                    <a:pos x="372" y="4070"/>
                  </a:cxn>
                  <a:cxn ang="0">
                    <a:pos x="485" y="4316"/>
                  </a:cxn>
                  <a:cxn ang="0">
                    <a:pos x="497" y="4316"/>
                  </a:cxn>
                  <a:cxn ang="0">
                    <a:pos x="384" y="4070"/>
                  </a:cxn>
                  <a:cxn ang="0">
                    <a:pos x="288" y="3812"/>
                  </a:cxn>
                  <a:cxn ang="0">
                    <a:pos x="203" y="3549"/>
                  </a:cxn>
                  <a:cxn ang="0">
                    <a:pos x="132" y="3273"/>
                  </a:cxn>
                  <a:cxn ang="0">
                    <a:pos x="78" y="2997"/>
                  </a:cxn>
                  <a:cxn ang="0">
                    <a:pos x="42" y="2715"/>
                  </a:cxn>
                  <a:cxn ang="0">
                    <a:pos x="18" y="2434"/>
                  </a:cxn>
                  <a:cxn ang="0">
                    <a:pos x="12" y="2146"/>
                  </a:cxn>
                  <a:cxn ang="0">
                    <a:pos x="12" y="2146"/>
                  </a:cxn>
                </a:cxnLst>
                <a:rect l="l" t="t" r="r" b="b"/>
                <a:pathLst>
                  <a:path w="574" h="4316">
                    <a:moveTo>
                      <a:pt x="12" y="2146"/>
                    </a:moveTo>
                    <a:lnTo>
                      <a:pt x="24" y="1846"/>
                    </a:lnTo>
                    <a:lnTo>
                      <a:pt x="54" y="1559"/>
                    </a:lnTo>
                    <a:lnTo>
                      <a:pt x="96" y="1277"/>
                    </a:lnTo>
                    <a:lnTo>
                      <a:pt x="162" y="1001"/>
                    </a:lnTo>
                    <a:lnTo>
                      <a:pt x="239" y="731"/>
                    </a:lnTo>
                    <a:lnTo>
                      <a:pt x="335" y="480"/>
                    </a:lnTo>
                    <a:lnTo>
                      <a:pt x="449" y="234"/>
                    </a:lnTo>
                    <a:lnTo>
                      <a:pt x="574" y="0"/>
                    </a:lnTo>
                    <a:lnTo>
                      <a:pt x="562" y="0"/>
                    </a:lnTo>
                    <a:lnTo>
                      <a:pt x="437" y="234"/>
                    </a:lnTo>
                    <a:lnTo>
                      <a:pt x="323" y="480"/>
                    </a:lnTo>
                    <a:lnTo>
                      <a:pt x="227" y="737"/>
                    </a:lnTo>
                    <a:lnTo>
                      <a:pt x="150" y="1001"/>
                    </a:lnTo>
                    <a:lnTo>
                      <a:pt x="84" y="1277"/>
                    </a:lnTo>
                    <a:lnTo>
                      <a:pt x="42" y="1559"/>
                    </a:lnTo>
                    <a:lnTo>
                      <a:pt x="12" y="1852"/>
                    </a:lnTo>
                    <a:lnTo>
                      <a:pt x="0" y="2146"/>
                    </a:lnTo>
                    <a:lnTo>
                      <a:pt x="6" y="2434"/>
                    </a:lnTo>
                    <a:lnTo>
                      <a:pt x="30" y="2715"/>
                    </a:lnTo>
                    <a:lnTo>
                      <a:pt x="66" y="2997"/>
                    </a:lnTo>
                    <a:lnTo>
                      <a:pt x="120" y="3273"/>
                    </a:lnTo>
                    <a:lnTo>
                      <a:pt x="191" y="3549"/>
                    </a:lnTo>
                    <a:lnTo>
                      <a:pt x="275" y="3812"/>
                    </a:lnTo>
                    <a:lnTo>
                      <a:pt x="371" y="4070"/>
                    </a:lnTo>
                    <a:lnTo>
                      <a:pt x="484" y="4316"/>
                    </a:lnTo>
                    <a:lnTo>
                      <a:pt x="496" y="4316"/>
                    </a:lnTo>
                    <a:lnTo>
                      <a:pt x="383" y="4070"/>
                    </a:lnTo>
                    <a:lnTo>
                      <a:pt x="287" y="3812"/>
                    </a:lnTo>
                    <a:lnTo>
                      <a:pt x="203" y="3549"/>
                    </a:lnTo>
                    <a:lnTo>
                      <a:pt x="132" y="3273"/>
                    </a:lnTo>
                    <a:lnTo>
                      <a:pt x="78" y="2997"/>
                    </a:lnTo>
                    <a:lnTo>
                      <a:pt x="42" y="2715"/>
                    </a:lnTo>
                    <a:lnTo>
                      <a:pt x="18" y="2434"/>
                    </a:lnTo>
                    <a:lnTo>
                      <a:pt x="12" y="2146"/>
                    </a:lnTo>
                    <a:lnTo>
                      <a:pt x="12" y="2146"/>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6" name="Freeform 18"/>
              <p:cNvSpPr/>
              <p:nvPr/>
            </p:nvSpPr>
            <p:spPr bwMode="hidden">
              <a:xfrm>
                <a:off x="702" y="0"/>
                <a:ext cx="737" cy="4316"/>
              </a:xfrm>
              <a:custGeom>
                <a:cxnLst>
                  <a:cxn ang="0">
                    <a:pos x="12" y="2098"/>
                  </a:cxn>
                  <a:cxn ang="0">
                    <a:pos x="29" y="1798"/>
                  </a:cxn>
                  <a:cxn ang="0">
                    <a:pos x="71" y="1505"/>
                  </a:cxn>
                  <a:cxn ang="0">
                    <a:pos x="131" y="1223"/>
                  </a:cxn>
                  <a:cxn ang="0">
                    <a:pos x="216" y="941"/>
                  </a:cxn>
                  <a:cxn ang="0">
                    <a:pos x="317" y="689"/>
                  </a:cxn>
                  <a:cxn ang="0">
                    <a:pos x="443" y="444"/>
                  </a:cxn>
                  <a:cxn ang="0">
                    <a:pos x="582" y="216"/>
                  </a:cxn>
                  <a:cxn ang="0">
                    <a:pos x="737" y="0"/>
                  </a:cxn>
                  <a:cxn ang="0">
                    <a:pos x="725" y="0"/>
                  </a:cxn>
                  <a:cxn ang="0">
                    <a:pos x="570" y="210"/>
                  </a:cxn>
                  <a:cxn ang="0">
                    <a:pos x="431" y="438"/>
                  </a:cxn>
                  <a:cxn ang="0">
                    <a:pos x="312" y="683"/>
                  </a:cxn>
                  <a:cxn ang="0">
                    <a:pos x="210" y="941"/>
                  </a:cxn>
                  <a:cxn ang="0">
                    <a:pos x="125" y="1217"/>
                  </a:cxn>
                  <a:cxn ang="0">
                    <a:pos x="59" y="1505"/>
                  </a:cxn>
                  <a:cxn ang="0">
                    <a:pos x="18" y="1798"/>
                  </a:cxn>
                  <a:cxn ang="0">
                    <a:pos x="0" y="2098"/>
                  </a:cxn>
                  <a:cxn ang="0">
                    <a:pos x="6" y="2404"/>
                  </a:cxn>
                  <a:cxn ang="0">
                    <a:pos x="29" y="2709"/>
                  </a:cxn>
                  <a:cxn ang="0">
                    <a:pos x="77" y="3015"/>
                  </a:cxn>
                  <a:cxn ang="0">
                    <a:pos x="149" y="3315"/>
                  </a:cxn>
                  <a:cxn ang="0">
                    <a:pos x="228" y="3573"/>
                  </a:cxn>
                  <a:cxn ang="0">
                    <a:pos x="317" y="3824"/>
                  </a:cxn>
                  <a:cxn ang="0">
                    <a:pos x="425" y="4076"/>
                  </a:cxn>
                  <a:cxn ang="0">
                    <a:pos x="545" y="4316"/>
                  </a:cxn>
                  <a:cxn ang="0">
                    <a:pos x="558" y="4316"/>
                  </a:cxn>
                  <a:cxn ang="0">
                    <a:pos x="437" y="4076"/>
                  </a:cxn>
                  <a:cxn ang="0">
                    <a:pos x="329" y="3824"/>
                  </a:cxn>
                  <a:cxn ang="0">
                    <a:pos x="240" y="3573"/>
                  </a:cxn>
                  <a:cxn ang="0">
                    <a:pos x="161" y="3315"/>
                  </a:cxn>
                  <a:cxn ang="0">
                    <a:pos x="89" y="3015"/>
                  </a:cxn>
                  <a:cxn ang="0">
                    <a:pos x="41" y="2709"/>
                  </a:cxn>
                  <a:cxn ang="0">
                    <a:pos x="18" y="2404"/>
                  </a:cxn>
                  <a:cxn ang="0">
                    <a:pos x="12" y="2098"/>
                  </a:cxn>
                  <a:cxn ang="0">
                    <a:pos x="12" y="2098"/>
                  </a:cxn>
                </a:cxnLst>
                <a:rect l="l" t="t" r="r" b="b"/>
                <a:pathLst>
                  <a:path w="735" h="4316">
                    <a:moveTo>
                      <a:pt x="12" y="2098"/>
                    </a:moveTo>
                    <a:lnTo>
                      <a:pt x="29" y="1798"/>
                    </a:lnTo>
                    <a:lnTo>
                      <a:pt x="71" y="1505"/>
                    </a:lnTo>
                    <a:lnTo>
                      <a:pt x="131" y="1223"/>
                    </a:lnTo>
                    <a:lnTo>
                      <a:pt x="215" y="941"/>
                    </a:lnTo>
                    <a:lnTo>
                      <a:pt x="316" y="689"/>
                    </a:lnTo>
                    <a:lnTo>
                      <a:pt x="442" y="444"/>
                    </a:lnTo>
                    <a:lnTo>
                      <a:pt x="580" y="216"/>
                    </a:lnTo>
                    <a:lnTo>
                      <a:pt x="735" y="0"/>
                    </a:lnTo>
                    <a:lnTo>
                      <a:pt x="723" y="0"/>
                    </a:lnTo>
                    <a:lnTo>
                      <a:pt x="568" y="210"/>
                    </a:lnTo>
                    <a:lnTo>
                      <a:pt x="430" y="438"/>
                    </a:lnTo>
                    <a:lnTo>
                      <a:pt x="311" y="683"/>
                    </a:lnTo>
                    <a:lnTo>
                      <a:pt x="209" y="941"/>
                    </a:lnTo>
                    <a:lnTo>
                      <a:pt x="125" y="1217"/>
                    </a:lnTo>
                    <a:lnTo>
                      <a:pt x="59" y="1505"/>
                    </a:lnTo>
                    <a:lnTo>
                      <a:pt x="18" y="1798"/>
                    </a:lnTo>
                    <a:lnTo>
                      <a:pt x="0" y="2098"/>
                    </a:lnTo>
                    <a:lnTo>
                      <a:pt x="6" y="2404"/>
                    </a:lnTo>
                    <a:lnTo>
                      <a:pt x="29" y="2709"/>
                    </a:lnTo>
                    <a:lnTo>
                      <a:pt x="77" y="3015"/>
                    </a:lnTo>
                    <a:lnTo>
                      <a:pt x="149" y="3315"/>
                    </a:lnTo>
                    <a:lnTo>
                      <a:pt x="227" y="3573"/>
                    </a:lnTo>
                    <a:lnTo>
                      <a:pt x="316" y="3824"/>
                    </a:lnTo>
                    <a:lnTo>
                      <a:pt x="424" y="4076"/>
                    </a:lnTo>
                    <a:lnTo>
                      <a:pt x="544" y="4316"/>
                    </a:lnTo>
                    <a:lnTo>
                      <a:pt x="556" y="4316"/>
                    </a:lnTo>
                    <a:lnTo>
                      <a:pt x="436" y="4076"/>
                    </a:lnTo>
                    <a:lnTo>
                      <a:pt x="328" y="3824"/>
                    </a:lnTo>
                    <a:lnTo>
                      <a:pt x="239" y="3573"/>
                    </a:lnTo>
                    <a:lnTo>
                      <a:pt x="161" y="3315"/>
                    </a:lnTo>
                    <a:lnTo>
                      <a:pt x="89" y="3015"/>
                    </a:lnTo>
                    <a:lnTo>
                      <a:pt x="41" y="2709"/>
                    </a:lnTo>
                    <a:lnTo>
                      <a:pt x="18" y="2404"/>
                    </a:lnTo>
                    <a:lnTo>
                      <a:pt x="12" y="2098"/>
                    </a:lnTo>
                    <a:lnTo>
                      <a:pt x="12" y="2098"/>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67" name="Freeform 19"/>
              <p:cNvSpPr/>
              <p:nvPr/>
            </p:nvSpPr>
            <p:spPr bwMode="hidden">
              <a:xfrm>
                <a:off x="288" y="0"/>
                <a:ext cx="840" cy="4316"/>
              </a:xfrm>
              <a:custGeom>
                <a:cxnLst>
                  <a:cxn ang="0">
                    <a:pos x="18" y="1948"/>
                  </a:cxn>
                  <a:cxn ang="0">
                    <a:pos x="48" y="1708"/>
                  </a:cxn>
                  <a:cxn ang="0">
                    <a:pos x="96" y="1475"/>
                  </a:cxn>
                  <a:cxn ang="0">
                    <a:pos x="162" y="1235"/>
                  </a:cxn>
                  <a:cxn ang="0">
                    <a:pos x="252" y="995"/>
                  </a:cxn>
                  <a:cxn ang="0">
                    <a:pos x="366" y="755"/>
                  </a:cxn>
                  <a:cxn ang="0">
                    <a:pos x="498" y="510"/>
                  </a:cxn>
                  <a:cxn ang="0">
                    <a:pos x="660" y="258"/>
                  </a:cxn>
                  <a:cxn ang="0">
                    <a:pos x="744" y="132"/>
                  </a:cxn>
                  <a:cxn ang="0">
                    <a:pos x="840" y="0"/>
                  </a:cxn>
                  <a:cxn ang="0">
                    <a:pos x="828" y="0"/>
                  </a:cxn>
                  <a:cxn ang="0">
                    <a:pos x="732" y="132"/>
                  </a:cxn>
                  <a:cxn ang="0">
                    <a:pos x="642" y="258"/>
                  </a:cxn>
                  <a:cxn ang="0">
                    <a:pos x="564" y="384"/>
                  </a:cxn>
                  <a:cxn ang="0">
                    <a:pos x="486" y="510"/>
                  </a:cxn>
                  <a:cxn ang="0">
                    <a:pos x="354" y="755"/>
                  </a:cxn>
                  <a:cxn ang="0">
                    <a:pos x="240" y="995"/>
                  </a:cxn>
                  <a:cxn ang="0">
                    <a:pos x="151" y="1235"/>
                  </a:cxn>
                  <a:cxn ang="0">
                    <a:pos x="84" y="1469"/>
                  </a:cxn>
                  <a:cxn ang="0">
                    <a:pos x="36" y="1702"/>
                  </a:cxn>
                  <a:cxn ang="0">
                    <a:pos x="6" y="1942"/>
                  </a:cxn>
                  <a:cxn ang="0">
                    <a:pos x="0" y="2200"/>
                  </a:cxn>
                  <a:cxn ang="0">
                    <a:pos x="12" y="2470"/>
                  </a:cxn>
                  <a:cxn ang="0">
                    <a:pos x="48" y="2739"/>
                  </a:cxn>
                  <a:cxn ang="0">
                    <a:pos x="114" y="3027"/>
                  </a:cxn>
                  <a:cxn ang="0">
                    <a:pos x="151" y="3171"/>
                  </a:cxn>
                  <a:cxn ang="0">
                    <a:pos x="198" y="3321"/>
                  </a:cxn>
                  <a:cxn ang="0">
                    <a:pos x="246" y="3477"/>
                  </a:cxn>
                  <a:cxn ang="0">
                    <a:pos x="306" y="3639"/>
                  </a:cxn>
                  <a:cxn ang="0">
                    <a:pos x="366" y="3800"/>
                  </a:cxn>
                  <a:cxn ang="0">
                    <a:pos x="439" y="3968"/>
                  </a:cxn>
                  <a:cxn ang="0">
                    <a:pos x="510" y="4136"/>
                  </a:cxn>
                  <a:cxn ang="0">
                    <a:pos x="594" y="4316"/>
                  </a:cxn>
                  <a:cxn ang="0">
                    <a:pos x="606" y="4316"/>
                  </a:cxn>
                  <a:cxn ang="0">
                    <a:pos x="522" y="4136"/>
                  </a:cxn>
                  <a:cxn ang="0">
                    <a:pos x="450" y="3968"/>
                  </a:cxn>
                  <a:cxn ang="0">
                    <a:pos x="378" y="3800"/>
                  </a:cxn>
                  <a:cxn ang="0">
                    <a:pos x="318" y="3639"/>
                  </a:cxn>
                  <a:cxn ang="0">
                    <a:pos x="258" y="3477"/>
                  </a:cxn>
                  <a:cxn ang="0">
                    <a:pos x="210" y="3327"/>
                  </a:cxn>
                  <a:cxn ang="0">
                    <a:pos x="162" y="3171"/>
                  </a:cxn>
                  <a:cxn ang="0">
                    <a:pos x="126" y="3027"/>
                  </a:cxn>
                  <a:cxn ang="0">
                    <a:pos x="60" y="2739"/>
                  </a:cxn>
                  <a:cxn ang="0">
                    <a:pos x="24" y="2470"/>
                  </a:cxn>
                  <a:cxn ang="0">
                    <a:pos x="12" y="2206"/>
                  </a:cxn>
                  <a:cxn ang="0">
                    <a:pos x="18" y="1948"/>
                  </a:cxn>
                  <a:cxn ang="0">
                    <a:pos x="18" y="1948"/>
                  </a:cxn>
                </a:cxnLst>
                <a:rect l="l" t="t" r="r" b="b"/>
                <a:pathLst>
                  <a:path w="837" h="4316">
                    <a:moveTo>
                      <a:pt x="18" y="1948"/>
                    </a:moveTo>
                    <a:lnTo>
                      <a:pt x="48" y="1708"/>
                    </a:lnTo>
                    <a:lnTo>
                      <a:pt x="96" y="1475"/>
                    </a:lnTo>
                    <a:lnTo>
                      <a:pt x="161" y="1235"/>
                    </a:lnTo>
                    <a:lnTo>
                      <a:pt x="251" y="995"/>
                    </a:lnTo>
                    <a:lnTo>
                      <a:pt x="365" y="755"/>
                    </a:lnTo>
                    <a:lnTo>
                      <a:pt x="496" y="510"/>
                    </a:lnTo>
                    <a:lnTo>
                      <a:pt x="658" y="258"/>
                    </a:lnTo>
                    <a:lnTo>
                      <a:pt x="741" y="132"/>
                    </a:lnTo>
                    <a:lnTo>
                      <a:pt x="837" y="0"/>
                    </a:lnTo>
                    <a:lnTo>
                      <a:pt x="825" y="0"/>
                    </a:lnTo>
                    <a:lnTo>
                      <a:pt x="729" y="132"/>
                    </a:lnTo>
                    <a:lnTo>
                      <a:pt x="640" y="258"/>
                    </a:lnTo>
                    <a:lnTo>
                      <a:pt x="562" y="384"/>
                    </a:lnTo>
                    <a:lnTo>
                      <a:pt x="484" y="510"/>
                    </a:lnTo>
                    <a:lnTo>
                      <a:pt x="353" y="755"/>
                    </a:lnTo>
                    <a:lnTo>
                      <a:pt x="239" y="995"/>
                    </a:lnTo>
                    <a:lnTo>
                      <a:pt x="150" y="1235"/>
                    </a:lnTo>
                    <a:lnTo>
                      <a:pt x="84" y="1469"/>
                    </a:lnTo>
                    <a:lnTo>
                      <a:pt x="36" y="1702"/>
                    </a:lnTo>
                    <a:lnTo>
                      <a:pt x="6" y="1942"/>
                    </a:lnTo>
                    <a:lnTo>
                      <a:pt x="0" y="2200"/>
                    </a:lnTo>
                    <a:lnTo>
                      <a:pt x="12" y="2470"/>
                    </a:lnTo>
                    <a:lnTo>
                      <a:pt x="48" y="2739"/>
                    </a:lnTo>
                    <a:lnTo>
                      <a:pt x="114" y="3027"/>
                    </a:lnTo>
                    <a:lnTo>
                      <a:pt x="150" y="3171"/>
                    </a:lnTo>
                    <a:lnTo>
                      <a:pt x="197" y="3321"/>
                    </a:lnTo>
                    <a:lnTo>
                      <a:pt x="245" y="3477"/>
                    </a:lnTo>
                    <a:lnTo>
                      <a:pt x="305" y="3639"/>
                    </a:lnTo>
                    <a:lnTo>
                      <a:pt x="365" y="3800"/>
                    </a:lnTo>
                    <a:lnTo>
                      <a:pt x="437" y="3968"/>
                    </a:lnTo>
                    <a:lnTo>
                      <a:pt x="508" y="4136"/>
                    </a:lnTo>
                    <a:lnTo>
                      <a:pt x="592" y="4316"/>
                    </a:lnTo>
                    <a:lnTo>
                      <a:pt x="604" y="4316"/>
                    </a:lnTo>
                    <a:lnTo>
                      <a:pt x="520" y="4136"/>
                    </a:lnTo>
                    <a:lnTo>
                      <a:pt x="448" y="3968"/>
                    </a:lnTo>
                    <a:lnTo>
                      <a:pt x="377" y="3800"/>
                    </a:lnTo>
                    <a:lnTo>
                      <a:pt x="317" y="3639"/>
                    </a:lnTo>
                    <a:lnTo>
                      <a:pt x="257" y="3477"/>
                    </a:lnTo>
                    <a:lnTo>
                      <a:pt x="209" y="3327"/>
                    </a:lnTo>
                    <a:lnTo>
                      <a:pt x="161" y="3171"/>
                    </a:lnTo>
                    <a:lnTo>
                      <a:pt x="126" y="3027"/>
                    </a:lnTo>
                    <a:lnTo>
                      <a:pt x="60" y="2739"/>
                    </a:lnTo>
                    <a:lnTo>
                      <a:pt x="24" y="2470"/>
                    </a:lnTo>
                    <a:lnTo>
                      <a:pt x="12" y="2206"/>
                    </a:lnTo>
                    <a:lnTo>
                      <a:pt x="18" y="1948"/>
                    </a:lnTo>
                    <a:lnTo>
                      <a:pt x="18" y="1948"/>
                    </a:lnTo>
                    <a:close/>
                  </a:path>
                </a:pathLst>
              </a:custGeom>
              <a:gradFill rotWithShape="0">
                <a:gsLst>
                  <a:gs pos="0">
                    <a:schemeClr val="bg1"/>
                  </a:gs>
                  <a:gs pos="100000">
                    <a:srgbClr val="00448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grpSp>
        <p:sp>
          <p:nvSpPr>
            <p:cNvPr id="1036" name="Freeform 20"/>
            <p:cNvSpPr/>
            <p:nvPr/>
          </p:nvSpPr>
          <p:spPr bwMode="hidden">
            <a:xfrm>
              <a:off x="6" y="2901"/>
              <a:ext cx="606" cy="1415"/>
            </a:xfrm>
            <a:custGeom>
              <a:cxnLst>
                <a:cxn ang="0">
                  <a:pos x="0" y="54"/>
                </a:cxn>
                <a:cxn ang="0">
                  <a:pos x="42" y="228"/>
                </a:cxn>
                <a:cxn ang="0">
                  <a:pos x="96" y="402"/>
                </a:cxn>
                <a:cxn ang="0">
                  <a:pos x="162" y="576"/>
                </a:cxn>
                <a:cxn ang="0">
                  <a:pos x="228" y="744"/>
                </a:cxn>
                <a:cxn ang="0">
                  <a:pos x="306" y="917"/>
                </a:cxn>
                <a:cxn ang="0">
                  <a:pos x="390" y="1085"/>
                </a:cxn>
                <a:cxn ang="0">
                  <a:pos x="486" y="1253"/>
                </a:cxn>
                <a:cxn ang="0">
                  <a:pos x="588" y="1415"/>
                </a:cxn>
                <a:cxn ang="0">
                  <a:pos x="606" y="1415"/>
                </a:cxn>
                <a:cxn ang="0">
                  <a:pos x="498" y="1247"/>
                </a:cxn>
                <a:cxn ang="0">
                  <a:pos x="402" y="1073"/>
                </a:cxn>
                <a:cxn ang="0">
                  <a:pos x="312" y="899"/>
                </a:cxn>
                <a:cxn ang="0">
                  <a:pos x="234" y="720"/>
                </a:cxn>
                <a:cxn ang="0">
                  <a:pos x="162" y="546"/>
                </a:cxn>
                <a:cxn ang="0">
                  <a:pos x="102" y="366"/>
                </a:cxn>
                <a:cxn ang="0">
                  <a:pos x="48" y="180"/>
                </a:cxn>
                <a:cxn ang="0">
                  <a:pos x="0" y="0"/>
                </a:cxn>
                <a:cxn ang="0">
                  <a:pos x="0" y="54"/>
                </a:cxn>
                <a:cxn ang="0">
                  <a:pos x="0" y="54"/>
                </a:cxn>
              </a:cxnLst>
              <a:rect l="l" t="t" r="r" b="b"/>
              <a:pathLst>
                <a:path w="604" h="1415">
                  <a:moveTo>
                    <a:pt x="0" y="54"/>
                  </a:moveTo>
                  <a:lnTo>
                    <a:pt x="42" y="228"/>
                  </a:lnTo>
                  <a:lnTo>
                    <a:pt x="96" y="402"/>
                  </a:lnTo>
                  <a:lnTo>
                    <a:pt x="161" y="576"/>
                  </a:lnTo>
                  <a:lnTo>
                    <a:pt x="227" y="744"/>
                  </a:lnTo>
                  <a:lnTo>
                    <a:pt x="305" y="917"/>
                  </a:lnTo>
                  <a:lnTo>
                    <a:pt x="389" y="1085"/>
                  </a:lnTo>
                  <a:lnTo>
                    <a:pt x="484" y="1253"/>
                  </a:lnTo>
                  <a:lnTo>
                    <a:pt x="586" y="1415"/>
                  </a:lnTo>
                  <a:lnTo>
                    <a:pt x="604" y="1415"/>
                  </a:lnTo>
                  <a:lnTo>
                    <a:pt x="496" y="1247"/>
                  </a:lnTo>
                  <a:lnTo>
                    <a:pt x="401" y="1073"/>
                  </a:lnTo>
                  <a:lnTo>
                    <a:pt x="311" y="899"/>
                  </a:lnTo>
                  <a:lnTo>
                    <a:pt x="233" y="720"/>
                  </a:lnTo>
                  <a:lnTo>
                    <a:pt x="161" y="546"/>
                  </a:lnTo>
                  <a:lnTo>
                    <a:pt x="102" y="366"/>
                  </a:lnTo>
                  <a:lnTo>
                    <a:pt x="48" y="180"/>
                  </a:lnTo>
                  <a:lnTo>
                    <a:pt x="0" y="0"/>
                  </a:lnTo>
                  <a:lnTo>
                    <a:pt x="0" y="54"/>
                  </a:lnTo>
                  <a:lnTo>
                    <a:pt x="0" y="54"/>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37" name="Freeform 21"/>
            <p:cNvSpPr/>
            <p:nvPr/>
          </p:nvSpPr>
          <p:spPr bwMode="hidden">
            <a:xfrm>
              <a:off x="6" y="3890"/>
              <a:ext cx="228" cy="426"/>
            </a:xfrm>
            <a:custGeom>
              <a:cxnLst>
                <a:cxn ang="0">
                  <a:pos x="0" y="30"/>
                </a:cxn>
                <a:cxn ang="0">
                  <a:pos x="108" y="240"/>
                </a:cxn>
                <a:cxn ang="0">
                  <a:pos x="216" y="426"/>
                </a:cxn>
                <a:cxn ang="0">
                  <a:pos x="228" y="426"/>
                </a:cxn>
                <a:cxn ang="0">
                  <a:pos x="168" y="330"/>
                </a:cxn>
                <a:cxn ang="0">
                  <a:pos x="115" y="222"/>
                </a:cxn>
                <a:cxn ang="0">
                  <a:pos x="0" y="0"/>
                </a:cxn>
                <a:cxn ang="0">
                  <a:pos x="0" y="30"/>
                </a:cxn>
                <a:cxn ang="0">
                  <a:pos x="0" y="30"/>
                </a:cxn>
              </a:cxnLst>
              <a:rect l="l" t="t" r="r" b="b"/>
              <a:pathLst>
                <a:path w="226" h="426">
                  <a:moveTo>
                    <a:pt x="0" y="30"/>
                  </a:moveTo>
                  <a:lnTo>
                    <a:pt x="108" y="240"/>
                  </a:lnTo>
                  <a:lnTo>
                    <a:pt x="215" y="426"/>
                  </a:lnTo>
                  <a:lnTo>
                    <a:pt x="227" y="426"/>
                  </a:lnTo>
                  <a:lnTo>
                    <a:pt x="167" y="330"/>
                  </a:lnTo>
                  <a:lnTo>
                    <a:pt x="114" y="222"/>
                  </a:lnTo>
                  <a:lnTo>
                    <a:pt x="0" y="0"/>
                  </a:lnTo>
                  <a:lnTo>
                    <a:pt x="0" y="30"/>
                  </a:lnTo>
                  <a:lnTo>
                    <a:pt x="0" y="30"/>
                  </a:lnTo>
                  <a:close/>
                </a:path>
              </a:pathLst>
            </a:custGeom>
            <a:gradFill rotWithShape="0">
              <a:gsLst>
                <a:gs pos="0">
                  <a:schemeClr val="bg2"/>
                </a:gs>
                <a:gs pos="100000">
                  <a:srgbClr val="002448"/>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38" name="Freeform 22"/>
            <p:cNvSpPr/>
            <p:nvPr/>
          </p:nvSpPr>
          <p:spPr bwMode="hidden">
            <a:xfrm>
              <a:off x="4776" y="0"/>
              <a:ext cx="984" cy="1786"/>
            </a:xfrm>
            <a:custGeom>
              <a:cxnLst>
                <a:cxn ang="0">
                  <a:pos x="984" y="1786"/>
                </a:cxn>
                <a:cxn ang="0">
                  <a:pos x="984" y="1720"/>
                </a:cxn>
                <a:cxn ang="0">
                  <a:pos x="972" y="1666"/>
                </a:cxn>
                <a:cxn ang="0">
                  <a:pos x="960" y="1613"/>
                </a:cxn>
                <a:cxn ang="0">
                  <a:pos x="924" y="1487"/>
                </a:cxn>
                <a:cxn ang="0">
                  <a:pos x="888" y="1361"/>
                </a:cxn>
                <a:cxn ang="0">
                  <a:pos x="798" y="1121"/>
                </a:cxn>
                <a:cxn ang="0">
                  <a:pos x="684" y="899"/>
                </a:cxn>
                <a:cxn ang="0">
                  <a:pos x="564" y="689"/>
                </a:cxn>
                <a:cxn ang="0">
                  <a:pos x="432" y="498"/>
                </a:cxn>
                <a:cxn ang="0">
                  <a:pos x="294" y="318"/>
                </a:cxn>
                <a:cxn ang="0">
                  <a:pos x="150" y="150"/>
                </a:cxn>
                <a:cxn ang="0">
                  <a:pos x="12" y="0"/>
                </a:cxn>
                <a:cxn ang="0">
                  <a:pos x="0" y="0"/>
                </a:cxn>
                <a:cxn ang="0">
                  <a:pos x="138" y="150"/>
                </a:cxn>
                <a:cxn ang="0">
                  <a:pos x="276" y="318"/>
                </a:cxn>
                <a:cxn ang="0">
                  <a:pos x="414" y="498"/>
                </a:cxn>
                <a:cxn ang="0">
                  <a:pos x="547" y="689"/>
                </a:cxn>
                <a:cxn ang="0">
                  <a:pos x="672" y="899"/>
                </a:cxn>
                <a:cxn ang="0">
                  <a:pos x="780" y="1121"/>
                </a:cxn>
                <a:cxn ang="0">
                  <a:pos x="876" y="1361"/>
                </a:cxn>
                <a:cxn ang="0">
                  <a:pos x="912" y="1487"/>
                </a:cxn>
                <a:cxn ang="0">
                  <a:pos x="948" y="1619"/>
                </a:cxn>
                <a:cxn ang="0">
                  <a:pos x="966" y="1702"/>
                </a:cxn>
                <a:cxn ang="0">
                  <a:pos x="984" y="1786"/>
                </a:cxn>
                <a:cxn ang="0">
                  <a:pos x="984" y="1786"/>
                </a:cxn>
              </a:cxnLst>
              <a:rect l="l" t="t" r="r" b="b"/>
              <a:pathLst>
                <a:path w="981" h="1786">
                  <a:moveTo>
                    <a:pt x="981" y="1786"/>
                  </a:moveTo>
                  <a:lnTo>
                    <a:pt x="981" y="1720"/>
                  </a:lnTo>
                  <a:lnTo>
                    <a:pt x="969" y="1666"/>
                  </a:lnTo>
                  <a:lnTo>
                    <a:pt x="957" y="1613"/>
                  </a:lnTo>
                  <a:lnTo>
                    <a:pt x="921" y="1487"/>
                  </a:lnTo>
                  <a:lnTo>
                    <a:pt x="885" y="1361"/>
                  </a:lnTo>
                  <a:lnTo>
                    <a:pt x="796" y="1121"/>
                  </a:lnTo>
                  <a:lnTo>
                    <a:pt x="682" y="899"/>
                  </a:lnTo>
                  <a:lnTo>
                    <a:pt x="562" y="689"/>
                  </a:lnTo>
                  <a:lnTo>
                    <a:pt x="431" y="498"/>
                  </a:lnTo>
                  <a:lnTo>
                    <a:pt x="293" y="318"/>
                  </a:lnTo>
                  <a:lnTo>
                    <a:pt x="150" y="150"/>
                  </a:lnTo>
                  <a:lnTo>
                    <a:pt x="12" y="0"/>
                  </a:lnTo>
                  <a:lnTo>
                    <a:pt x="0" y="0"/>
                  </a:lnTo>
                  <a:lnTo>
                    <a:pt x="138" y="150"/>
                  </a:lnTo>
                  <a:lnTo>
                    <a:pt x="275" y="318"/>
                  </a:lnTo>
                  <a:lnTo>
                    <a:pt x="413" y="498"/>
                  </a:lnTo>
                  <a:lnTo>
                    <a:pt x="545" y="689"/>
                  </a:lnTo>
                  <a:lnTo>
                    <a:pt x="670" y="899"/>
                  </a:lnTo>
                  <a:lnTo>
                    <a:pt x="778" y="1121"/>
                  </a:lnTo>
                  <a:lnTo>
                    <a:pt x="873" y="1361"/>
                  </a:lnTo>
                  <a:lnTo>
                    <a:pt x="909" y="1487"/>
                  </a:lnTo>
                  <a:lnTo>
                    <a:pt x="945" y="1619"/>
                  </a:lnTo>
                  <a:lnTo>
                    <a:pt x="963" y="1702"/>
                  </a:lnTo>
                  <a:lnTo>
                    <a:pt x="981" y="1786"/>
                  </a:lnTo>
                  <a:lnTo>
                    <a:pt x="981" y="1786"/>
                  </a:lnTo>
                  <a:close/>
                </a:path>
              </a:pathLst>
            </a:custGeom>
            <a:gradFill rotWithShape="0">
              <a:gsLst>
                <a:gs pos="0">
                  <a:schemeClr val="bg1"/>
                </a:gs>
                <a:gs pos="100000">
                  <a:srgbClr val="0060C0"/>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39" name="Freeform 23"/>
            <p:cNvSpPr/>
            <p:nvPr/>
          </p:nvSpPr>
          <p:spPr bwMode="hidden">
            <a:xfrm>
              <a:off x="5041" y="0"/>
              <a:ext cx="719" cy="845"/>
            </a:xfrm>
            <a:custGeom>
              <a:cxnLst>
                <a:cxn ang="0">
                  <a:pos x="743" y="845"/>
                </a:cxn>
                <a:cxn ang="0">
                  <a:pos x="743" y="821"/>
                </a:cxn>
                <a:cxn ang="0">
                  <a:pos x="600" y="605"/>
                </a:cxn>
                <a:cxn ang="0">
                  <a:pos x="419" y="396"/>
                </a:cxn>
                <a:cxn ang="0">
                  <a:pos x="234" y="192"/>
                </a:cxn>
                <a:cxn ang="0">
                  <a:pos x="17" y="0"/>
                </a:cxn>
                <a:cxn ang="0">
                  <a:pos x="0" y="0"/>
                </a:cxn>
                <a:cxn ang="0">
                  <a:pos x="222" y="198"/>
                </a:cxn>
                <a:cxn ang="0">
                  <a:pos x="413" y="408"/>
                </a:cxn>
                <a:cxn ang="0">
                  <a:pos x="594" y="623"/>
                </a:cxn>
                <a:cxn ang="0">
                  <a:pos x="743" y="845"/>
                </a:cxn>
                <a:cxn ang="0">
                  <a:pos x="743" y="845"/>
                </a:cxn>
              </a:cxnLst>
              <a:rect l="l" t="t" r="r" b="b"/>
              <a:pathLst>
                <a:path w="717" h="845">
                  <a:moveTo>
                    <a:pt x="717" y="845"/>
                  </a:moveTo>
                  <a:lnTo>
                    <a:pt x="717" y="821"/>
                  </a:lnTo>
                  <a:lnTo>
                    <a:pt x="574" y="605"/>
                  </a:lnTo>
                  <a:lnTo>
                    <a:pt x="406" y="396"/>
                  </a:lnTo>
                  <a:lnTo>
                    <a:pt x="221" y="192"/>
                  </a:lnTo>
                  <a:lnTo>
                    <a:pt x="17" y="0"/>
                  </a:lnTo>
                  <a:lnTo>
                    <a:pt x="0" y="0"/>
                  </a:lnTo>
                  <a:lnTo>
                    <a:pt x="209" y="198"/>
                  </a:lnTo>
                  <a:lnTo>
                    <a:pt x="400" y="408"/>
                  </a:lnTo>
                  <a:lnTo>
                    <a:pt x="568" y="623"/>
                  </a:lnTo>
                  <a:lnTo>
                    <a:pt x="717" y="845"/>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40" name="Freeform 24"/>
            <p:cNvSpPr/>
            <p:nvPr/>
          </p:nvSpPr>
          <p:spPr bwMode="hidden">
            <a:xfrm>
              <a:off x="5352" y="0"/>
              <a:ext cx="408" cy="414"/>
            </a:xfrm>
            <a:custGeom>
              <a:cxnLst>
                <a:cxn ang="0">
                  <a:pos x="420" y="414"/>
                </a:cxn>
                <a:cxn ang="0">
                  <a:pos x="420" y="396"/>
                </a:cxn>
                <a:cxn ang="0">
                  <a:pos x="235" y="192"/>
                </a:cxn>
                <a:cxn ang="0">
                  <a:pos x="12" y="0"/>
                </a:cxn>
                <a:cxn ang="0">
                  <a:pos x="0" y="0"/>
                </a:cxn>
                <a:cxn ang="0">
                  <a:pos x="108" y="102"/>
                </a:cxn>
                <a:cxn ang="0">
                  <a:pos x="229" y="204"/>
                </a:cxn>
                <a:cxn ang="0">
                  <a:pos x="420" y="414"/>
                </a:cxn>
                <a:cxn ang="0">
                  <a:pos x="420" y="414"/>
                </a:cxn>
              </a:cxnLst>
              <a:rect l="l" t="t" r="r" b="b"/>
              <a:pathLst>
                <a:path w="407" h="412">
                  <a:moveTo>
                    <a:pt x="407" y="414"/>
                  </a:moveTo>
                  <a:lnTo>
                    <a:pt x="407" y="396"/>
                  </a:lnTo>
                  <a:lnTo>
                    <a:pt x="222" y="192"/>
                  </a:lnTo>
                  <a:lnTo>
                    <a:pt x="12" y="0"/>
                  </a:lnTo>
                  <a:lnTo>
                    <a:pt x="0" y="0"/>
                  </a:lnTo>
                  <a:lnTo>
                    <a:pt x="108" y="102"/>
                  </a:lnTo>
                  <a:lnTo>
                    <a:pt x="216" y="204"/>
                  </a:lnTo>
                  <a:lnTo>
                    <a:pt x="407" y="414"/>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41" name="Freeform 25"/>
            <p:cNvSpPr/>
            <p:nvPr/>
          </p:nvSpPr>
          <p:spPr bwMode="hidden">
            <a:xfrm>
              <a:off x="6" y="0"/>
              <a:ext cx="858" cy="1409"/>
            </a:xfrm>
            <a:custGeom>
              <a:cxnLst>
                <a:cxn ang="0">
                  <a:pos x="0" y="1361"/>
                </a:cxn>
                <a:cxn ang="0">
                  <a:pos x="0" y="1409"/>
                </a:cxn>
                <a:cxn ang="0">
                  <a:pos x="54" y="1211"/>
                </a:cxn>
                <a:cxn ang="0">
                  <a:pos x="126" y="1013"/>
                </a:cxn>
                <a:cxn ang="0">
                  <a:pos x="216" y="827"/>
                </a:cxn>
                <a:cxn ang="0">
                  <a:pos x="312" y="647"/>
                </a:cxn>
                <a:cxn ang="0">
                  <a:pos x="433" y="474"/>
                </a:cxn>
                <a:cxn ang="0">
                  <a:pos x="558" y="312"/>
                </a:cxn>
                <a:cxn ang="0">
                  <a:pos x="702" y="150"/>
                </a:cxn>
                <a:cxn ang="0">
                  <a:pos x="858" y="0"/>
                </a:cxn>
                <a:cxn ang="0">
                  <a:pos x="840" y="0"/>
                </a:cxn>
                <a:cxn ang="0">
                  <a:pos x="690" y="144"/>
                </a:cxn>
                <a:cxn ang="0">
                  <a:pos x="552" y="300"/>
                </a:cxn>
                <a:cxn ang="0">
                  <a:pos x="426" y="462"/>
                </a:cxn>
                <a:cxn ang="0">
                  <a:pos x="312" y="629"/>
                </a:cxn>
                <a:cxn ang="0">
                  <a:pos x="216" y="803"/>
                </a:cxn>
                <a:cxn ang="0">
                  <a:pos x="132" y="983"/>
                </a:cxn>
                <a:cxn ang="0">
                  <a:pos x="60" y="1169"/>
                </a:cxn>
                <a:cxn ang="0">
                  <a:pos x="0" y="1361"/>
                </a:cxn>
                <a:cxn ang="0">
                  <a:pos x="0" y="1361"/>
                </a:cxn>
              </a:cxnLst>
              <a:rect l="l" t="t" r="r" b="b"/>
              <a:pathLst>
                <a:path w="855" h="1409">
                  <a:moveTo>
                    <a:pt x="0" y="1361"/>
                  </a:moveTo>
                  <a:lnTo>
                    <a:pt x="0" y="1409"/>
                  </a:lnTo>
                  <a:lnTo>
                    <a:pt x="54" y="1211"/>
                  </a:lnTo>
                  <a:lnTo>
                    <a:pt x="126" y="1013"/>
                  </a:lnTo>
                  <a:lnTo>
                    <a:pt x="215" y="827"/>
                  </a:lnTo>
                  <a:lnTo>
                    <a:pt x="311" y="647"/>
                  </a:lnTo>
                  <a:lnTo>
                    <a:pt x="431" y="474"/>
                  </a:lnTo>
                  <a:lnTo>
                    <a:pt x="556" y="312"/>
                  </a:lnTo>
                  <a:lnTo>
                    <a:pt x="700" y="150"/>
                  </a:lnTo>
                  <a:lnTo>
                    <a:pt x="855" y="0"/>
                  </a:lnTo>
                  <a:lnTo>
                    <a:pt x="837" y="0"/>
                  </a:lnTo>
                  <a:lnTo>
                    <a:pt x="688" y="144"/>
                  </a:lnTo>
                  <a:lnTo>
                    <a:pt x="550" y="300"/>
                  </a:lnTo>
                  <a:lnTo>
                    <a:pt x="425" y="462"/>
                  </a:lnTo>
                  <a:lnTo>
                    <a:pt x="311" y="629"/>
                  </a:lnTo>
                  <a:lnTo>
                    <a:pt x="215" y="803"/>
                  </a:lnTo>
                  <a:lnTo>
                    <a:pt x="132" y="983"/>
                  </a:lnTo>
                  <a:lnTo>
                    <a:pt x="60" y="1169"/>
                  </a:lnTo>
                  <a:lnTo>
                    <a:pt x="0" y="1361"/>
                  </a:lnTo>
                  <a:lnTo>
                    <a:pt x="0" y="1361"/>
                  </a:lnTo>
                  <a:close/>
                </a:path>
              </a:pathLst>
            </a:custGeom>
            <a:gradFill rotWithShape="0">
              <a:gsLst>
                <a:gs pos="0">
                  <a:schemeClr val="bg1"/>
                </a:gs>
                <a:gs pos="100000">
                  <a:srgbClr val="0060C0"/>
                </a:gs>
              </a:gsLst>
              <a:lin ang="5400000" scaled="1"/>
            </a:gra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42" name="Freeform 26"/>
            <p:cNvSpPr/>
            <p:nvPr/>
          </p:nvSpPr>
          <p:spPr bwMode="hidden">
            <a:xfrm>
              <a:off x="6" y="0"/>
              <a:ext cx="588" cy="599"/>
            </a:xfrm>
            <a:custGeom>
              <a:cxnLst>
                <a:cxn ang="0">
                  <a:pos x="612" y="0"/>
                </a:cxn>
                <a:cxn ang="0">
                  <a:pos x="594" y="0"/>
                </a:cxn>
                <a:cxn ang="0">
                  <a:pos x="420" y="132"/>
                </a:cxn>
                <a:cxn ang="0">
                  <a:pos x="270" y="270"/>
                </a:cxn>
                <a:cxn ang="0">
                  <a:pos x="120" y="420"/>
                </a:cxn>
                <a:cxn ang="0">
                  <a:pos x="0" y="575"/>
                </a:cxn>
                <a:cxn ang="0">
                  <a:pos x="0" y="599"/>
                </a:cxn>
                <a:cxn ang="0">
                  <a:pos x="120" y="432"/>
                </a:cxn>
                <a:cxn ang="0">
                  <a:pos x="270" y="282"/>
                </a:cxn>
                <a:cxn ang="0">
                  <a:pos x="426" y="138"/>
                </a:cxn>
                <a:cxn ang="0">
                  <a:pos x="612" y="0"/>
                </a:cxn>
                <a:cxn ang="0">
                  <a:pos x="612" y="0"/>
                </a:cxn>
              </a:cxnLst>
              <a:rect l="l" t="t" r="r" b="b"/>
              <a:pathLst>
                <a:path w="586" h="599">
                  <a:moveTo>
                    <a:pt x="586" y="0"/>
                  </a:moveTo>
                  <a:lnTo>
                    <a:pt x="568" y="0"/>
                  </a:lnTo>
                  <a:lnTo>
                    <a:pt x="407" y="132"/>
                  </a:lnTo>
                  <a:lnTo>
                    <a:pt x="257" y="270"/>
                  </a:lnTo>
                  <a:lnTo>
                    <a:pt x="120" y="420"/>
                  </a:lnTo>
                  <a:lnTo>
                    <a:pt x="0" y="575"/>
                  </a:lnTo>
                  <a:lnTo>
                    <a:pt x="0" y="599"/>
                  </a:lnTo>
                  <a:lnTo>
                    <a:pt x="120" y="432"/>
                  </a:lnTo>
                  <a:lnTo>
                    <a:pt x="257" y="282"/>
                  </a:lnTo>
                  <a:lnTo>
                    <a:pt x="413" y="138"/>
                  </a:lnTo>
                  <a:lnTo>
                    <a:pt x="586" y="0"/>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sp>
          <p:nvSpPr>
            <p:cNvPr id="1043" name="Freeform 27"/>
            <p:cNvSpPr/>
            <p:nvPr/>
          </p:nvSpPr>
          <p:spPr bwMode="hidden">
            <a:xfrm>
              <a:off x="6" y="0"/>
              <a:ext cx="270" cy="252"/>
            </a:xfrm>
            <a:custGeom>
              <a:cxnLst>
                <a:cxn ang="0">
                  <a:pos x="282" y="0"/>
                </a:cxn>
                <a:cxn ang="0">
                  <a:pos x="264" y="0"/>
                </a:cxn>
                <a:cxn ang="0">
                  <a:pos x="120" y="114"/>
                </a:cxn>
                <a:cxn ang="0">
                  <a:pos x="60" y="174"/>
                </a:cxn>
                <a:cxn ang="0">
                  <a:pos x="0" y="234"/>
                </a:cxn>
                <a:cxn ang="0">
                  <a:pos x="0" y="252"/>
                </a:cxn>
                <a:cxn ang="0">
                  <a:pos x="126" y="120"/>
                </a:cxn>
                <a:cxn ang="0">
                  <a:pos x="282" y="0"/>
                </a:cxn>
                <a:cxn ang="0">
                  <a:pos x="282" y="0"/>
                </a:cxn>
              </a:cxnLst>
              <a:rect l="l" t="t" r="r" b="b"/>
              <a:pathLst>
                <a:path w="269" h="251">
                  <a:moveTo>
                    <a:pt x="269" y="0"/>
                  </a:moveTo>
                  <a:lnTo>
                    <a:pt x="251" y="0"/>
                  </a:lnTo>
                  <a:lnTo>
                    <a:pt x="120" y="114"/>
                  </a:lnTo>
                  <a:lnTo>
                    <a:pt x="60" y="174"/>
                  </a:lnTo>
                  <a:lnTo>
                    <a:pt x="0" y="234"/>
                  </a:lnTo>
                  <a:lnTo>
                    <a:pt x="0" y="252"/>
                  </a:lnTo>
                  <a:lnTo>
                    <a:pt x="126" y="120"/>
                  </a:lnTo>
                  <a:lnTo>
                    <a:pt x="269" y="0"/>
                  </a:lnTo>
                  <a:close/>
                </a:path>
              </a:pathLst>
            </a:custGeom>
            <a:solidFill>
              <a:schemeClr val="bg1"/>
            </a:solidFill>
            <a:ln w="9525">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p:txBody>
        </p:sp>
        <p:cxnSp>
          <p:nvCxnSpPr>
            <p:cNvPr id="1044" name="Line 28"/>
            <p:cNvCxnSpPr/>
            <p:nvPr/>
          </p:nvCxnSpPr>
          <p:spPr bwMode="hidden">
            <a:xfrm>
              <a:off x="1" y="2749"/>
              <a:ext cx="5758" cy="0"/>
            </a:xfrm>
            <a:prstGeom prst="line">
              <a:avLst/>
            </a:prstGeom>
            <a:noFill/>
            <a:ln w="15875">
              <a:solidFill>
                <a:schemeClr val="bg1"/>
              </a:solidFill>
              <a:miter lim="800000"/>
            </a:ln>
            <a:effectLst/>
          </p:spPr>
        </p:cxnSp>
        <p:cxnSp>
          <p:nvCxnSpPr>
            <p:cNvPr id="1045" name="Line 29"/>
            <p:cNvCxnSpPr/>
            <p:nvPr/>
          </p:nvCxnSpPr>
          <p:spPr bwMode="hidden">
            <a:xfrm>
              <a:off x="1" y="2356"/>
              <a:ext cx="5758" cy="0"/>
            </a:xfrm>
            <a:prstGeom prst="line">
              <a:avLst/>
            </a:prstGeom>
            <a:noFill/>
            <a:ln w="15875">
              <a:solidFill>
                <a:schemeClr val="bg1"/>
              </a:solidFill>
              <a:miter lim="800000"/>
            </a:ln>
            <a:effectLst/>
          </p:spPr>
        </p:cxnSp>
        <p:cxnSp>
          <p:nvCxnSpPr>
            <p:cNvPr id="1046" name="Line 30"/>
            <p:cNvCxnSpPr/>
            <p:nvPr/>
          </p:nvCxnSpPr>
          <p:spPr bwMode="hidden">
            <a:xfrm>
              <a:off x="1" y="3142"/>
              <a:ext cx="5758" cy="0"/>
            </a:xfrm>
            <a:prstGeom prst="line">
              <a:avLst/>
            </a:prstGeom>
            <a:noFill/>
            <a:ln w="15875">
              <a:solidFill>
                <a:schemeClr val="bg2"/>
              </a:solidFill>
              <a:miter lim="800000"/>
            </a:ln>
            <a:effectLst/>
          </p:spPr>
        </p:cxnSp>
        <p:grpSp>
          <p:nvGrpSpPr>
            <p:cNvPr id="1047" name="Group 31"/>
            <p:cNvGrpSpPr/>
            <p:nvPr/>
          </p:nvGrpSpPr>
          <p:grpSpPr>
            <a:xfrm>
              <a:off x="1" y="392"/>
              <a:ext cx="5758" cy="1571"/>
              <a:chOff x="1" y="392"/>
              <a:chExt cx="5758" cy="1571"/>
            </a:xfrm>
          </p:grpSpPr>
          <p:cxnSp>
            <p:nvCxnSpPr>
              <p:cNvPr id="1050" name="Line 32"/>
              <p:cNvCxnSpPr/>
              <p:nvPr/>
            </p:nvCxnSpPr>
            <p:spPr bwMode="hidden">
              <a:xfrm>
                <a:off x="1" y="784"/>
                <a:ext cx="5758" cy="0"/>
              </a:xfrm>
              <a:prstGeom prst="line">
                <a:avLst/>
              </a:prstGeom>
              <a:noFill/>
              <a:ln w="15875">
                <a:solidFill>
                  <a:schemeClr val="bg1"/>
                </a:solidFill>
                <a:miter lim="800000"/>
              </a:ln>
              <a:effectLst/>
            </p:spPr>
          </p:cxnSp>
          <p:cxnSp>
            <p:nvCxnSpPr>
              <p:cNvPr id="1051" name="Line 33"/>
              <p:cNvCxnSpPr/>
              <p:nvPr/>
            </p:nvCxnSpPr>
            <p:spPr bwMode="hidden">
              <a:xfrm>
                <a:off x="1" y="1963"/>
                <a:ext cx="5758" cy="0"/>
              </a:xfrm>
              <a:prstGeom prst="line">
                <a:avLst/>
              </a:prstGeom>
              <a:noFill/>
              <a:ln w="15875">
                <a:solidFill>
                  <a:schemeClr val="bg1"/>
                </a:solidFill>
                <a:miter lim="800000"/>
              </a:ln>
              <a:effectLst/>
            </p:spPr>
          </p:cxnSp>
          <p:cxnSp>
            <p:nvCxnSpPr>
              <p:cNvPr id="1052" name="Line 34"/>
              <p:cNvCxnSpPr/>
              <p:nvPr/>
            </p:nvCxnSpPr>
            <p:spPr bwMode="hidden">
              <a:xfrm>
                <a:off x="1" y="1570"/>
                <a:ext cx="5758" cy="0"/>
              </a:xfrm>
              <a:prstGeom prst="line">
                <a:avLst/>
              </a:prstGeom>
              <a:noFill/>
              <a:ln w="15875">
                <a:solidFill>
                  <a:schemeClr val="bg1"/>
                </a:solidFill>
                <a:miter lim="800000"/>
              </a:ln>
              <a:effectLst/>
            </p:spPr>
          </p:cxnSp>
          <p:cxnSp>
            <p:nvCxnSpPr>
              <p:cNvPr id="1053" name="Line 35"/>
              <p:cNvCxnSpPr/>
              <p:nvPr/>
            </p:nvCxnSpPr>
            <p:spPr bwMode="hidden">
              <a:xfrm>
                <a:off x="1" y="1177"/>
                <a:ext cx="5758" cy="0"/>
              </a:xfrm>
              <a:prstGeom prst="line">
                <a:avLst/>
              </a:prstGeom>
              <a:noFill/>
              <a:ln w="15875">
                <a:solidFill>
                  <a:schemeClr val="bg1"/>
                </a:solidFill>
                <a:miter lim="800000"/>
              </a:ln>
              <a:effectLst/>
            </p:spPr>
          </p:cxnSp>
          <p:cxnSp>
            <p:nvCxnSpPr>
              <p:cNvPr id="1054" name="Line 36"/>
              <p:cNvCxnSpPr/>
              <p:nvPr/>
            </p:nvCxnSpPr>
            <p:spPr bwMode="hidden">
              <a:xfrm>
                <a:off x="1" y="392"/>
                <a:ext cx="5758" cy="0"/>
              </a:xfrm>
              <a:prstGeom prst="line">
                <a:avLst/>
              </a:prstGeom>
              <a:noFill/>
              <a:ln w="15875">
                <a:solidFill>
                  <a:schemeClr val="bg1"/>
                </a:solidFill>
                <a:miter lim="800000"/>
              </a:ln>
              <a:effectLst/>
            </p:spPr>
          </p:cxnSp>
        </p:grpSp>
        <p:cxnSp>
          <p:nvCxnSpPr>
            <p:cNvPr id="1048" name="Line 37"/>
            <p:cNvCxnSpPr/>
            <p:nvPr/>
          </p:nvCxnSpPr>
          <p:spPr bwMode="hidden">
            <a:xfrm>
              <a:off x="1" y="3928"/>
              <a:ext cx="5758" cy="0"/>
            </a:xfrm>
            <a:prstGeom prst="line">
              <a:avLst/>
            </a:prstGeom>
            <a:noFill/>
            <a:ln w="15875">
              <a:solidFill>
                <a:schemeClr val="bg2"/>
              </a:solidFill>
              <a:miter lim="800000"/>
            </a:ln>
            <a:effectLst/>
          </p:spPr>
        </p:cxnSp>
        <p:cxnSp>
          <p:nvCxnSpPr>
            <p:cNvPr id="1049" name="Line 38"/>
            <p:cNvCxnSpPr/>
            <p:nvPr/>
          </p:nvCxnSpPr>
          <p:spPr bwMode="hidden">
            <a:xfrm>
              <a:off x="1" y="3535"/>
              <a:ext cx="5758" cy="0"/>
            </a:xfrm>
            <a:prstGeom prst="line">
              <a:avLst/>
            </a:prstGeom>
            <a:noFill/>
            <a:ln w="15875">
              <a:solidFill>
                <a:schemeClr val="bg2"/>
              </a:solidFill>
              <a:miter lim="800000"/>
            </a:ln>
            <a:effectLst/>
          </p:spPr>
        </p:cxnSp>
      </p:grpSp>
      <p:sp>
        <p:nvSpPr>
          <p:cNvPr id="1027" name="Rectangle 39"/>
          <p:cNvSpPr>
            <a:spLocks noGrp="1" noChangeArrowheads="1"/>
          </p:cNvSpPr>
          <p:nvPr>
            <p:ph type="title"/>
          </p:nvPr>
        </p:nvSpPr>
        <p:spPr bwMode="auto">
          <a:xfrm>
            <a:off x="457200" y="277812"/>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lvl="0"/>
            <a:r>
              <a:t>单击此处编辑母版标题样式</a:t>
            </a:r>
          </a:p>
        </p:txBody>
      </p:sp>
      <p:sp>
        <p:nvSpPr>
          <p:cNvPr id="1028" name="Rectangle 40"/>
          <p:cNvSpPr>
            <a:spLocks noGrp="1" noChangeArrowheads="1"/>
          </p:cNvSpPr>
          <p:nvPr>
            <p:ph type="dt" sz="half" idx="2"/>
          </p:nvPr>
        </p:nvSpPr>
        <p:spPr bwMode="auto">
          <a:xfrm>
            <a:off x="457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000">
              <a:effectLst>
                <a:outerShdw blurRad="38100" dist="38100" dir="2700000" algn="tl">
                  <a:schemeClr val="bg2"/>
                </a:outerShdw>
              </a:effectLst>
            </a:endParaRPr>
          </a:p>
        </p:txBody>
      </p:sp>
      <p:sp>
        <p:nvSpPr>
          <p:cNvPr id="1029" name="Rectangle 41"/>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000">
              <a:effectLst>
                <a:outerShdw blurRad="38100" dist="38100" dir="2700000" algn="tl">
                  <a:schemeClr val="bg2"/>
                </a:outerShdw>
              </a:effectLst>
            </a:endParaRPr>
          </a:p>
        </p:txBody>
      </p:sp>
      <p:sp>
        <p:nvSpPr>
          <p:cNvPr id="1030" name="Rectangle 42"/>
          <p:cNvSpPr>
            <a:spLocks noGrp="1" noChangeArrowheads="1"/>
          </p:cNvSpPr>
          <p:nvPr>
            <p:ph type="sldNum" sz="quarter" idx="4"/>
          </p:nvPr>
        </p:nvSpPr>
        <p:spPr bwMode="auto">
          <a:xfrm>
            <a:off x="6553200" y="6243638"/>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4E07B04-5581-437E-8AB8-0D0C1FF32827}" type="slidenum">
              <a:rPr lang="en-US" altLang="zh-CN" sz="1000">
                <a:effectLst>
                  <a:outerShdw blurRad="38100" dist="38100" dir="2700000" algn="tl">
                    <a:schemeClr val="bg2"/>
                  </a:outerShdw>
                </a:effectLst>
              </a:rPr>
              <a:t>*</a:t>
            </a:fld>
            <a:endParaRPr lang="en-US" altLang="zh-CN" sz="1000">
              <a:effectLst>
                <a:outerShdw blurRad="38100" dist="38100" dir="2700000" algn="tl">
                  <a:schemeClr val="bg2"/>
                </a:outerShdw>
              </a:effectLst>
            </a:endParaRPr>
          </a:p>
        </p:txBody>
      </p:sp>
      <p:sp>
        <p:nvSpPr>
          <p:cNvPr id="1031" name="Rectangle 43"/>
          <p:cNvSpPr>
            <a:spLocks noGrp="1" noChangeArrowheads="1"/>
          </p:cNvSpPr>
          <p:nvPr>
            <p:ph type="body" idx="1"/>
          </p:nvPr>
        </p:nvSpPr>
        <p:spPr bwMode="auto">
          <a:xfrm>
            <a:off x="457200" y="1600200"/>
            <a:ext cx="82296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Tree>
  </p:cSld>
  <p:clrMap bg1="dk2" tx1="lt1" bg2="dk1" tx2="lt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0"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a:ea typeface="宋体" pitchFamily="2" charset="-122"/>
        </a:defRPr>
      </a:lvl9pPr>
    </p:titleStyle>
    <p:body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sz="2000">
          <a:solidFill>
            <a:schemeClr val="tx1"/>
          </a:solidFill>
          <a:effectLst>
            <a:outerShdw blurRad="38100" dist="38100" dir="2700000" algn="tl">
              <a:srgbClr val="000000"/>
            </a:outerShdw>
          </a:effectLst>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25040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43"/>
          <p:cNvSpPr txBox="1">
            <a:spLocks noGrp="1" noChangeArrowheads="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C86FE65-35D8-49C5-A268-5F7D079C19A3}" type="slidenum">
              <a:rPr lang="en-US" altLang="zh-CN" sz="1000">
                <a:effectLst>
                  <a:outerShdw blurRad="38100" dist="38100" dir="2700000" algn="tl">
                    <a:schemeClr val="bg2"/>
                  </a:outerShdw>
                </a:effectLst>
              </a:rPr>
              <a:t>1</a:t>
            </a:fld>
            <a:endParaRPr lang="en-US" altLang="zh-CN" sz="1000">
              <a:effectLst>
                <a:outerShdw blurRad="38100" dist="38100" dir="2700000" algn="tl">
                  <a:schemeClr val="bg2"/>
                </a:outerShdw>
              </a:effectLst>
            </a:endParaRPr>
          </a:p>
        </p:txBody>
      </p:sp>
      <p:sp>
        <p:nvSpPr>
          <p:cNvPr id="3075" name="Rectangle 2"/>
          <p:cNvSpPr>
            <a:spLocks noGrp="1" noChangeArrowheads="1"/>
          </p:cNvSpPr>
          <p:nvPr>
            <p:ph type="ctrTitle" idx="4294967295"/>
          </p:nvPr>
        </p:nvSpPr>
        <p:spPr>
          <a:xfrm>
            <a:off x="762000" y="2286000"/>
            <a:ext cx="7772400" cy="1736725"/>
          </a:xfrm>
        </p:spPr>
        <p:txBody>
          <a:bodyPr vert="horz" wrap="square" lIns="91440" tIns="45720" rIns="91440" bIns="45720" numCol="1" anchor="b"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marL="0" marR="0" lvl="0" indent="0" eaLnBrk="1" hangingPunct="1"/>
            <a:br>
              <a:rPr lang="en-US" altLang="zh-CN" sz="4800">
                <a:effectLst>
                  <a:outerShdw blurRad="38100" dist="38100" dir="2700000" algn="tl">
                    <a:schemeClr val="bg2"/>
                  </a:outerShdw>
                </a:effectLst>
                <a:ea typeface="楷体_GB2312" pitchFamily="49" charset="-122"/>
              </a:rPr>
            </a:br>
            <a:br>
              <a:rPr lang="en-US" altLang="zh-CN" sz="4800">
                <a:effectLst>
                  <a:outerShdw blurRad="38100" dist="38100" dir="2700000" algn="tl">
                    <a:schemeClr val="bg2"/>
                  </a:outerShdw>
                </a:effectLst>
                <a:ea typeface="楷体_GB2312" pitchFamily="49" charset="-122"/>
              </a:rPr>
            </a:br>
            <a:br>
              <a:rPr lang="en-US" altLang="zh-CN" sz="4800">
                <a:effectLst>
                  <a:outerShdw blurRad="38100" dist="38100" dir="2700000" algn="tl">
                    <a:schemeClr val="bg2"/>
                  </a:outerShdw>
                </a:effectLst>
                <a:ea typeface="楷体_GB2312" pitchFamily="49" charset="-122"/>
              </a:rPr>
            </a:br>
            <a:r>
              <a:rPr lang="en-US" altLang="zh-CN" sz="4800">
                <a:effectLst>
                  <a:outerShdw blurRad="38100" dist="38100" dir="2700000" algn="tl">
                    <a:schemeClr val="bg2"/>
                  </a:outerShdw>
                </a:effectLst>
                <a:latin typeface="宋体" pitchFamily="2" charset="-122"/>
              </a:rPr>
              <a:t>2013</a:t>
            </a:r>
            <a:r>
              <a:rPr lang="zh-CN" altLang="en-US" sz="4800">
                <a:effectLst>
                  <a:outerShdw blurRad="38100" dist="38100" dir="2700000" algn="tl">
                    <a:schemeClr val="bg2"/>
                  </a:outerShdw>
                </a:effectLst>
                <a:ea typeface="楷体_GB2312" pitchFamily="49" charset="-122"/>
              </a:rPr>
              <a:t>全国统计从业资格</a:t>
            </a:r>
            <a:br>
              <a:rPr lang="zh-CN" altLang="en-US" sz="4800">
                <a:effectLst>
                  <a:outerShdw blurRad="38100" dist="38100" dir="2700000" algn="tl">
                    <a:schemeClr val="bg2"/>
                  </a:outerShdw>
                </a:effectLst>
                <a:ea typeface="楷体_GB2312" pitchFamily="49" charset="-122"/>
              </a:rPr>
            </a:br>
            <a:r>
              <a:rPr lang="zh-CN" altLang="en-US" sz="4800">
                <a:effectLst>
                  <a:outerShdw blurRad="38100" dist="38100" dir="2700000" algn="tl">
                    <a:schemeClr val="bg2"/>
                  </a:outerShdw>
                </a:effectLst>
                <a:ea typeface="楷体_GB2312" pitchFamily="49" charset="-122"/>
              </a:rPr>
              <a:t>考试</a:t>
            </a:r>
            <a:br>
              <a:rPr lang="zh-CN" altLang="en-US" sz="4800">
                <a:effectLst>
                  <a:outerShdw blurRad="38100" dist="38100" dir="2700000" algn="tl">
                    <a:schemeClr val="bg2"/>
                  </a:outerShdw>
                </a:effectLst>
              </a:rPr>
            </a:br>
            <a:r>
              <a:rPr lang="zh-CN" altLang="en-US" sz="4800">
                <a:effectLst>
                  <a:outerShdw blurRad="38100" dist="38100" dir="2700000" algn="tl">
                    <a:schemeClr val="bg2"/>
                  </a:outerShdw>
                </a:effectLst>
              </a:rPr>
              <a:t>        </a:t>
            </a:r>
            <a:r>
              <a:rPr lang="en-US" altLang="zh-CN" sz="4800">
                <a:effectLst>
                  <a:outerShdw blurRad="38100" dist="38100" dir="2700000" algn="tl">
                    <a:schemeClr val="bg2"/>
                  </a:outerShdw>
                </a:effectLst>
                <a:ea typeface="楷体_GB2312" pitchFamily="49" charset="-122"/>
              </a:rPr>
              <a:t>《</a:t>
            </a:r>
            <a:r>
              <a:rPr lang="zh-CN" altLang="en-US" sz="4800">
                <a:effectLst>
                  <a:outerShdw blurRad="38100" dist="38100" dir="2700000" algn="tl">
                    <a:schemeClr val="bg2"/>
                  </a:outerShdw>
                </a:effectLst>
                <a:ea typeface="楷体_GB2312" pitchFamily="49" charset="-122"/>
              </a:rPr>
              <a:t>统计法基础知识</a:t>
            </a:r>
            <a:r>
              <a:rPr lang="en-US" altLang="zh-CN" sz="4800">
                <a:effectLst>
                  <a:outerShdw blurRad="38100" dist="38100" dir="2700000" algn="tl">
                    <a:schemeClr val="bg2"/>
                  </a:outerShdw>
                </a:effectLst>
                <a:ea typeface="楷体_GB2312" pitchFamily="49" charset="-122"/>
              </a:rPr>
              <a:t>》</a:t>
            </a:r>
            <a:br>
              <a:rPr lang="en-US" altLang="zh-CN" sz="4800">
                <a:effectLst>
                  <a:outerShdw blurRad="38100" dist="38100" dir="2700000" algn="tl">
                    <a:schemeClr val="bg2"/>
                  </a:outerShdw>
                </a:effectLst>
                <a:ea typeface="楷体_GB2312" pitchFamily="49" charset="-122"/>
              </a:rPr>
            </a:br>
            <a:endParaRPr lang="en-US" altLang="zh-CN" sz="4800">
              <a:effectLst>
                <a:outerShdw blurRad="38100" dist="38100" dir="2700000" algn="tl">
                  <a:schemeClr val="bg2"/>
                </a:outerShdw>
              </a:effectLst>
              <a:ea typeface="楷体_GB2312" pitchFamily="49" charset="-122"/>
            </a:endParaRPr>
          </a:p>
        </p:txBody>
      </p:sp>
      <p:sp>
        <p:nvSpPr>
          <p:cNvPr id="3076" name="Rectangle 3"/>
          <p:cNvSpPr>
            <a:spLocks noGrp="1" noChangeArrowheads="1"/>
          </p:cNvSpPr>
          <p:nvPr>
            <p:ph type="subTitle" idx="4294967295"/>
          </p:nvPr>
        </p:nvSpPr>
        <p:spPr>
          <a:xfrm>
            <a:off x="2362200" y="3657600"/>
            <a:ext cx="6400800" cy="1752600"/>
          </a:xfrm>
        </p:spPr>
        <p:txBody>
          <a:bodyPr vert="horz" wrap="square" lIns="91440" tIns="45720" rIns="91440" bIns="45720" numCol="1" anchor="t" anchorCtr="0" compatLnSpc="1">
            <a:prstTxWarp prst="textNoShape">
              <a:avLst/>
            </a:prstTxWarp>
            <a:noAutofit/>
          </a:bodyPr>
          <a:lstStyle>
            <a:lvl1pPr marL="0" indent="0" algn="ctr" defTabSz="914400" rtl="0" eaLnBrk="0" fontAlgn="base" hangingPunct="0">
              <a:lnSpc>
                <a:spcPct val="100000"/>
              </a:lnSpc>
              <a:spcBef>
                <a:spcPct val="20000"/>
              </a:spcBef>
              <a:spcAft>
                <a:spcPct val="0"/>
              </a:spcAft>
              <a:buClr>
                <a:schemeClr val="hlink"/>
              </a:buClr>
              <a:buSzPct val="60000"/>
              <a:buFont typeface="Wingdings" pitchFamily="2" charset="2"/>
              <a:buNone/>
              <a:defRPr kumimoji="0" lang="zh-CN" altLang="en-US" sz="3200" b="0" i="0" u="none" baseline="0">
                <a:solidFill>
                  <a:schemeClr val="tx1"/>
                </a:solidFill>
                <a:latin typeface="Verdana" pitchFamily="34" charset="0"/>
                <a:ea typeface="宋体" pitchFamily="2" charset="-122"/>
              </a:defRPr>
            </a:lvl1pPr>
            <a:lvl2pPr marL="742950" indent="-285750" algn="ctr" rtl="0" eaLnBrk="0" fontAlgn="base" hangingPunct="0">
              <a:lnSpc>
                <a:spcPct val="100000"/>
              </a:lnSpc>
              <a:spcBef>
                <a:spcPct val="20000"/>
              </a:spcBef>
              <a:spcAft>
                <a:spcPct val="0"/>
              </a:spcAft>
              <a:buClr>
                <a:schemeClr val="tx1"/>
              </a:buClr>
              <a:buSzTx/>
              <a:buFontTx/>
              <a:buNone/>
              <a:defRPr kumimoji="0" lang="zh-CN" altLang="en-US" sz="2800" b="0" i="0" u="none" baseline="0">
                <a:solidFill>
                  <a:schemeClr val="tx1"/>
                </a:solidFill>
                <a:latin typeface="Verdana" pitchFamily="34" charset="0"/>
                <a:ea typeface="宋体" pitchFamily="2" charset="-122"/>
              </a:defRPr>
            </a:lvl2pPr>
            <a:lvl3pPr marL="1143000" indent="-228600" algn="ctr" rtl="0" eaLnBrk="0" fontAlgn="base" hangingPunct="0">
              <a:lnSpc>
                <a:spcPct val="100000"/>
              </a:lnSpc>
              <a:spcBef>
                <a:spcPct val="20000"/>
              </a:spcBef>
              <a:spcAft>
                <a:spcPct val="0"/>
              </a:spcAft>
              <a:buClr>
                <a:schemeClr val="accent2"/>
              </a:buClr>
              <a:buSzPct val="60000"/>
              <a:buFont typeface="Wingdings" pitchFamily="2" charset="2"/>
              <a:buNone/>
              <a:defRPr kumimoji="0" lang="zh-CN" altLang="en-US" sz="2400" b="0" i="0" u="none" baseline="0">
                <a:solidFill>
                  <a:schemeClr val="tx1"/>
                </a:solidFill>
                <a:latin typeface="Verdana" pitchFamily="34" charset="0"/>
                <a:ea typeface="宋体" pitchFamily="2" charset="-122"/>
              </a:defRPr>
            </a:lvl3pPr>
            <a:lvl4pPr marL="1600200" indent="-228600" algn="ctr" rtl="0" eaLnBrk="0" fontAlgn="base" hangingPunct="0">
              <a:lnSpc>
                <a:spcPct val="100000"/>
              </a:lnSpc>
              <a:spcBef>
                <a:spcPct val="20000"/>
              </a:spcBef>
              <a:spcAft>
                <a:spcPct val="0"/>
              </a:spcAft>
              <a:buClr>
                <a:schemeClr val="tx2"/>
              </a:buClr>
              <a:buSzTx/>
              <a:buFontTx/>
              <a:buNone/>
              <a:defRPr kumimoji="0" lang="zh-CN" altLang="en-US" sz="2000" b="0" i="0" u="none" baseline="0">
                <a:solidFill>
                  <a:schemeClr val="tx1"/>
                </a:solidFill>
                <a:latin typeface="Verdana" pitchFamily="34" charset="0"/>
                <a:ea typeface="宋体" pitchFamily="2" charset="-122"/>
              </a:defRPr>
            </a:lvl4pPr>
            <a:lvl5pPr marL="2057400" indent="-228600" algn="ctr"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2000" b="0" i="0" u="none" baseline="0">
                <a:solidFill>
                  <a:schemeClr val="tx1"/>
                </a:solidFill>
                <a:latin typeface="Verdana" pitchFamily="34" charset="0"/>
                <a:ea typeface="宋体" pitchFamily="2" charset="-122"/>
              </a:defRPr>
            </a:lvl5pPr>
          </a:lstStyle>
          <a:p>
            <a:pPr marL="0" marR="0" lvl="0" indent="0" eaLnBrk="1" hangingPunct="1"/>
            <a:endParaRPr lang="en-US" altLang="zh-CN">
              <a:solidFill>
                <a:schemeClr val="tx2"/>
              </a:solidFill>
              <a:effectLst>
                <a:outerShdw blurRad="38100" dist="38100" dir="2700000" algn="tl">
                  <a:schemeClr val="bg2"/>
                </a:outerShdw>
              </a:effectLst>
              <a:latin typeface="楷体_GB2312" pitchFamily="49" charset="-122"/>
              <a:ea typeface="楷体_GB2312" pitchFamily="49" charset="-122"/>
            </a:endParaRPr>
          </a:p>
          <a:p>
            <a:pPr marL="0" marR="0" lvl="0" indent="0" eaLnBrk="1" hangingPunct="1"/>
            <a:r>
              <a:rPr lang="en-US" altLang="zh-CN">
                <a:solidFill>
                  <a:schemeClr val="tx2"/>
                </a:solidFill>
                <a:effectLst>
                  <a:outerShdw blurRad="38100" dist="38100" dir="2700000" algn="tl">
                    <a:schemeClr val="bg2"/>
                  </a:outerShdw>
                </a:effectLst>
                <a:latin typeface="楷体_GB2312" pitchFamily="49" charset="-122"/>
                <a:ea typeface="楷体_GB2312" pitchFamily="49" charset="-122"/>
              </a:rPr>
              <a:t> </a:t>
            </a:r>
            <a:r>
              <a:rPr lang="zh-CN" altLang="en-US">
                <a:solidFill>
                  <a:schemeClr val="tx2"/>
                </a:solidFill>
                <a:effectLst>
                  <a:outerShdw blurRad="38100" dist="38100" dir="2700000" algn="tl">
                    <a:schemeClr val="bg2"/>
                  </a:outerShdw>
                </a:effectLst>
                <a:latin typeface="楷体_GB2312" pitchFamily="49" charset="-122"/>
                <a:ea typeface="楷体_GB2312" pitchFamily="49" charset="-122"/>
              </a:rPr>
              <a:t>省统计教育中心</a:t>
            </a:r>
            <a:endParaRPr lang="zh-CN" altLang="en-US">
              <a:solidFill>
                <a:schemeClr val="tx2"/>
              </a:solidFill>
              <a:effectLst>
                <a:outerShdw blurRad="38100" dist="38100" dir="2700000" algn="tl">
                  <a:schemeClr val="bg2"/>
                </a:outerShdw>
              </a:effectLst>
              <a:latin typeface="楷体_GB2312" pitchFamily="49" charset="-122"/>
              <a:ea typeface="楷体_GB2312" pitchFamily="49" charset="-122"/>
            </a:endParaRPr>
          </a:p>
          <a:p>
            <a:pPr marL="0" marR="0" lvl="0" indent="0" eaLnBrk="1" hangingPunct="1"/>
            <a:r>
              <a:rPr lang="zh-CN" altLang="en-US">
                <a:solidFill>
                  <a:schemeClr val="tx2"/>
                </a:solidFill>
                <a:effectLst>
                  <a:outerShdw blurRad="38100" dist="38100" dir="2700000" algn="tl">
                    <a:schemeClr val="bg2"/>
                  </a:outerShdw>
                </a:effectLst>
                <a:latin typeface="楷体_GB2312" pitchFamily="49" charset="-122"/>
                <a:ea typeface="楷体_GB2312" pitchFamily="49" charset="-122"/>
              </a:rPr>
              <a:t>        </a:t>
            </a:r>
            <a:endParaRPr lang="zh-CN" altLang="en-US">
              <a:solidFill>
                <a:schemeClr val="tx2"/>
              </a:solidFill>
              <a:effectLst>
                <a:outerShdw blurRad="38100" dist="38100" dir="2700000" algn="tl">
                  <a:schemeClr val="bg2"/>
                </a:outerShdw>
              </a:effectLst>
              <a:latin typeface="楷体_GB2312" pitchFamily="49" charset="-122"/>
              <a:ea typeface="楷体_GB2312" pitchFamily="49" charset="-122"/>
            </a:endParaRPr>
          </a:p>
        </p:txBody>
      </p:sp>
      <p:sp>
        <p:nvSpPr>
          <p:cNvPr id="3077" name="TextBox 307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43"/>
          <p:cNvSpPr txBox="1">
            <a:spLocks noGrp="1" noChangeArrowheads="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F1F1CBD-03B2-4983-A5E9-71B084488748}" type="slidenum">
              <a:rPr lang="en-US" altLang="zh-CN" sz="1000">
                <a:effectLst>
                  <a:outerShdw blurRad="38100" dist="38100" dir="2700000" algn="tl">
                    <a:schemeClr val="bg2"/>
                  </a:outerShdw>
                </a:effectLst>
              </a:rPr>
              <a:t>2</a:t>
            </a:fld>
            <a:endParaRPr lang="en-US" altLang="zh-CN" sz="1000">
              <a:effectLst>
                <a:outerShdw blurRad="38100" dist="38100" dir="2700000" algn="tl">
                  <a:schemeClr val="bg2"/>
                </a:outerShdw>
              </a:effectLst>
            </a:endParaRPr>
          </a:p>
        </p:txBody>
      </p:sp>
      <p:sp>
        <p:nvSpPr>
          <p:cNvPr id="4099" name="Rectangle 9"/>
          <p:cNvSpPr>
            <a:spLocks noGrp="1" noChangeArrowheads="1"/>
          </p:cNvSpPr>
          <p:nvPr>
            <p:ph type="ctrTitle" idx="4294967295"/>
          </p:nvPr>
        </p:nvSpPr>
        <p:spPr>
          <a:xfrm>
            <a:off x="685800" y="1692275"/>
            <a:ext cx="7772400" cy="1736725"/>
          </a:xfrm>
        </p:spPr>
        <p:txBody>
          <a:bodyPr vert="horz" wrap="square" lIns="91440" tIns="45720" rIns="91440" bIns="45720" numCol="1" anchor="b"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marL="0" marR="0" lvl="0" indent="0" eaLnBrk="1" hangingPunct="1"/>
            <a:r>
              <a:rPr lang="zh-CN" altLang="en-US" sz="5400">
                <a:effectLst>
                  <a:outerShdw blurRad="38100" dist="38100" dir="2700000" algn="tl">
                    <a:schemeClr val="bg2"/>
                  </a:outerShdw>
                </a:effectLst>
              </a:rPr>
              <a:t>章  统计法基本问题</a:t>
            </a:r>
            <a:endParaRPr lang="zh-CN" altLang="en-US" sz="5400">
              <a:effectLst>
                <a:outerShdw blurRad="38100" dist="38100" dir="2700000" algn="tl">
                  <a:schemeClr val="bg2"/>
                </a:outerShdw>
              </a:effectLst>
            </a:endParaRPr>
          </a:p>
        </p:txBody>
      </p:sp>
      <p:sp>
        <p:nvSpPr>
          <p:cNvPr id="4100" name="Rectangle 10"/>
          <p:cNvSpPr>
            <a:spLocks noGrp="1" noChangeArrowheads="1"/>
          </p:cNvSpPr>
          <p:nvPr>
            <p:ph type="subTitle" idx="4294967295"/>
          </p:nvPr>
        </p:nvSpPr>
        <p:spPr>
          <a:xfrm>
            <a:off x="1371600" y="3886200"/>
            <a:ext cx="6400800" cy="1752600"/>
          </a:xfrm>
        </p:spPr>
        <p:txBody>
          <a:bodyPr vert="horz" wrap="square" lIns="91440" tIns="45720" rIns="91440" bIns="45720" numCol="1" anchor="t" anchorCtr="0" compatLnSpc="1">
            <a:prstTxWarp prst="textNoShape">
              <a:avLst/>
            </a:prstTxWarp>
            <a:noAutofit/>
          </a:bodyPr>
          <a:lstStyle>
            <a:lvl1pPr marL="0" indent="0" algn="ctr" defTabSz="914400" rtl="0" eaLnBrk="0" fontAlgn="base" hangingPunct="0">
              <a:lnSpc>
                <a:spcPct val="100000"/>
              </a:lnSpc>
              <a:spcBef>
                <a:spcPct val="20000"/>
              </a:spcBef>
              <a:spcAft>
                <a:spcPct val="0"/>
              </a:spcAft>
              <a:buClr>
                <a:schemeClr val="hlink"/>
              </a:buClr>
              <a:buSzPct val="60000"/>
              <a:buFont typeface="Wingdings" pitchFamily="2" charset="2"/>
              <a:buNone/>
              <a:defRPr kumimoji="0" lang="zh-CN" altLang="en-US" sz="3200" b="0" i="0" u="none" baseline="0">
                <a:solidFill>
                  <a:schemeClr val="tx1"/>
                </a:solidFill>
                <a:latin typeface="Verdana" pitchFamily="34" charset="0"/>
                <a:ea typeface="宋体" pitchFamily="2" charset="-122"/>
              </a:defRPr>
            </a:lvl1pPr>
            <a:lvl2pPr marL="742950" indent="-285750" algn="ctr" rtl="0" eaLnBrk="0" fontAlgn="base" hangingPunct="0">
              <a:lnSpc>
                <a:spcPct val="100000"/>
              </a:lnSpc>
              <a:spcBef>
                <a:spcPct val="20000"/>
              </a:spcBef>
              <a:spcAft>
                <a:spcPct val="0"/>
              </a:spcAft>
              <a:buClr>
                <a:schemeClr val="tx1"/>
              </a:buClr>
              <a:buSzTx/>
              <a:buFontTx/>
              <a:buNone/>
              <a:defRPr kumimoji="0" lang="zh-CN" altLang="en-US" sz="2800" b="0" i="0" u="none" baseline="0">
                <a:solidFill>
                  <a:schemeClr val="tx1"/>
                </a:solidFill>
                <a:latin typeface="Verdana" pitchFamily="34" charset="0"/>
                <a:ea typeface="宋体" pitchFamily="2" charset="-122"/>
              </a:defRPr>
            </a:lvl2pPr>
            <a:lvl3pPr marL="1143000" indent="-228600" algn="ctr" rtl="0" eaLnBrk="0" fontAlgn="base" hangingPunct="0">
              <a:lnSpc>
                <a:spcPct val="100000"/>
              </a:lnSpc>
              <a:spcBef>
                <a:spcPct val="20000"/>
              </a:spcBef>
              <a:spcAft>
                <a:spcPct val="0"/>
              </a:spcAft>
              <a:buClr>
                <a:schemeClr val="accent2"/>
              </a:buClr>
              <a:buSzPct val="60000"/>
              <a:buFont typeface="Wingdings" pitchFamily="2" charset="2"/>
              <a:buNone/>
              <a:defRPr kumimoji="0" lang="zh-CN" altLang="en-US" sz="2400" b="0" i="0" u="none" baseline="0">
                <a:solidFill>
                  <a:schemeClr val="tx1"/>
                </a:solidFill>
                <a:latin typeface="Verdana" pitchFamily="34" charset="0"/>
                <a:ea typeface="宋体" pitchFamily="2" charset="-122"/>
              </a:defRPr>
            </a:lvl3pPr>
            <a:lvl4pPr marL="1600200" indent="-228600" algn="ctr" rtl="0" eaLnBrk="0" fontAlgn="base" hangingPunct="0">
              <a:lnSpc>
                <a:spcPct val="100000"/>
              </a:lnSpc>
              <a:spcBef>
                <a:spcPct val="20000"/>
              </a:spcBef>
              <a:spcAft>
                <a:spcPct val="0"/>
              </a:spcAft>
              <a:buClr>
                <a:schemeClr val="tx2"/>
              </a:buClr>
              <a:buSzTx/>
              <a:buFontTx/>
              <a:buNone/>
              <a:defRPr kumimoji="0" lang="zh-CN" altLang="en-US" sz="2000" b="0" i="0" u="none" baseline="0">
                <a:solidFill>
                  <a:schemeClr val="tx1"/>
                </a:solidFill>
                <a:latin typeface="Verdana" pitchFamily="34" charset="0"/>
                <a:ea typeface="宋体" pitchFamily="2" charset="-122"/>
              </a:defRPr>
            </a:lvl4pPr>
            <a:lvl5pPr marL="2057400" indent="-228600" algn="ctr"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2000" b="0" i="0" u="none" baseline="0">
                <a:solidFill>
                  <a:schemeClr val="tx1"/>
                </a:solidFill>
                <a:latin typeface="Verdana" pitchFamily="34" charset="0"/>
                <a:ea typeface="宋体" pitchFamily="2" charset="-122"/>
              </a:defRPr>
            </a:lvl5pPr>
          </a:lstStyle>
          <a:p>
            <a:pPr marL="0" marR="0" lvl="0" indent="0" eaLnBrk="1" hangingPunct="1"/>
            <a:endParaRPr lang="zh-CN" altLang="zh-CN">
              <a:effectLst>
                <a:outerShdw blurRad="38100" dist="38100" dir="2700000" algn="tl">
                  <a:schemeClr val="bg2"/>
                </a:outerShdw>
              </a:effectLst>
            </a:endParaRPr>
          </a:p>
        </p:txBody>
      </p:sp>
      <p:sp>
        <p:nvSpPr>
          <p:cNvPr id="4101" name="TextBox 410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B65C96D-8211-415B-8F19-ACC30C1C014C}" type="slidenum">
              <a:rPr lang="en-US" altLang="zh-CN" sz="1000">
                <a:effectLst>
                  <a:outerShdw blurRad="38100" dist="38100" dir="2700000" algn="tl">
                    <a:schemeClr val="bg2"/>
                  </a:outerShdw>
                </a:effectLst>
              </a:rPr>
              <a:t>3</a:t>
            </a:fld>
            <a:endParaRPr lang="en-US" altLang="zh-CN" sz="1000">
              <a:effectLst>
                <a:outerShdw blurRad="38100" dist="38100" dir="2700000" algn="tl">
                  <a:schemeClr val="bg2"/>
                </a:outerShdw>
              </a:effectLst>
            </a:endParaRPr>
          </a:p>
        </p:txBody>
      </p:sp>
      <p:sp>
        <p:nvSpPr>
          <p:cNvPr id="5123"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一、统计法概述</a:t>
            </a:r>
            <a:endParaRPr lang="zh-CN" altLang="en-US">
              <a:solidFill>
                <a:schemeClr val="folHlink"/>
              </a:solidFill>
              <a:effectLst>
                <a:outerShdw blurRad="38100" dist="38100" dir="2700000" algn="tl">
                  <a:schemeClr val="bg2"/>
                </a:outerShdw>
              </a:effectLst>
            </a:endParaRPr>
          </a:p>
        </p:txBody>
      </p:sp>
      <p:sp>
        <p:nvSpPr>
          <p:cNvPr id="5124" name="Rectangle 3"/>
          <p:cNvSpPr>
            <a:spLocks noGrp="1" noChangeArrowheads="1"/>
          </p:cNvSpPr>
          <p:nvPr>
            <p:ph type="body" idx="4294967295"/>
          </p:nvPr>
        </p:nvSpPr>
        <p:spPr>
          <a:xfrm>
            <a:off x="457200" y="12954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en-US" altLang="zh-CN">
                <a:solidFill>
                  <a:schemeClr val="folHlink"/>
                </a:solidFill>
                <a:effectLst>
                  <a:outerShdw blurRad="38100" dist="38100" dir="2700000" algn="tl">
                    <a:schemeClr val="bg2"/>
                  </a:outerShdw>
                </a:effectLst>
              </a:rPr>
              <a:t>1</a:t>
            </a:r>
            <a:r>
              <a:rPr lang="zh-CN" altLang="en-US">
                <a:solidFill>
                  <a:schemeClr val="folHlink"/>
                </a:solidFill>
                <a:effectLst>
                  <a:outerShdw blurRad="38100" dist="38100" dir="2700000" algn="tl">
                    <a:schemeClr val="bg2"/>
                  </a:outerShdw>
                </a:effectLst>
              </a:rPr>
              <a:t>、</a:t>
            </a:r>
            <a:r>
              <a:rPr lang="zh-CN" altLang="en-US">
                <a:effectLst>
                  <a:outerShdw blurRad="38100" dist="38100" dir="2700000" algn="tl">
                    <a:schemeClr val="bg2"/>
                  </a:outerShdw>
                </a:effectLst>
              </a:rPr>
              <a:t>政府统计</a:t>
            </a:r>
            <a:r>
              <a:rPr lang="zh-CN" altLang="en-US">
                <a:solidFill>
                  <a:schemeClr val="folHlink"/>
                </a:solidFill>
                <a:effectLst>
                  <a:outerShdw blurRad="38100" dist="38100" dir="2700000" algn="tl">
                    <a:schemeClr val="bg2"/>
                  </a:outerShdw>
                </a:effectLst>
              </a:rPr>
              <a:t>：</a:t>
            </a:r>
            <a:r>
              <a:rPr lang="zh-CN" altLang="en-US" sz="2000">
                <a:effectLst>
                  <a:outerShdw blurRad="38100" dist="38100" dir="2700000" algn="tl">
                    <a:schemeClr val="bg2"/>
                  </a:outerShdw>
                </a:effectLst>
              </a:rPr>
              <a:t>（领会）</a:t>
            </a:r>
            <a:endParaRPr lang="zh-CN" altLang="en-US" sz="2000">
              <a:effectLst>
                <a:outerShdw blurRad="38100" dist="38100" dir="2700000" algn="tl">
                  <a:schemeClr val="bg2"/>
                </a:outerShdw>
              </a:effectLst>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1</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a:t>
            </a:r>
            <a:r>
              <a:rPr lang="zh-CN" altLang="en-US" sz="2800">
                <a:solidFill>
                  <a:schemeClr val="folHlink"/>
                </a:solidFill>
                <a:effectLst>
                  <a:outerShdw blurRad="38100" dist="38100" dir="2700000" algn="tl">
                    <a:schemeClr val="bg2"/>
                  </a:outerShdw>
                </a:effectLst>
                <a:latin typeface="宋体" pitchFamily="2" charset="-122"/>
              </a:rPr>
              <a:t>概念：</a:t>
            </a:r>
            <a:r>
              <a:rPr lang="zh-CN" altLang="en-US" sz="2800">
                <a:solidFill>
                  <a:srgbClr val="FFC000"/>
                </a:solidFill>
                <a:effectLst>
                  <a:outerShdw blurRad="38100" dist="38100" dir="2700000" algn="tl">
                    <a:schemeClr val="bg2"/>
                  </a:outerShdw>
                </a:effectLst>
                <a:latin typeface="宋体" pitchFamily="2" charset="-122"/>
              </a:rPr>
              <a:t>国家机关（主要是行政机关）依法运用统计方法和手段对国民经济和社会发展情况进行</a:t>
            </a:r>
            <a:r>
              <a:rPr lang="zh-CN" altLang="en-US" sz="2800">
                <a:effectLst>
                  <a:outerShdw blurRad="38100" dist="38100" dir="2700000" algn="tl">
                    <a:schemeClr val="bg2"/>
                  </a:outerShdw>
                </a:effectLst>
                <a:latin typeface="宋体" pitchFamily="2" charset="-122"/>
              </a:rPr>
              <a:t>统计调查、统计分析、</a:t>
            </a:r>
            <a:r>
              <a:rPr lang="zh-CN" altLang="en-US" sz="2800">
                <a:solidFill>
                  <a:srgbClr val="FFC000"/>
                </a:solidFill>
                <a:effectLst>
                  <a:outerShdw blurRad="38100" dist="38100" dir="2700000" algn="tl">
                    <a:schemeClr val="bg2"/>
                  </a:outerShdw>
                </a:effectLst>
                <a:latin typeface="宋体" pitchFamily="2" charset="-122"/>
              </a:rPr>
              <a:t>提供</a:t>
            </a:r>
            <a:r>
              <a:rPr lang="zh-CN" altLang="en-US" sz="2800">
                <a:effectLst>
                  <a:outerShdw blurRad="38100" dist="38100" dir="2700000" algn="tl">
                    <a:schemeClr val="bg2"/>
                  </a:outerShdw>
                </a:effectLst>
                <a:latin typeface="宋体" pitchFamily="2" charset="-122"/>
              </a:rPr>
              <a:t>统计资料和咨询意见</a:t>
            </a:r>
            <a:r>
              <a:rPr lang="zh-CN" altLang="en-US" sz="2800">
                <a:solidFill>
                  <a:srgbClr val="FFC000"/>
                </a:solidFill>
                <a:effectLst>
                  <a:outerShdw blurRad="38100" dist="38100" dir="2700000" algn="tl">
                    <a:schemeClr val="bg2"/>
                  </a:outerShdw>
                </a:effectLst>
                <a:latin typeface="宋体" pitchFamily="2" charset="-122"/>
              </a:rPr>
              <a:t>，实行</a:t>
            </a:r>
            <a:r>
              <a:rPr lang="zh-CN" altLang="en-US" sz="2800">
                <a:effectLst>
                  <a:outerShdw blurRad="38100" dist="38100" dir="2700000" algn="tl">
                    <a:schemeClr val="bg2"/>
                  </a:outerShdw>
                </a:effectLst>
                <a:latin typeface="宋体" pitchFamily="2" charset="-122"/>
              </a:rPr>
              <a:t>统计监督</a:t>
            </a:r>
            <a:r>
              <a:rPr lang="zh-CN" altLang="en-US" sz="2800">
                <a:solidFill>
                  <a:srgbClr val="FFC000"/>
                </a:solidFill>
                <a:effectLst>
                  <a:outerShdw blurRad="38100" dist="38100" dir="2700000" algn="tl">
                    <a:schemeClr val="bg2"/>
                  </a:outerShdw>
                </a:effectLst>
                <a:latin typeface="宋体" pitchFamily="2" charset="-122"/>
              </a:rPr>
              <a:t>等活动的总称。</a:t>
            </a:r>
            <a:endParaRPr lang="zh-CN" altLang="en-US" sz="2800">
              <a:solidFill>
                <a:srgbClr val="FFC000"/>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  </a:t>
            </a:r>
            <a:r>
              <a:rPr lang="zh-CN" altLang="en-US" sz="2800">
                <a:solidFill>
                  <a:schemeClr val="folHlink"/>
                </a:solidFill>
                <a:effectLst>
                  <a:outerShdw blurRad="38100" dist="38100" dir="2700000" algn="tl">
                    <a:schemeClr val="bg2"/>
                  </a:outerShdw>
                </a:effectLst>
                <a:latin typeface="宋体" pitchFamily="2" charset="-122"/>
              </a:rPr>
              <a:t>特征 ： 实施主体、依法实施、强制性、社会共享性。</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）功能</a:t>
            </a:r>
            <a:r>
              <a:rPr lang="zh-CN" altLang="en-US" sz="2800">
                <a:solidFill>
                  <a:srgbClr val="FF9900"/>
                </a:solidFill>
                <a:effectLst>
                  <a:outerShdw blurRad="38100" dist="38100" dir="2700000" algn="tl">
                    <a:schemeClr val="bg2"/>
                  </a:outerShdw>
                </a:effectLst>
                <a:latin typeface="宋体" pitchFamily="2" charset="-122"/>
              </a:rPr>
              <a:t> </a:t>
            </a:r>
            <a:r>
              <a:rPr lang="en-US" altLang="zh-CN" sz="2800">
                <a:solidFill>
                  <a:schemeClr val="folHlink"/>
                </a:solidFill>
                <a:effectLst>
                  <a:outerShdw blurRad="38100" dist="38100" dir="2700000" algn="tl">
                    <a:schemeClr val="bg2"/>
                  </a:outerShdw>
                </a:effectLst>
                <a:latin typeface="宋体" pitchFamily="2" charset="-122"/>
              </a:rPr>
              <a:t>:</a:t>
            </a:r>
            <a:r>
              <a:rPr lang="en-US" altLang="zh-CN" sz="2800">
                <a:effectLst>
                  <a:outerShdw blurRad="38100" dist="38100" dir="2700000" algn="tl">
                    <a:schemeClr val="bg2"/>
                  </a:outerShdw>
                </a:effectLst>
                <a:latin typeface="宋体" pitchFamily="2" charset="-122"/>
              </a:rPr>
              <a:t> </a:t>
            </a:r>
            <a:r>
              <a:rPr lang="zh-CN" altLang="en-US" sz="2800">
                <a:effectLst>
                  <a:outerShdw blurRad="38100" dist="38100" dir="2700000" algn="tl">
                    <a:schemeClr val="bg2"/>
                  </a:outerShdw>
                </a:effectLst>
                <a:latin typeface="宋体" pitchFamily="2" charset="-122"/>
              </a:rPr>
              <a:t>信息、咨询和监督</a:t>
            </a:r>
            <a:endParaRPr lang="zh-CN" altLang="en-US" sz="2800">
              <a:solidFill>
                <a:srgbClr val="FF9900"/>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4</a:t>
            </a:r>
            <a:r>
              <a:rPr lang="zh-CN" altLang="en-US" sz="2800">
                <a:solidFill>
                  <a:schemeClr val="folHlink"/>
                </a:solidFill>
                <a:effectLst>
                  <a:outerShdw blurRad="38100" dist="38100" dir="2700000" algn="tl">
                    <a:schemeClr val="bg2"/>
                  </a:outerShdw>
                </a:effectLst>
                <a:latin typeface="宋体" pitchFamily="2" charset="-122"/>
              </a:rPr>
              <a:t>）任务 </a:t>
            </a:r>
            <a:r>
              <a:rPr lang="en-US" altLang="zh-CN" sz="2800">
                <a:solidFill>
                  <a:schemeClr val="folHlink"/>
                </a:solidFill>
                <a:effectLst>
                  <a:outerShdw blurRad="38100" dist="38100" dir="2700000" algn="tl">
                    <a:schemeClr val="bg2"/>
                  </a:outerShdw>
                </a:effectLst>
                <a:latin typeface="宋体" pitchFamily="2" charset="-122"/>
              </a:rPr>
              <a:t>:</a:t>
            </a:r>
            <a:endParaRPr lang="en-US" altLang="zh-CN"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en-US" altLang="zh-CN">
              <a:solidFill>
                <a:srgbClr val="FF9900"/>
              </a:solidFill>
              <a:effectLst>
                <a:outerShdw blurRad="38100" dist="38100" dir="2700000" algn="tl">
                  <a:schemeClr val="bg2"/>
                </a:outerShdw>
              </a:effectLst>
            </a:endParaRPr>
          </a:p>
        </p:txBody>
      </p:sp>
      <p:sp>
        <p:nvSpPr>
          <p:cNvPr id="5125" name="TextBox 512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54259FB4-D644-4488-A774-80DEA895B355}" type="slidenum">
              <a:rPr lang="en-US" altLang="zh-CN" sz="1000">
                <a:effectLst>
                  <a:outerShdw blurRad="38100" dist="38100" dir="2700000" algn="tl">
                    <a:schemeClr val="bg2"/>
                  </a:outerShdw>
                </a:effectLst>
              </a:rPr>
              <a:t>4</a:t>
            </a:fld>
            <a:endParaRPr lang="en-US" altLang="zh-CN" sz="1000">
              <a:effectLst>
                <a:outerShdw blurRad="38100" dist="38100" dir="2700000" algn="tl">
                  <a:schemeClr val="bg2"/>
                </a:outerShdw>
              </a:effectLst>
            </a:endParaRPr>
          </a:p>
        </p:txBody>
      </p:sp>
      <p:grpSp>
        <p:nvGrpSpPr>
          <p:cNvPr id="7171" name="Group 2"/>
          <p:cNvGrpSpPr/>
          <p:nvPr/>
        </p:nvGrpSpPr>
        <p:grpSpPr>
          <a:xfrm>
            <a:off x="2057400" y="1295400"/>
            <a:ext cx="5040312" cy="1296988"/>
            <a:chOff x="1247" y="663"/>
            <a:chExt cx="3175" cy="817"/>
          </a:xfrm>
        </p:grpSpPr>
        <p:sp>
          <p:nvSpPr>
            <p:cNvPr id="7191" name="Rectangle 3"/>
            <p:cNvSpPr/>
            <p:nvPr/>
          </p:nvSpPr>
          <p:spPr>
            <a:xfrm>
              <a:off x="1247" y="663"/>
              <a:ext cx="3175" cy="817"/>
            </a:xfrm>
            <a:prstGeom prst="rect">
              <a:avLst/>
            </a:prstGeom>
            <a:solidFill>
              <a:srgbClr val="339966"/>
            </a:solidFill>
            <a:ln>
              <a:noFill/>
              <a:miter lim="800000"/>
            </a:ln>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eaLnBrk="1" hangingPunct="1"/>
              <a:endParaRPr lang="zh-CN" altLang="en-US"/>
            </a:p>
          </p:txBody>
        </p:sp>
        <p:sp>
          <p:nvSpPr>
            <p:cNvPr id="7192" name="Text Box 4"/>
            <p:cNvSpPr/>
            <p:nvPr/>
          </p:nvSpPr>
          <p:spPr>
            <a:xfrm>
              <a:off x="1383" y="845"/>
              <a:ext cx="2949" cy="365"/>
            </a:xfrm>
            <a:prstGeom prst="rect">
              <a:avLst/>
            </a:prstGeom>
            <a:noFill/>
            <a:ln>
              <a:noFill/>
              <a:miter lim="800000"/>
            </a:ln>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algn="ctr" eaLnBrk="1" hangingPunct="1">
                <a:spcBef>
                  <a:spcPct val="50000"/>
                </a:spcBef>
              </a:pPr>
              <a:r>
                <a:rPr lang="zh-CN" altLang="en-US" sz="3200">
                  <a:solidFill>
                    <a:srgbClr val="FFFFFF"/>
                  </a:solidFill>
                  <a:latin typeface="Arial"/>
                  <a:ea typeface="楷体_GB2312" pitchFamily="49" charset="-122"/>
                </a:rPr>
                <a:t>统计法的表现形式</a:t>
              </a:r>
              <a:endParaRPr lang="zh-CN" altLang="en-US" sz="3200">
                <a:solidFill>
                  <a:srgbClr val="FFFFFF"/>
                </a:solidFill>
                <a:latin typeface="Arial"/>
                <a:ea typeface="楷体_GB2312" pitchFamily="49" charset="-122"/>
              </a:endParaRPr>
            </a:p>
          </p:txBody>
        </p:sp>
      </p:grpSp>
      <p:grpSp>
        <p:nvGrpSpPr>
          <p:cNvPr id="7172" name="Group 5"/>
          <p:cNvGrpSpPr/>
          <p:nvPr/>
        </p:nvGrpSpPr>
        <p:grpSpPr>
          <a:xfrm>
            <a:off x="215900" y="4221162"/>
            <a:ext cx="2016125" cy="1008062"/>
            <a:chOff x="136" y="2659"/>
            <a:chExt cx="1270" cy="635"/>
          </a:xfrm>
        </p:grpSpPr>
        <p:sp>
          <p:nvSpPr>
            <p:cNvPr id="7189" name="Rectangle 6"/>
            <p:cNvSpPr/>
            <p:nvPr/>
          </p:nvSpPr>
          <p:spPr>
            <a:xfrm>
              <a:off x="136" y="2659"/>
              <a:ext cx="1270" cy="635"/>
            </a:xfrm>
            <a:prstGeom prst="rect">
              <a:avLst/>
            </a:prstGeom>
            <a:solidFill>
              <a:srgbClr val="339966"/>
            </a:solidFill>
            <a:ln>
              <a:noFill/>
              <a:miter lim="800000"/>
            </a:ln>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eaLnBrk="1" hangingPunct="1"/>
              <a:endParaRPr lang="zh-CN" altLang="en-US"/>
            </a:p>
          </p:txBody>
        </p:sp>
        <p:sp>
          <p:nvSpPr>
            <p:cNvPr id="7190" name="Text Box 7"/>
            <p:cNvSpPr/>
            <p:nvPr/>
          </p:nvSpPr>
          <p:spPr>
            <a:xfrm>
              <a:off x="313" y="2795"/>
              <a:ext cx="953" cy="327"/>
            </a:xfrm>
            <a:prstGeom prst="rect">
              <a:avLst/>
            </a:prstGeom>
            <a:noFill/>
            <a:ln>
              <a:noFill/>
              <a:miter lim="800000"/>
            </a:ln>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algn="ctr" eaLnBrk="1" hangingPunct="1">
                <a:spcBef>
                  <a:spcPct val="50000"/>
                </a:spcBef>
              </a:pPr>
              <a:r>
                <a:rPr lang="zh-CN" altLang="en-US" sz="2800">
                  <a:solidFill>
                    <a:srgbClr val="FFFFFF"/>
                  </a:solidFill>
                  <a:latin typeface="Arial"/>
                  <a:ea typeface="楷体_GB2312" pitchFamily="49" charset="-122"/>
                </a:rPr>
                <a:t>法律</a:t>
              </a:r>
              <a:endParaRPr lang="zh-CN" altLang="en-US" sz="2800">
                <a:solidFill>
                  <a:srgbClr val="FFFFFF"/>
                </a:solidFill>
                <a:latin typeface="Arial"/>
                <a:ea typeface="楷体_GB2312" pitchFamily="49" charset="-122"/>
              </a:endParaRPr>
            </a:p>
          </p:txBody>
        </p:sp>
      </p:grpSp>
      <p:grpSp>
        <p:nvGrpSpPr>
          <p:cNvPr id="7173" name="Group 8"/>
          <p:cNvGrpSpPr/>
          <p:nvPr/>
        </p:nvGrpSpPr>
        <p:grpSpPr>
          <a:xfrm>
            <a:off x="2447925" y="4221162"/>
            <a:ext cx="2016125" cy="1008062"/>
            <a:chOff x="1542" y="2659"/>
            <a:chExt cx="1270" cy="635"/>
          </a:xfrm>
        </p:grpSpPr>
        <p:sp>
          <p:nvSpPr>
            <p:cNvPr id="7187" name="Rectangle 9"/>
            <p:cNvSpPr/>
            <p:nvPr/>
          </p:nvSpPr>
          <p:spPr>
            <a:xfrm>
              <a:off x="1542" y="2659"/>
              <a:ext cx="1270" cy="635"/>
            </a:xfrm>
            <a:prstGeom prst="rect">
              <a:avLst/>
            </a:prstGeom>
            <a:solidFill>
              <a:srgbClr val="339966"/>
            </a:solidFill>
            <a:ln>
              <a:noFill/>
              <a:miter lim="800000"/>
            </a:ln>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eaLnBrk="1" hangingPunct="1"/>
              <a:endParaRPr lang="zh-CN" altLang="en-US"/>
            </a:p>
          </p:txBody>
        </p:sp>
        <p:sp>
          <p:nvSpPr>
            <p:cNvPr id="7188" name="Text Box 10"/>
            <p:cNvSpPr/>
            <p:nvPr/>
          </p:nvSpPr>
          <p:spPr>
            <a:xfrm>
              <a:off x="1655" y="2795"/>
              <a:ext cx="1043" cy="327"/>
            </a:xfrm>
            <a:prstGeom prst="rect">
              <a:avLst/>
            </a:prstGeom>
            <a:noFill/>
            <a:ln>
              <a:noFill/>
              <a:miter lim="800000"/>
            </a:ln>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algn="ctr" eaLnBrk="1" hangingPunct="1">
                <a:spcBef>
                  <a:spcPct val="50000"/>
                </a:spcBef>
              </a:pPr>
              <a:r>
                <a:rPr lang="zh-CN" altLang="en-US" sz="2800">
                  <a:solidFill>
                    <a:srgbClr val="FFFFFF"/>
                  </a:solidFill>
                  <a:latin typeface="Arial"/>
                  <a:ea typeface="楷体_GB2312" pitchFamily="49" charset="-122"/>
                </a:rPr>
                <a:t>行政法规</a:t>
              </a:r>
              <a:endParaRPr lang="zh-CN" altLang="en-US" sz="2800">
                <a:solidFill>
                  <a:srgbClr val="FFFFFF"/>
                </a:solidFill>
                <a:latin typeface="Arial"/>
                <a:ea typeface="楷体_GB2312" pitchFamily="49" charset="-122"/>
              </a:endParaRPr>
            </a:p>
          </p:txBody>
        </p:sp>
      </p:grpSp>
      <p:grpSp>
        <p:nvGrpSpPr>
          <p:cNvPr id="7174" name="Group 11"/>
          <p:cNvGrpSpPr/>
          <p:nvPr/>
        </p:nvGrpSpPr>
        <p:grpSpPr>
          <a:xfrm>
            <a:off x="4672012" y="4221162"/>
            <a:ext cx="2024062" cy="1008062"/>
            <a:chOff x="2943" y="2659"/>
            <a:chExt cx="1275" cy="635"/>
          </a:xfrm>
        </p:grpSpPr>
        <p:sp>
          <p:nvSpPr>
            <p:cNvPr id="7185" name="Rectangle 12"/>
            <p:cNvSpPr/>
            <p:nvPr/>
          </p:nvSpPr>
          <p:spPr>
            <a:xfrm>
              <a:off x="2948" y="2659"/>
              <a:ext cx="1270" cy="635"/>
            </a:xfrm>
            <a:prstGeom prst="rect">
              <a:avLst/>
            </a:prstGeom>
            <a:solidFill>
              <a:srgbClr val="339966"/>
            </a:solidFill>
            <a:ln>
              <a:noFill/>
              <a:miter lim="800000"/>
            </a:ln>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eaLnBrk="1" hangingPunct="1"/>
              <a:endParaRPr lang="zh-CN" altLang="en-US"/>
            </a:p>
          </p:txBody>
        </p:sp>
        <p:sp>
          <p:nvSpPr>
            <p:cNvPr id="7186" name="Text Box 13"/>
            <p:cNvSpPr/>
            <p:nvPr/>
          </p:nvSpPr>
          <p:spPr>
            <a:xfrm>
              <a:off x="2943" y="2795"/>
              <a:ext cx="1236" cy="327"/>
            </a:xfrm>
            <a:prstGeom prst="rect">
              <a:avLst/>
            </a:prstGeom>
            <a:noFill/>
            <a:ln>
              <a:noFill/>
              <a:miter lim="800000"/>
            </a:ln>
            <a:effectLst/>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algn="ctr" eaLnBrk="1" hangingPunct="1"/>
              <a:r>
                <a:rPr lang="zh-CN" altLang="en-US" sz="2800">
                  <a:solidFill>
                    <a:srgbClr val="FFFFFF"/>
                  </a:solidFill>
                  <a:latin typeface="Arial"/>
                  <a:ea typeface="楷体_GB2312" pitchFamily="49" charset="-122"/>
                </a:rPr>
                <a:t>地方性法规</a:t>
              </a:r>
              <a:endParaRPr lang="zh-CN" altLang="en-US" sz="2800">
                <a:solidFill>
                  <a:srgbClr val="FFFFFF"/>
                </a:solidFill>
                <a:latin typeface="Arial"/>
                <a:ea typeface="楷体_GB2312" pitchFamily="49" charset="-122"/>
              </a:endParaRPr>
            </a:p>
          </p:txBody>
        </p:sp>
      </p:grpSp>
      <p:grpSp>
        <p:nvGrpSpPr>
          <p:cNvPr id="7175" name="Group 14"/>
          <p:cNvGrpSpPr/>
          <p:nvPr/>
        </p:nvGrpSpPr>
        <p:grpSpPr>
          <a:xfrm>
            <a:off x="6926262" y="4221162"/>
            <a:ext cx="2016125" cy="1008062"/>
            <a:chOff x="4354" y="2659"/>
            <a:chExt cx="1270" cy="635"/>
          </a:xfrm>
        </p:grpSpPr>
        <p:sp>
          <p:nvSpPr>
            <p:cNvPr id="7183" name="Rectangle 15"/>
            <p:cNvSpPr/>
            <p:nvPr/>
          </p:nvSpPr>
          <p:spPr>
            <a:xfrm>
              <a:off x="4354" y="2659"/>
              <a:ext cx="1270" cy="635"/>
            </a:xfrm>
            <a:prstGeom prst="rect">
              <a:avLst/>
            </a:prstGeom>
            <a:solidFill>
              <a:srgbClr val="339966"/>
            </a:solidFill>
            <a:ln>
              <a:noFill/>
              <a:miter lim="800000"/>
            </a:ln>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eaLnBrk="1" hangingPunct="1"/>
              <a:endParaRPr lang="zh-CN" altLang="en-US"/>
            </a:p>
          </p:txBody>
        </p:sp>
        <p:sp>
          <p:nvSpPr>
            <p:cNvPr id="7184" name="Text Box 16"/>
            <p:cNvSpPr/>
            <p:nvPr/>
          </p:nvSpPr>
          <p:spPr>
            <a:xfrm>
              <a:off x="4594" y="2813"/>
              <a:ext cx="725" cy="327"/>
            </a:xfrm>
            <a:prstGeom prst="rect">
              <a:avLst/>
            </a:prstGeom>
            <a:noFill/>
            <a:ln>
              <a:noFill/>
              <a:miter lim="800000"/>
            </a:ln>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400" b="0" i="0" u="none" baseline="0">
                  <a:solidFill>
                    <a:schemeClr val="tx1"/>
                  </a:solidFill>
                  <a:latin typeface="Verdana" pitchFamily="34" charset="0"/>
                  <a:ea typeface="宋体" pitchFamily="2" charset="-122"/>
                </a:defRPr>
              </a:lvl5pPr>
            </a:lstStyle>
            <a:p>
              <a:pPr marL="0" lvl="0" indent="0" algn="ctr" eaLnBrk="1" hangingPunct="1">
                <a:spcBef>
                  <a:spcPct val="50000"/>
                </a:spcBef>
              </a:pPr>
              <a:r>
                <a:rPr lang="zh-CN" altLang="en-US" sz="2800">
                  <a:solidFill>
                    <a:srgbClr val="FFFFFF"/>
                  </a:solidFill>
                  <a:latin typeface="Arial"/>
                  <a:ea typeface="楷体_GB2312" pitchFamily="49" charset="-122"/>
                </a:rPr>
                <a:t>规章</a:t>
              </a:r>
              <a:endParaRPr lang="zh-CN" altLang="en-US" sz="2800">
                <a:solidFill>
                  <a:srgbClr val="FFFFFF"/>
                </a:solidFill>
                <a:latin typeface="Arial"/>
                <a:ea typeface="楷体_GB2312" pitchFamily="49" charset="-122"/>
              </a:endParaRPr>
            </a:p>
          </p:txBody>
        </p:sp>
      </p:grpSp>
      <p:grpSp>
        <p:nvGrpSpPr>
          <p:cNvPr id="7176" name="Group 17"/>
          <p:cNvGrpSpPr/>
          <p:nvPr/>
        </p:nvGrpSpPr>
        <p:grpSpPr>
          <a:xfrm>
            <a:off x="1187450" y="2349500"/>
            <a:ext cx="6769100" cy="1901825"/>
            <a:chOff x="748" y="1480"/>
            <a:chExt cx="4264" cy="1198"/>
          </a:xfrm>
        </p:grpSpPr>
        <p:cxnSp>
          <p:nvCxnSpPr>
            <p:cNvPr id="7177" name="Line 18"/>
            <p:cNvCxnSpPr/>
            <p:nvPr/>
          </p:nvCxnSpPr>
          <p:spPr>
            <a:xfrm flipH="1">
              <a:off x="2880" y="1480"/>
              <a:ext cx="0" cy="589"/>
            </a:xfrm>
            <a:prstGeom prst="line">
              <a:avLst/>
            </a:prstGeom>
            <a:noFill/>
            <a:ln w="50800">
              <a:solidFill>
                <a:srgbClr val="339966"/>
              </a:solidFill>
              <a:miter lim="800000"/>
            </a:ln>
            <a:effectLst/>
          </p:spPr>
        </p:cxnSp>
        <p:cxnSp>
          <p:nvCxnSpPr>
            <p:cNvPr id="7178" name="Line 19"/>
            <p:cNvCxnSpPr/>
            <p:nvPr/>
          </p:nvCxnSpPr>
          <p:spPr>
            <a:xfrm>
              <a:off x="748" y="2069"/>
              <a:ext cx="4264" cy="0"/>
            </a:xfrm>
            <a:prstGeom prst="line">
              <a:avLst/>
            </a:prstGeom>
            <a:noFill/>
            <a:ln w="50800">
              <a:solidFill>
                <a:srgbClr val="339966"/>
              </a:solidFill>
              <a:miter lim="800000"/>
            </a:ln>
            <a:effectLst/>
          </p:spPr>
        </p:cxnSp>
        <p:cxnSp>
          <p:nvCxnSpPr>
            <p:cNvPr id="7179" name="Line 20"/>
            <p:cNvCxnSpPr/>
            <p:nvPr/>
          </p:nvCxnSpPr>
          <p:spPr>
            <a:xfrm flipH="1">
              <a:off x="748" y="2069"/>
              <a:ext cx="0" cy="590"/>
            </a:xfrm>
            <a:prstGeom prst="line">
              <a:avLst/>
            </a:prstGeom>
            <a:noFill/>
            <a:ln w="50800">
              <a:solidFill>
                <a:srgbClr val="339966"/>
              </a:solidFill>
              <a:miter lim="800000"/>
            </a:ln>
            <a:effectLst/>
          </p:spPr>
        </p:cxnSp>
        <p:cxnSp>
          <p:nvCxnSpPr>
            <p:cNvPr id="7180" name="Line 21"/>
            <p:cNvCxnSpPr/>
            <p:nvPr/>
          </p:nvCxnSpPr>
          <p:spPr>
            <a:xfrm flipH="1">
              <a:off x="3569" y="2069"/>
              <a:ext cx="0" cy="590"/>
            </a:xfrm>
            <a:prstGeom prst="line">
              <a:avLst/>
            </a:prstGeom>
            <a:noFill/>
            <a:ln w="50800">
              <a:solidFill>
                <a:srgbClr val="339966"/>
              </a:solidFill>
              <a:miter lim="800000"/>
            </a:ln>
            <a:effectLst/>
          </p:spPr>
        </p:cxnSp>
        <p:cxnSp>
          <p:nvCxnSpPr>
            <p:cNvPr id="7181" name="Line 22"/>
            <p:cNvCxnSpPr/>
            <p:nvPr/>
          </p:nvCxnSpPr>
          <p:spPr>
            <a:xfrm flipH="1">
              <a:off x="2172" y="2088"/>
              <a:ext cx="0" cy="590"/>
            </a:xfrm>
            <a:prstGeom prst="line">
              <a:avLst/>
            </a:prstGeom>
            <a:noFill/>
            <a:ln w="50800">
              <a:solidFill>
                <a:srgbClr val="339966"/>
              </a:solidFill>
              <a:miter lim="800000"/>
            </a:ln>
            <a:effectLst/>
          </p:spPr>
        </p:cxnSp>
        <p:cxnSp>
          <p:nvCxnSpPr>
            <p:cNvPr id="7182" name="Line 23"/>
            <p:cNvCxnSpPr/>
            <p:nvPr/>
          </p:nvCxnSpPr>
          <p:spPr>
            <a:xfrm flipH="1">
              <a:off x="5012" y="2069"/>
              <a:ext cx="0" cy="590"/>
            </a:xfrm>
            <a:prstGeom prst="line">
              <a:avLst/>
            </a:prstGeom>
            <a:noFill/>
            <a:ln w="50800">
              <a:solidFill>
                <a:srgbClr val="339966"/>
              </a:solidFill>
              <a:miter lim="800000"/>
            </a:ln>
            <a:effectLst/>
          </p:spPr>
        </p:cxnSp>
      </p:grpSp>
      <p:sp>
        <p:nvSpPr>
          <p:cNvPr id="7193" name="TextBox 719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D0E27DD-5FFC-4C2D-9E19-92CD13237495}" type="slidenum">
              <a:rPr lang="en-US" altLang="zh-CN" sz="1000">
                <a:effectLst>
                  <a:outerShdw blurRad="38100" dist="38100" dir="2700000" algn="tl">
                    <a:schemeClr val="bg2"/>
                  </a:outerShdw>
                </a:effectLst>
              </a:rPr>
              <a:t>5</a:t>
            </a:fld>
            <a:endParaRPr lang="en-US" altLang="zh-CN" sz="1000">
              <a:effectLst>
                <a:outerShdw blurRad="38100" dist="38100" dir="2700000" algn="tl">
                  <a:schemeClr val="bg2"/>
                </a:outerShdw>
              </a:effectLst>
            </a:endParaRPr>
          </a:p>
        </p:txBody>
      </p:sp>
      <p:sp>
        <p:nvSpPr>
          <p:cNvPr id="9219"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tx1"/>
                </a:solidFill>
                <a:effectLst>
                  <a:outerShdw blurRad="38100" dist="38100" dir="2700000" algn="tl">
                    <a:schemeClr val="bg2"/>
                  </a:outerShdw>
                </a:effectLst>
              </a:rPr>
              <a:t>统计行政法规</a:t>
            </a:r>
            <a:endParaRPr lang="zh-CN" altLang="en-US">
              <a:solidFill>
                <a:schemeClr val="tx1"/>
              </a:solidFill>
              <a:effectLst>
                <a:outerShdw blurRad="38100" dist="38100" dir="2700000" algn="tl">
                  <a:schemeClr val="bg2"/>
                </a:outerShdw>
              </a:effectLst>
            </a:endParaRPr>
          </a:p>
        </p:txBody>
      </p:sp>
      <p:sp>
        <p:nvSpPr>
          <p:cNvPr id="9220"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1</a:t>
            </a:r>
            <a:r>
              <a:rPr lang="zh-CN" altLang="en-US">
                <a:solidFill>
                  <a:schemeClr val="folHlink"/>
                </a:solidFill>
                <a:effectLst>
                  <a:outerShdw blurRad="38100" dist="38100" dir="2700000" algn="tl">
                    <a:schemeClr val="bg2"/>
                  </a:outerShdw>
                </a:effectLst>
                <a:latin typeface="宋体" pitchFamily="2" charset="-122"/>
              </a:rPr>
              <a:t>、国家最高行政机关国务院制定；</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2</a:t>
            </a:r>
            <a:r>
              <a:rPr lang="zh-CN" altLang="en-US">
                <a:solidFill>
                  <a:schemeClr val="folHlink"/>
                </a:solidFill>
                <a:effectLst>
                  <a:outerShdw blurRad="38100" dist="38100" dir="2700000" algn="tl">
                    <a:schemeClr val="bg2"/>
                  </a:outerShdw>
                </a:effectLst>
                <a:latin typeface="宋体" pitchFamily="2" charset="-122"/>
              </a:rPr>
              <a:t>、法律地位和效力低于法律，高于地方性统计法规和统计规章；</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3</a:t>
            </a:r>
            <a:r>
              <a:rPr lang="zh-CN" altLang="en-US">
                <a:solidFill>
                  <a:schemeClr val="folHlink"/>
                </a:solidFill>
                <a:effectLst>
                  <a:outerShdw blurRad="38100" dist="38100" dir="2700000" algn="tl">
                    <a:schemeClr val="bg2"/>
                  </a:outerShdw>
                </a:effectLst>
                <a:latin typeface="宋体" pitchFamily="2" charset="-122"/>
              </a:rPr>
              <a:t>、包括：</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统计法实施细则</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全国经济普查条例</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全国人口普查条例</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全国农业普查条例</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关于工资总额组成的规定</a:t>
            </a:r>
            <a:r>
              <a:rPr lang="en-US" altLang="zh-CN">
                <a:solidFill>
                  <a:schemeClr val="folHlink"/>
                </a:solidFill>
                <a:effectLst>
                  <a:outerShdw blurRad="38100" dist="38100" dir="2700000" algn="tl">
                    <a:schemeClr val="bg2"/>
                  </a:outerShdw>
                </a:effectLst>
                <a:latin typeface="宋体" pitchFamily="2" charset="-122"/>
              </a:rPr>
              <a:t>》</a:t>
            </a:r>
            <a:r>
              <a:rPr lang="zh-CN" altLang="en-US">
                <a:solidFill>
                  <a:schemeClr val="folHlink"/>
                </a:solidFill>
                <a:effectLst>
                  <a:outerShdw blurRad="38100" dist="38100" dir="2700000" algn="tl">
                    <a:schemeClr val="bg2"/>
                  </a:outerShdw>
                </a:effectLst>
                <a:latin typeface="宋体" pitchFamily="2" charset="-122"/>
              </a:rPr>
              <a:t>等</a:t>
            </a:r>
            <a:endParaRPr lang="zh-CN" altLang="en-US">
              <a:solidFill>
                <a:schemeClr val="folHlink"/>
              </a:solidFill>
              <a:effectLst>
                <a:outerShdw blurRad="38100" dist="38100" dir="2700000" algn="tl">
                  <a:schemeClr val="bg2"/>
                </a:outerShdw>
              </a:effectLst>
              <a:latin typeface="宋体" pitchFamily="2" charset="-122"/>
            </a:endParaRPr>
          </a:p>
        </p:txBody>
      </p:sp>
      <p:sp>
        <p:nvSpPr>
          <p:cNvPr id="9221" name="TextBox 922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AF4E858-3A47-40B9-B0DB-259AE0B9AF44}" type="slidenum">
              <a:rPr lang="en-US" altLang="zh-CN" sz="1000">
                <a:effectLst>
                  <a:outerShdw blurRad="38100" dist="38100" dir="2700000" algn="tl">
                    <a:schemeClr val="bg2"/>
                  </a:outerShdw>
                </a:effectLst>
              </a:rPr>
              <a:t>6</a:t>
            </a:fld>
            <a:endParaRPr lang="en-US" altLang="zh-CN" sz="1000">
              <a:effectLst>
                <a:outerShdw blurRad="38100" dist="38100" dir="2700000" algn="tl">
                  <a:schemeClr val="bg2"/>
                </a:outerShdw>
              </a:effectLst>
            </a:endParaRPr>
          </a:p>
        </p:txBody>
      </p:sp>
      <p:sp>
        <p:nvSpPr>
          <p:cNvPr id="11267"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tx1"/>
                </a:solidFill>
                <a:effectLst>
                  <a:outerShdw blurRad="38100" dist="38100" dir="2700000" algn="tl">
                    <a:schemeClr val="bg2"/>
                  </a:outerShdw>
                </a:effectLst>
              </a:rPr>
              <a:t>统计行政规章</a:t>
            </a:r>
            <a:endParaRPr lang="zh-CN" altLang="en-US">
              <a:solidFill>
                <a:schemeClr val="tx1"/>
              </a:solidFill>
              <a:effectLst>
                <a:outerShdw blurRad="38100" dist="38100" dir="2700000" algn="tl">
                  <a:schemeClr val="bg2"/>
                </a:outerShdw>
              </a:effectLst>
            </a:endParaRPr>
          </a:p>
        </p:txBody>
      </p:sp>
      <p:sp>
        <p:nvSpPr>
          <p:cNvPr id="11268"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buNone/>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、国务院各部门和各省、自治区、直辖市人民政府及省、自治区人民政府所在地的市、经济特区政府所在地的市和经国务院批准的较大的市的人民政府制定；分政府规章和部门规章两类</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buNone/>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buNone/>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、法律地位和效力低于法律和行政法规；</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buNone/>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buNone/>
            </a:pP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、如：</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统计违法违纪行为处分规定</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统计执法检查规定</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统计从业资格认定办法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涉外调查管理办法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统计调查证管理办法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部门调查项目管理暂行办法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新闻出版统计管理办法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等</a:t>
            </a:r>
            <a:endParaRPr lang="zh-CN" altLang="en-US" sz="2800">
              <a:solidFill>
                <a:schemeClr val="folHlink"/>
              </a:solidFill>
              <a:effectLst>
                <a:outerShdw blurRad="38100" dist="38100" dir="2700000" algn="tl">
                  <a:schemeClr val="bg2"/>
                </a:outerShdw>
              </a:effectLst>
              <a:latin typeface="宋体" pitchFamily="2" charset="-122"/>
            </a:endParaRPr>
          </a:p>
        </p:txBody>
      </p:sp>
      <p:sp>
        <p:nvSpPr>
          <p:cNvPr id="11269" name="TextBox 1126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C34C805-A0B1-47F6-9337-020495F4CA4C}" type="slidenum">
              <a:rPr lang="en-US" altLang="zh-CN" sz="1000">
                <a:effectLst>
                  <a:outerShdw blurRad="38100" dist="38100" dir="2700000" algn="tl">
                    <a:schemeClr val="bg2"/>
                  </a:outerShdw>
                </a:effectLst>
              </a:rPr>
              <a:t>7</a:t>
            </a:fld>
            <a:endParaRPr lang="en-US" altLang="zh-CN" sz="1000">
              <a:effectLst>
                <a:outerShdw blurRad="38100" dist="38100" dir="2700000" algn="tl">
                  <a:schemeClr val="bg2"/>
                </a:outerShdw>
              </a:effectLst>
            </a:endParaRPr>
          </a:p>
        </p:txBody>
      </p:sp>
      <p:sp>
        <p:nvSpPr>
          <p:cNvPr id="13315" name="Rectangle 2"/>
          <p:cNvSpPr>
            <a:spLocks noGrp="1" noChangeArrowheads="1"/>
          </p:cNvSpPr>
          <p:nvPr>
            <p:ph type="title" idx="4294967295"/>
          </p:nvPr>
        </p:nvSpPr>
        <p:spPr>
          <a:xfrm>
            <a:off x="457200" y="277812"/>
            <a:ext cx="8229600" cy="4841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a:effectLst>
                <a:outerShdw blurRad="38100" dist="38100" dir="2700000" algn="tl">
                  <a:schemeClr val="bg2"/>
                </a:outerShdw>
              </a:effectLst>
            </a:endParaRPr>
          </a:p>
        </p:txBody>
      </p:sp>
      <p:sp>
        <p:nvSpPr>
          <p:cNvPr id="13316" name="Rectangle 3"/>
          <p:cNvSpPr>
            <a:spLocks noGrp="1" noChangeArrowheads="1"/>
          </p:cNvSpPr>
          <p:nvPr>
            <p:ph type="body" idx="4294967295"/>
          </p:nvPr>
        </p:nvSpPr>
        <p:spPr>
          <a:xfrm>
            <a:off x="457200" y="685800"/>
            <a:ext cx="8229600" cy="51403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400">
                <a:solidFill>
                  <a:schemeClr val="folHlink"/>
                </a:solidFill>
                <a:effectLst>
                  <a:outerShdw blurRad="38100" dist="38100" dir="2700000" algn="tl">
                    <a:schemeClr val="bg2"/>
                  </a:outerShdw>
                </a:effectLst>
              </a:rPr>
              <a:t>（二）、规范国家机关、社会团体、各种经济组织以及公民在统计活动中的行为，保障统计资料的</a:t>
            </a:r>
            <a:r>
              <a:rPr lang="zh-CN" altLang="en-US" sz="2400">
                <a:effectLst>
                  <a:outerShdw blurRad="38100" dist="38100" dir="2700000" algn="tl">
                    <a:schemeClr val="bg2"/>
                  </a:outerShdw>
                </a:effectLst>
              </a:rPr>
              <a:t>真实性</a:t>
            </a:r>
            <a:r>
              <a:rPr lang="zh-CN" altLang="en-US" sz="2400">
                <a:solidFill>
                  <a:schemeClr val="folHlink"/>
                </a:solidFill>
                <a:effectLst>
                  <a:outerShdw blurRad="38100" dist="38100" dir="2700000" algn="tl">
                    <a:schemeClr val="bg2"/>
                  </a:outerShdw>
                </a:effectLst>
              </a:rPr>
              <a:t>、</a:t>
            </a:r>
            <a:r>
              <a:rPr lang="zh-CN" altLang="en-US" sz="2400">
                <a:effectLst>
                  <a:outerShdw blurRad="38100" dist="38100" dir="2700000" algn="tl">
                    <a:schemeClr val="bg2"/>
                  </a:outerShdw>
                </a:effectLst>
              </a:rPr>
              <a:t>准确性、及时性</a:t>
            </a:r>
            <a:r>
              <a:rPr lang="zh-CN" altLang="en-US" sz="2400">
                <a:solidFill>
                  <a:schemeClr val="folHlink"/>
                </a:solidFill>
                <a:effectLst>
                  <a:outerShdw blurRad="38100" dist="38100" dir="2700000" algn="tl">
                    <a:schemeClr val="bg2"/>
                  </a:outerShdw>
                </a:effectLst>
              </a:rPr>
              <a:t>。</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r>
              <a:rPr lang="zh-CN" altLang="en-US" sz="2400">
                <a:solidFill>
                  <a:schemeClr val="folHlink"/>
                </a:solidFill>
                <a:effectLst>
                  <a:outerShdw blurRad="38100" dist="38100" dir="2700000" algn="tl">
                    <a:schemeClr val="bg2"/>
                  </a:outerShdw>
                </a:effectLst>
              </a:rPr>
              <a:t>统计法明确规定：国家机关、企业事业单位和其他组织以及个体工商户和个人等统计调查对象都必须依法真实、准确、完整、及时地如实提供统计资料，不得提供不真实、不完整的统计资料，不得迟报、拒报统计资料。</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统计法</a:t>
            </a: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规定：</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buNone/>
            </a:pPr>
            <a:r>
              <a:rPr lang="zh-CN" altLang="en-US" sz="2400">
                <a:solidFill>
                  <a:schemeClr val="folHlink"/>
                </a:solidFill>
                <a:effectLst>
                  <a:outerShdw blurRad="38100" dist="38100" dir="2700000" algn="tl">
                    <a:schemeClr val="bg2"/>
                  </a:outerShdw>
                </a:effectLst>
              </a:rPr>
              <a:t>  统计机构、统计人员应当如实搜集、报送统计资料，</a:t>
            </a:r>
            <a:r>
              <a:rPr lang="zh-CN" altLang="en-US" sz="2400">
                <a:solidFill>
                  <a:srgbClr val="FFC000"/>
                </a:solidFill>
                <a:effectLst>
                  <a:outerShdw blurRad="38100" dist="38100" dir="2700000" algn="tl">
                    <a:schemeClr val="bg2"/>
                  </a:outerShdw>
                </a:effectLst>
              </a:rPr>
              <a:t>不得</a:t>
            </a:r>
            <a:r>
              <a:rPr lang="zh-CN" altLang="en-US" sz="2400">
                <a:solidFill>
                  <a:schemeClr val="folHlink"/>
                </a:solidFill>
                <a:effectLst>
                  <a:outerShdw blurRad="38100" dist="38100" dir="2700000" algn="tl">
                    <a:schemeClr val="bg2"/>
                  </a:outerShdw>
                </a:effectLst>
              </a:rPr>
              <a:t>伪造、篡改统计资料，并对其负责搜集、审核、录入的统计资料与统计调查对象报送的统计资料的一致性负责。</a:t>
            </a: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80000"/>
              </a:lnSpc>
              <a:buNone/>
            </a:pP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80000"/>
              </a:lnSpc>
              <a:buClr>
                <a:srgbClr val="FFFFCC"/>
              </a:buClr>
            </a:pPr>
            <a:r>
              <a:rPr lang="en-US" altLang="zh-CN" sz="2400">
                <a:solidFill>
                  <a:srgbClr val="FFCC66"/>
                </a:solidFill>
                <a:effectLst>
                  <a:outerShdw blurRad="38100" dist="38100" dir="2700000" algn="tl">
                    <a:schemeClr val="bg2"/>
                  </a:outerShdw>
                </a:effectLst>
              </a:rPr>
              <a:t>《</a:t>
            </a:r>
            <a:r>
              <a:rPr lang="zh-CN" altLang="en-US" sz="2400">
                <a:solidFill>
                  <a:srgbClr val="FFCC66"/>
                </a:solidFill>
                <a:effectLst>
                  <a:outerShdw blurRad="38100" dist="38100" dir="2700000" algn="tl">
                    <a:schemeClr val="bg2"/>
                  </a:outerShdw>
                </a:effectLst>
              </a:rPr>
              <a:t>统计法</a:t>
            </a:r>
            <a:r>
              <a:rPr lang="en-US" altLang="zh-CN" sz="2400">
                <a:solidFill>
                  <a:srgbClr val="FFCC66"/>
                </a:solidFill>
                <a:effectLst>
                  <a:outerShdw blurRad="38100" dist="38100" dir="2700000" algn="tl">
                    <a:schemeClr val="bg2"/>
                  </a:outerShdw>
                </a:effectLst>
              </a:rPr>
              <a:t>》</a:t>
            </a:r>
            <a:r>
              <a:rPr lang="zh-CN" altLang="en-US" sz="2400">
                <a:solidFill>
                  <a:srgbClr val="FFCC66"/>
                </a:solidFill>
                <a:effectLst>
                  <a:outerShdw blurRad="38100" dist="38100" dir="2700000" algn="tl">
                    <a:schemeClr val="bg2"/>
                  </a:outerShdw>
                </a:effectLst>
              </a:rPr>
              <a:t>规定：</a:t>
            </a:r>
            <a:endParaRPr lang="en-US" altLang="zh-CN" sz="2400">
              <a:solidFill>
                <a:srgbClr val="FFCC66"/>
              </a:solidFill>
              <a:effectLst>
                <a:outerShdw blurRad="38100" dist="38100" dir="2700000" algn="tl">
                  <a:schemeClr val="bg2"/>
                </a:outerShdw>
              </a:effectLst>
            </a:endParaRPr>
          </a:p>
          <a:p>
            <a:pPr marL="342900" marR="0" lvl="0" indent="-342900" eaLnBrk="1" hangingPunct="1">
              <a:lnSpc>
                <a:spcPct val="80000"/>
              </a:lnSpc>
              <a:buClr>
                <a:srgbClr val="FFFFCC"/>
              </a:buClr>
            </a:pPr>
            <a:r>
              <a:rPr lang="zh-CN" altLang="en-US" sz="2400">
                <a:solidFill>
                  <a:srgbClr val="FFCC66"/>
                </a:solidFill>
                <a:effectLst>
                  <a:outerShdw blurRad="38100" dist="38100" dir="2700000" algn="tl">
                    <a:schemeClr val="bg2"/>
                  </a:outerShdw>
                </a:effectLst>
              </a:rPr>
              <a:t>统计人员进行统计调查时，有权就与统计有关的问题询问有关人员，要求其如实提供有关情况、资料并改正不真实、不准确的资料。</a:t>
            </a:r>
            <a:endParaRPr lang="zh-CN" altLang="en-US" sz="2400">
              <a:solidFill>
                <a:srgbClr val="FFCC66"/>
              </a:solidFill>
              <a:effectLst>
                <a:outerShdw blurRad="38100" dist="38100" dir="2700000" algn="tl">
                  <a:schemeClr val="bg2"/>
                </a:outerShdw>
              </a:effectLst>
            </a:endParaRPr>
          </a:p>
          <a:p>
            <a:pPr marL="342900" marR="0" lvl="0" indent="-342900" eaLnBrk="1" hangingPunct="1">
              <a:lnSpc>
                <a:spcPct val="80000"/>
              </a:lnSpc>
              <a:buNone/>
            </a:pP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80000"/>
              </a:lnSpc>
              <a:buNone/>
            </a:pP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80000"/>
              </a:lnSpc>
              <a:buNone/>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en-US" altLang="zh-CN" sz="2400">
              <a:solidFill>
                <a:schemeClr val="folHlink"/>
              </a:solidFill>
              <a:effectLst>
                <a:outerShdw blurRad="38100" dist="38100" dir="2700000" algn="tl">
                  <a:schemeClr val="bg2"/>
                </a:outerShdw>
              </a:effectLst>
            </a:endParaRPr>
          </a:p>
        </p:txBody>
      </p:sp>
      <p:sp>
        <p:nvSpPr>
          <p:cNvPr id="13317" name="TextBox 1331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3EFD21E-0884-4EBA-8188-3CEEDD7ACB62}" type="slidenum">
              <a:rPr lang="en-US" altLang="zh-CN" sz="1000">
                <a:effectLst>
                  <a:outerShdw blurRad="38100" dist="38100" dir="2700000" algn="tl">
                    <a:schemeClr val="bg2"/>
                  </a:outerShdw>
                </a:effectLst>
              </a:rPr>
              <a:t>8</a:t>
            </a:fld>
            <a:endParaRPr lang="en-US" altLang="zh-CN" sz="1000">
              <a:effectLst>
                <a:outerShdw blurRad="38100" dist="38100" dir="2700000" algn="tl">
                  <a:schemeClr val="bg2"/>
                </a:outerShdw>
              </a:effectLst>
            </a:endParaRPr>
          </a:p>
        </p:txBody>
      </p:sp>
      <p:sp>
        <p:nvSpPr>
          <p:cNvPr id="15363"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en-US" altLang="zh-CN" sz="4000">
                <a:solidFill>
                  <a:schemeClr val="folHlink"/>
                </a:solidFill>
                <a:effectLst>
                  <a:outerShdw blurRad="38100" dist="38100" dir="2700000" algn="tl">
                    <a:schemeClr val="bg2"/>
                  </a:outerShdw>
                </a:effectLst>
                <a:latin typeface="宋体" pitchFamily="2" charset="-122"/>
              </a:rPr>
              <a:t>2</a:t>
            </a:r>
            <a:r>
              <a:rPr lang="zh-CN" altLang="en-US" sz="4000">
                <a:solidFill>
                  <a:schemeClr val="folHlink"/>
                </a:solidFill>
                <a:effectLst>
                  <a:outerShdw blurRad="38100" dist="38100" dir="2700000" algn="tl">
                    <a:schemeClr val="bg2"/>
                  </a:outerShdw>
                </a:effectLst>
                <a:latin typeface="宋体" pitchFamily="2" charset="-122"/>
              </a:rPr>
              <a:t>、</a:t>
            </a:r>
            <a:r>
              <a:rPr lang="zh-CN" altLang="en-US" sz="4000" b="1">
                <a:solidFill>
                  <a:schemeClr val="folHlink"/>
                </a:solidFill>
                <a:effectLst>
                  <a:outerShdw blurRad="38100" dist="38100" dir="2700000" algn="tl">
                    <a:schemeClr val="bg2"/>
                  </a:outerShdw>
                </a:effectLst>
                <a:latin typeface="宋体" pitchFamily="2" charset="-122"/>
              </a:rPr>
              <a:t>统计机构</a:t>
            </a:r>
            <a:r>
              <a:rPr lang="zh-CN" altLang="en-US" sz="4000" b="1">
                <a:solidFill>
                  <a:schemeClr val="tx1"/>
                </a:solidFill>
                <a:effectLst>
                  <a:outerShdw blurRad="38100" dist="38100" dir="2700000" algn="tl">
                    <a:schemeClr val="bg2"/>
                  </a:outerShdw>
                </a:effectLst>
                <a:latin typeface="宋体" pitchFamily="2" charset="-122"/>
              </a:rPr>
              <a:t>依法履行职责原则</a:t>
            </a:r>
            <a:r>
              <a:rPr lang="zh-CN" altLang="en-US" sz="4000" b="1">
                <a:solidFill>
                  <a:schemeClr val="folHlink"/>
                </a:solidFill>
                <a:effectLst>
                  <a:outerShdw blurRad="38100" dist="38100" dir="2700000" algn="tl">
                    <a:schemeClr val="bg2"/>
                  </a:outerShdw>
                </a:effectLst>
                <a:latin typeface="宋体" pitchFamily="2" charset="-122"/>
              </a:rPr>
              <a:t>；</a:t>
            </a:r>
            <a:endParaRPr lang="zh-CN" altLang="en-US" sz="4000" b="1">
              <a:solidFill>
                <a:schemeClr val="folHlink"/>
              </a:solidFill>
              <a:effectLst>
                <a:outerShdw blurRad="38100" dist="38100" dir="2700000" algn="tl">
                  <a:schemeClr val="bg2"/>
                </a:outerShdw>
              </a:effectLst>
              <a:latin typeface="宋体" pitchFamily="2" charset="-122"/>
            </a:endParaRPr>
          </a:p>
        </p:txBody>
      </p:sp>
      <p:sp>
        <p:nvSpPr>
          <p:cNvPr id="15364"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内容：</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1</a:t>
            </a:r>
            <a:r>
              <a:rPr lang="zh-CN" altLang="en-US">
                <a:solidFill>
                  <a:schemeClr val="folHlink"/>
                </a:solidFill>
                <a:effectLst>
                  <a:outerShdw blurRad="38100" dist="38100" dir="2700000" algn="tl">
                    <a:schemeClr val="bg2"/>
                  </a:outerShdw>
                </a:effectLst>
                <a:latin typeface="宋体" pitchFamily="2" charset="-122"/>
              </a:rPr>
              <a:t>）统计机构的职责是法定的</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en-US" altLang="zh-CN">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2</a:t>
            </a:r>
            <a:r>
              <a:rPr lang="zh-CN" altLang="en-US">
                <a:solidFill>
                  <a:schemeClr val="folHlink"/>
                </a:solidFill>
                <a:effectLst>
                  <a:outerShdw blurRad="38100" dist="38100" dir="2700000" algn="tl">
                    <a:schemeClr val="bg2"/>
                  </a:outerShdw>
                </a:effectLst>
                <a:latin typeface="宋体" pitchFamily="2" charset="-122"/>
              </a:rPr>
              <a:t>）统计机构应当依法履行职权，既不能放弃职权，更不能超越职权、滥用职权</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en-US" altLang="zh-CN">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3</a:t>
            </a:r>
            <a:r>
              <a:rPr lang="zh-CN" altLang="en-US">
                <a:solidFill>
                  <a:schemeClr val="folHlink"/>
                </a:solidFill>
                <a:effectLst>
                  <a:outerShdw blurRad="38100" dist="38100" dir="2700000" algn="tl">
                    <a:schemeClr val="bg2"/>
                  </a:outerShdw>
                </a:effectLst>
                <a:latin typeface="宋体" pitchFamily="2" charset="-122"/>
              </a:rPr>
              <a:t>）统计机构依法独立行使职权，不受任何机关、社会团体和个人的非</a:t>
            </a:r>
            <a:r>
              <a:rPr lang="zh-CN" altLang="en-US">
                <a:solidFill>
                  <a:schemeClr val="folHlink"/>
                </a:solidFill>
                <a:effectLst>
                  <a:outerShdw blurRad="38100" dist="38100" dir="2700000" algn="tl">
                    <a:schemeClr val="bg2"/>
                  </a:outerShdw>
                </a:effectLst>
              </a:rPr>
              <a:t>法干涉。</a:t>
            </a:r>
            <a:endParaRPr lang="zh-CN" altLang="en-US">
              <a:solidFill>
                <a:schemeClr val="folHlink"/>
              </a:solidFill>
              <a:effectLst>
                <a:outerShdw blurRad="38100" dist="38100" dir="2700000" algn="tl">
                  <a:schemeClr val="bg2"/>
                </a:outerShdw>
              </a:effectLst>
            </a:endParaRPr>
          </a:p>
        </p:txBody>
      </p:sp>
      <p:sp>
        <p:nvSpPr>
          <p:cNvPr id="15365" name="TextBox 1536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CA77BD6-F36B-4296-9C24-9D9AB09C9DCC}" type="slidenum">
              <a:rPr lang="en-US" altLang="zh-CN" sz="1000">
                <a:effectLst>
                  <a:outerShdw blurRad="38100" dist="38100" dir="2700000" algn="tl">
                    <a:schemeClr val="bg2"/>
                  </a:outerShdw>
                </a:effectLst>
              </a:rPr>
              <a:t>9</a:t>
            </a:fld>
            <a:endParaRPr lang="en-US" altLang="zh-CN" sz="1000">
              <a:effectLst>
                <a:outerShdw blurRad="38100" dist="38100" dir="2700000" algn="tl">
                  <a:schemeClr val="bg2"/>
                </a:outerShdw>
              </a:effectLst>
            </a:endParaRPr>
          </a:p>
        </p:txBody>
      </p:sp>
      <p:sp>
        <p:nvSpPr>
          <p:cNvPr id="17411"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en-US" altLang="zh-CN" sz="4000">
                <a:solidFill>
                  <a:schemeClr val="folHlink"/>
                </a:solidFill>
                <a:effectLst>
                  <a:outerShdw blurRad="38100" dist="38100" dir="2700000" algn="tl">
                    <a:schemeClr val="bg2"/>
                  </a:outerShdw>
                </a:effectLst>
                <a:latin typeface="宋体" pitchFamily="2" charset="-122"/>
              </a:rPr>
              <a:t>5</a:t>
            </a:r>
            <a:r>
              <a:rPr lang="zh-CN" altLang="en-US" sz="4000">
                <a:solidFill>
                  <a:schemeClr val="folHlink"/>
                </a:solidFill>
                <a:effectLst>
                  <a:outerShdw blurRad="38100" dist="38100" dir="2700000" algn="tl">
                    <a:schemeClr val="bg2"/>
                  </a:outerShdw>
                </a:effectLst>
                <a:latin typeface="宋体" pitchFamily="2" charset="-122"/>
              </a:rPr>
              <a:t>、</a:t>
            </a:r>
            <a:r>
              <a:rPr lang="zh-CN" altLang="en-US" sz="4000">
                <a:solidFill>
                  <a:schemeClr val="tx1"/>
                </a:solidFill>
                <a:effectLst>
                  <a:outerShdw blurRad="38100" dist="38100" dir="2700000" algn="tl">
                    <a:schemeClr val="bg2"/>
                  </a:outerShdw>
                </a:effectLst>
                <a:latin typeface="宋体" pitchFamily="2" charset="-122"/>
              </a:rPr>
              <a:t>保障统计信息社会共享原则</a:t>
            </a:r>
            <a:endParaRPr lang="zh-CN" altLang="en-US" sz="4000">
              <a:solidFill>
                <a:schemeClr val="tx1"/>
              </a:solidFill>
              <a:effectLst>
                <a:outerShdw blurRad="38100" dist="38100" dir="2700000" algn="tl">
                  <a:schemeClr val="bg2"/>
                </a:outerShdw>
              </a:effectLst>
              <a:latin typeface="宋体" pitchFamily="2" charset="-122"/>
            </a:endParaRPr>
          </a:p>
        </p:txBody>
      </p:sp>
      <p:sp>
        <p:nvSpPr>
          <p:cNvPr id="17412"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en-US" altLang="zh-CN">
                <a:solidFill>
                  <a:schemeClr val="folHlink"/>
                </a:solidFill>
                <a:effectLst>
                  <a:outerShdw blurRad="38100" dist="38100" dir="2700000" algn="tl">
                    <a:schemeClr val="bg2"/>
                  </a:outerShdw>
                </a:effectLst>
              </a:rPr>
              <a:t>《</a:t>
            </a:r>
            <a:r>
              <a:rPr lang="zh-CN" altLang="en-US">
                <a:solidFill>
                  <a:schemeClr val="folHlink"/>
                </a:solidFill>
                <a:effectLst>
                  <a:outerShdw blurRad="38100" dist="38100" dir="2700000" algn="tl">
                    <a:schemeClr val="bg2"/>
                  </a:outerShdw>
                </a:effectLst>
              </a:rPr>
              <a:t>统计法</a:t>
            </a:r>
            <a:r>
              <a:rPr lang="en-US" altLang="zh-CN">
                <a:solidFill>
                  <a:schemeClr val="folHlink"/>
                </a:solidFill>
                <a:effectLst>
                  <a:outerShdw blurRad="38100" dist="38100" dir="2700000" algn="tl">
                    <a:schemeClr val="bg2"/>
                  </a:outerShdw>
                </a:effectLst>
              </a:rPr>
              <a:t>》</a:t>
            </a:r>
            <a:r>
              <a:rPr lang="zh-CN" altLang="en-US">
                <a:solidFill>
                  <a:schemeClr val="folHlink"/>
                </a:solidFill>
                <a:effectLst>
                  <a:outerShdw blurRad="38100" dist="38100" dir="2700000" algn="tl">
                    <a:schemeClr val="bg2"/>
                  </a:outerShdw>
                </a:effectLst>
              </a:rPr>
              <a:t>第二十六条：县级以上人民政府统计机构和有关部门统计调查取得的统计资料，</a:t>
            </a:r>
            <a:r>
              <a:rPr lang="zh-CN" altLang="en-US">
                <a:effectLst>
                  <a:outerShdw blurRad="38100" dist="38100" dir="2700000" algn="tl">
                    <a:schemeClr val="bg2"/>
                  </a:outerShdw>
                </a:effectLst>
              </a:rPr>
              <a:t>除依法应当保密的外，</a:t>
            </a:r>
            <a:r>
              <a:rPr lang="zh-CN" altLang="en-US">
                <a:solidFill>
                  <a:schemeClr val="folHlink"/>
                </a:solidFill>
                <a:effectLst>
                  <a:outerShdw blurRad="38100" dist="38100" dir="2700000" algn="tl">
                    <a:schemeClr val="bg2"/>
                  </a:outerShdw>
                </a:effectLst>
              </a:rPr>
              <a:t>应当及时公开，供社会公众查询</a:t>
            </a:r>
            <a:endParaRPr lang="zh-CN" altLang="en-US">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a:solidFill>
                  <a:schemeClr val="folHlink"/>
                </a:solidFill>
                <a:effectLst>
                  <a:outerShdw blurRad="38100" dist="38100" dir="2700000" algn="tl">
                    <a:schemeClr val="bg2"/>
                  </a:outerShdw>
                </a:effectLst>
              </a:rPr>
              <a:t>内容</a:t>
            </a:r>
            <a:r>
              <a:rPr lang="en-US" altLang="zh-CN">
                <a:solidFill>
                  <a:schemeClr val="folHlink"/>
                </a:solidFill>
                <a:effectLst>
                  <a:outerShdw blurRad="38100" dist="38100" dir="2700000" algn="tl">
                    <a:schemeClr val="bg2"/>
                  </a:outerShdw>
                </a:effectLst>
              </a:rPr>
              <a:t>:</a:t>
            </a:r>
            <a:endParaRPr lang="en-US" altLang="zh-CN">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1</a:t>
            </a:r>
            <a:r>
              <a:rPr lang="zh-CN" altLang="en-US">
                <a:solidFill>
                  <a:schemeClr val="folHlink"/>
                </a:solidFill>
                <a:effectLst>
                  <a:outerShdw blurRad="38100" dist="38100" dir="2700000" algn="tl">
                    <a:schemeClr val="bg2"/>
                  </a:outerShdw>
                </a:effectLst>
                <a:latin typeface="宋体" pitchFamily="2" charset="-122"/>
              </a:rPr>
              <a:t>）建立</a:t>
            </a:r>
            <a:r>
              <a:rPr lang="zh-CN" altLang="en-US">
                <a:effectLst>
                  <a:outerShdw blurRad="38100" dist="38100" dir="2700000" algn="tl">
                    <a:schemeClr val="bg2"/>
                  </a:outerShdw>
                </a:effectLst>
                <a:latin typeface="宋体" pitchFamily="2" charset="-122"/>
              </a:rPr>
              <a:t>定期</a:t>
            </a:r>
            <a:r>
              <a:rPr lang="zh-CN" altLang="en-US">
                <a:solidFill>
                  <a:schemeClr val="folHlink"/>
                </a:solidFill>
                <a:effectLst>
                  <a:outerShdw blurRad="38100" dist="38100" dir="2700000" algn="tl">
                    <a:schemeClr val="bg2"/>
                  </a:outerShdw>
                </a:effectLst>
                <a:latin typeface="宋体" pitchFamily="2" charset="-122"/>
              </a:rPr>
              <a:t>公布统计资料的制度</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2</a:t>
            </a:r>
            <a:r>
              <a:rPr lang="zh-CN" altLang="en-US">
                <a:solidFill>
                  <a:schemeClr val="folHlink"/>
                </a:solidFill>
                <a:effectLst>
                  <a:outerShdw blurRad="38100" dist="38100" dir="2700000" algn="tl">
                    <a:schemeClr val="bg2"/>
                  </a:outerShdw>
                </a:effectLst>
                <a:latin typeface="宋体" pitchFamily="2" charset="-122"/>
              </a:rPr>
              <a:t>）采取多样化的统计资料公布方式和手段</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3</a:t>
            </a:r>
            <a:r>
              <a:rPr lang="zh-CN" altLang="en-US">
                <a:solidFill>
                  <a:schemeClr val="folHlink"/>
                </a:solidFill>
                <a:effectLst>
                  <a:outerShdw blurRad="38100" dist="38100" dir="2700000" algn="tl">
                    <a:schemeClr val="bg2"/>
                  </a:outerShdw>
                </a:effectLst>
                <a:latin typeface="宋体" pitchFamily="2" charset="-122"/>
              </a:rPr>
              <a:t>）积极做好统计信息咨询服务工作</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en-US" altLang="zh-CN">
              <a:solidFill>
                <a:schemeClr val="folHlink"/>
              </a:solidFill>
              <a:effectLst>
                <a:outerShdw blurRad="38100" dist="38100" dir="2700000" algn="tl">
                  <a:schemeClr val="bg2"/>
                </a:outerShdw>
              </a:effectLst>
            </a:endParaRPr>
          </a:p>
        </p:txBody>
      </p:sp>
      <p:sp>
        <p:nvSpPr>
          <p:cNvPr id="17413" name="TextBox 1741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DF8925B-0A4E-4E58-AC98-B059E642FDE9}" type="slidenum">
              <a:rPr lang="en-US" altLang="zh-CN" sz="1000">
                <a:effectLst>
                  <a:outerShdw blurRad="38100" dist="38100" dir="2700000" algn="tl">
                    <a:schemeClr val="bg2"/>
                  </a:outerShdw>
                </a:effectLst>
              </a:rPr>
              <a:t>10</a:t>
            </a:fld>
            <a:endParaRPr lang="en-US" altLang="zh-CN" sz="1000">
              <a:effectLst>
                <a:outerShdw blurRad="38100" dist="38100" dir="2700000" algn="tl">
                  <a:schemeClr val="bg2"/>
                </a:outerShdw>
              </a:effectLst>
            </a:endParaRPr>
          </a:p>
        </p:txBody>
      </p:sp>
      <p:sp>
        <p:nvSpPr>
          <p:cNvPr id="19459" name="Rectangle 2"/>
          <p:cNvSpPr/>
          <p:nvPr>
            <p:ph type="title" idx="4294967295"/>
          </p:nvPr>
        </p:nvSpPr>
        <p:spPr>
          <a:xfrm flipV="1">
            <a:off x="457200" y="0"/>
            <a:ext cx="8229600" cy="277812"/>
          </a:xfrm>
          <a:prstGeom prst="rect">
            <a:avLst/>
          </a:prstGeom>
          <a:noFill/>
          <a:ln>
            <a:miter lim="800000"/>
          </a:ln>
        </p:spPr>
        <p:txBody>
          <a:bodyPr vert="horz" wrap="square" lIns="91440" tIns="45720" rIns="91440" bIns="45720" anchor="ctr" anchorCtr="1">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latin typeface="宋体" pitchFamily="2" charset="-122"/>
            </a:endParaRPr>
          </a:p>
        </p:txBody>
      </p:sp>
      <p:sp>
        <p:nvSpPr>
          <p:cNvPr id="19460" name="Rectangle 3"/>
          <p:cNvSpPr>
            <a:spLocks noGrp="1" noChangeArrowheads="1"/>
          </p:cNvSpPr>
          <p:nvPr>
            <p:ph type="body" idx="4294967295"/>
          </p:nvPr>
        </p:nvSpPr>
        <p:spPr>
          <a:xfrm>
            <a:off x="457200" y="457200"/>
            <a:ext cx="8229600" cy="5673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en-US">
                <a:effectLst>
                  <a:outerShdw blurRad="38100" dist="38100" dir="2700000" algn="tl">
                    <a:schemeClr val="bg2"/>
                  </a:outerShdw>
                </a:effectLst>
                <a:latin typeface="宋体" pitchFamily="2" charset="-122"/>
              </a:rPr>
              <a:t>一、选择题</a:t>
            </a:r>
            <a:endParaRPr lang="zh-CN" altLang="en-US">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a:t>
            </a:r>
            <a:r>
              <a:rPr lang="zh-CN" altLang="zh-CN" sz="2400">
                <a:latin typeface="宋体" pitchFamily="2" charset="-122"/>
              </a:rPr>
              <a:t>下列调查项目中，调查对象可以拒绝接受的是（</a:t>
            </a:r>
            <a:r>
              <a:rPr lang="en-US" altLang="zh-CN" sz="2400">
                <a:latin typeface="宋体" pitchFamily="2" charset="-122"/>
              </a:rPr>
              <a:t> </a:t>
            </a:r>
            <a:r>
              <a:rPr lang="zh-CN" altLang="zh-CN" sz="2400">
                <a:latin typeface="宋体" pitchFamily="2" charset="-122"/>
              </a:rPr>
              <a:t>）。</a:t>
            </a:r>
            <a:endParaRPr lang="zh-CN" altLang="zh-CN" sz="2400">
              <a:latin typeface="宋体" pitchFamily="2" charset="-122"/>
            </a:endParaRPr>
          </a:p>
          <a:p>
            <a:pPr marL="342900" marR="0" lvl="0" indent="-342900" algn="just"/>
            <a:r>
              <a:rPr lang="en-US" altLang="zh-CN" sz="2400">
                <a:latin typeface="宋体" pitchFamily="2" charset="-122"/>
              </a:rPr>
              <a:t>A. </a:t>
            </a:r>
            <a:r>
              <a:rPr lang="zh-CN" altLang="zh-CN" sz="2400">
                <a:latin typeface="宋体" pitchFamily="2" charset="-122"/>
              </a:rPr>
              <a:t>经济普查</a:t>
            </a:r>
            <a:r>
              <a:rPr lang="en-US" altLang="zh-CN" sz="2400">
                <a:latin typeface="宋体" pitchFamily="2" charset="-122"/>
              </a:rPr>
              <a:t>                     B. </a:t>
            </a:r>
            <a:r>
              <a:rPr lang="zh-CN" altLang="zh-CN" sz="2400">
                <a:latin typeface="宋体" pitchFamily="2" charset="-122"/>
              </a:rPr>
              <a:t>人口普查</a:t>
            </a:r>
            <a:endParaRPr lang="zh-CN" altLang="zh-CN" sz="2400">
              <a:latin typeface="宋体" pitchFamily="2" charset="-122"/>
            </a:endParaRPr>
          </a:p>
          <a:p>
            <a:pPr marL="342900" marR="0" lvl="0" indent="-342900" algn="just"/>
            <a:r>
              <a:rPr lang="en-US" altLang="zh-CN" sz="2400">
                <a:latin typeface="宋体" pitchFamily="2" charset="-122"/>
              </a:rPr>
              <a:t>C. </a:t>
            </a:r>
            <a:r>
              <a:rPr lang="zh-CN" altLang="zh-CN" sz="2400">
                <a:latin typeface="宋体" pitchFamily="2" charset="-122"/>
              </a:rPr>
              <a:t>国家统计局制定的成本费用调查</a:t>
            </a:r>
            <a:r>
              <a:rPr lang="en-US" altLang="zh-CN" sz="2400">
                <a:latin typeface="宋体" pitchFamily="2" charset="-122"/>
              </a:rPr>
              <a:t>    </a:t>
            </a:r>
            <a:endParaRPr lang="en-US" altLang="zh-CN" sz="2400">
              <a:latin typeface="宋体" pitchFamily="2" charset="-122"/>
            </a:endParaRPr>
          </a:p>
          <a:p>
            <a:pPr marL="342900" marR="0" lvl="0" indent="-342900" algn="just">
              <a:buNone/>
            </a:pPr>
            <a:r>
              <a:rPr lang="en-US" altLang="zh-CN" sz="2400">
                <a:latin typeface="宋体" pitchFamily="2" charset="-122"/>
              </a:rPr>
              <a:t>   </a:t>
            </a:r>
            <a:r>
              <a:rPr lang="en-US" altLang="zh-CN" sz="2400">
                <a:solidFill>
                  <a:srgbClr val="FFC000"/>
                </a:solidFill>
                <a:latin typeface="宋体" pitchFamily="2" charset="-122"/>
              </a:rPr>
              <a:t>D</a:t>
            </a:r>
            <a:r>
              <a:rPr lang="en-US" altLang="zh-CN" sz="2400">
                <a:latin typeface="宋体" pitchFamily="2" charset="-122"/>
              </a:rPr>
              <a:t>. </a:t>
            </a:r>
            <a:r>
              <a:rPr lang="zh-CN" altLang="zh-CN" sz="2400">
                <a:latin typeface="宋体" pitchFamily="2" charset="-122"/>
              </a:rPr>
              <a:t>某公司发起的日常支出项目调查</a:t>
            </a:r>
            <a:endParaRPr lang="en-US" altLang="zh-CN"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latin typeface="宋体" pitchFamily="2" charset="-122"/>
              </a:rPr>
              <a:t>2</a:t>
            </a:r>
            <a:r>
              <a:rPr lang="zh-CN" altLang="en-US" sz="2400">
                <a:latin typeface="宋体" pitchFamily="2" charset="-122"/>
              </a:rPr>
              <a:t>、</a:t>
            </a:r>
            <a:r>
              <a:rPr lang="zh-CN" altLang="zh-CN" sz="2400">
                <a:latin typeface="宋体" pitchFamily="2" charset="-122"/>
              </a:rPr>
              <a:t>统计调查对象无偿的、义务性的接受政府统计调查，体现了政府统计的(   )。 </a:t>
            </a:r>
            <a:endParaRPr lang="zh-CN" altLang="zh-CN" sz="2400">
              <a:latin typeface="宋体" pitchFamily="2" charset="-122"/>
            </a:endParaRPr>
          </a:p>
          <a:p>
            <a:pPr marL="342900" marR="0" lvl="0" indent="-342900"/>
            <a:r>
              <a:rPr lang="zh-CN" altLang="zh-CN" sz="2400">
                <a:latin typeface="宋体" pitchFamily="2" charset="-122"/>
                <a:ea typeface="Times New Roman" pitchFamily="18" charset="0"/>
              </a:rPr>
              <a:t>A.</a:t>
            </a:r>
            <a:r>
              <a:rPr lang="zh-CN" altLang="zh-CN" sz="2400">
                <a:latin typeface="宋体" pitchFamily="2" charset="-122"/>
              </a:rPr>
              <a:t>合法性      </a:t>
            </a:r>
            <a:r>
              <a:rPr lang="zh-CN" altLang="zh-CN" sz="2400">
                <a:latin typeface="宋体" pitchFamily="2" charset="-122"/>
                <a:ea typeface="Times New Roman" pitchFamily="18" charset="0"/>
              </a:rPr>
              <a:t>B.</a:t>
            </a:r>
            <a:r>
              <a:rPr lang="zh-CN" altLang="zh-CN" sz="2400">
                <a:latin typeface="宋体" pitchFamily="2" charset="-122"/>
              </a:rPr>
              <a:t>统一性     </a:t>
            </a:r>
            <a:r>
              <a:rPr lang="zh-CN" altLang="zh-CN" sz="2400">
                <a:solidFill>
                  <a:srgbClr val="FFC000"/>
                </a:solidFill>
                <a:latin typeface="宋体" pitchFamily="2" charset="-122"/>
                <a:ea typeface="Times New Roman" pitchFamily="18" charset="0"/>
              </a:rPr>
              <a:t>C</a:t>
            </a:r>
            <a:r>
              <a:rPr lang="zh-CN" altLang="zh-CN" sz="2400">
                <a:latin typeface="宋体" pitchFamily="2" charset="-122"/>
                <a:ea typeface="Times New Roman" pitchFamily="18" charset="0"/>
              </a:rPr>
              <a:t>.</a:t>
            </a:r>
            <a:r>
              <a:rPr lang="zh-CN" altLang="zh-CN" sz="2400">
                <a:latin typeface="宋体" pitchFamily="2" charset="-122"/>
              </a:rPr>
              <a:t>强制性    D.独立性 	</a:t>
            </a:r>
            <a:endParaRPr lang="zh-CN" altLang="zh-CN" sz="2400">
              <a:latin typeface="宋体" pitchFamily="2" charset="-122"/>
            </a:endParaRPr>
          </a:p>
          <a:p>
            <a:pPr marL="342900" marR="0" lvl="0" indent="-342900" eaLnBrk="1" hangingPunct="1">
              <a:buNone/>
            </a:pPr>
            <a:r>
              <a:rPr lang="en-US" altLang="zh-CN" sz="2400">
                <a:effectLst>
                  <a:outerShdw blurRad="38100" dist="38100" dir="2700000" algn="tl">
                    <a:schemeClr val="bg2"/>
                  </a:outerShdw>
                </a:effectLst>
                <a:latin typeface="宋体" pitchFamily="2" charset="-122"/>
              </a:rPr>
              <a:t>3</a:t>
            </a:r>
            <a:r>
              <a:rPr lang="zh-CN" altLang="en-US" sz="2400">
                <a:effectLst>
                  <a:outerShdw blurRad="38100" dist="38100" dir="2700000" algn="tl">
                    <a:schemeClr val="bg2"/>
                  </a:outerShdw>
                </a:effectLst>
                <a:latin typeface="宋体" pitchFamily="2" charset="-122"/>
              </a:rPr>
              <a:t>、保障统计工作的统一性，最关键的是要实行集中统一的（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．统计标准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．统计制度</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．调查方法	       </a:t>
            </a:r>
            <a:r>
              <a:rPr lang="en-US" altLang="zh-CN" sz="2400">
                <a:solidFill>
                  <a:srgbClr val="FF9900"/>
                </a:solidFill>
                <a:effectLst>
                  <a:outerShdw blurRad="38100" dist="38100" dir="2700000" algn="tl">
                    <a:schemeClr val="bg2"/>
                  </a:outerShdw>
                </a:effectLst>
                <a:latin typeface="宋体" pitchFamily="2" charset="-122"/>
              </a:rPr>
              <a:t>D</a:t>
            </a:r>
            <a:r>
              <a:rPr lang="zh-CN" altLang="en-US" sz="2400">
                <a:solidFill>
                  <a:srgbClr val="FF9900"/>
                </a:solidFill>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统计管理体制</a:t>
            </a:r>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endParaRPr>
          </a:p>
        </p:txBody>
      </p:sp>
      <p:sp>
        <p:nvSpPr>
          <p:cNvPr id="19461" name="TextBox 1946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62D36D6-F941-4F28-A91F-0E557A3D3D78}" type="slidenum">
              <a:rPr lang="en-US" altLang="zh-CN" sz="1000">
                <a:effectLst>
                  <a:outerShdw blurRad="38100" dist="38100" dir="2700000" algn="tl">
                    <a:schemeClr val="bg2"/>
                  </a:outerShdw>
                </a:effectLst>
              </a:rPr>
              <a:t>11</a:t>
            </a:fld>
            <a:endParaRPr lang="en-US" altLang="zh-CN" sz="1000">
              <a:effectLst>
                <a:outerShdw blurRad="38100" dist="38100" dir="2700000" algn="tl">
                  <a:schemeClr val="bg2"/>
                </a:outerShdw>
              </a:effectLst>
            </a:endParaRPr>
          </a:p>
        </p:txBody>
      </p:sp>
      <p:sp>
        <p:nvSpPr>
          <p:cNvPr id="21507" name="Rectangle 2"/>
          <p:cNvSpPr>
            <a:spLocks noGrp="1" noChangeArrowheads="1"/>
          </p:cNvSpPr>
          <p:nvPr>
            <p:ph type="title" idx="4294967295"/>
          </p:nvPr>
        </p:nvSpPr>
        <p:spPr>
          <a:xfrm>
            <a:off x="457200" y="277812"/>
            <a:ext cx="8229600" cy="1793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21508" name="Rectangle 3"/>
          <p:cNvSpPr>
            <a:spLocks noGrp="1" noChangeArrowheads="1"/>
          </p:cNvSpPr>
          <p:nvPr>
            <p:ph type="body" idx="4294967295"/>
          </p:nvPr>
        </p:nvSpPr>
        <p:spPr>
          <a:xfrm>
            <a:off x="457200" y="685800"/>
            <a:ext cx="8229600" cy="54451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algn="just"/>
            <a:r>
              <a:rPr lang="en-US" altLang="zh-CN" sz="2400">
                <a:effectLst>
                  <a:outerShdw blurRad="38100" dist="38100" dir="2700000" algn="tl">
                    <a:schemeClr val="bg2"/>
                  </a:outerShdw>
                </a:effectLst>
                <a:latin typeface="宋体" pitchFamily="2" charset="-122"/>
              </a:rPr>
              <a:t>6</a:t>
            </a:r>
            <a:r>
              <a:rPr lang="zh-CN" altLang="en-US" sz="2400">
                <a:effectLst>
                  <a:outerShdw blurRad="38100" dist="38100" dir="2700000" algn="tl">
                    <a:schemeClr val="bg2"/>
                  </a:outerShdw>
                </a:effectLst>
                <a:latin typeface="宋体" pitchFamily="2" charset="-122"/>
              </a:rPr>
              <a:t>、</a:t>
            </a:r>
            <a:r>
              <a:rPr lang="zh-CN" altLang="zh-CN" sz="2400">
                <a:effectLst>
                  <a:outerShdw blurRad="38100" dist="38100" dir="2700000" algn="tl">
                    <a:schemeClr val="bg2"/>
                  </a:outerShdw>
                </a:effectLst>
                <a:latin typeface="宋体" pitchFamily="2" charset="-122"/>
              </a:rPr>
              <a:t>《中华人民共和国统计法》最近一次的修订时间是（</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A. 1983年12月8日       </a:t>
            </a:r>
            <a:r>
              <a:rPr lang="zh-CN" altLang="en-US" sz="2400">
                <a:effectLst>
                  <a:outerShdw blurRad="38100" dist="38100" dir="2700000" algn="tl">
                    <a:schemeClr val="bg2"/>
                  </a:outerShdw>
                </a:effectLst>
                <a:latin typeface="宋体" pitchFamily="2" charset="-122"/>
              </a:rPr>
              <a:t>    </a:t>
            </a:r>
            <a:r>
              <a:rPr lang="en-US" altLang="zh-CN" sz="2400">
                <a:effectLst>
                  <a:outerShdw blurRad="38100" dist="38100" dir="2700000" algn="tl">
                    <a:schemeClr val="bg2"/>
                  </a:outerShdw>
                </a:effectLst>
                <a:latin typeface="宋体" pitchFamily="2" charset="-122"/>
              </a:rPr>
              <a:t>B. 1996年5月15日</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C0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 2009年6月27日            D. 2010年1月1日</a:t>
            </a:r>
            <a:endParaRPr lang="en-US" altLang="zh-CN"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7</a:t>
            </a:r>
            <a:r>
              <a:rPr lang="zh-CN" altLang="en-US"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统计法</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第二十条规定，县级以上人民政府统计机构和有关部门以及乡、镇人民政府应当按照国家有关规定建立统计资料的保存、管理制度。其中</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国家有关规定</a:t>
            </a:r>
            <a:r>
              <a:rPr lang="en-US" altLang="zh-CN" sz="2400">
                <a:effectLst>
                  <a:outerShdw blurRad="38100" dist="38100" dir="2700000" algn="tl">
                    <a:schemeClr val="bg2"/>
                  </a:outerShdw>
                </a:effectLst>
                <a:latin typeface="宋体" pitchFamily="2" charset="-122"/>
              </a:rPr>
              <a:t>" </a:t>
            </a:r>
            <a:r>
              <a:rPr lang="zh-CN" altLang="en-US" sz="2400">
                <a:effectLst>
                  <a:outerShdw blurRad="38100" dist="38100" dir="2700000" algn="tl">
                    <a:schemeClr val="bg2"/>
                  </a:outerShdw>
                </a:effectLst>
                <a:latin typeface="宋体" pitchFamily="2" charset="-122"/>
              </a:rPr>
              <a:t>包括（  ）。 </a:t>
            </a:r>
            <a:endParaRPr lang="zh-CN" altLang="en-US"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法律    </a:t>
            </a:r>
            <a:r>
              <a:rPr lang="en-US" altLang="zh-CN" sz="2400">
                <a:solidFill>
                  <a:srgbClr val="FF99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行政法规         </a:t>
            </a:r>
            <a:endParaRPr lang="en-US" altLang="zh-CN"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各级人民政府统计机构制定的规范性文件 </a:t>
            </a:r>
            <a:endParaRPr lang="zh-CN" altLang="en-US"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9900"/>
                </a:solidFill>
                <a:effectLst>
                  <a:outerShdw blurRad="38100" dist="38100" dir="2700000" algn="tl">
                    <a:schemeClr val="bg2"/>
                  </a:outerShdw>
                </a:effectLst>
                <a:latin typeface="宋体" pitchFamily="2" charset="-122"/>
              </a:rPr>
              <a:t>D</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国家统计局制定的部门规章   </a:t>
            </a:r>
            <a:endParaRPr lang="en-US" altLang="zh-CN"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9900"/>
                </a:solidFill>
                <a:effectLst>
                  <a:outerShdw blurRad="38100" dist="38100" dir="2700000" algn="tl">
                    <a:schemeClr val="bg2"/>
                  </a:outerShdw>
                </a:effectLst>
                <a:latin typeface="宋体" pitchFamily="2" charset="-122"/>
              </a:rPr>
              <a:t>E</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国务院有关部门制定的部门规章 </a:t>
            </a:r>
            <a:endParaRPr lang="zh-CN" altLang="en-US"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algn="just"/>
            <a:endParaRPr lang="zh-CN" altLang="zh-CN" sz="2400">
              <a:effectLst>
                <a:outerShdw blurRad="38100" dist="38100" dir="2700000" algn="tl">
                  <a:schemeClr val="bg2"/>
                </a:outerShdw>
              </a:effectLst>
              <a:latin typeface="宋体" pitchFamily="2" charset="-122"/>
            </a:endParaRPr>
          </a:p>
        </p:txBody>
      </p:sp>
      <p:sp>
        <p:nvSpPr>
          <p:cNvPr id="21509" name="TextBox 2150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标题 1"/>
          <p:cNvSpPr>
            <a:spLocks noGrp="1"/>
          </p:cNvSpPr>
          <p:nvPr>
            <p:ph type="title" idx="4294967295"/>
          </p:nvPr>
        </p:nvSpPr>
        <p:spPr>
          <a:xfrm>
            <a:off x="457200" y="277812"/>
            <a:ext cx="8229600" cy="1793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23555" name="内容占位符 2"/>
          <p:cNvSpPr>
            <a:spLocks noGrp="1"/>
          </p:cNvSpPr>
          <p:nvPr>
            <p:ph idx="4294967295"/>
          </p:nvPr>
        </p:nvSpPr>
        <p:spPr>
          <a:xfrm>
            <a:off x="457200" y="990600"/>
            <a:ext cx="8229600" cy="51403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a:r>
              <a:rPr lang="zh-CN" altLang="en-US">
                <a:effectLst>
                  <a:outerShdw blurRad="38100" dist="38100" dir="2700000" algn="tl">
                    <a:schemeClr val="bg2"/>
                  </a:outerShdw>
                </a:effectLst>
              </a:rPr>
              <a:t>二、判断题</a:t>
            </a:r>
            <a:endParaRPr lang="zh-CN" altLang="en-US">
              <a:effectLst>
                <a:outerShdw blurRad="38100" dist="38100" dir="2700000" algn="tl">
                  <a:schemeClr val="bg2"/>
                </a:outerShdw>
              </a:effectLst>
            </a:endParaRPr>
          </a:p>
          <a:p>
            <a:pPr marL="342900" marR="0" lvl="0" indent="-342900"/>
            <a:r>
              <a:rPr lang="en-US" altLang="zh-CN" sz="2800">
                <a:effectLst>
                  <a:outerShdw blurRad="38100" dist="38100" dir="2700000" algn="tl">
                    <a:schemeClr val="bg2"/>
                  </a:outerShdw>
                </a:effectLst>
                <a:latin typeface="宋体" pitchFamily="2" charset="-122"/>
              </a:rPr>
              <a:t>1</a:t>
            </a:r>
            <a:r>
              <a:rPr lang="zh-CN" altLang="en-US" sz="2800">
                <a:effectLst>
                  <a:outerShdw blurRad="38100" dist="38100" dir="2700000" algn="tl">
                    <a:schemeClr val="bg2"/>
                  </a:outerShdw>
                </a:effectLst>
                <a:latin typeface="宋体" pitchFamily="2" charset="-122"/>
              </a:rPr>
              <a:t>、统计数据的真实性是指统计数据生产过程中符合科学要求，不存在趋势性的技术差错。（</a:t>
            </a:r>
            <a:r>
              <a:rPr lang="en-US" altLang="zh-CN" sz="2800">
                <a:effectLst>
                  <a:outerShdw blurRad="38100" dist="38100" dir="2700000" algn="tl">
                    <a:schemeClr val="bg2"/>
                  </a:outerShdw>
                </a:effectLst>
                <a:latin typeface="宋体" pitchFamily="2" charset="-122"/>
              </a:rPr>
              <a:t>x </a:t>
            </a:r>
            <a:r>
              <a:rPr lang="zh-CN" altLang="en-US" sz="2800">
                <a:effectLst>
                  <a:outerShdw blurRad="38100" dist="38100" dir="2700000" algn="tl">
                    <a:schemeClr val="bg2"/>
                  </a:outerShdw>
                </a:effectLst>
                <a:latin typeface="宋体" pitchFamily="2" charset="-122"/>
              </a:rPr>
              <a:t>） </a:t>
            </a:r>
            <a:endParaRPr lang="zh-CN" altLang="en-US" sz="2800">
              <a:effectLst>
                <a:outerShdw blurRad="38100" dist="38100" dir="2700000" algn="tl">
                  <a:schemeClr val="bg2"/>
                </a:outerShdw>
              </a:effectLst>
              <a:latin typeface="宋体" pitchFamily="2" charset="-122"/>
            </a:endParaRPr>
          </a:p>
          <a:p>
            <a:pPr marL="342900" marR="0" lvl="0" indent="-342900"/>
            <a:endParaRPr lang="zh-CN" altLang="en-US" sz="2800">
              <a:effectLst>
                <a:outerShdw blurRad="38100" dist="38100" dir="2700000" algn="tl">
                  <a:schemeClr val="bg2"/>
                </a:outerShdw>
              </a:effectLst>
              <a:latin typeface="宋体" pitchFamily="2" charset="-122"/>
            </a:endParaRPr>
          </a:p>
          <a:p>
            <a:pPr marL="342900" marR="0" lvl="0" indent="-342900"/>
            <a:r>
              <a:rPr lang="en-US" altLang="zh-CN" sz="2800">
                <a:effectLst>
                  <a:outerShdw blurRad="38100" dist="38100" dir="2700000" algn="tl">
                    <a:schemeClr val="bg2"/>
                  </a:outerShdw>
                </a:effectLst>
                <a:latin typeface="宋体" pitchFamily="2" charset="-122"/>
              </a:rPr>
              <a:t>2</a:t>
            </a:r>
            <a:r>
              <a:rPr lang="zh-CN" altLang="en-US" sz="2800">
                <a:effectLst>
                  <a:outerShdw blurRad="38100" dist="38100" dir="2700000" algn="tl">
                    <a:schemeClr val="bg2"/>
                  </a:outerShdw>
                </a:effectLst>
                <a:latin typeface="宋体" pitchFamily="2" charset="-122"/>
              </a:rPr>
              <a:t>、我国建立集中统一的统计系统，实行统一领导、分级负责的统计管理体制。（ √ ） </a:t>
            </a:r>
            <a:endParaRPr lang="zh-CN" altLang="en-US" sz="2800">
              <a:effectLst>
                <a:outerShdw blurRad="38100" dist="38100" dir="2700000" algn="tl">
                  <a:schemeClr val="bg2"/>
                </a:outerShdw>
              </a:effectLst>
              <a:latin typeface="宋体" pitchFamily="2" charset="-122"/>
            </a:endParaRPr>
          </a:p>
          <a:p>
            <a:pPr marL="342900" marR="0" lvl="0" indent="-342900"/>
            <a:endParaRPr lang="zh-CN" altLang="en-US">
              <a:effectLst>
                <a:outerShdw blurRad="38100" dist="38100" dir="2700000" algn="tl">
                  <a:schemeClr val="bg2"/>
                </a:outerShdw>
              </a:effectLst>
            </a:endParaRPr>
          </a:p>
        </p:txBody>
      </p:sp>
      <p:sp>
        <p:nvSpPr>
          <p:cNvPr id="23556"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1768C4B0-6757-4D4A-B8F8-A5E25E55F164}" type="slidenum">
              <a:rPr lang="en-US" altLang="zh-CN" sz="1000">
                <a:effectLst>
                  <a:outerShdw blurRad="38100" dist="38100" dir="2700000" algn="tl">
                    <a:schemeClr val="bg2"/>
                  </a:outerShdw>
                </a:effectLst>
              </a:rPr>
              <a:t>12</a:t>
            </a:fld>
            <a:endParaRPr lang="en-US" altLang="zh-CN" sz="1000">
              <a:effectLst>
                <a:outerShdw blurRad="38100" dist="38100" dir="2700000" algn="tl">
                  <a:schemeClr val="bg2"/>
                </a:outerShdw>
              </a:effectLst>
            </a:endParaRPr>
          </a:p>
        </p:txBody>
      </p:sp>
      <p:sp>
        <p:nvSpPr>
          <p:cNvPr id="23557" name="TextBox 2355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8AA2CCD-F545-4A8B-8076-916549F17475}" type="slidenum">
              <a:rPr lang="en-US" altLang="zh-CN" sz="1000">
                <a:effectLst>
                  <a:outerShdw blurRad="38100" dist="38100" dir="2700000" algn="tl">
                    <a:schemeClr val="bg2"/>
                  </a:outerShdw>
                </a:effectLst>
              </a:rPr>
              <a:t>13</a:t>
            </a:fld>
            <a:endParaRPr lang="en-US" altLang="zh-CN" sz="1000">
              <a:effectLst>
                <a:outerShdw blurRad="38100" dist="38100" dir="2700000" algn="tl">
                  <a:schemeClr val="bg2"/>
                </a:outerShdw>
              </a:effectLst>
            </a:endParaRPr>
          </a:p>
        </p:txBody>
      </p:sp>
      <p:sp>
        <p:nvSpPr>
          <p:cNvPr id="25603"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一、统计调查的分类</a:t>
            </a:r>
            <a:endParaRPr lang="zh-CN" altLang="en-US">
              <a:solidFill>
                <a:schemeClr val="folHlink"/>
              </a:solidFill>
              <a:effectLst>
                <a:outerShdw blurRad="38100" dist="38100" dir="2700000" algn="tl">
                  <a:schemeClr val="bg2"/>
                </a:outerShdw>
              </a:effectLst>
            </a:endParaRPr>
          </a:p>
        </p:txBody>
      </p:sp>
      <p:sp>
        <p:nvSpPr>
          <p:cNvPr id="25604"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根据调查组织实施主体的不同，可分为</a:t>
            </a:r>
            <a:r>
              <a:rPr lang="zh-CN" altLang="en-US" sz="2800">
                <a:effectLst>
                  <a:outerShdw blurRad="38100" dist="38100" dir="2700000" algn="tl">
                    <a:schemeClr val="bg2"/>
                  </a:outerShdw>
                </a:effectLst>
                <a:latin typeface="宋体" pitchFamily="2" charset="-122"/>
              </a:rPr>
              <a:t>政府统计调查</a:t>
            </a:r>
            <a:r>
              <a:rPr lang="zh-CN" altLang="en-US" sz="2800">
                <a:solidFill>
                  <a:schemeClr val="folHlink"/>
                </a:solidFill>
                <a:effectLst>
                  <a:outerShdw blurRad="38100" dist="38100" dir="2700000" algn="tl">
                    <a:schemeClr val="bg2"/>
                  </a:outerShdw>
                </a:effectLst>
                <a:latin typeface="宋体" pitchFamily="2" charset="-122"/>
              </a:rPr>
              <a:t>和</a:t>
            </a:r>
            <a:r>
              <a:rPr lang="zh-CN" altLang="en-US" sz="2800">
                <a:effectLst>
                  <a:outerShdw blurRad="38100" dist="38100" dir="2700000" algn="tl">
                    <a:schemeClr val="bg2"/>
                  </a:outerShdw>
                </a:effectLst>
                <a:latin typeface="宋体" pitchFamily="2" charset="-122"/>
              </a:rPr>
              <a:t>民间统计调查</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、政府统计调查</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effectLst>
                  <a:outerShdw blurRad="38100" dist="38100" dir="2700000" algn="tl">
                    <a:schemeClr val="bg2"/>
                  </a:outerShdw>
                </a:effectLst>
                <a:latin typeface="宋体" pitchFamily="2" charset="-122"/>
              </a:rPr>
              <a:t>分类：国家统计调查、部门统计调查、地方统计调查。</a:t>
            </a:r>
            <a:r>
              <a:rPr lang="zh-CN" altLang="en-US" sz="2000">
                <a:effectLst>
                  <a:outerShdw blurRad="38100" dist="38100" dir="2700000" algn="tl">
                    <a:schemeClr val="bg2"/>
                  </a:outerShdw>
                </a:effectLst>
                <a:latin typeface="宋体" pitchFamily="2" charset="-122"/>
              </a:rPr>
              <a:t>（识记）</a:t>
            </a:r>
            <a:endParaRPr lang="zh-CN" altLang="en-US" sz="2000">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effectLst>
                  <a:outerShdw blurRad="38100" dist="38100" dir="2700000" algn="tl">
                    <a:schemeClr val="bg2"/>
                  </a:outerShdw>
                </a:effectLst>
                <a:latin typeface="宋体" pitchFamily="2" charset="-122"/>
              </a:rPr>
              <a:t>特点：强制性、义务性 </a:t>
            </a:r>
            <a:r>
              <a:rPr lang="zh-CN" altLang="en-US" sz="2000">
                <a:effectLst>
                  <a:outerShdw blurRad="38100" dist="38100" dir="2700000" algn="tl">
                    <a:schemeClr val="bg2"/>
                  </a:outerShdw>
                </a:effectLst>
                <a:latin typeface="宋体" pitchFamily="2" charset="-122"/>
              </a:rPr>
              <a:t>（领会）</a:t>
            </a:r>
            <a:endParaRPr lang="zh-CN" altLang="en-US" sz="2000">
              <a:effectLst>
                <a:outerShdw blurRad="38100" dist="38100" dir="2700000" algn="tl">
                  <a:schemeClr val="bg2"/>
                </a:outerShdw>
              </a:effectLst>
              <a:latin typeface="宋体" pitchFamily="2" charset="-122"/>
            </a:endParaRPr>
          </a:p>
          <a:p>
            <a:pPr marL="342900" marR="0" lvl="0" indent="-342900" eaLnBrk="1" hangingPunct="1"/>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、民间统计调查</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）特点：</a:t>
            </a:r>
            <a:r>
              <a:rPr lang="zh-CN" altLang="en-US" sz="2800">
                <a:effectLst>
                  <a:outerShdw blurRad="38100" dist="38100" dir="2700000" algn="tl">
                    <a:schemeClr val="bg2"/>
                  </a:outerShdw>
                </a:effectLst>
                <a:latin typeface="宋体" pitchFamily="2" charset="-122"/>
              </a:rPr>
              <a:t>自愿性、营利性  </a:t>
            </a:r>
            <a:r>
              <a:rPr lang="zh-CN" altLang="en-US" sz="2000">
                <a:effectLst>
                  <a:outerShdw blurRad="38100" dist="38100" dir="2700000" algn="tl">
                    <a:schemeClr val="bg2"/>
                  </a:outerShdw>
                </a:effectLst>
                <a:latin typeface="宋体" pitchFamily="2" charset="-122"/>
              </a:rPr>
              <a:t>（识记）</a:t>
            </a:r>
            <a:endParaRPr lang="zh-CN" altLang="en-US" sz="2000">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）涉外统计调查的内容     </a:t>
            </a:r>
            <a:r>
              <a:rPr lang="zh-CN" altLang="en-US" sz="2000">
                <a:effectLst>
                  <a:outerShdw blurRad="38100" dist="38100" dir="2700000" algn="tl">
                    <a:schemeClr val="bg2"/>
                  </a:outerShdw>
                </a:effectLst>
                <a:latin typeface="宋体" pitchFamily="2" charset="-122"/>
              </a:rPr>
              <a:t>（识记）</a:t>
            </a:r>
            <a:endParaRPr lang="zh-CN" altLang="en-US" sz="2000">
              <a:effectLst>
                <a:outerShdw blurRad="38100" dist="38100" dir="2700000" algn="tl">
                  <a:schemeClr val="bg2"/>
                </a:outerShdw>
              </a:effectLst>
              <a:latin typeface="宋体" pitchFamily="2" charset="-122"/>
            </a:endParaRPr>
          </a:p>
          <a:p>
            <a:pPr marL="342900" marR="0" lvl="0" indent="-342900" eaLnBrk="1" hangingPunct="1"/>
            <a:endParaRPr lang="zh-CN" altLang="en-US" sz="2800">
              <a:solidFill>
                <a:schemeClr val="folHlink"/>
              </a:solidFill>
              <a:effectLst>
                <a:outerShdw blurRad="38100" dist="38100" dir="2700000" algn="tl">
                  <a:schemeClr val="bg2"/>
                </a:outerShdw>
              </a:effectLst>
            </a:endParaRPr>
          </a:p>
        </p:txBody>
      </p:sp>
      <p:sp>
        <p:nvSpPr>
          <p:cNvPr id="25605" name="TextBox 2560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335E90A-A936-4C98-BECF-844445B667A7}" type="slidenum">
              <a:rPr lang="en-US" altLang="zh-CN" sz="1000">
                <a:effectLst>
                  <a:outerShdw blurRad="38100" dist="38100" dir="2700000" algn="tl">
                    <a:schemeClr val="bg2"/>
                  </a:outerShdw>
                </a:effectLst>
              </a:rPr>
              <a:t>14</a:t>
            </a:fld>
            <a:endParaRPr lang="en-US" altLang="zh-CN" sz="1000">
              <a:effectLst>
                <a:outerShdw blurRad="38100" dist="38100" dir="2700000" algn="tl">
                  <a:schemeClr val="bg2"/>
                </a:outerShdw>
              </a:effectLst>
            </a:endParaRPr>
          </a:p>
        </p:txBody>
      </p:sp>
      <p:sp>
        <p:nvSpPr>
          <p:cNvPr id="27651"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a:effectLst>
                <a:outerShdw blurRad="38100" dist="38100" dir="2700000" algn="tl">
                  <a:schemeClr val="bg2"/>
                </a:outerShdw>
              </a:effectLst>
            </a:endParaRPr>
          </a:p>
        </p:txBody>
      </p:sp>
      <p:sp>
        <p:nvSpPr>
          <p:cNvPr id="27652"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）国家统计调查项目：由国家统计局</a:t>
            </a:r>
            <a:r>
              <a:rPr lang="zh-CN" altLang="en-US" sz="2800">
                <a:effectLst>
                  <a:outerShdw blurRad="38100" dist="38100" dir="2700000" algn="tl">
                    <a:schemeClr val="bg2"/>
                  </a:outerShdw>
                </a:effectLst>
                <a:latin typeface="宋体" pitchFamily="2" charset="-122"/>
              </a:rPr>
              <a:t>制定</a:t>
            </a:r>
            <a:r>
              <a:rPr lang="zh-CN" altLang="en-US" sz="2800">
                <a:solidFill>
                  <a:schemeClr val="folHlink"/>
                </a:solidFill>
                <a:effectLst>
                  <a:outerShdw blurRad="38100" dist="38100" dir="2700000" algn="tl">
                    <a:schemeClr val="bg2"/>
                  </a:outerShdw>
                </a:effectLst>
                <a:latin typeface="宋体" pitchFamily="2" charset="-122"/>
              </a:rPr>
              <a:t>，或者由国家统计局和国务院有关部门</a:t>
            </a:r>
            <a:r>
              <a:rPr lang="zh-CN" altLang="en-US" sz="2800">
                <a:effectLst>
                  <a:outerShdw blurRad="38100" dist="38100" dir="2700000" algn="tl">
                    <a:schemeClr val="bg2"/>
                  </a:outerShdw>
                </a:effectLst>
                <a:latin typeface="宋体" pitchFamily="2" charset="-122"/>
              </a:rPr>
              <a:t>共同制定</a:t>
            </a:r>
            <a:r>
              <a:rPr lang="zh-CN" altLang="en-US" sz="2800">
                <a:solidFill>
                  <a:schemeClr val="folHlink"/>
                </a:solidFill>
                <a:effectLst>
                  <a:outerShdw blurRad="38100" dist="38100" dir="2700000" algn="tl">
                    <a:schemeClr val="bg2"/>
                  </a:outerShdw>
                </a:effectLst>
                <a:latin typeface="宋体" pitchFamily="2" charset="-122"/>
              </a:rPr>
              <a:t>，报国务院备案；重大的国家统计调查项目报国务院</a:t>
            </a:r>
            <a:r>
              <a:rPr lang="zh-CN" altLang="en-US" sz="2800">
                <a:effectLst>
                  <a:outerShdw blurRad="38100" dist="38100" dir="2700000" algn="tl">
                    <a:schemeClr val="bg2"/>
                  </a:outerShdw>
                </a:effectLst>
                <a:latin typeface="宋体" pitchFamily="2" charset="-122"/>
              </a:rPr>
              <a:t>审批</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）部门统计调查项目：由国务院有关部门</a:t>
            </a:r>
            <a:r>
              <a:rPr lang="zh-CN" altLang="en-US" sz="2800">
                <a:effectLst>
                  <a:outerShdw blurRad="38100" dist="38100" dir="2700000" algn="tl">
                    <a:schemeClr val="bg2"/>
                  </a:outerShdw>
                </a:effectLst>
                <a:latin typeface="宋体" pitchFamily="2" charset="-122"/>
              </a:rPr>
              <a:t>制定</a:t>
            </a:r>
            <a:r>
              <a:rPr lang="zh-CN" altLang="en-US" sz="2800">
                <a:solidFill>
                  <a:schemeClr val="folHlink"/>
                </a:solidFill>
                <a:effectLst>
                  <a:outerShdw blurRad="38100" dist="38100" dir="2700000" algn="tl">
                    <a:schemeClr val="bg2"/>
                  </a:outerShdw>
                </a:effectLst>
                <a:latin typeface="宋体" pitchFamily="2" charset="-122"/>
              </a:rPr>
              <a:t>。统计调查对象属于本部门管辖系统的，报国家统计局备案；统计调查对象超出本部门管辖系统的，报国家统计局</a:t>
            </a:r>
            <a:r>
              <a:rPr lang="zh-CN" altLang="en-US" sz="2800">
                <a:effectLst>
                  <a:outerShdw blurRad="38100" dist="38100" dir="2700000" algn="tl">
                    <a:schemeClr val="bg2"/>
                  </a:outerShdw>
                </a:effectLst>
                <a:latin typeface="宋体" pitchFamily="2" charset="-122"/>
              </a:rPr>
              <a:t>审批</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zh-CN" altLang="en-US" sz="2800">
              <a:solidFill>
                <a:schemeClr val="folHlink"/>
              </a:solidFill>
              <a:effectLst>
                <a:outerShdw blurRad="38100" dist="38100" dir="2700000" algn="tl">
                  <a:schemeClr val="bg2"/>
                </a:outerShdw>
              </a:effectLst>
            </a:endParaRPr>
          </a:p>
          <a:p>
            <a:pPr marL="342900" marR="0" lvl="0" indent="-342900" eaLnBrk="1" hangingPunct="1"/>
            <a:endParaRPr lang="en-US" altLang="zh-CN" sz="2800">
              <a:solidFill>
                <a:schemeClr val="folHlink"/>
              </a:solidFill>
              <a:effectLst>
                <a:outerShdw blurRad="38100" dist="38100" dir="2700000" algn="tl">
                  <a:schemeClr val="bg2"/>
                </a:outerShdw>
              </a:effectLst>
            </a:endParaRPr>
          </a:p>
        </p:txBody>
      </p:sp>
      <p:sp>
        <p:nvSpPr>
          <p:cNvPr id="27653" name="TextBox 2765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标题 1"/>
          <p:cNvSpPr>
            <a:spLocks noGrp="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en-US">
              <a:effectLst>
                <a:outerShdw blurRad="38100" dist="38100" dir="2700000" algn="tl">
                  <a:schemeClr val="bg2"/>
                </a:outerShdw>
              </a:effectLst>
            </a:endParaRPr>
          </a:p>
        </p:txBody>
      </p:sp>
      <p:sp>
        <p:nvSpPr>
          <p:cNvPr id="29699" name="内容占位符 2"/>
          <p:cNvSpPr>
            <a:spLocks noGrp="1"/>
          </p:cNvSpPr>
          <p:nvPr>
            <p:ph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buClr>
                <a:srgbClr val="FFFFCC"/>
              </a:buClr>
            </a:pPr>
            <a:r>
              <a:rPr lang="zh-CN" altLang="en-US">
                <a:solidFill>
                  <a:srgbClr val="FFCC66"/>
                </a:solidFill>
                <a:effectLst>
                  <a:outerShdw blurRad="38100" dist="38100" dir="2700000" algn="tl">
                    <a:schemeClr val="bg2"/>
                  </a:outerShdw>
                </a:effectLst>
              </a:rPr>
              <a:t>（</a:t>
            </a:r>
            <a:r>
              <a:rPr lang="en-US" altLang="zh-CN">
                <a:solidFill>
                  <a:srgbClr val="FFCC66"/>
                </a:solidFill>
                <a:effectLst>
                  <a:outerShdw blurRad="38100" dist="38100" dir="2700000" algn="tl">
                    <a:schemeClr val="bg2"/>
                  </a:outerShdw>
                </a:effectLst>
              </a:rPr>
              <a:t>4</a:t>
            </a:r>
            <a:r>
              <a:rPr lang="zh-CN" altLang="en-US">
                <a:solidFill>
                  <a:srgbClr val="FFCC66"/>
                </a:solidFill>
                <a:effectLst>
                  <a:outerShdw blurRad="38100" dist="38100" dir="2700000" algn="tl">
                    <a:schemeClr val="bg2"/>
                  </a:outerShdw>
                </a:effectLst>
              </a:rPr>
              <a:t>）统计调查项目的审批程序  </a:t>
            </a:r>
            <a:r>
              <a:rPr lang="zh-CN" altLang="en-US" sz="2000">
                <a:effectLst>
                  <a:outerShdw blurRad="38100" dist="38100" dir="2700000" algn="tl">
                    <a:schemeClr val="bg2"/>
                  </a:outerShdw>
                </a:effectLst>
              </a:rPr>
              <a:t>（识记）</a:t>
            </a:r>
            <a:endParaRPr lang="en-US" altLang="zh-CN" sz="2000">
              <a:effectLst>
                <a:outerShdw blurRad="38100" dist="38100" dir="2700000" algn="tl">
                  <a:schemeClr val="bg2"/>
                </a:outerShdw>
              </a:effectLst>
            </a:endParaRPr>
          </a:p>
          <a:p>
            <a:pPr marL="342900" marR="0" lvl="0" indent="-342900" eaLnBrk="1" hangingPunct="1">
              <a:lnSpc>
                <a:spcPct val="90000"/>
              </a:lnSpc>
              <a:buClr>
                <a:srgbClr val="FFFFCC"/>
              </a:buClr>
            </a:pPr>
            <a:r>
              <a:rPr lang="en-US" altLang="zh-CN" sz="2800">
                <a:solidFill>
                  <a:srgbClr val="FFCC66"/>
                </a:solidFill>
                <a:effectLst>
                  <a:outerShdw blurRad="38100" dist="38100" dir="2700000" algn="tl">
                    <a:schemeClr val="bg2"/>
                  </a:outerShdw>
                </a:effectLst>
              </a:rPr>
              <a:t>《</a:t>
            </a:r>
            <a:r>
              <a:rPr lang="zh-CN" altLang="en-US" sz="2800">
                <a:solidFill>
                  <a:srgbClr val="FFCC66"/>
                </a:solidFill>
                <a:effectLst>
                  <a:outerShdw blurRad="38100" dist="38100" dir="2700000" algn="tl">
                    <a:schemeClr val="bg2"/>
                  </a:outerShdw>
                </a:effectLst>
              </a:rPr>
              <a:t>统计法</a:t>
            </a:r>
            <a:r>
              <a:rPr lang="en-US" altLang="zh-CN" sz="2800">
                <a:solidFill>
                  <a:srgbClr val="FFCC66"/>
                </a:solidFill>
                <a:effectLst>
                  <a:outerShdw blurRad="38100" dist="38100" dir="2700000" algn="tl">
                    <a:schemeClr val="bg2"/>
                  </a:outerShdw>
                </a:effectLst>
              </a:rPr>
              <a:t>》</a:t>
            </a:r>
            <a:r>
              <a:rPr lang="zh-CN" altLang="en-US" sz="2800">
                <a:solidFill>
                  <a:srgbClr val="FFCC66"/>
                </a:solidFill>
                <a:effectLst>
                  <a:outerShdw blurRad="38100" dist="38100" dir="2700000" algn="tl">
                    <a:schemeClr val="bg2"/>
                  </a:outerShdw>
                </a:effectLst>
              </a:rPr>
              <a:t>规定：统计调查项目的审批机关应当对调查项目的</a:t>
            </a:r>
            <a:r>
              <a:rPr lang="zh-CN" altLang="en-US" sz="2800">
                <a:effectLst>
                  <a:outerShdw blurRad="38100" dist="38100" dir="2700000" algn="tl">
                    <a:schemeClr val="bg2"/>
                  </a:outerShdw>
                </a:effectLst>
              </a:rPr>
              <a:t>必要性</a:t>
            </a:r>
            <a:r>
              <a:rPr lang="zh-CN" altLang="en-US" sz="2800">
                <a:solidFill>
                  <a:srgbClr val="FFCC66"/>
                </a:solidFill>
                <a:effectLst>
                  <a:outerShdw blurRad="38100" dist="38100" dir="2700000" algn="tl">
                    <a:schemeClr val="bg2"/>
                  </a:outerShdw>
                </a:effectLst>
              </a:rPr>
              <a:t>、</a:t>
            </a:r>
            <a:r>
              <a:rPr lang="zh-CN" altLang="en-US" sz="2800">
                <a:effectLst>
                  <a:outerShdw blurRad="38100" dist="38100" dir="2700000" algn="tl">
                    <a:schemeClr val="bg2"/>
                  </a:outerShdw>
                </a:effectLst>
              </a:rPr>
              <a:t>可行性</a:t>
            </a:r>
            <a:r>
              <a:rPr lang="zh-CN" altLang="en-US" sz="2800">
                <a:solidFill>
                  <a:srgbClr val="FFCC66"/>
                </a:solidFill>
                <a:effectLst>
                  <a:outerShdw blurRad="38100" dist="38100" dir="2700000" algn="tl">
                    <a:schemeClr val="bg2"/>
                  </a:outerShdw>
                </a:effectLst>
              </a:rPr>
              <a:t>、</a:t>
            </a:r>
            <a:r>
              <a:rPr lang="zh-CN" altLang="en-US" sz="2800">
                <a:effectLst>
                  <a:outerShdw blurRad="38100" dist="38100" dir="2700000" algn="tl">
                    <a:schemeClr val="bg2"/>
                  </a:outerShdw>
                </a:effectLst>
              </a:rPr>
              <a:t>科学性</a:t>
            </a:r>
            <a:r>
              <a:rPr lang="zh-CN" altLang="en-US" sz="2800">
                <a:solidFill>
                  <a:srgbClr val="FFCC66"/>
                </a:solidFill>
                <a:effectLst>
                  <a:outerShdw blurRad="38100" dist="38100" dir="2700000" algn="tl">
                    <a:schemeClr val="bg2"/>
                  </a:outerShdw>
                </a:effectLst>
              </a:rPr>
              <a:t>进行审查，对符合法定条件的，作出予以批准的书面决定，并公布；对不符合法定条件的，作出不予批准的书面决定，并说明理由。</a:t>
            </a:r>
            <a:endParaRPr lang="en-US" altLang="zh-CN">
              <a:solidFill>
                <a:srgbClr val="FFCC66"/>
              </a:solidFill>
              <a:effectLst>
                <a:outerShdw blurRad="38100" dist="38100" dir="2700000" algn="tl">
                  <a:schemeClr val="bg2"/>
                </a:outerShdw>
              </a:effectLst>
            </a:endParaRPr>
          </a:p>
          <a:p>
            <a:pPr marL="342900" marR="0" lvl="0" indent="-342900" eaLnBrk="1" hangingPunct="1">
              <a:lnSpc>
                <a:spcPct val="90000"/>
              </a:lnSpc>
              <a:buClr>
                <a:srgbClr val="FFFFCC"/>
              </a:buClr>
            </a:pPr>
            <a:endParaRPr lang="zh-CN" altLang="en-US">
              <a:solidFill>
                <a:srgbClr val="FFCC66"/>
              </a:solidFill>
              <a:effectLst>
                <a:outerShdw blurRad="38100" dist="38100" dir="2700000" algn="tl">
                  <a:schemeClr val="bg2"/>
                </a:outerShdw>
              </a:effectLst>
            </a:endParaRPr>
          </a:p>
          <a:p>
            <a:pPr marL="342900" marR="0" lvl="0" indent="-342900" eaLnBrk="1" hangingPunct="1">
              <a:lnSpc>
                <a:spcPct val="90000"/>
              </a:lnSpc>
              <a:buClr>
                <a:srgbClr val="FFFFCC"/>
              </a:buClr>
            </a:pPr>
            <a:r>
              <a:rPr lang="en-US" altLang="zh-CN">
                <a:solidFill>
                  <a:srgbClr val="FFCC66"/>
                </a:solidFill>
                <a:effectLst>
                  <a:outerShdw blurRad="38100" dist="38100" dir="2700000" algn="tl">
                    <a:schemeClr val="bg2"/>
                  </a:outerShdw>
                </a:effectLst>
              </a:rPr>
              <a:t>4</a:t>
            </a:r>
            <a:r>
              <a:rPr lang="zh-CN" altLang="en-US">
                <a:solidFill>
                  <a:srgbClr val="FFCC66"/>
                </a:solidFill>
                <a:effectLst>
                  <a:outerShdw blurRad="38100" dist="38100" dir="2700000" algn="tl">
                    <a:schemeClr val="bg2"/>
                  </a:outerShdw>
                </a:effectLst>
              </a:rPr>
              <a:t>、编制统计调查项目的原则 </a:t>
            </a:r>
            <a:r>
              <a:rPr lang="zh-CN" altLang="en-US" sz="2000">
                <a:effectLst>
                  <a:outerShdw blurRad="38100" dist="38100" dir="2700000" algn="tl">
                    <a:schemeClr val="bg2"/>
                  </a:outerShdw>
                </a:effectLst>
              </a:rPr>
              <a:t>（领会）</a:t>
            </a:r>
            <a:endParaRPr lang="zh-CN" altLang="en-US" sz="2000">
              <a:effectLst>
                <a:outerShdw blurRad="38100" dist="38100" dir="2700000" algn="tl">
                  <a:schemeClr val="bg2"/>
                </a:outerShdw>
              </a:effectLst>
            </a:endParaRPr>
          </a:p>
        </p:txBody>
      </p:sp>
      <p:sp>
        <p:nvSpPr>
          <p:cNvPr id="29700"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E2708FD-66A5-46FA-BE13-9D638B26311C}" type="slidenum">
              <a:rPr lang="en-US" altLang="zh-CN" sz="1000">
                <a:effectLst>
                  <a:outerShdw blurRad="38100" dist="38100" dir="2700000" algn="tl">
                    <a:schemeClr val="bg2"/>
                  </a:outerShdw>
                </a:effectLst>
              </a:rPr>
              <a:t>15</a:t>
            </a:fld>
            <a:endParaRPr lang="en-US" altLang="zh-CN" sz="1000">
              <a:effectLst>
                <a:outerShdw blurRad="38100" dist="38100" dir="2700000" algn="tl">
                  <a:schemeClr val="bg2"/>
                </a:outerShdw>
              </a:effectLst>
            </a:endParaRPr>
          </a:p>
        </p:txBody>
      </p:sp>
      <p:sp>
        <p:nvSpPr>
          <p:cNvPr id="29701" name="TextBox 2970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05010A3-16CD-4884-85F0-77A31E0C42B9}" type="slidenum">
              <a:rPr lang="en-US" altLang="zh-CN" sz="1000">
                <a:effectLst>
                  <a:outerShdw blurRad="38100" dist="38100" dir="2700000" algn="tl">
                    <a:schemeClr val="bg2"/>
                  </a:outerShdw>
                </a:effectLst>
              </a:rPr>
              <a:t>16</a:t>
            </a:fld>
            <a:endParaRPr lang="en-US" altLang="zh-CN" sz="1000">
              <a:effectLst>
                <a:outerShdw blurRad="38100" dist="38100" dir="2700000" algn="tl">
                  <a:schemeClr val="bg2"/>
                </a:outerShdw>
              </a:effectLst>
            </a:endParaRPr>
          </a:p>
        </p:txBody>
      </p:sp>
      <p:sp>
        <p:nvSpPr>
          <p:cNvPr id="31747" name="Rectangle 2"/>
          <p:cNvSpPr>
            <a:spLocks noGrp="1" noChangeArrowheads="1"/>
          </p:cNvSpPr>
          <p:nvPr>
            <p:ph type="title" idx="4294967295"/>
          </p:nvPr>
        </p:nvSpPr>
        <p:spPr>
          <a:xfrm>
            <a:off x="457200" y="277812"/>
            <a:ext cx="8229600" cy="255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en-US" sz="3200">
              <a:solidFill>
                <a:schemeClr val="folHlink"/>
              </a:solidFill>
              <a:effectLst>
                <a:outerShdw blurRad="38100" dist="38100" dir="2700000" algn="tl">
                  <a:schemeClr val="bg2"/>
                </a:outerShdw>
              </a:effectLst>
            </a:endParaRPr>
          </a:p>
        </p:txBody>
      </p:sp>
      <p:sp>
        <p:nvSpPr>
          <p:cNvPr id="31748" name="Rectangle 3"/>
          <p:cNvSpPr>
            <a:spLocks noGrp="1" noChangeArrowheads="1"/>
          </p:cNvSpPr>
          <p:nvPr>
            <p:ph type="body" idx="4294967295"/>
          </p:nvPr>
        </p:nvSpPr>
        <p:spPr>
          <a:xfrm>
            <a:off x="457200" y="838200"/>
            <a:ext cx="8229600" cy="54864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en-US" altLang="zh-CN" sz="2800">
                <a:solidFill>
                  <a:srgbClr val="FFCC66"/>
                </a:solidFill>
                <a:effectLst>
                  <a:outerShdw blurRad="38100" dist="38100" dir="2700000" algn="tl">
                    <a:schemeClr val="bg2"/>
                  </a:outerShdw>
                </a:effectLst>
                <a:latin typeface="宋体" pitchFamily="2" charset="-122"/>
              </a:rPr>
              <a:t>2</a:t>
            </a:r>
            <a:r>
              <a:rPr lang="zh-CN" altLang="en-US" sz="2800">
                <a:solidFill>
                  <a:srgbClr val="FFCC66"/>
                </a:solidFill>
                <a:effectLst>
                  <a:outerShdw blurRad="38100" dist="38100" dir="2700000" algn="tl">
                    <a:schemeClr val="bg2"/>
                  </a:outerShdw>
                </a:effectLst>
                <a:latin typeface="宋体" pitchFamily="2" charset="-122"/>
              </a:rPr>
              <a:t>、</a:t>
            </a:r>
            <a:r>
              <a:rPr lang="zh-CN" altLang="en-US" sz="2800">
                <a:solidFill>
                  <a:srgbClr val="FFCC66"/>
                </a:solidFill>
                <a:effectLst>
                  <a:outerShdw blurRad="38100" dist="38100" dir="2700000" algn="tl">
                    <a:schemeClr val="bg2"/>
                  </a:outerShdw>
                </a:effectLst>
                <a:latin typeface="Arial"/>
              </a:rPr>
              <a:t>统计标准  </a:t>
            </a:r>
            <a:endParaRPr lang="en-US" altLang="zh-CN" sz="2800">
              <a:solidFill>
                <a:srgbClr val="FFCC66"/>
              </a:solidFill>
              <a:effectLst>
                <a:outerShdw blurRad="38100" dist="38100" dir="2700000" algn="tl">
                  <a:schemeClr val="bg2"/>
                </a:outerShdw>
              </a:effectLst>
              <a:latin typeface="Arial"/>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）概念   </a:t>
            </a:r>
            <a:r>
              <a:rPr lang="zh-CN" altLang="en-US" sz="2000">
                <a:effectLst>
                  <a:outerShdw blurRad="38100" dist="38100" dir="2700000" algn="tl">
                    <a:schemeClr val="bg2"/>
                  </a:outerShdw>
                </a:effectLst>
                <a:latin typeface="宋体" pitchFamily="2" charset="-122"/>
              </a:rPr>
              <a:t>（领会）</a:t>
            </a:r>
            <a:endParaRPr lang="zh-CN" altLang="en-US" sz="20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）内容</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a:t>
            </a:r>
            <a:r>
              <a:rPr lang="zh-CN" altLang="en-US" sz="2800">
                <a:effectLst>
                  <a:outerShdw blurRad="38100" dist="38100" dir="2700000" algn="tl">
                    <a:schemeClr val="bg2"/>
                  </a:outerShdw>
                </a:effectLst>
                <a:latin typeface="宋体" pitchFamily="2" charset="-122"/>
                <a:sym typeface="Wingdings" pitchFamily="2" charset="2"/>
              </a:rPr>
              <a:t>指标涵义、计算方法、分类目录、调查表式、统计编码    </a:t>
            </a:r>
            <a:r>
              <a:rPr lang="zh-CN" altLang="en-US" sz="2000">
                <a:effectLst>
                  <a:outerShdw blurRad="38100" dist="38100" dir="2700000" algn="tl">
                    <a:schemeClr val="bg2"/>
                  </a:outerShdw>
                </a:effectLst>
                <a:latin typeface="宋体" pitchFamily="2" charset="-122"/>
                <a:sym typeface="Wingdings" pitchFamily="2" charset="2"/>
              </a:rPr>
              <a:t>（领会）</a:t>
            </a:r>
            <a:endParaRPr lang="zh-CN" altLang="en-US" sz="2000">
              <a:effectLst>
                <a:outerShdw blurRad="38100" dist="38100" dir="2700000" algn="tl">
                  <a:schemeClr val="bg2"/>
                </a:outerShdw>
              </a:effectLst>
              <a:latin typeface="宋体" pitchFamily="2" charset="-122"/>
              <a:sym typeface="Wingdings" pitchFamily="2" charset="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3</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）分类： </a:t>
            </a:r>
            <a:r>
              <a:rPr lang="zh-CN" altLang="en-US" sz="2000">
                <a:effectLst>
                  <a:outerShdw blurRad="38100" dist="38100" dir="2700000" algn="tl">
                    <a:schemeClr val="bg2"/>
                  </a:outerShdw>
                </a:effectLst>
                <a:latin typeface="宋体" pitchFamily="2" charset="-122"/>
                <a:sym typeface="Wingdings" pitchFamily="2" charset="2"/>
              </a:rPr>
              <a:t>（识记）</a:t>
            </a:r>
            <a:endParaRPr lang="zh-CN" altLang="en-US" sz="2000">
              <a:effectLst>
                <a:outerShdw blurRad="38100" dist="38100" dir="2700000" algn="tl">
                  <a:schemeClr val="bg2"/>
                </a:outerShdw>
              </a:effectLst>
              <a:latin typeface="宋体" pitchFamily="2" charset="-122"/>
              <a:sym typeface="Wingdings" pitchFamily="2" charset="2"/>
            </a:endParaRPr>
          </a:p>
          <a:p>
            <a:pPr marL="342900" marR="0" lvl="0" indent="-342900" eaLnBrk="1" hangingPunct="1">
              <a:lnSpc>
                <a:spcPct val="90000"/>
              </a:lnSpc>
            </a:pPr>
            <a:r>
              <a:rPr lang="zh-CN" altLang="en-US" sz="2800">
                <a:effectLst>
                  <a:outerShdw blurRad="38100" dist="38100" dir="2700000" algn="tl">
                    <a:schemeClr val="bg2"/>
                  </a:outerShdw>
                </a:effectLst>
                <a:latin typeface="宋体" pitchFamily="2" charset="-122"/>
                <a:sym typeface="Wingdings" pitchFamily="2" charset="2"/>
              </a:rPr>
              <a:t>国家</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统计标准：  全国范围内强制执行的标准；</a:t>
            </a:r>
            <a:endParaRPr lang="zh-CN" altLang="en-US" sz="2800">
              <a:solidFill>
                <a:schemeClr val="folHlink"/>
              </a:solidFill>
              <a:effectLst>
                <a:outerShdw blurRad="38100" dist="38100" dir="2700000" algn="tl">
                  <a:schemeClr val="bg2"/>
                </a:outerShdw>
              </a:effectLst>
              <a:latin typeface="宋体" pitchFamily="2" charset="-122"/>
              <a:sym typeface="Wingdings" pitchFamily="2" charset="2"/>
            </a:endParaRPr>
          </a:p>
          <a:p>
            <a:pPr marL="342900" marR="0" lvl="0" indent="-342900" eaLnBrk="1" hangingPunct="1">
              <a:lnSpc>
                <a:spcPct val="90000"/>
              </a:lnSpc>
            </a:pPr>
            <a:r>
              <a:rPr lang="zh-CN" altLang="en-US" sz="2800">
                <a:effectLst>
                  <a:outerShdw blurRad="38100" dist="38100" dir="2700000" algn="tl">
                    <a:schemeClr val="bg2"/>
                  </a:outerShdw>
                </a:effectLst>
                <a:latin typeface="宋体" pitchFamily="2" charset="-122"/>
                <a:sym typeface="Wingdings" pitchFamily="2" charset="2"/>
              </a:rPr>
              <a:t>部门</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统计标准：  国务院各部门根据部门统计调查需要制定的、在本部门范围内强制执行的统计标准，是对国家统计标准的补充；</a:t>
            </a:r>
            <a:endParaRPr lang="zh-CN" altLang="en-US" sz="2800">
              <a:solidFill>
                <a:schemeClr val="folHlink"/>
              </a:solidFill>
              <a:effectLst>
                <a:outerShdw blurRad="38100" dist="38100" dir="2700000" algn="tl">
                  <a:schemeClr val="bg2"/>
                </a:outerShdw>
              </a:effectLst>
              <a:latin typeface="宋体" pitchFamily="2" charset="-122"/>
              <a:sym typeface="Wingdings" pitchFamily="2" charset="2"/>
            </a:endParaRPr>
          </a:p>
          <a:p>
            <a:pPr marL="342900" marR="0" lvl="0" indent="-342900" eaLnBrk="1" hangingPunct="1">
              <a:lnSpc>
                <a:spcPct val="90000"/>
              </a:lnSpc>
            </a:pPr>
            <a:r>
              <a:rPr lang="zh-CN" altLang="en-US" sz="2800">
                <a:effectLst>
                  <a:outerShdw blurRad="38100" dist="38100" dir="2700000" algn="tl">
                    <a:schemeClr val="bg2"/>
                  </a:outerShdw>
                </a:effectLst>
                <a:latin typeface="宋体" pitchFamily="2" charset="-122"/>
                <a:sym typeface="Wingdings" pitchFamily="2" charset="2"/>
              </a:rPr>
              <a:t>其他</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统计标准：  在既没有国家标准也没有部门标准的情况下，应根据国家统计局和国务院有关部门制定统计标准的基本原则，来制定补充性的其他统计标准。</a:t>
            </a:r>
            <a:endParaRPr lang="zh-CN" altLang="en-US" sz="2800">
              <a:solidFill>
                <a:schemeClr val="folHlink"/>
              </a:solidFill>
              <a:effectLst>
                <a:outerShdw blurRad="38100" dist="38100" dir="2700000" algn="tl">
                  <a:schemeClr val="bg2"/>
                </a:outerShdw>
              </a:effectLst>
              <a:latin typeface="宋体" pitchFamily="2" charset="-122"/>
            </a:endParaRPr>
          </a:p>
        </p:txBody>
      </p:sp>
      <p:sp>
        <p:nvSpPr>
          <p:cNvPr id="31749" name="TextBox 3174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6210260-4C83-4D98-8AF4-7FC298BC51A1}" type="slidenum">
              <a:rPr lang="en-US" altLang="zh-CN" sz="1000">
                <a:effectLst>
                  <a:outerShdw blurRad="38100" dist="38100" dir="2700000" algn="tl">
                    <a:schemeClr val="bg2"/>
                  </a:outerShdw>
                </a:effectLst>
              </a:rPr>
              <a:t>17</a:t>
            </a:fld>
            <a:endParaRPr lang="en-US" altLang="zh-CN" sz="1000">
              <a:effectLst>
                <a:outerShdw blurRad="38100" dist="38100" dir="2700000" algn="tl">
                  <a:schemeClr val="bg2"/>
                </a:outerShdw>
              </a:effectLst>
            </a:endParaRPr>
          </a:p>
        </p:txBody>
      </p:sp>
      <p:sp>
        <p:nvSpPr>
          <p:cNvPr id="33795" name="Rectangle 2"/>
          <p:cNvSpPr>
            <a:spLocks noGrp="1" noChangeArrowheads="1"/>
          </p:cNvSpPr>
          <p:nvPr>
            <p:ph type="title" idx="4294967295"/>
          </p:nvPr>
        </p:nvSpPr>
        <p:spPr>
          <a:xfrm>
            <a:off x="457200" y="-228600"/>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a:solidFill>
                <a:schemeClr val="folHlink"/>
              </a:solidFill>
              <a:effectLst>
                <a:outerShdw blurRad="38100" dist="38100" dir="2700000" algn="tl">
                  <a:schemeClr val="bg2"/>
                </a:outerShdw>
              </a:effectLst>
            </a:endParaRPr>
          </a:p>
        </p:txBody>
      </p:sp>
      <p:sp>
        <p:nvSpPr>
          <p:cNvPr id="33796" name="Rectangle 3"/>
          <p:cNvSpPr>
            <a:spLocks noGrp="1" noChangeArrowheads="1"/>
          </p:cNvSpPr>
          <p:nvPr>
            <p:ph type="body" idx="4294967295"/>
          </p:nvPr>
        </p:nvSpPr>
        <p:spPr>
          <a:xfrm>
            <a:off x="457200" y="990600"/>
            <a:ext cx="8229600" cy="53340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en-US" altLang="zh-CN" sz="2800">
                <a:solidFill>
                  <a:schemeClr val="folHlink"/>
                </a:solidFill>
                <a:effectLst>
                  <a:outerShdw blurRad="38100" dist="38100" dir="2700000" algn="tl">
                    <a:schemeClr val="bg2"/>
                  </a:outerShdw>
                </a:effectLst>
              </a:rPr>
              <a:t>《</a:t>
            </a:r>
            <a:r>
              <a:rPr lang="zh-CN" altLang="en-US" sz="2800">
                <a:solidFill>
                  <a:schemeClr val="folHlink"/>
                </a:solidFill>
                <a:effectLst>
                  <a:outerShdw blurRad="38100" dist="38100" dir="2700000" algn="tl">
                    <a:schemeClr val="bg2"/>
                  </a:outerShdw>
                </a:effectLst>
              </a:rPr>
              <a:t>统计法</a:t>
            </a:r>
            <a:r>
              <a:rPr lang="en-US" altLang="zh-CN" sz="2800">
                <a:solidFill>
                  <a:schemeClr val="folHlink"/>
                </a:solidFill>
                <a:effectLst>
                  <a:outerShdw blurRad="38100" dist="38100" dir="2700000" algn="tl">
                    <a:schemeClr val="bg2"/>
                  </a:outerShdw>
                </a:effectLst>
              </a:rPr>
              <a:t>》</a:t>
            </a:r>
            <a:r>
              <a:rPr lang="zh-CN" altLang="en-US" sz="2800">
                <a:solidFill>
                  <a:schemeClr val="folHlink"/>
                </a:solidFill>
                <a:effectLst>
                  <a:outerShdw blurRad="38100" dist="38100" dir="2700000" algn="tl">
                    <a:schemeClr val="bg2"/>
                  </a:outerShdw>
                </a:effectLst>
              </a:rPr>
              <a:t>第十五条：统计调查表应标明</a:t>
            </a:r>
            <a:r>
              <a:rPr lang="zh-CN" altLang="en-US" sz="2800">
                <a:effectLst>
                  <a:outerShdw blurRad="38100" dist="38100" dir="2700000" algn="tl">
                    <a:schemeClr val="bg2"/>
                  </a:outerShdw>
                </a:effectLst>
              </a:rPr>
              <a:t>表号</a:t>
            </a:r>
            <a:r>
              <a:rPr lang="zh-CN" altLang="en-US" sz="2800">
                <a:solidFill>
                  <a:schemeClr val="folHlink"/>
                </a:solidFill>
                <a:effectLst>
                  <a:outerShdw blurRad="38100" dist="38100" dir="2700000" algn="tl">
                    <a:schemeClr val="bg2"/>
                  </a:outerShdw>
                </a:effectLst>
              </a:rPr>
              <a:t>、</a:t>
            </a: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sz="2800">
                <a:effectLst>
                  <a:outerShdw blurRad="38100" dist="38100" dir="2700000" algn="tl">
                    <a:schemeClr val="bg2"/>
                  </a:outerShdw>
                </a:effectLst>
              </a:rPr>
              <a:t>制定机关</a:t>
            </a:r>
            <a:r>
              <a:rPr lang="zh-CN" altLang="en-US" sz="2800">
                <a:solidFill>
                  <a:schemeClr val="folHlink"/>
                </a:solidFill>
                <a:effectLst>
                  <a:outerShdw blurRad="38100" dist="38100" dir="2700000" algn="tl">
                    <a:schemeClr val="bg2"/>
                  </a:outerShdw>
                </a:effectLst>
              </a:rPr>
              <a:t>、</a:t>
            </a:r>
            <a:r>
              <a:rPr lang="zh-CN" altLang="en-US" sz="2800">
                <a:effectLst>
                  <a:outerShdw blurRad="38100" dist="38100" dir="2700000" algn="tl">
                    <a:schemeClr val="bg2"/>
                  </a:outerShdw>
                </a:effectLst>
              </a:rPr>
              <a:t>批准或者备案文号</a:t>
            </a:r>
            <a:r>
              <a:rPr lang="zh-CN" altLang="en-US" sz="2800">
                <a:solidFill>
                  <a:schemeClr val="folHlink"/>
                </a:solidFill>
                <a:effectLst>
                  <a:outerShdw blurRad="38100" dist="38100" dir="2700000" algn="tl">
                    <a:schemeClr val="bg2"/>
                  </a:outerShdw>
                </a:effectLst>
              </a:rPr>
              <a:t>、</a:t>
            </a:r>
            <a:r>
              <a:rPr lang="zh-CN" altLang="en-US" sz="2800">
                <a:effectLst>
                  <a:outerShdw blurRad="38100" dist="38100" dir="2700000" algn="tl">
                    <a:schemeClr val="bg2"/>
                  </a:outerShdw>
                </a:effectLst>
              </a:rPr>
              <a:t>有效期限</a:t>
            </a:r>
            <a:r>
              <a:rPr lang="zh-CN" altLang="en-US" sz="2800">
                <a:solidFill>
                  <a:schemeClr val="folHlink"/>
                </a:solidFill>
                <a:effectLst>
                  <a:outerShdw blurRad="38100" dist="38100" dir="2700000" algn="tl">
                    <a:schemeClr val="bg2"/>
                  </a:outerShdw>
                </a:effectLst>
              </a:rPr>
              <a:t>等标志。</a:t>
            </a: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rPr>
              <a:t>对未标明前款规定的标志或者超过有效期限的统计调查表，统计调查对象</a:t>
            </a:r>
            <a:r>
              <a:rPr lang="zh-CN" altLang="en-US" sz="2800">
                <a:effectLst>
                  <a:outerShdw blurRad="38100" dist="38100" dir="2700000" algn="tl">
                    <a:schemeClr val="bg2"/>
                  </a:outerShdw>
                </a:effectLst>
              </a:rPr>
              <a:t>有权拒绝填报</a:t>
            </a:r>
            <a:r>
              <a:rPr lang="zh-CN" altLang="en-US" sz="2800">
                <a:solidFill>
                  <a:schemeClr val="folHlink"/>
                </a:solidFill>
                <a:effectLst>
                  <a:outerShdw blurRad="38100" dist="38100" dir="2700000" algn="tl">
                    <a:schemeClr val="bg2"/>
                  </a:outerShdw>
                </a:effectLst>
              </a:rPr>
              <a:t>；县级以上人民政府统计机构应当依法责令停止有关统计调查活动。</a:t>
            </a:r>
            <a:endParaRPr lang="en-US" altLang="zh-CN" sz="28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8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en-US" altLang="zh-CN" sz="2800">
                <a:solidFill>
                  <a:srgbClr val="FFCC66"/>
                </a:solidFill>
                <a:effectLst>
                  <a:outerShdw blurRad="38100" dist="38100" dir="2700000" algn="tl">
                    <a:schemeClr val="bg2"/>
                  </a:outerShdw>
                </a:effectLst>
              </a:rPr>
              <a:t>《</a:t>
            </a:r>
            <a:r>
              <a:rPr lang="zh-CN" altLang="en-US" sz="2800">
                <a:solidFill>
                  <a:srgbClr val="FFCC66"/>
                </a:solidFill>
                <a:effectLst>
                  <a:outerShdw blurRad="38100" dist="38100" dir="2700000" algn="tl">
                    <a:schemeClr val="bg2"/>
                  </a:outerShdw>
                </a:effectLst>
              </a:rPr>
              <a:t>统计法</a:t>
            </a:r>
            <a:r>
              <a:rPr lang="en-US" altLang="zh-CN" sz="2800">
                <a:solidFill>
                  <a:srgbClr val="FFCC66"/>
                </a:solidFill>
                <a:effectLst>
                  <a:outerShdw blurRad="38100" dist="38100" dir="2700000" algn="tl">
                    <a:schemeClr val="bg2"/>
                  </a:outerShdw>
                </a:effectLst>
              </a:rPr>
              <a:t>》</a:t>
            </a:r>
            <a:r>
              <a:rPr lang="zh-CN" altLang="en-US" sz="2800">
                <a:solidFill>
                  <a:srgbClr val="FFCC66"/>
                </a:solidFill>
                <a:effectLst>
                  <a:outerShdw blurRad="38100" dist="38100" dir="2700000" algn="tl">
                    <a:schemeClr val="bg2"/>
                  </a:outerShdw>
                </a:effectLst>
              </a:rPr>
              <a:t>规定：县级以上人民政府有关部门应当及时向本级人民政府统计机构提供统计所需的行政记录资料和国民经济核算所需的财务资料、财政资料及其他资料，并按照统计调查制度的规定及时向本级人民政府统计机构报送其组织实施统计调查取得的有关资料。</a:t>
            </a:r>
            <a:endParaRPr lang="en-US" altLang="zh-CN" sz="28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800">
              <a:solidFill>
                <a:schemeClr val="folHlink"/>
              </a:solidFill>
              <a:effectLst>
                <a:outerShdw blurRad="38100" dist="38100" dir="2700000" algn="tl">
                  <a:schemeClr val="bg2"/>
                </a:outerShdw>
              </a:effectLst>
            </a:endParaRPr>
          </a:p>
        </p:txBody>
      </p:sp>
      <p:sp>
        <p:nvSpPr>
          <p:cNvPr id="33797" name="TextBox 3379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7774C71-3DA6-4C2F-9FE7-1E640E789F84}" type="slidenum">
              <a:rPr lang="en-US" altLang="zh-CN" sz="1000">
                <a:effectLst>
                  <a:outerShdw blurRad="38100" dist="38100" dir="2700000" algn="tl">
                    <a:schemeClr val="bg2"/>
                  </a:outerShdw>
                </a:effectLst>
              </a:rPr>
              <a:t>18</a:t>
            </a:fld>
            <a:endParaRPr lang="en-US" altLang="zh-CN" sz="1000">
              <a:effectLst>
                <a:outerShdw blurRad="38100" dist="38100" dir="2700000" algn="tl">
                  <a:schemeClr val="bg2"/>
                </a:outerShdw>
              </a:effectLst>
            </a:endParaRPr>
          </a:p>
        </p:txBody>
      </p:sp>
      <p:sp>
        <p:nvSpPr>
          <p:cNvPr id="35843" name="Rectangle 2"/>
          <p:cNvSpPr>
            <a:spLocks noGrp="1" noChangeArrowheads="1"/>
          </p:cNvSpPr>
          <p:nvPr>
            <p:ph type="title" idx="4294967295"/>
          </p:nvPr>
        </p:nvSpPr>
        <p:spPr>
          <a:xfrm>
            <a:off x="457200" y="277812"/>
            <a:ext cx="8229600" cy="255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35844" name="Rectangle 3"/>
          <p:cNvSpPr>
            <a:spLocks noGrp="1" noChangeArrowheads="1"/>
          </p:cNvSpPr>
          <p:nvPr>
            <p:ph type="body" idx="4294967295"/>
          </p:nvPr>
        </p:nvSpPr>
        <p:spPr>
          <a:xfrm>
            <a:off x="457200" y="685800"/>
            <a:ext cx="8229600" cy="55626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800">
                <a:effectLst>
                  <a:outerShdw blurRad="38100" dist="38100" dir="2700000" algn="tl">
                    <a:schemeClr val="bg2"/>
                  </a:outerShdw>
                </a:effectLst>
                <a:latin typeface="宋体" pitchFamily="2" charset="-122"/>
              </a:rPr>
              <a:t>一、选择题</a:t>
            </a:r>
            <a:endParaRPr lang="zh-CN" altLang="en-US" sz="2800">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a:t>
            </a:r>
            <a:r>
              <a:rPr lang="zh-CN" altLang="zh-CN" sz="2400">
                <a:effectLst>
                  <a:outerShdw blurRad="38100" dist="38100" dir="2700000" algn="tl">
                    <a:schemeClr val="bg2"/>
                  </a:outerShdw>
                </a:effectLst>
                <a:latin typeface="宋体" pitchFamily="2" charset="-122"/>
              </a:rPr>
              <a:t>商务部拟对大型家电卖场设立销售情况统计调查项目，审批机关是（</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a:t>
            </a:r>
            <a:endParaRPr lang="zh-CN" altLang="zh-CN" sz="2400">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400">
                <a:effectLst>
                  <a:outerShdw blurRad="38100" dist="38100" dir="2700000" algn="tl">
                    <a:schemeClr val="bg2"/>
                  </a:outerShdw>
                </a:effectLst>
                <a:latin typeface="宋体" pitchFamily="2" charset="-122"/>
              </a:rPr>
              <a:t>A. </a:t>
            </a:r>
            <a:r>
              <a:rPr lang="zh-CN" altLang="zh-CN" sz="2400">
                <a:effectLst>
                  <a:outerShdw blurRad="38100" dist="38100" dir="2700000" algn="tl">
                    <a:schemeClr val="bg2"/>
                  </a:outerShdw>
                </a:effectLst>
                <a:latin typeface="宋体" pitchFamily="2" charset="-122"/>
              </a:rPr>
              <a:t>国务院</a:t>
            </a:r>
            <a:r>
              <a:rPr lang="en-US" altLang="zh-CN" sz="2400">
                <a:effectLst>
                  <a:outerShdw blurRad="38100" dist="38100" dir="2700000" algn="tl">
                    <a:schemeClr val="bg2"/>
                  </a:outerShdw>
                </a:effectLst>
                <a:latin typeface="宋体" pitchFamily="2" charset="-122"/>
              </a:rPr>
              <a:t>                     </a:t>
            </a:r>
            <a:r>
              <a:rPr lang="en-US" altLang="zh-CN" sz="2400">
                <a:solidFill>
                  <a:srgbClr val="FFC0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国家统计局</a:t>
            </a:r>
            <a:r>
              <a:rPr lang="en-US" altLang="zh-CN" sz="2400">
                <a:effectLst>
                  <a:outerShdw blurRad="38100" dist="38100" dir="2700000" algn="tl">
                    <a:schemeClr val="bg2"/>
                  </a:outerShdw>
                </a:effectLst>
                <a:latin typeface="宋体" pitchFamily="2" charset="-122"/>
              </a:rPr>
              <a:t>  </a:t>
            </a:r>
            <a:endParaRPr lang="en-US" altLang="zh-CN" sz="2400">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400">
                <a:effectLst>
                  <a:outerShdw blurRad="38100" dist="38100" dir="2700000" algn="tl">
                    <a:schemeClr val="bg2"/>
                  </a:outerShdw>
                </a:effectLst>
                <a:latin typeface="宋体" pitchFamily="2" charset="-122"/>
              </a:rPr>
              <a:t>C. </a:t>
            </a:r>
            <a:r>
              <a:rPr lang="zh-CN" altLang="zh-CN" sz="2400">
                <a:effectLst>
                  <a:outerShdw blurRad="38100" dist="38100" dir="2700000" algn="tl">
                    <a:schemeClr val="bg2"/>
                  </a:outerShdw>
                </a:effectLst>
                <a:latin typeface="宋体" pitchFamily="2" charset="-122"/>
              </a:rPr>
              <a:t>发展与改革委员会</a:t>
            </a:r>
            <a:r>
              <a:rPr lang="en-US" altLang="zh-CN" sz="2400">
                <a:effectLst>
                  <a:outerShdw blurRad="38100" dist="38100" dir="2700000" algn="tl">
                    <a:schemeClr val="bg2"/>
                  </a:outerShdw>
                </a:effectLst>
                <a:latin typeface="宋体" pitchFamily="2" charset="-122"/>
              </a:rPr>
              <a:t>           D. </a:t>
            </a:r>
            <a:r>
              <a:rPr lang="zh-CN" altLang="zh-CN" sz="2400">
                <a:effectLst>
                  <a:outerShdw blurRad="38100" dist="38100" dir="2700000" algn="tl">
                    <a:schemeClr val="bg2"/>
                  </a:outerShdw>
                </a:effectLst>
                <a:latin typeface="宋体" pitchFamily="2" charset="-122"/>
              </a:rPr>
              <a:t>无需审批</a:t>
            </a:r>
            <a:endParaRPr lang="zh-CN" altLang="zh-CN" sz="2400">
              <a:effectLst>
                <a:outerShdw blurRad="38100" dist="38100" dir="2700000" algn="tl">
                  <a:schemeClr val="bg2"/>
                </a:outerShdw>
              </a:effectLst>
              <a:latin typeface="宋体" pitchFamily="2" charset="-122"/>
            </a:endParaRPr>
          </a:p>
          <a:p>
            <a:pPr marL="342900" marR="0" lvl="0" indent="-342900">
              <a:buNone/>
            </a:pPr>
            <a:r>
              <a:rPr lang="en-US" altLang="zh-CN" sz="2400">
                <a:effectLst>
                  <a:outerShdw blurRad="38100" dist="38100" dir="2700000" algn="tl">
                    <a:schemeClr val="bg2"/>
                  </a:outerShdw>
                </a:effectLst>
                <a:latin typeface="宋体" pitchFamily="2" charset="-122"/>
              </a:rPr>
              <a:t>2</a:t>
            </a:r>
            <a:r>
              <a:rPr lang="zh-CN" altLang="en-US" sz="2400">
                <a:effectLst>
                  <a:outerShdw blurRad="38100" dist="38100" dir="2700000" algn="tl">
                    <a:schemeClr val="bg2"/>
                  </a:outerShdw>
                </a:effectLst>
                <a:latin typeface="宋体" pitchFamily="2" charset="-122"/>
              </a:rPr>
              <a:t>、</a:t>
            </a:r>
            <a:r>
              <a:rPr lang="zh-CN" altLang="zh-CN" sz="2400">
                <a:effectLst>
                  <a:outerShdw blurRad="38100" dist="38100" dir="2700000" algn="tl">
                    <a:schemeClr val="bg2"/>
                  </a:outerShdw>
                </a:effectLst>
                <a:latin typeface="宋体" pitchFamily="2" charset="-122"/>
              </a:rPr>
              <a:t>根据调查组织实施主体的不同，统计调查可以分为（</a:t>
            </a:r>
            <a:r>
              <a:rPr lang="en-US" altLang="zh-CN" sz="2400">
                <a:effectLst>
                  <a:outerShdw blurRad="38100" dist="38100" dir="2700000" algn="tl">
                    <a:schemeClr val="bg2"/>
                  </a:outerShdw>
                </a:effectLst>
                <a:latin typeface="宋体" pitchFamily="2" charset="-122"/>
              </a:rPr>
              <a:t> </a:t>
            </a:r>
            <a:r>
              <a:rPr lang="zh-CN" altLang="en-US" sz="2400">
                <a:effectLst>
                  <a:outerShdw blurRad="38100" dist="38100" dir="2700000" algn="tl">
                    <a:schemeClr val="bg2"/>
                  </a:outerShdw>
                </a:effectLst>
                <a:latin typeface="宋体" pitchFamily="2" charset="-122"/>
              </a:rPr>
              <a:t>）</a:t>
            </a:r>
            <a:r>
              <a:rPr lang="zh-CN" altLang="zh-CN" sz="2400">
                <a:effectLst>
                  <a:outerShdw blurRad="38100" dist="38100" dir="2700000" algn="tl">
                    <a:schemeClr val="bg2"/>
                  </a:outerShdw>
                </a:effectLst>
                <a:latin typeface="宋体" pitchFamily="2" charset="-122"/>
              </a:rPr>
              <a:t>。 </a:t>
            </a:r>
            <a:endParaRPr lang="zh-CN" altLang="zh-CN" sz="2400">
              <a:effectLst>
                <a:outerShdw blurRad="38100" dist="38100" dir="2700000" algn="tl">
                  <a:schemeClr val="bg2"/>
                </a:outerShdw>
              </a:effectLst>
              <a:latin typeface="宋体" pitchFamily="2" charset="-122"/>
            </a:endParaRPr>
          </a:p>
          <a:p>
            <a:pPr marL="342900" marR="0" lvl="0" indent="-342900" algn="just">
              <a:spcBef>
                <a:spcPts val="25"/>
              </a:spcBef>
            </a:pPr>
            <a:r>
              <a:rPr lang="zh-CN" altLang="zh-CN" sz="2400">
                <a:effectLst>
                  <a:outerShdw blurRad="38100" dist="38100" dir="2700000" algn="tl">
                    <a:schemeClr val="bg2"/>
                  </a:outerShdw>
                </a:effectLst>
                <a:latin typeface="宋体" pitchFamily="2" charset="-122"/>
              </a:rPr>
              <a:t>A.全面调查和非全面调查   B.经常性调查和一次性调查 </a:t>
            </a:r>
            <a:endParaRPr lang="zh-CN" altLang="zh-CN" sz="2400">
              <a:effectLst>
                <a:outerShdw blurRad="38100" dist="38100" dir="2700000" algn="tl">
                  <a:schemeClr val="bg2"/>
                </a:outerShdw>
              </a:effectLst>
              <a:latin typeface="宋体" pitchFamily="2" charset="-122"/>
            </a:endParaRPr>
          </a:p>
          <a:p>
            <a:pPr marL="342900" marR="0" lvl="0" indent="-342900" algn="just">
              <a:spcBef>
                <a:spcPts val="25"/>
              </a:spcBef>
            </a:pPr>
            <a:r>
              <a:rPr lang="zh-CN" altLang="zh-CN" sz="2400">
                <a:effectLst>
                  <a:outerShdw blurRad="38100" dist="38100" dir="2700000" algn="tl">
                    <a:schemeClr val="bg2"/>
                  </a:outerShdw>
                </a:effectLst>
                <a:latin typeface="宋体" pitchFamily="2" charset="-122"/>
              </a:rPr>
              <a:t>C.义务性调查和自愿性调查 </a:t>
            </a:r>
            <a:endParaRPr lang="en-US" altLang="zh-CN" sz="2400">
              <a:effectLst>
                <a:outerShdw blurRad="38100" dist="38100" dir="2700000" algn="tl">
                  <a:schemeClr val="bg2"/>
                </a:outerShdw>
              </a:effectLst>
              <a:latin typeface="宋体" pitchFamily="2" charset="-122"/>
            </a:endParaRPr>
          </a:p>
          <a:p>
            <a:pPr marL="342900" marR="0" lvl="0" indent="-342900" algn="just">
              <a:spcBef>
                <a:spcPts val="25"/>
              </a:spcBef>
            </a:pPr>
            <a:r>
              <a:rPr lang="zh-CN" altLang="zh-CN" sz="2400">
                <a:solidFill>
                  <a:srgbClr val="FF9900"/>
                </a:solidFill>
                <a:effectLst>
                  <a:outerShdw blurRad="38100" dist="38100" dir="2700000" algn="tl">
                    <a:schemeClr val="bg2"/>
                  </a:outerShdw>
                </a:effectLst>
                <a:latin typeface="宋体" pitchFamily="2" charset="-122"/>
              </a:rPr>
              <a:t>D</a:t>
            </a:r>
            <a:r>
              <a:rPr lang="zh-CN" altLang="zh-CN" sz="2400">
                <a:effectLst>
                  <a:outerShdw blurRad="38100" dist="38100" dir="2700000" algn="tl">
                    <a:schemeClr val="bg2"/>
                  </a:outerShdw>
                </a:effectLst>
                <a:latin typeface="宋体" pitchFamily="2" charset="-122"/>
              </a:rPr>
              <a:t>.政府统计调查和民间统计调查 </a:t>
            </a:r>
            <a:endParaRPr lang="zh-CN" altLang="zh-CN" sz="2400">
              <a:effectLst>
                <a:outerShdw blurRad="38100" dist="38100" dir="2700000" algn="tl">
                  <a:schemeClr val="bg2"/>
                </a:outerShdw>
              </a:effectLst>
              <a:latin typeface="宋体" pitchFamily="2" charset="-122"/>
            </a:endParaRPr>
          </a:p>
          <a:p>
            <a:pPr marL="342900" marR="0" lvl="0" indent="-342900" algn="just">
              <a:spcBef>
                <a:spcPts val="25"/>
              </a:spcBef>
              <a:buNone/>
            </a:pPr>
            <a:endParaRPr lang="en-US" altLang="zh-CN" sz="2400">
              <a:effectLst>
                <a:outerShdw blurRad="38100" dist="38100" dir="2700000" algn="tl">
                  <a:schemeClr val="bg2"/>
                </a:outerShdw>
              </a:effectLst>
              <a:latin typeface="宋体" pitchFamily="2" charset="-122"/>
            </a:endParaRPr>
          </a:p>
          <a:p>
            <a:pPr marL="342900" marR="0" lvl="0" indent="-342900" algn="just">
              <a:spcBef>
                <a:spcPts val="25"/>
              </a:spcBef>
              <a:buNone/>
            </a:pPr>
            <a:r>
              <a:rPr lang="en-US" altLang="zh-CN" sz="2400">
                <a:effectLst>
                  <a:outerShdw blurRad="38100" dist="38100" dir="2700000" algn="tl">
                    <a:schemeClr val="bg2"/>
                  </a:outerShdw>
                </a:effectLst>
                <a:latin typeface="宋体" pitchFamily="2" charset="-122"/>
              </a:rPr>
              <a:t>3</a:t>
            </a:r>
            <a:r>
              <a:rPr lang="zh-CN" altLang="en-US" sz="2400">
                <a:effectLst>
                  <a:outerShdw blurRad="38100" dist="38100" dir="2700000" algn="tl">
                    <a:schemeClr val="bg2"/>
                  </a:outerShdw>
                </a:effectLst>
                <a:latin typeface="宋体" pitchFamily="2" charset="-122"/>
              </a:rPr>
              <a:t>、</a:t>
            </a:r>
            <a:r>
              <a:rPr lang="zh-CN" altLang="zh-CN" sz="2400">
                <a:effectLst>
                  <a:outerShdw blurRad="38100" dist="38100" dir="2700000" algn="tl">
                    <a:schemeClr val="bg2"/>
                  </a:outerShdw>
                </a:effectLst>
                <a:latin typeface="宋体" pitchFamily="2" charset="-122"/>
              </a:rPr>
              <a:t>我国现行重大国情国力普查有（  ）。 </a:t>
            </a:r>
            <a:endParaRPr lang="zh-CN" altLang="zh-CN" sz="2400">
              <a:effectLst>
                <a:outerShdw blurRad="38100" dist="38100" dir="2700000" algn="tl">
                  <a:schemeClr val="bg2"/>
                </a:outerShdw>
              </a:effectLst>
              <a:latin typeface="宋体" pitchFamily="2" charset="-122"/>
            </a:endParaRPr>
          </a:p>
          <a:p>
            <a:pPr marL="342900" marR="0" lvl="0" indent="-342900" algn="just">
              <a:spcBef>
                <a:spcPts val="25"/>
              </a:spcBef>
            </a:pPr>
            <a:r>
              <a:rPr lang="zh-CN" altLang="zh-CN" sz="2400">
                <a:solidFill>
                  <a:srgbClr val="FF9900"/>
                </a:solidFill>
                <a:effectLst>
                  <a:outerShdw blurRad="38100" dist="38100" dir="2700000" algn="tl">
                    <a:schemeClr val="bg2"/>
                  </a:outerShdw>
                </a:effectLst>
                <a:latin typeface="宋体" pitchFamily="2" charset="-122"/>
              </a:rPr>
              <a:t>A</a:t>
            </a:r>
            <a:r>
              <a:rPr lang="zh-CN" altLang="zh-CN" sz="2400">
                <a:effectLst>
                  <a:outerShdw blurRad="38100" dist="38100" dir="2700000" algn="tl">
                    <a:schemeClr val="bg2"/>
                  </a:outerShdw>
                </a:effectLst>
                <a:latin typeface="宋体" pitchFamily="2" charset="-122"/>
              </a:rPr>
              <a:t>.尾数逢0年份的人口普查    B.尾数逢5年份的经济普查 </a:t>
            </a:r>
            <a:endParaRPr lang="zh-CN" altLang="zh-CN" sz="2400">
              <a:effectLst>
                <a:outerShdw blurRad="38100" dist="38100" dir="2700000" algn="tl">
                  <a:schemeClr val="bg2"/>
                </a:outerShdw>
              </a:effectLst>
              <a:latin typeface="宋体" pitchFamily="2" charset="-122"/>
            </a:endParaRPr>
          </a:p>
          <a:p>
            <a:pPr marL="342900" marR="0" lvl="0" indent="-342900" algn="just">
              <a:spcBef>
                <a:spcPts val="25"/>
              </a:spcBef>
            </a:pPr>
            <a:r>
              <a:rPr lang="zh-CN" altLang="zh-CN" sz="2400">
                <a:solidFill>
                  <a:srgbClr val="FF9900"/>
                </a:solidFill>
                <a:effectLst>
                  <a:outerShdw blurRad="38100" dist="38100" dir="2700000" algn="tl">
                    <a:schemeClr val="bg2"/>
                  </a:outerShdw>
                </a:effectLst>
                <a:latin typeface="宋体" pitchFamily="2" charset="-122"/>
              </a:rPr>
              <a:t>C</a:t>
            </a:r>
            <a:r>
              <a:rPr lang="zh-CN" altLang="zh-CN" sz="2400">
                <a:effectLst>
                  <a:outerShdw blurRad="38100" dist="38100" dir="2700000" algn="tl">
                    <a:schemeClr val="bg2"/>
                  </a:outerShdw>
                </a:effectLst>
                <a:latin typeface="宋体" pitchFamily="2" charset="-122"/>
              </a:rPr>
              <a:t>.尾数逢3和8年份的经济普查  </a:t>
            </a:r>
            <a:endParaRPr lang="en-US" altLang="zh-CN" sz="2400">
              <a:effectLst>
                <a:outerShdw blurRad="38100" dist="38100" dir="2700000" algn="tl">
                  <a:schemeClr val="bg2"/>
                </a:outerShdw>
              </a:effectLst>
              <a:latin typeface="宋体" pitchFamily="2" charset="-122"/>
            </a:endParaRPr>
          </a:p>
          <a:p>
            <a:pPr marL="342900" marR="0" lvl="0" indent="-342900" algn="just">
              <a:spcBef>
                <a:spcPts val="25"/>
              </a:spcBef>
            </a:pPr>
            <a:r>
              <a:rPr lang="zh-CN" altLang="zh-CN" sz="2400">
                <a:effectLst>
                  <a:outerShdw blurRad="38100" dist="38100" dir="2700000" algn="tl">
                    <a:schemeClr val="bg2"/>
                  </a:outerShdw>
                </a:effectLst>
                <a:latin typeface="宋体" pitchFamily="2" charset="-122"/>
              </a:rPr>
              <a:t>D.尾数逢0年份的农业普查 </a:t>
            </a:r>
            <a:r>
              <a:rPr lang="en-US" altLang="zh-CN" sz="2400">
                <a:effectLst>
                  <a:outerShdw blurRad="38100" dist="38100" dir="2700000" algn="tl">
                    <a:schemeClr val="bg2"/>
                  </a:outerShdw>
                </a:effectLst>
                <a:latin typeface="宋体" pitchFamily="2" charset="-122"/>
              </a:rPr>
              <a:t>   </a:t>
            </a:r>
            <a:r>
              <a:rPr lang="zh-CN" altLang="zh-CN" sz="2400">
                <a:solidFill>
                  <a:srgbClr val="FF9900"/>
                </a:solidFill>
                <a:effectLst>
                  <a:outerShdw blurRad="38100" dist="38100" dir="2700000" algn="tl">
                    <a:schemeClr val="bg2"/>
                  </a:outerShdw>
                </a:effectLst>
                <a:latin typeface="宋体" pitchFamily="2" charset="-122"/>
              </a:rPr>
              <a:t>E</a:t>
            </a:r>
            <a:r>
              <a:rPr lang="zh-CN" altLang="zh-CN" sz="2400">
                <a:effectLst>
                  <a:outerShdw blurRad="38100" dist="38100" dir="2700000" algn="tl">
                    <a:schemeClr val="bg2"/>
                  </a:outerShdw>
                </a:effectLst>
                <a:latin typeface="宋体" pitchFamily="2" charset="-122"/>
              </a:rPr>
              <a:t>.尾数逢6年份的农业普查 </a:t>
            </a:r>
            <a:endParaRPr lang="en-US" altLang="zh-CN" sz="2400">
              <a:effectLst>
                <a:outerShdw blurRad="38100" dist="38100" dir="2700000" algn="tl">
                  <a:schemeClr val="bg2"/>
                </a:outerShdw>
              </a:effectLst>
              <a:latin typeface="宋体" pitchFamily="2" charset="-122"/>
            </a:endParaRPr>
          </a:p>
        </p:txBody>
      </p:sp>
      <p:sp>
        <p:nvSpPr>
          <p:cNvPr id="35845" name="TextBox 3584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标题 1"/>
          <p:cNvSpPr>
            <a:spLocks noGrp="1"/>
          </p:cNvSpPr>
          <p:nvPr>
            <p:ph type="title" idx="4294967295"/>
          </p:nvPr>
        </p:nvSpPr>
        <p:spPr>
          <a:xfrm>
            <a:off x="457200" y="277812"/>
            <a:ext cx="8229600" cy="1793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37891" name="内容占位符 2"/>
          <p:cNvSpPr>
            <a:spLocks noGrp="1"/>
          </p:cNvSpPr>
          <p:nvPr>
            <p:ph idx="4294967295"/>
          </p:nvPr>
        </p:nvSpPr>
        <p:spPr>
          <a:xfrm>
            <a:off x="457200" y="609600"/>
            <a:ext cx="8229600" cy="5521325"/>
          </a:xfrm>
        </p:spPr>
        <p:txBody>
          <a:bodyPr vert="horz" wrap="square" lIns="91440" tIns="45720" rIns="91440" bIns="45720" numCol="1" anchor="t" anchorCtr="0" compatLnSpc="1">
            <a:prstTxWarp prst="textNoShape">
              <a:avLst/>
            </a:prstTxWarp>
            <a:noAutofit/>
          </a:bodyPr>
          <a:lstStyle>
            <a:defPPr>
              <a:tabLst>
                <a:tab pos="5310188"/>
              </a:tabLst>
            </a:defPPr>
            <a:lvl1pPr marL="0" indent="0" algn="l" rtl="0" eaLnBrk="0" fontAlgn="base" hangingPunct="0">
              <a:lnSpc>
                <a:spcPct val="100000"/>
              </a:lnSpc>
              <a:spcBef>
                <a:spcPct val="20000"/>
              </a:spcBef>
              <a:spcAft>
                <a:spcPct val="0"/>
              </a:spcAft>
              <a:buClr>
                <a:schemeClr val="hlink"/>
              </a:buClr>
              <a:buSzPct val="60000"/>
              <a:buFont typeface="Wingdings" pitchFamily="2" charset="2"/>
              <a:buChar char="n"/>
              <a:tabLst>
                <a:tab pos="5310188"/>
              </a:tabLst>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0" marR="0" lvl="0" indent="0" algn="just">
              <a:spcBef>
                <a:spcPts val="25"/>
              </a:spcBef>
              <a:buClr>
                <a:srgbClr val="FFFFCC"/>
              </a:buClr>
              <a:buNone/>
              <a:tabLst>
                <a:tab pos="5310188"/>
              </a:tabLst>
            </a:pPr>
            <a:r>
              <a:rPr lang="en-US" altLang="zh-CN" sz="2400">
                <a:solidFill>
                  <a:srgbClr val="FFFFFF"/>
                </a:solidFill>
                <a:latin typeface="宋体" pitchFamily="2" charset="-122"/>
                <a:ea typeface="Times New Roman" pitchFamily="18" charset="0"/>
              </a:rPr>
              <a:t>6</a:t>
            </a:r>
            <a:r>
              <a:rPr lang="zh-CN" altLang="en-US" sz="2400">
                <a:solidFill>
                  <a:srgbClr val="FFFFFF"/>
                </a:solidFill>
                <a:latin typeface="宋体" pitchFamily="2" charset="-122"/>
                <a:ea typeface="Times New Roman" pitchFamily="18" charset="0"/>
              </a:rPr>
              <a:t>、</a:t>
            </a:r>
            <a:r>
              <a:rPr lang="zh-CN" altLang="zh-CN" sz="2400">
                <a:solidFill>
                  <a:srgbClr val="FFFFFF"/>
                </a:solidFill>
                <a:latin typeface="宋体" pitchFamily="2" charset="-122"/>
                <a:ea typeface="Times New Roman" pitchFamily="18" charset="0"/>
              </a:rPr>
              <a:t>制定统计调查项目应当同时制定(    )。 </a:t>
            </a:r>
            <a:endParaRPr lang="zh-CN" altLang="zh-CN" sz="2400">
              <a:solidFill>
                <a:srgbClr val="FFFFFF"/>
              </a:solidFill>
              <a:latin typeface="宋体" pitchFamily="2" charset="-122"/>
            </a:endParaRPr>
          </a:p>
          <a:p>
            <a:pPr marL="0" marR="0" lvl="0" indent="0" algn="just">
              <a:spcBef>
                <a:spcPts val="25"/>
              </a:spcBef>
              <a:buClr>
                <a:srgbClr val="FFFFCC"/>
              </a:buClr>
              <a:tabLst>
                <a:tab pos="5310188"/>
              </a:tabLst>
            </a:pPr>
            <a:r>
              <a:rPr lang="zh-CN" altLang="zh-CN" sz="2400">
                <a:solidFill>
                  <a:srgbClr val="FFC000"/>
                </a:solidFill>
                <a:latin typeface="宋体" pitchFamily="2" charset="-122"/>
                <a:ea typeface="Times New Roman" pitchFamily="18" charset="0"/>
              </a:rPr>
              <a:t>A.</a:t>
            </a:r>
            <a:r>
              <a:rPr lang="zh-CN" altLang="zh-CN" sz="2400">
                <a:solidFill>
                  <a:srgbClr val="FFFFFF"/>
                </a:solidFill>
                <a:latin typeface="宋体" pitchFamily="2" charset="-122"/>
                <a:ea typeface="Times New Roman" pitchFamily="18" charset="0"/>
              </a:rPr>
              <a:t>统计调查制度              B.统计调查表式 </a:t>
            </a:r>
            <a:endParaRPr lang="zh-CN" altLang="zh-CN" sz="2400">
              <a:solidFill>
                <a:srgbClr val="FFFFFF"/>
              </a:solidFill>
              <a:latin typeface="宋体" pitchFamily="2" charset="-122"/>
            </a:endParaRPr>
          </a:p>
          <a:p>
            <a:pPr marL="0" marR="0" lvl="0" indent="0">
              <a:buClr>
                <a:srgbClr val="FFFFCC"/>
              </a:buClr>
              <a:tabLst>
                <a:tab pos="5310188"/>
              </a:tabLst>
            </a:pPr>
            <a:r>
              <a:rPr lang="zh-CN" altLang="zh-CN" sz="2400">
                <a:solidFill>
                  <a:srgbClr val="FFFFFF"/>
                </a:solidFill>
                <a:latin typeface="宋体" pitchFamily="2" charset="-122"/>
                <a:ea typeface="Times New Roman" pitchFamily="18" charset="0"/>
              </a:rPr>
              <a:t>C.统计</a:t>
            </a:r>
            <a:r>
              <a:rPr lang="zh-CN" altLang="zh-CN" sz="2400">
                <a:solidFill>
                  <a:srgbClr val="FFFFFF"/>
                </a:solidFill>
                <a:ea typeface="Times New Roman" pitchFamily="18" charset="0"/>
              </a:rPr>
              <a:t>调查标准</a:t>
            </a:r>
            <a:r>
              <a:rPr lang="en-US" altLang="zh-CN" sz="2400">
                <a:solidFill>
                  <a:srgbClr val="FFFFFF"/>
                </a:solidFill>
                <a:ea typeface="Times New Roman" pitchFamily="18" charset="0"/>
              </a:rPr>
              <a:t>                    </a:t>
            </a:r>
            <a:r>
              <a:rPr lang="zh-CN" altLang="zh-CN" sz="2400">
                <a:solidFill>
                  <a:srgbClr val="FFFFFF"/>
                </a:solidFill>
                <a:latin typeface="宋体" pitchFamily="2" charset="-122"/>
                <a:ea typeface="Times New Roman" pitchFamily="18" charset="0"/>
              </a:rPr>
              <a:t>D.</a:t>
            </a:r>
            <a:r>
              <a:rPr lang="zh-CN" altLang="zh-CN" sz="2400">
                <a:solidFill>
                  <a:srgbClr val="FFFFFF"/>
                </a:solidFill>
                <a:ea typeface="Times New Roman" pitchFamily="18" charset="0"/>
              </a:rPr>
              <a:t>统计调查方法 </a:t>
            </a:r>
            <a:endParaRPr lang="zh-CN" altLang="en-US" sz="2400">
              <a:solidFill>
                <a:srgbClr val="FFFFFF"/>
              </a:solidFill>
              <a:effectLst>
                <a:outerShdw blurRad="38100" dist="38100" dir="2700000" algn="tl">
                  <a:schemeClr val="bg2"/>
                </a:outerShdw>
              </a:effectLst>
              <a:latin typeface="宋体" pitchFamily="2" charset="-122"/>
            </a:endParaRPr>
          </a:p>
          <a:p>
            <a:pPr marL="219075" marR="26670" lvl="0" indent="-342900" algn="just">
              <a:spcBef>
                <a:spcPts val="25"/>
              </a:spcBef>
              <a:tabLst>
                <a:tab pos="5310188"/>
              </a:tabLst>
            </a:pPr>
            <a:endParaRPr lang="en-US" altLang="zh-CN" sz="2400">
              <a:effectLst>
                <a:outerShdw blurRad="38100" dist="38100" dir="2700000" algn="tl">
                  <a:schemeClr val="bg2"/>
                </a:outerShdw>
              </a:effectLst>
              <a:latin typeface="宋体" pitchFamily="2" charset="-122"/>
            </a:endParaRPr>
          </a:p>
          <a:p>
            <a:pPr marL="219075" marR="26670" lvl="0" indent="-342900" algn="just">
              <a:spcBef>
                <a:spcPts val="25"/>
              </a:spcBef>
              <a:tabLst>
                <a:tab pos="5310188"/>
              </a:tabLst>
            </a:pPr>
            <a:r>
              <a:rPr lang="en-US" altLang="zh-CN" sz="2400">
                <a:effectLst>
                  <a:outerShdw blurRad="38100" dist="38100" dir="2700000" algn="tl">
                    <a:schemeClr val="bg2"/>
                  </a:outerShdw>
                </a:effectLst>
                <a:latin typeface="宋体" pitchFamily="2" charset="-122"/>
              </a:rPr>
              <a:t>7</a:t>
            </a:r>
            <a:r>
              <a:rPr lang="zh-CN" altLang="en-US" sz="2400">
                <a:effectLst>
                  <a:outerShdw blurRad="38100" dist="38100" dir="2700000" algn="tl">
                    <a:schemeClr val="bg2"/>
                  </a:outerShdw>
                </a:effectLst>
                <a:latin typeface="宋体" pitchFamily="2" charset="-122"/>
              </a:rPr>
              <a:t>、</a:t>
            </a:r>
            <a:r>
              <a:rPr lang="zh-CN" altLang="zh-CN" sz="2400">
                <a:latin typeface="宋体" pitchFamily="2" charset="-122"/>
                <a:ea typeface="Times New Roman" pitchFamily="18" charset="0"/>
              </a:rPr>
              <a:t>《统计法》规定，我国的政府统计调查项目包括(   )。 </a:t>
            </a:r>
            <a:endParaRPr lang="zh-CN" altLang="zh-CN" sz="2400">
              <a:latin typeface="宋体" pitchFamily="2" charset="-122"/>
              <a:ea typeface="宋体" pitchFamily="2" charset="-122"/>
            </a:endParaRPr>
          </a:p>
          <a:p>
            <a:pPr marL="219075" marR="26670" lvl="0" indent="-342900" algn="just">
              <a:spcBef>
                <a:spcPts val="25"/>
              </a:spcBef>
              <a:tabLst>
                <a:tab pos="5310188"/>
              </a:tabLst>
            </a:pPr>
            <a:r>
              <a:rPr lang="zh-CN" altLang="zh-CN" sz="2400">
                <a:latin typeface="宋体" pitchFamily="2" charset="-122"/>
                <a:ea typeface="Times New Roman" pitchFamily="18" charset="0"/>
              </a:rPr>
              <a:t>A.国家统计调查项目、地方统计调查项目、涉外统计调查项目 </a:t>
            </a:r>
            <a:endParaRPr lang="zh-CN" altLang="zh-CN" sz="2400">
              <a:latin typeface="宋体" pitchFamily="2" charset="-122"/>
              <a:ea typeface="宋体" pitchFamily="2" charset="-122"/>
            </a:endParaRPr>
          </a:p>
          <a:p>
            <a:pPr marL="219075" marR="26670" lvl="0" indent="-342900" algn="just">
              <a:spcBef>
                <a:spcPts val="25"/>
              </a:spcBef>
              <a:tabLst>
                <a:tab pos="5310188"/>
              </a:tabLst>
            </a:pPr>
            <a:r>
              <a:rPr lang="zh-CN" altLang="zh-CN" sz="2400">
                <a:solidFill>
                  <a:srgbClr val="FFC000"/>
                </a:solidFill>
                <a:latin typeface="宋体" pitchFamily="2" charset="-122"/>
                <a:ea typeface="Times New Roman" pitchFamily="18" charset="0"/>
              </a:rPr>
              <a:t>B.</a:t>
            </a:r>
            <a:r>
              <a:rPr lang="zh-CN" altLang="zh-CN" sz="2400">
                <a:latin typeface="宋体" pitchFamily="2" charset="-122"/>
                <a:ea typeface="Times New Roman" pitchFamily="18" charset="0"/>
              </a:rPr>
              <a:t>国家统计调查项目、部门统计调查项目、地方统计调查项目 </a:t>
            </a:r>
            <a:endParaRPr lang="zh-CN" altLang="zh-CN" sz="2400">
              <a:latin typeface="宋体" pitchFamily="2" charset="-122"/>
              <a:ea typeface="宋体" pitchFamily="2" charset="-122"/>
            </a:endParaRPr>
          </a:p>
          <a:p>
            <a:pPr marL="219075" marR="26670" lvl="0" indent="-342900" algn="just">
              <a:spcBef>
                <a:spcPts val="25"/>
              </a:spcBef>
              <a:tabLst>
                <a:tab pos="5310188"/>
              </a:tabLst>
            </a:pPr>
            <a:r>
              <a:rPr lang="zh-CN" altLang="zh-CN" sz="2400">
                <a:latin typeface="宋体" pitchFamily="2" charset="-122"/>
                <a:ea typeface="Times New Roman" pitchFamily="18" charset="0"/>
              </a:rPr>
              <a:t>C.国家统计调查项目、部门统计调查项目、涉外统计调查项目 </a:t>
            </a:r>
            <a:endParaRPr lang="zh-CN" altLang="zh-CN" sz="2400">
              <a:latin typeface="宋体" pitchFamily="2" charset="-122"/>
              <a:ea typeface="宋体" pitchFamily="2" charset="-122"/>
            </a:endParaRPr>
          </a:p>
          <a:p>
            <a:pPr marL="219075" marR="26670" lvl="0" indent="-342900" algn="just">
              <a:spcBef>
                <a:spcPts val="25"/>
              </a:spcBef>
              <a:tabLst>
                <a:tab pos="5310188"/>
              </a:tabLst>
            </a:pPr>
            <a:r>
              <a:rPr lang="zh-CN" altLang="zh-CN" sz="2400">
                <a:latin typeface="宋体" pitchFamily="2" charset="-122"/>
                <a:ea typeface="Times New Roman" pitchFamily="18" charset="0"/>
              </a:rPr>
              <a:t>D.地方统计调查项目、部门统计调查项目、涉外统计调查项目 </a:t>
            </a:r>
            <a:endParaRPr lang="zh-CN" altLang="zh-CN" sz="2400">
              <a:latin typeface="宋体" pitchFamily="2" charset="-122"/>
              <a:ea typeface="宋体" pitchFamily="2" charset="-122"/>
            </a:endParaRPr>
          </a:p>
          <a:p>
            <a:pPr marL="342900" marR="0" lvl="0" indent="-342900">
              <a:tabLst>
                <a:tab pos="5310188"/>
              </a:tabLst>
            </a:pPr>
            <a:endParaRPr lang="zh-CN" altLang="en-US" sz="2400">
              <a:effectLst>
                <a:outerShdw blurRad="38100" dist="38100" dir="2700000" algn="tl">
                  <a:schemeClr val="bg2"/>
                </a:outerShdw>
              </a:effectLst>
              <a:latin typeface="宋体" pitchFamily="2" charset="-122"/>
            </a:endParaRPr>
          </a:p>
        </p:txBody>
      </p:sp>
      <p:sp>
        <p:nvSpPr>
          <p:cNvPr id="37892"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9EC5C35-9FA2-4649-8EA3-CD432565507D}" type="slidenum">
              <a:rPr lang="en-US" altLang="zh-CN" sz="1000">
                <a:effectLst>
                  <a:outerShdw blurRad="38100" dist="38100" dir="2700000" algn="tl">
                    <a:schemeClr val="bg2"/>
                  </a:outerShdw>
                </a:effectLst>
              </a:rPr>
              <a:t>19</a:t>
            </a:fld>
            <a:endParaRPr lang="en-US" altLang="zh-CN" sz="1000">
              <a:effectLst>
                <a:outerShdw blurRad="38100" dist="38100" dir="2700000" algn="tl">
                  <a:schemeClr val="bg2"/>
                </a:outerShdw>
              </a:effectLst>
            </a:endParaRPr>
          </a:p>
        </p:txBody>
      </p:sp>
      <p:sp>
        <p:nvSpPr>
          <p:cNvPr id="37893" name="TextBox 3789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59CDA56B-CFAF-4D40-9706-BD0E1CB22DE3}" type="slidenum">
              <a:rPr lang="en-US" altLang="zh-CN" sz="1000">
                <a:effectLst>
                  <a:outerShdw blurRad="38100" dist="38100" dir="2700000" algn="tl">
                    <a:schemeClr val="bg2"/>
                  </a:outerShdw>
                </a:effectLst>
              </a:rPr>
              <a:t>20</a:t>
            </a:fld>
            <a:endParaRPr lang="en-US" altLang="zh-CN" sz="1000">
              <a:effectLst>
                <a:outerShdw blurRad="38100" dist="38100" dir="2700000" algn="tl">
                  <a:schemeClr val="bg2"/>
                </a:outerShdw>
              </a:effectLst>
            </a:endParaRPr>
          </a:p>
        </p:txBody>
      </p:sp>
      <p:sp>
        <p:nvSpPr>
          <p:cNvPr id="39939" name="Rectangle 2"/>
          <p:cNvSpPr>
            <a:spLocks noGrp="1" noChangeArrowheads="1"/>
          </p:cNvSpPr>
          <p:nvPr>
            <p:ph type="title" idx="4294967295"/>
          </p:nvPr>
        </p:nvSpPr>
        <p:spPr>
          <a:xfrm>
            <a:off x="457200" y="277812"/>
            <a:ext cx="8229600" cy="255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39940" name="Rectangle 3"/>
          <p:cNvSpPr>
            <a:spLocks noGrp="1" noChangeArrowheads="1"/>
          </p:cNvSpPr>
          <p:nvPr>
            <p:ph type="body" idx="4294967295"/>
          </p:nvPr>
        </p:nvSpPr>
        <p:spPr>
          <a:xfrm>
            <a:off x="457200" y="685800"/>
            <a:ext cx="8229600" cy="56388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zh-CN" altLang="en-US" sz="2800">
                <a:effectLst>
                  <a:outerShdw blurRad="38100" dist="38100" dir="2700000" algn="tl">
                    <a:schemeClr val="bg2"/>
                  </a:outerShdw>
                </a:effectLst>
              </a:rPr>
              <a:t>三、案例分析题</a:t>
            </a:r>
            <a:endParaRPr lang="zh-CN" altLang="en-US" sz="2800">
              <a:effectLst>
                <a:outerShdw blurRad="38100" dist="38100" dir="2700000" algn="tl">
                  <a:schemeClr val="bg2"/>
                </a:outerShdw>
              </a:effectLst>
            </a:endParaRPr>
          </a:p>
          <a:p>
            <a:pPr marL="342900" marR="0" lvl="0" indent="-342900" eaLnBrk="1" hangingPunct="1">
              <a:lnSpc>
                <a:spcPct val="90000"/>
              </a:lnSpc>
            </a:pPr>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、某省人民政府文化行政管理部门为了制定本省文化产业发展规划，需要通过统计调 查了解本地人口结构以及对文化产品的需求等情况。</a:t>
            </a:r>
            <a:endParaRPr lang="en-US" altLang="zh-CN"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400">
                <a:effectLst>
                  <a:outerShdw blurRad="38100" dist="38100" dir="2700000" algn="tl">
                    <a:schemeClr val="bg2"/>
                  </a:outerShdw>
                </a:effectLst>
                <a:latin typeface="宋体" pitchFamily="2" charset="-122"/>
              </a:rPr>
              <a:t>请回答</a:t>
            </a:r>
            <a:r>
              <a:rPr lang="en-US" altLang="zh-CN" sz="2400">
                <a:effectLst>
                  <a:outerShdw blurRad="38100" dist="38100" dir="2700000" algn="tl">
                    <a:schemeClr val="bg2"/>
                  </a:outerShdw>
                </a:effectLst>
                <a:latin typeface="宋体" pitchFamily="2" charset="-122"/>
              </a:rPr>
              <a:t>: </a:t>
            </a:r>
            <a:endParaRPr lang="en-US" altLang="zh-CN"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该省文化行政管理部门组织实施的该项统计调查项目是（  ）。 </a:t>
            </a: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国家统计调查项目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部门统计调查项目 </a:t>
            </a:r>
            <a:endParaRPr lang="en-US" altLang="zh-CN"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地方统计调查项目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民间统计调查项目 </a:t>
            </a: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en-US" altLang="zh-CN"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effectLst>
                  <a:outerShdw blurRad="38100" dist="38100" dir="2700000" algn="tl">
                    <a:schemeClr val="bg2"/>
                  </a:outerShdw>
                </a:effectLst>
                <a:latin typeface="宋体" pitchFamily="2" charset="-122"/>
              </a:rPr>
              <a:t>(2)</a:t>
            </a:r>
            <a:r>
              <a:rPr lang="zh-CN" altLang="en-US" sz="2400">
                <a:effectLst>
                  <a:outerShdw blurRad="38100" dist="38100" dir="2700000" algn="tl">
                    <a:schemeClr val="bg2"/>
                  </a:outerShdw>
                </a:effectLst>
                <a:latin typeface="宋体" pitchFamily="2" charset="-122"/>
              </a:rPr>
              <a:t>该统计调查项目应当（  ）。 </a:t>
            </a: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报本省人民政府统计机构审批   </a:t>
            </a:r>
            <a:endParaRPr lang="en-US" altLang="zh-CN"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报本省人民政府统计机构备案 </a:t>
            </a: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报文化部审批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报文化部备案 </a:t>
            </a:r>
            <a:endParaRPr lang="zh-CN" altLang="en-US" sz="2400">
              <a:effectLst>
                <a:outerShdw blurRad="38100" dist="38100" dir="2700000" algn="tl">
                  <a:schemeClr val="bg2"/>
                </a:outerShdw>
              </a:effectLst>
              <a:latin typeface="宋体" pitchFamily="2" charset="-122"/>
            </a:endParaRPr>
          </a:p>
        </p:txBody>
      </p:sp>
      <p:sp>
        <p:nvSpPr>
          <p:cNvPr id="39941" name="TextBox 3994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Rectangle 43"/>
          <p:cNvSpPr txBox="1">
            <a:spLocks noGrp="1" noChangeArrowheads="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1E97A4C-1FA7-4CDC-A910-0BED2EBE1D04}" type="slidenum">
              <a:rPr lang="en-US" altLang="zh-CN" sz="1000">
                <a:effectLst>
                  <a:outerShdw blurRad="38100" dist="38100" dir="2700000" algn="tl">
                    <a:schemeClr val="bg2"/>
                  </a:outerShdw>
                </a:effectLst>
              </a:rPr>
              <a:t>21</a:t>
            </a:fld>
            <a:endParaRPr lang="en-US" altLang="zh-CN" sz="1000">
              <a:effectLst>
                <a:outerShdw blurRad="38100" dist="38100" dir="2700000" algn="tl">
                  <a:schemeClr val="bg2"/>
                </a:outerShdw>
              </a:effectLst>
            </a:endParaRPr>
          </a:p>
        </p:txBody>
      </p:sp>
      <p:sp>
        <p:nvSpPr>
          <p:cNvPr id="41987" name="Rectangle 4"/>
          <p:cNvSpPr>
            <a:spLocks noGrp="1" noChangeArrowheads="1"/>
          </p:cNvSpPr>
          <p:nvPr>
            <p:ph type="ctrTitle" idx="4294967295"/>
          </p:nvPr>
        </p:nvSpPr>
        <p:spPr>
          <a:xfrm>
            <a:off x="685800" y="1692275"/>
            <a:ext cx="7772400" cy="1736725"/>
          </a:xfrm>
        </p:spPr>
        <p:txBody>
          <a:bodyPr vert="horz" wrap="square" lIns="91440" tIns="45720" rIns="91440" bIns="45720" numCol="1" anchor="b"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marL="0" marR="0" lvl="0" indent="0" eaLnBrk="1" hangingPunct="1"/>
            <a:r>
              <a:rPr lang="zh-CN" altLang="en-US" sz="5400">
                <a:effectLst>
                  <a:outerShdw blurRad="38100" dist="38100" dir="2700000" algn="tl">
                    <a:schemeClr val="bg2"/>
                  </a:outerShdw>
                </a:effectLst>
              </a:rPr>
              <a:t>第三章  统计资料的管理和公布</a:t>
            </a:r>
            <a:endParaRPr lang="zh-CN" altLang="en-US" sz="5400">
              <a:effectLst>
                <a:outerShdw blurRad="38100" dist="38100" dir="2700000" algn="tl">
                  <a:schemeClr val="bg2"/>
                </a:outerShdw>
              </a:effectLst>
            </a:endParaRPr>
          </a:p>
        </p:txBody>
      </p:sp>
      <p:sp>
        <p:nvSpPr>
          <p:cNvPr id="41988" name="Rectangle 5"/>
          <p:cNvSpPr>
            <a:spLocks noGrp="1" noChangeArrowheads="1"/>
          </p:cNvSpPr>
          <p:nvPr>
            <p:ph type="subTitle" idx="4294967295"/>
          </p:nvPr>
        </p:nvSpPr>
        <p:spPr>
          <a:xfrm>
            <a:off x="1371600" y="3886200"/>
            <a:ext cx="6400800" cy="1752600"/>
          </a:xfrm>
        </p:spPr>
        <p:txBody>
          <a:bodyPr vert="horz" wrap="square" lIns="91440" tIns="45720" rIns="91440" bIns="45720" numCol="1" anchor="t" anchorCtr="0" compatLnSpc="1">
            <a:prstTxWarp prst="textNoShape">
              <a:avLst/>
            </a:prstTxWarp>
            <a:noAutofit/>
          </a:bodyPr>
          <a:lstStyle>
            <a:lvl1pPr marL="0" indent="0" algn="ctr" defTabSz="914400" rtl="0" eaLnBrk="0" fontAlgn="base" hangingPunct="0">
              <a:lnSpc>
                <a:spcPct val="100000"/>
              </a:lnSpc>
              <a:spcBef>
                <a:spcPct val="20000"/>
              </a:spcBef>
              <a:spcAft>
                <a:spcPct val="0"/>
              </a:spcAft>
              <a:buClr>
                <a:schemeClr val="hlink"/>
              </a:buClr>
              <a:buSzPct val="60000"/>
              <a:buFont typeface="Wingdings" pitchFamily="2" charset="2"/>
              <a:buNone/>
              <a:defRPr kumimoji="0" lang="zh-CN" altLang="en-US" sz="3200" b="0" i="0" u="none" baseline="0">
                <a:solidFill>
                  <a:schemeClr val="tx1"/>
                </a:solidFill>
                <a:latin typeface="Verdana" pitchFamily="34" charset="0"/>
                <a:ea typeface="宋体" pitchFamily="2" charset="-122"/>
              </a:defRPr>
            </a:lvl1pPr>
            <a:lvl2pPr marL="742950" indent="-285750" algn="ctr" rtl="0" eaLnBrk="0" fontAlgn="base" hangingPunct="0">
              <a:lnSpc>
                <a:spcPct val="100000"/>
              </a:lnSpc>
              <a:spcBef>
                <a:spcPct val="20000"/>
              </a:spcBef>
              <a:spcAft>
                <a:spcPct val="0"/>
              </a:spcAft>
              <a:buClr>
                <a:schemeClr val="tx1"/>
              </a:buClr>
              <a:buSzTx/>
              <a:buFontTx/>
              <a:buNone/>
              <a:defRPr kumimoji="0" lang="zh-CN" altLang="en-US" sz="2800" b="0" i="0" u="none" baseline="0">
                <a:solidFill>
                  <a:schemeClr val="tx1"/>
                </a:solidFill>
                <a:latin typeface="Verdana" pitchFamily="34" charset="0"/>
                <a:ea typeface="宋体" pitchFamily="2" charset="-122"/>
              </a:defRPr>
            </a:lvl2pPr>
            <a:lvl3pPr marL="1143000" indent="-228600" algn="ctr" rtl="0" eaLnBrk="0" fontAlgn="base" hangingPunct="0">
              <a:lnSpc>
                <a:spcPct val="100000"/>
              </a:lnSpc>
              <a:spcBef>
                <a:spcPct val="20000"/>
              </a:spcBef>
              <a:spcAft>
                <a:spcPct val="0"/>
              </a:spcAft>
              <a:buClr>
                <a:schemeClr val="accent2"/>
              </a:buClr>
              <a:buSzPct val="60000"/>
              <a:buFont typeface="Wingdings" pitchFamily="2" charset="2"/>
              <a:buNone/>
              <a:defRPr kumimoji="0" lang="zh-CN" altLang="en-US" sz="2400" b="0" i="0" u="none" baseline="0">
                <a:solidFill>
                  <a:schemeClr val="tx1"/>
                </a:solidFill>
                <a:latin typeface="Verdana" pitchFamily="34" charset="0"/>
                <a:ea typeface="宋体" pitchFamily="2" charset="-122"/>
              </a:defRPr>
            </a:lvl3pPr>
            <a:lvl4pPr marL="1600200" indent="-228600" algn="ctr" rtl="0" eaLnBrk="0" fontAlgn="base" hangingPunct="0">
              <a:lnSpc>
                <a:spcPct val="100000"/>
              </a:lnSpc>
              <a:spcBef>
                <a:spcPct val="20000"/>
              </a:spcBef>
              <a:spcAft>
                <a:spcPct val="0"/>
              </a:spcAft>
              <a:buClr>
                <a:schemeClr val="tx2"/>
              </a:buClr>
              <a:buSzTx/>
              <a:buFontTx/>
              <a:buNone/>
              <a:defRPr kumimoji="0" lang="zh-CN" altLang="en-US" sz="2000" b="0" i="0" u="none" baseline="0">
                <a:solidFill>
                  <a:schemeClr val="tx1"/>
                </a:solidFill>
                <a:latin typeface="Verdana" pitchFamily="34" charset="0"/>
                <a:ea typeface="宋体" pitchFamily="2" charset="-122"/>
              </a:defRPr>
            </a:lvl4pPr>
            <a:lvl5pPr marL="2057400" indent="-228600" algn="ctr"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2000" b="0" i="0" u="none" baseline="0">
                <a:solidFill>
                  <a:schemeClr val="tx1"/>
                </a:solidFill>
                <a:latin typeface="Verdana" pitchFamily="34" charset="0"/>
                <a:ea typeface="宋体" pitchFamily="2" charset="-122"/>
              </a:defRPr>
            </a:lvl5pPr>
          </a:lstStyle>
          <a:p>
            <a:pPr marL="0" marR="0" lvl="0" indent="0" eaLnBrk="1" hangingPunct="1"/>
            <a:endParaRPr lang="zh-CN" altLang="zh-CN">
              <a:effectLst>
                <a:outerShdw blurRad="38100" dist="38100" dir="2700000" algn="tl">
                  <a:schemeClr val="bg2"/>
                </a:outerShdw>
              </a:effectLst>
            </a:endParaRPr>
          </a:p>
        </p:txBody>
      </p:sp>
      <p:sp>
        <p:nvSpPr>
          <p:cNvPr id="41989" name="TextBox 4198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5B49243-3679-4999-A78A-986975F3F376}" type="slidenum">
              <a:rPr lang="en-US" altLang="zh-CN" sz="1000">
                <a:effectLst>
                  <a:outerShdw blurRad="38100" dist="38100" dir="2700000" algn="tl">
                    <a:schemeClr val="bg2"/>
                  </a:outerShdw>
                </a:effectLst>
              </a:rPr>
              <a:t>22</a:t>
            </a:fld>
            <a:endParaRPr lang="en-US" altLang="zh-CN" sz="1000">
              <a:effectLst>
                <a:outerShdw blurRad="38100" dist="38100" dir="2700000" algn="tl">
                  <a:schemeClr val="bg2"/>
                </a:outerShdw>
              </a:effectLst>
            </a:endParaRPr>
          </a:p>
        </p:txBody>
      </p:sp>
      <p:sp>
        <p:nvSpPr>
          <p:cNvPr id="44035"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二、统计资料的审核和归档</a:t>
            </a:r>
            <a:endParaRPr lang="zh-CN" altLang="en-US">
              <a:solidFill>
                <a:schemeClr val="folHlink"/>
              </a:solidFill>
              <a:effectLst>
                <a:outerShdw blurRad="38100" dist="38100" dir="2700000" algn="tl">
                  <a:schemeClr val="bg2"/>
                </a:outerShdw>
              </a:effectLst>
            </a:endParaRPr>
          </a:p>
        </p:txBody>
      </p:sp>
      <p:sp>
        <p:nvSpPr>
          <p:cNvPr id="44036"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rPr>
              <a:t>1</a:t>
            </a:r>
            <a:r>
              <a:rPr lang="zh-CN" altLang="en-US" sz="2800">
                <a:solidFill>
                  <a:schemeClr val="folHlink"/>
                </a:solidFill>
                <a:effectLst>
                  <a:outerShdw blurRad="38100" dist="38100" dir="2700000" algn="tl">
                    <a:schemeClr val="bg2"/>
                  </a:outerShdw>
                </a:effectLst>
              </a:rPr>
              <a:t>、审核的法律要求      </a:t>
            </a:r>
            <a:r>
              <a:rPr lang="zh-CN" altLang="en-US" sz="2000">
                <a:solidFill>
                  <a:srgbClr val="FFFFFF"/>
                </a:solidFill>
                <a:effectLst>
                  <a:outerShdw blurRad="38100" dist="38100" dir="2700000" algn="tl">
                    <a:schemeClr val="bg2"/>
                  </a:outerShdw>
                </a:effectLst>
                <a:latin typeface="宋体" pitchFamily="2" charset="-122"/>
              </a:rPr>
              <a:t>（识记）</a:t>
            </a:r>
            <a:r>
              <a:rPr lang="zh-CN" altLang="en-US" sz="2800">
                <a:solidFill>
                  <a:schemeClr val="folHlink"/>
                </a:solidFill>
                <a:effectLst>
                  <a:outerShdw blurRad="38100" dist="38100" dir="2700000" algn="tl">
                    <a:schemeClr val="bg2"/>
                  </a:outerShdw>
                </a:effectLst>
              </a:rPr>
              <a:t>  </a:t>
            </a: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rPr>
              <a:t>《</a:t>
            </a:r>
            <a:r>
              <a:rPr lang="zh-CN" altLang="en-US" sz="2800">
                <a:solidFill>
                  <a:schemeClr val="folHlink"/>
                </a:solidFill>
                <a:effectLst>
                  <a:outerShdw blurRad="38100" dist="38100" dir="2700000" algn="tl">
                    <a:schemeClr val="bg2"/>
                  </a:outerShdw>
                </a:effectLst>
              </a:rPr>
              <a:t>统计法</a:t>
            </a:r>
            <a:r>
              <a:rPr lang="en-US" altLang="zh-CN" sz="2800">
                <a:solidFill>
                  <a:schemeClr val="folHlink"/>
                </a:solidFill>
                <a:effectLst>
                  <a:outerShdw blurRad="38100" dist="38100" dir="2700000" algn="tl">
                    <a:schemeClr val="bg2"/>
                  </a:outerShdw>
                </a:effectLst>
              </a:rPr>
              <a:t>》</a:t>
            </a:r>
            <a:r>
              <a:rPr lang="zh-CN" altLang="en-US" sz="2800">
                <a:solidFill>
                  <a:schemeClr val="folHlink"/>
                </a:solidFill>
                <a:effectLst>
                  <a:outerShdw blurRad="38100" dist="38100" dir="2700000" algn="tl">
                    <a:schemeClr val="bg2"/>
                  </a:outerShdw>
                </a:effectLst>
              </a:rPr>
              <a:t>第二十一条：国家机关、企业事业单位和其他组织等统计调查对象，应当按照国家有关规定设置原始记录、统计台账，建立健全统计资料的审核、签署、交接、归档等管理制度。统计资料的审核、签署人员应当对其审核、签署的统计资料的</a:t>
            </a:r>
            <a:r>
              <a:rPr lang="zh-CN" altLang="en-US" sz="2800">
                <a:effectLst>
                  <a:outerShdw blurRad="38100" dist="38100" dir="2700000" algn="tl">
                    <a:schemeClr val="bg2"/>
                  </a:outerShdw>
                </a:effectLst>
              </a:rPr>
              <a:t>真实性、准确性和完整性</a:t>
            </a:r>
            <a:r>
              <a:rPr lang="zh-CN" altLang="en-US" sz="2800">
                <a:solidFill>
                  <a:schemeClr val="folHlink"/>
                </a:solidFill>
                <a:effectLst>
                  <a:outerShdw blurRad="38100" dist="38100" dir="2700000" algn="tl">
                    <a:schemeClr val="bg2"/>
                  </a:outerShdw>
                </a:effectLst>
              </a:rPr>
              <a:t>负责。</a:t>
            </a: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en-US" altLang="zh-CN" sz="2800">
              <a:solidFill>
                <a:schemeClr val="folHlink"/>
              </a:solidFill>
              <a:effectLst>
                <a:outerShdw blurRad="38100" dist="38100" dir="2700000" algn="tl">
                  <a:schemeClr val="bg2"/>
                </a:outerShdw>
              </a:effectLst>
            </a:endParaRPr>
          </a:p>
          <a:p>
            <a:pPr marL="342900" marR="0" lvl="0" indent="-342900" eaLnBrk="1" hangingPunct="1">
              <a:buClr>
                <a:srgbClr val="FFFFCC"/>
              </a:buClr>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）统计调查对象审核和签署统计资料  </a:t>
            </a:r>
            <a:r>
              <a:rPr lang="zh-CN" altLang="en-US" sz="2000">
                <a:solidFill>
                  <a:srgbClr val="FFFFFF"/>
                </a:solidFill>
                <a:effectLst>
                  <a:outerShdw blurRad="38100" dist="38100" dir="2700000" algn="tl">
                    <a:schemeClr val="bg2"/>
                  </a:outerShdw>
                </a:effectLst>
                <a:latin typeface="宋体" pitchFamily="2" charset="-122"/>
              </a:rPr>
              <a:t>（领会）</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）统计调查对象设置原始记录、统计台账</a:t>
            </a:r>
            <a:r>
              <a:rPr lang="zh-CN" altLang="en-US" sz="2000">
                <a:solidFill>
                  <a:srgbClr val="FFFFFF"/>
                </a:solidFill>
                <a:effectLst>
                  <a:outerShdw blurRad="38100" dist="38100" dir="2700000" algn="tl">
                    <a:schemeClr val="bg2"/>
                  </a:outerShdw>
                </a:effectLst>
                <a:latin typeface="宋体" pitchFamily="2" charset="-122"/>
              </a:rPr>
              <a:t>（识记）</a:t>
            </a:r>
            <a:r>
              <a:rPr lang="zh-CN" altLang="en-US" sz="2800">
                <a:solidFill>
                  <a:srgbClr val="FFCC66"/>
                </a:solidFill>
                <a:effectLst>
                  <a:outerShdw blurRad="38100" dist="38100" dir="2700000" algn="tl">
                    <a:schemeClr val="bg2"/>
                  </a:outerShdw>
                </a:effectLst>
              </a:rPr>
              <a:t>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）统计机构、统计人员对录入的统计资料进行审核 </a:t>
            </a:r>
            <a:r>
              <a:rPr lang="zh-CN" altLang="en-US" sz="2000">
                <a:solidFill>
                  <a:srgbClr val="FFFFFF"/>
                </a:solidFill>
                <a:effectLst>
                  <a:outerShdw blurRad="38100" dist="38100" dir="2700000" algn="tl">
                    <a:schemeClr val="bg2"/>
                  </a:outerShdw>
                </a:effectLst>
                <a:latin typeface="宋体" pitchFamily="2" charset="-122"/>
              </a:rPr>
              <a:t>（识记）</a:t>
            </a:r>
            <a:r>
              <a:rPr lang="zh-CN" altLang="en-US" sz="2800">
                <a:solidFill>
                  <a:srgbClr val="FFCC66"/>
                </a:solidFill>
                <a:effectLst>
                  <a:outerShdw blurRad="38100" dist="38100" dir="2700000" algn="tl">
                    <a:schemeClr val="bg2"/>
                  </a:outerShdw>
                </a:effectLst>
              </a:rPr>
              <a:t> </a:t>
            </a:r>
            <a:endParaRPr lang="zh-CN" altLang="en-US" sz="2800">
              <a:solidFill>
                <a:schemeClr val="folHlink"/>
              </a:solidFill>
              <a:effectLst>
                <a:outerShdw blurRad="38100" dist="38100" dir="2700000" algn="tl">
                  <a:schemeClr val="bg2"/>
                </a:outerShdw>
              </a:effectLst>
              <a:latin typeface="宋体" pitchFamily="2" charset="-122"/>
            </a:endParaRPr>
          </a:p>
        </p:txBody>
      </p:sp>
      <p:sp>
        <p:nvSpPr>
          <p:cNvPr id="44037" name="TextBox 4403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E261AA7-6DA0-4B6B-BBB1-65D6FA6C6897}" type="slidenum">
              <a:rPr lang="en-US" altLang="zh-CN" sz="1000">
                <a:effectLst>
                  <a:outerShdw blurRad="38100" dist="38100" dir="2700000" algn="tl">
                    <a:schemeClr val="bg2"/>
                  </a:outerShdw>
                </a:effectLst>
              </a:rPr>
              <a:t>23</a:t>
            </a:fld>
            <a:endParaRPr lang="en-US" altLang="zh-CN" sz="1000">
              <a:effectLst>
                <a:outerShdw blurRad="38100" dist="38100" dir="2700000" algn="tl">
                  <a:schemeClr val="bg2"/>
                </a:outerShdw>
              </a:effectLst>
            </a:endParaRPr>
          </a:p>
        </p:txBody>
      </p:sp>
      <p:sp>
        <p:nvSpPr>
          <p:cNvPr id="46083"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三、统计资料的提供和公布</a:t>
            </a:r>
            <a:endParaRPr lang="zh-CN" altLang="en-US">
              <a:solidFill>
                <a:schemeClr val="folHlink"/>
              </a:solidFill>
              <a:effectLst>
                <a:outerShdw blurRad="38100" dist="38100" dir="2700000" algn="tl">
                  <a:schemeClr val="bg2"/>
                </a:outerShdw>
              </a:effectLst>
            </a:endParaRPr>
          </a:p>
        </p:txBody>
      </p:sp>
      <p:sp>
        <p:nvSpPr>
          <p:cNvPr id="46084" name="Rectangle 3"/>
          <p:cNvSpPr>
            <a:spLocks noGrp="1" noChangeArrowheads="1"/>
          </p:cNvSpPr>
          <p:nvPr>
            <p:ph type="body" idx="4294967295"/>
          </p:nvPr>
        </p:nvSpPr>
        <p:spPr>
          <a:xfrm>
            <a:off x="457200" y="1295400"/>
            <a:ext cx="8229600" cy="48355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en-US" altLang="zh-CN" sz="2400">
                <a:solidFill>
                  <a:schemeClr val="folHlink"/>
                </a:solidFill>
                <a:effectLst>
                  <a:outerShdw blurRad="38100" dist="38100" dir="2700000" algn="tl">
                    <a:schemeClr val="bg2"/>
                  </a:outerShdw>
                </a:effectLst>
              </a:rPr>
              <a:t>1</a:t>
            </a:r>
            <a:r>
              <a:rPr lang="zh-CN" altLang="en-US" sz="2400">
                <a:solidFill>
                  <a:schemeClr val="folHlink"/>
                </a:solidFill>
                <a:effectLst>
                  <a:outerShdw blurRad="38100" dist="38100" dir="2700000" algn="tl">
                    <a:schemeClr val="bg2"/>
                  </a:outerShdw>
                </a:effectLst>
              </a:rPr>
              <a:t>、提供的定义 </a:t>
            </a:r>
            <a:r>
              <a:rPr lang="zh-CN" altLang="en-US" sz="2000">
                <a:solidFill>
                  <a:srgbClr val="FFFFFF"/>
                </a:solidFill>
                <a:effectLst>
                  <a:outerShdw blurRad="38100" dist="38100" dir="2700000" algn="tl">
                    <a:schemeClr val="bg2"/>
                  </a:outerShdw>
                </a:effectLst>
                <a:latin typeface="宋体" pitchFamily="2" charset="-122"/>
              </a:rPr>
              <a:t>（识记）</a:t>
            </a:r>
            <a:r>
              <a:rPr lang="zh-CN" altLang="en-US" sz="2800">
                <a:solidFill>
                  <a:srgbClr val="FFCC66"/>
                </a:solidFill>
                <a:effectLst>
                  <a:outerShdw blurRad="38100" dist="38100" dir="2700000" algn="tl">
                    <a:schemeClr val="bg2"/>
                  </a:outerShdw>
                </a:effectLst>
              </a:rPr>
              <a:t> </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sz="2400">
                <a:solidFill>
                  <a:schemeClr val="folHlink"/>
                </a:solidFill>
                <a:effectLst>
                  <a:outerShdw blurRad="38100" dist="38100" dir="2700000" algn="tl">
                    <a:schemeClr val="bg2"/>
                  </a:outerShdw>
                </a:effectLst>
              </a:rPr>
              <a:t>指统计机构将搜集、整理的统计资料、统计报告提供给党政机关及其有关部门的行为。</a:t>
            </a: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sz="2400">
                <a:solidFill>
                  <a:schemeClr val="folHlink"/>
                </a:solidFill>
                <a:effectLst>
                  <a:outerShdw blurRad="38100" dist="38100" dir="2700000" algn="tl">
                    <a:schemeClr val="bg2"/>
                  </a:outerShdw>
                </a:effectLst>
              </a:rPr>
              <a:t>目的：</a:t>
            </a:r>
            <a:r>
              <a:rPr lang="zh-CN" altLang="en-US" sz="2000">
                <a:effectLst>
                  <a:outerShdw blurRad="38100" dist="38100" dir="2700000" algn="tl">
                    <a:schemeClr val="bg2"/>
                  </a:outerShdw>
                </a:effectLst>
                <a:sym typeface="Wingdings" pitchFamily="2" charset="2"/>
              </a:rPr>
              <a:t>（识记）</a:t>
            </a:r>
            <a:endParaRPr lang="en-US" altLang="zh-CN" sz="2000">
              <a:effectLst>
                <a:outerShdw blurRad="38100" dist="38100" dir="2700000" algn="tl">
                  <a:schemeClr val="bg2"/>
                </a:outerShdw>
              </a:effectLst>
              <a:sym typeface="Wingdings" pitchFamily="2" charset="2"/>
            </a:endParaRPr>
          </a:p>
          <a:p>
            <a:pPr marL="342900" marR="0" lvl="0" indent="-342900" eaLnBrk="1" hangingPunct="1">
              <a:lnSpc>
                <a:spcPct val="90000"/>
              </a:lnSpc>
            </a:pPr>
            <a:r>
              <a:rPr lang="zh-CN" altLang="en-US" sz="2400">
                <a:solidFill>
                  <a:srgbClr val="FFCC66"/>
                </a:solidFill>
                <a:effectLst>
                  <a:outerShdw blurRad="38100" dist="38100" dir="2700000" algn="tl">
                    <a:schemeClr val="bg2"/>
                  </a:outerShdw>
                </a:effectLst>
                <a:sym typeface="Wingdings" pitchFamily="2" charset="2"/>
              </a:rPr>
              <a:t>为党政机关提供有关统计资料；</a:t>
            </a:r>
            <a:r>
              <a:rPr lang="zh-CN" altLang="en-US" sz="2400">
                <a:solidFill>
                  <a:srgbClr val="FFCC66"/>
                </a:solidFill>
                <a:effectLst>
                  <a:outerShdw blurRad="38100" dist="38100" dir="2700000" algn="tl">
                    <a:schemeClr val="bg2"/>
                  </a:outerShdw>
                </a:effectLst>
              </a:rPr>
              <a:t>政府统计机构和有关部门之间相互提供有关统计资料。</a:t>
            </a: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en-US" altLang="zh-CN" sz="2400">
                <a:solidFill>
                  <a:schemeClr val="folHlink"/>
                </a:solidFill>
                <a:effectLst>
                  <a:outerShdw blurRad="38100" dist="38100" dir="2700000" algn="tl">
                    <a:schemeClr val="bg2"/>
                  </a:outerShdw>
                </a:effectLst>
              </a:rPr>
              <a:t>2</a:t>
            </a:r>
            <a:r>
              <a:rPr lang="zh-CN" altLang="en-US" sz="2400">
                <a:solidFill>
                  <a:schemeClr val="folHlink"/>
                </a:solidFill>
                <a:effectLst>
                  <a:outerShdw blurRad="38100" dist="38100" dir="2700000" algn="tl">
                    <a:schemeClr val="bg2"/>
                  </a:outerShdw>
                </a:effectLst>
              </a:rPr>
              <a:t>、公布   </a:t>
            </a:r>
            <a:r>
              <a:rPr lang="zh-CN" altLang="en-US" sz="2000">
                <a:effectLst>
                  <a:outerShdw blurRad="38100" dist="38100" dir="2700000" algn="tl">
                    <a:schemeClr val="bg2"/>
                  </a:outerShdw>
                </a:effectLst>
              </a:rPr>
              <a:t>（领会）</a:t>
            </a:r>
            <a:endParaRPr lang="zh-CN" altLang="en-US" sz="2000">
              <a:effectLst>
                <a:outerShdw blurRad="38100" dist="38100" dir="2700000" algn="tl">
                  <a:schemeClr val="bg2"/>
                </a:outerShdw>
              </a:effectLst>
            </a:endParaRPr>
          </a:p>
          <a:p>
            <a:pPr marL="342900" marR="0" lvl="0" indent="-342900" eaLnBrk="1" hangingPunct="1">
              <a:lnSpc>
                <a:spcPct val="90000"/>
              </a:lnSpc>
              <a:buClr>
                <a:srgbClr val="FFFFCC"/>
              </a:buClr>
            </a:pPr>
            <a:r>
              <a:rPr lang="zh-CN" altLang="en-US" sz="2400">
                <a:solidFill>
                  <a:schemeClr val="folHlink"/>
                </a:solidFill>
                <a:effectLst>
                  <a:outerShdw blurRad="38100" dist="38100" dir="2700000" algn="tl">
                    <a:schemeClr val="bg2"/>
                  </a:outerShdw>
                </a:effectLst>
              </a:rPr>
              <a:t>（</a:t>
            </a:r>
            <a:r>
              <a:rPr lang="en-US" altLang="zh-CN" sz="2400">
                <a:solidFill>
                  <a:schemeClr val="folHlink"/>
                </a:solidFill>
                <a:effectLst>
                  <a:outerShdw blurRad="38100" dist="38100" dir="2700000" algn="tl">
                    <a:schemeClr val="bg2"/>
                  </a:outerShdw>
                </a:effectLst>
              </a:rPr>
              <a:t>1</a:t>
            </a:r>
            <a:r>
              <a:rPr lang="zh-CN" altLang="en-US" sz="2400">
                <a:solidFill>
                  <a:schemeClr val="folHlink"/>
                </a:solidFill>
                <a:effectLst>
                  <a:outerShdw blurRad="38100" dist="38100" dir="2700000" algn="tl">
                    <a:schemeClr val="bg2"/>
                  </a:outerShdw>
                </a:effectLst>
              </a:rPr>
              <a:t>）统计资料的定期公布制度   </a:t>
            </a:r>
            <a:r>
              <a:rPr lang="zh-CN" altLang="en-US" sz="2000">
                <a:solidFill>
                  <a:srgbClr val="FFFFFF"/>
                </a:solidFill>
                <a:effectLst>
                  <a:outerShdw blurRad="38100" dist="38100" dir="2700000" algn="tl">
                    <a:schemeClr val="bg2"/>
                  </a:outerShdw>
                </a:effectLst>
              </a:rPr>
              <a:t>（领会）</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统计法</a:t>
            </a: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第二十三条：县级以上人民政府统计机构按照国家有关规定，</a:t>
            </a:r>
            <a:r>
              <a:rPr lang="zh-CN" altLang="en-US" sz="2400">
                <a:solidFill>
                  <a:schemeClr val="hlink"/>
                </a:solidFill>
                <a:effectLst>
                  <a:outerShdw blurRad="38100" dist="38100" dir="2700000" algn="tl">
                    <a:schemeClr val="bg2"/>
                  </a:outerShdw>
                </a:effectLst>
              </a:rPr>
              <a:t>定期公布统计资料</a:t>
            </a:r>
            <a:r>
              <a:rPr lang="zh-CN" altLang="en-US" sz="2400">
                <a:solidFill>
                  <a:schemeClr val="folHlink"/>
                </a:solidFill>
                <a:effectLst>
                  <a:outerShdw blurRad="38100" dist="38100" dir="2700000" algn="tl">
                    <a:schemeClr val="bg2"/>
                  </a:outerShdw>
                </a:effectLst>
              </a:rPr>
              <a:t>。</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zh-CN" altLang="en-US" sz="2400">
                <a:solidFill>
                  <a:schemeClr val="folHlink"/>
                </a:solidFill>
                <a:effectLst>
                  <a:outerShdw blurRad="38100" dist="38100" dir="2700000" algn="tl">
                    <a:schemeClr val="bg2"/>
                  </a:outerShdw>
                </a:effectLst>
              </a:rPr>
              <a:t>国家统计数据以</a:t>
            </a:r>
            <a:r>
              <a:rPr lang="zh-CN" altLang="en-US" sz="2400">
                <a:solidFill>
                  <a:schemeClr val="hlink"/>
                </a:solidFill>
                <a:effectLst>
                  <a:outerShdw blurRad="38100" dist="38100" dir="2700000" algn="tl">
                    <a:schemeClr val="bg2"/>
                  </a:outerShdw>
                </a:effectLst>
              </a:rPr>
              <a:t>国家统计局</a:t>
            </a:r>
            <a:r>
              <a:rPr lang="zh-CN" altLang="en-US" sz="2400">
                <a:solidFill>
                  <a:schemeClr val="folHlink"/>
                </a:solidFill>
                <a:effectLst>
                  <a:outerShdw blurRad="38100" dist="38100" dir="2700000" algn="tl">
                    <a:schemeClr val="bg2"/>
                  </a:outerShdw>
                </a:effectLst>
              </a:rPr>
              <a:t>公布的数据为准。</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统计法</a:t>
            </a: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第二十四条：县级以上人民政府有关部门统计调查取得的统计资料，由本部门按照国家有关规定公布。</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400">
              <a:solidFill>
                <a:schemeClr val="folHlink"/>
              </a:solidFill>
              <a:effectLst>
                <a:outerShdw blurRad="38100" dist="38100" dir="2700000" algn="tl">
                  <a:schemeClr val="bg2"/>
                </a:outerShdw>
              </a:effectLst>
            </a:endParaRPr>
          </a:p>
        </p:txBody>
      </p:sp>
      <p:sp>
        <p:nvSpPr>
          <p:cNvPr id="46085" name="TextBox 4608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537EA7A-5320-43F9-9597-0AC3324BAFEA}" type="slidenum">
              <a:rPr lang="en-US" altLang="zh-CN" sz="1000">
                <a:effectLst>
                  <a:outerShdw blurRad="38100" dist="38100" dir="2700000" algn="tl">
                    <a:schemeClr val="bg2"/>
                  </a:outerShdw>
                </a:effectLst>
              </a:rPr>
              <a:t>24</a:t>
            </a:fld>
            <a:endParaRPr lang="en-US" altLang="zh-CN" sz="1000">
              <a:effectLst>
                <a:outerShdw blurRad="38100" dist="38100" dir="2700000" algn="tl">
                  <a:schemeClr val="bg2"/>
                </a:outerShdw>
              </a:effectLst>
            </a:endParaRPr>
          </a:p>
        </p:txBody>
      </p:sp>
      <p:sp>
        <p:nvSpPr>
          <p:cNvPr id="48131" name="Rectangle 2"/>
          <p:cNvSpPr>
            <a:spLocks noGrp="1" noChangeArrowheads="1"/>
          </p:cNvSpPr>
          <p:nvPr>
            <p:ph type="title" idx="4294967295"/>
          </p:nvPr>
        </p:nvSpPr>
        <p:spPr>
          <a:xfrm>
            <a:off x="457200" y="0"/>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四、统计资料的保密</a:t>
            </a:r>
            <a:endParaRPr lang="zh-CN" altLang="en-US">
              <a:solidFill>
                <a:schemeClr val="folHlink"/>
              </a:solidFill>
              <a:effectLst>
                <a:outerShdw blurRad="38100" dist="38100" dir="2700000" algn="tl">
                  <a:schemeClr val="bg2"/>
                </a:outerShdw>
              </a:effectLst>
            </a:endParaRPr>
          </a:p>
        </p:txBody>
      </p:sp>
      <p:sp>
        <p:nvSpPr>
          <p:cNvPr id="48132" name="Rectangle 3"/>
          <p:cNvSpPr>
            <a:spLocks noGrp="1" noChangeArrowheads="1"/>
          </p:cNvSpPr>
          <p:nvPr>
            <p:ph type="body" idx="4294967295"/>
          </p:nvPr>
        </p:nvSpPr>
        <p:spPr>
          <a:xfrm>
            <a:off x="457200" y="1219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统计法</a:t>
            </a: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第九条：统计机构和统计人员对在统计工作中知悉</a:t>
            </a:r>
            <a:r>
              <a:rPr lang="zh-CN" altLang="en-US" sz="2400">
                <a:effectLst>
                  <a:outerShdw blurRad="38100" dist="38100" dir="2700000" algn="tl">
                    <a:schemeClr val="bg2"/>
                  </a:outerShdw>
                </a:effectLst>
              </a:rPr>
              <a:t>国家秘密、商业秘密</a:t>
            </a:r>
            <a:r>
              <a:rPr lang="zh-CN" altLang="en-US" sz="2400">
                <a:solidFill>
                  <a:schemeClr val="folHlink"/>
                </a:solidFill>
                <a:effectLst>
                  <a:outerShdw blurRad="38100" dist="38100" dir="2700000" algn="tl">
                    <a:schemeClr val="bg2"/>
                  </a:outerShdw>
                </a:effectLst>
              </a:rPr>
              <a:t>和</a:t>
            </a:r>
            <a:r>
              <a:rPr lang="zh-CN" altLang="en-US" sz="2400">
                <a:effectLst>
                  <a:outerShdw blurRad="38100" dist="38100" dir="2700000" algn="tl">
                    <a:schemeClr val="bg2"/>
                  </a:outerShdw>
                </a:effectLst>
              </a:rPr>
              <a:t>个人信息</a:t>
            </a:r>
            <a:r>
              <a:rPr lang="zh-CN" altLang="en-US" sz="2400">
                <a:solidFill>
                  <a:schemeClr val="folHlink"/>
                </a:solidFill>
                <a:effectLst>
                  <a:outerShdw blurRad="38100" dist="38100" dir="2700000" algn="tl">
                    <a:schemeClr val="bg2"/>
                  </a:outerShdw>
                </a:effectLst>
              </a:rPr>
              <a:t>，应当予以保密。</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buClr>
                <a:srgbClr val="FFFFCC"/>
              </a:buClr>
            </a:pPr>
            <a:r>
              <a:rPr lang="en-US" altLang="zh-CN" sz="2400">
                <a:solidFill>
                  <a:schemeClr val="folHlink"/>
                </a:solidFill>
                <a:effectLst>
                  <a:outerShdw blurRad="38100" dist="38100" dir="2700000" algn="tl">
                    <a:schemeClr val="bg2"/>
                  </a:outerShdw>
                </a:effectLst>
              </a:rPr>
              <a:t>1</a:t>
            </a:r>
            <a:r>
              <a:rPr lang="zh-CN" altLang="en-US" sz="2400">
                <a:solidFill>
                  <a:schemeClr val="folHlink"/>
                </a:solidFill>
                <a:effectLst>
                  <a:outerShdw blurRad="38100" dist="38100" dir="2700000" algn="tl">
                    <a:schemeClr val="bg2"/>
                  </a:outerShdw>
                </a:effectLst>
              </a:rPr>
              <a:t>、国家秘密：    概念、特征   </a:t>
            </a:r>
            <a:r>
              <a:rPr lang="zh-CN" altLang="en-US" sz="2000">
                <a:solidFill>
                  <a:srgbClr val="FFFFFF"/>
                </a:solidFill>
                <a:effectLst>
                  <a:outerShdw blurRad="38100" dist="38100" dir="2700000" algn="tl">
                    <a:schemeClr val="bg2"/>
                  </a:outerShdw>
                </a:effectLst>
              </a:rPr>
              <a:t>（领会）</a:t>
            </a: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90000"/>
              </a:lnSpc>
              <a:buClr>
                <a:srgbClr val="FFFFCC"/>
              </a:buClr>
            </a:pPr>
            <a:r>
              <a:rPr lang="en-US" altLang="zh-CN" sz="2400">
                <a:solidFill>
                  <a:schemeClr val="folHlink"/>
                </a:solidFill>
                <a:effectLst>
                  <a:outerShdw blurRad="38100" dist="38100" dir="2700000" algn="tl">
                    <a:schemeClr val="bg2"/>
                  </a:outerShdw>
                </a:effectLst>
              </a:rPr>
              <a:t>2</a:t>
            </a:r>
            <a:r>
              <a:rPr lang="zh-CN" altLang="en-US" sz="2400">
                <a:solidFill>
                  <a:schemeClr val="folHlink"/>
                </a:solidFill>
                <a:effectLst>
                  <a:outerShdw blurRad="38100" dist="38100" dir="2700000" algn="tl">
                    <a:schemeClr val="bg2"/>
                  </a:outerShdw>
                </a:effectLst>
              </a:rPr>
              <a:t>、商业秘密：    概念、特征、 </a:t>
            </a:r>
            <a:r>
              <a:rPr lang="zh-CN" altLang="en-US" sz="2000">
                <a:solidFill>
                  <a:srgbClr val="FFFFFF"/>
                </a:solidFill>
                <a:effectLst>
                  <a:outerShdw blurRad="38100" dist="38100" dir="2700000" algn="tl">
                    <a:schemeClr val="bg2"/>
                  </a:outerShdw>
                </a:effectLst>
              </a:rPr>
              <a:t>（领会）</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buClr>
                <a:srgbClr val="FFFFCC"/>
              </a:buClr>
            </a:pPr>
            <a:r>
              <a:rPr lang="en-US" altLang="zh-CN" sz="2400">
                <a:solidFill>
                  <a:schemeClr val="folHlink"/>
                </a:solidFill>
                <a:effectLst>
                  <a:outerShdw blurRad="38100" dist="38100" dir="2700000" algn="tl">
                    <a:schemeClr val="bg2"/>
                  </a:outerShdw>
                </a:effectLst>
              </a:rPr>
              <a:t>3</a:t>
            </a:r>
            <a:r>
              <a:rPr lang="zh-CN" altLang="en-US" sz="2400">
                <a:solidFill>
                  <a:schemeClr val="folHlink"/>
                </a:solidFill>
                <a:effectLst>
                  <a:outerShdw blurRad="38100" dist="38100" dir="2700000" algn="tl">
                    <a:schemeClr val="bg2"/>
                  </a:outerShdw>
                </a:effectLst>
              </a:rPr>
              <a:t>、个人信息：    概念、特征    </a:t>
            </a:r>
            <a:r>
              <a:rPr lang="zh-CN" altLang="en-US" sz="2000">
                <a:solidFill>
                  <a:srgbClr val="FFFFFF"/>
                </a:solidFill>
                <a:effectLst>
                  <a:outerShdw blurRad="38100" dist="38100" dir="2700000" algn="tl">
                    <a:schemeClr val="bg2"/>
                  </a:outerShdw>
                </a:effectLst>
              </a:rPr>
              <a:t>（领会）</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buClr>
                <a:srgbClr val="FFFFCC"/>
              </a:buClr>
            </a:pPr>
            <a:r>
              <a:rPr lang="en-US" altLang="zh-CN" sz="2400">
                <a:solidFill>
                  <a:schemeClr val="folHlink"/>
                </a:solidFill>
                <a:effectLst>
                  <a:outerShdw blurRad="38100" dist="38100" dir="2700000" algn="tl">
                    <a:schemeClr val="bg2"/>
                  </a:outerShdw>
                </a:effectLst>
              </a:rPr>
              <a:t>4</a:t>
            </a:r>
            <a:r>
              <a:rPr lang="zh-CN" altLang="en-US" sz="2400">
                <a:solidFill>
                  <a:schemeClr val="folHlink"/>
                </a:solidFill>
                <a:effectLst>
                  <a:outerShdw blurRad="38100" dist="38100" dir="2700000" algn="tl">
                    <a:schemeClr val="bg2"/>
                  </a:outerShdw>
                </a:effectLst>
              </a:rPr>
              <a:t>、能够识别或者推断单个统计调查对象身份的资料；     种类      </a:t>
            </a:r>
            <a:r>
              <a:rPr lang="zh-CN" altLang="en-US" sz="2000">
                <a:solidFill>
                  <a:srgbClr val="FFFFFF"/>
                </a:solidFill>
                <a:effectLst>
                  <a:outerShdw blurRad="38100" dist="38100" dir="2700000" algn="tl">
                    <a:schemeClr val="bg2"/>
                  </a:outerShdw>
                </a:effectLst>
              </a:rPr>
              <a:t>（领会）</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400">
              <a:solidFill>
                <a:schemeClr val="folHlink"/>
              </a:solidFill>
              <a:effectLst>
                <a:outerShdw blurRad="38100" dist="38100" dir="2700000" algn="tl">
                  <a:schemeClr val="bg2"/>
                </a:outerShdw>
              </a:effectLst>
            </a:endParaRPr>
          </a:p>
          <a:p>
            <a:pPr marL="342900" marR="0" lvl="0" indent="-342900" eaLnBrk="1" hangingPunct="1">
              <a:lnSpc>
                <a:spcPct val="90000"/>
              </a:lnSpc>
            </a:pP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统计法</a:t>
            </a:r>
            <a:r>
              <a:rPr lang="en-US" altLang="zh-CN" sz="2400">
                <a:solidFill>
                  <a:schemeClr val="folHlink"/>
                </a:solidFill>
                <a:effectLst>
                  <a:outerShdw blurRad="38100" dist="38100" dir="2700000" algn="tl">
                    <a:schemeClr val="bg2"/>
                  </a:outerShdw>
                </a:effectLst>
              </a:rPr>
              <a:t>》</a:t>
            </a:r>
            <a:r>
              <a:rPr lang="zh-CN" altLang="en-US" sz="2400">
                <a:solidFill>
                  <a:schemeClr val="folHlink"/>
                </a:solidFill>
                <a:effectLst>
                  <a:outerShdw blurRad="38100" dist="38100" dir="2700000" algn="tl">
                    <a:schemeClr val="bg2"/>
                  </a:outerShdw>
                </a:effectLst>
              </a:rPr>
              <a:t>第二十五条：统计调查中获得的</a:t>
            </a:r>
            <a:r>
              <a:rPr lang="zh-CN" altLang="en-US" sz="2400">
                <a:effectLst>
                  <a:outerShdw blurRad="38100" dist="38100" dir="2700000" algn="tl">
                    <a:schemeClr val="bg2"/>
                  </a:outerShdw>
                </a:effectLst>
              </a:rPr>
              <a:t>能够识别或者推断单个统计调查对象身份的资料</a:t>
            </a:r>
            <a:r>
              <a:rPr lang="zh-CN" altLang="en-US" sz="2400">
                <a:solidFill>
                  <a:schemeClr val="folHlink"/>
                </a:solidFill>
                <a:effectLst>
                  <a:outerShdw blurRad="38100" dist="38100" dir="2700000" algn="tl">
                    <a:schemeClr val="bg2"/>
                  </a:outerShdw>
                </a:effectLst>
              </a:rPr>
              <a:t>，任何单位和个人不得对外提供、泄露，不得用于</a:t>
            </a:r>
            <a:r>
              <a:rPr lang="zh-CN" altLang="en-US" sz="2400">
                <a:effectLst>
                  <a:outerShdw blurRad="38100" dist="38100" dir="2700000" algn="tl">
                    <a:schemeClr val="bg2"/>
                  </a:outerShdw>
                </a:effectLst>
              </a:rPr>
              <a:t>统计以外</a:t>
            </a:r>
            <a:r>
              <a:rPr lang="zh-CN" altLang="en-US" sz="2400">
                <a:solidFill>
                  <a:schemeClr val="folHlink"/>
                </a:solidFill>
                <a:effectLst>
                  <a:outerShdw blurRad="38100" dist="38100" dir="2700000" algn="tl">
                    <a:schemeClr val="bg2"/>
                  </a:outerShdw>
                </a:effectLst>
              </a:rPr>
              <a:t>的目的。</a:t>
            </a: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zh-CN" altLang="en-US" sz="24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400">
              <a:solidFill>
                <a:schemeClr val="folHlink"/>
              </a:solidFill>
              <a:effectLst>
                <a:outerShdw blurRad="38100" dist="38100" dir="2700000" algn="tl">
                  <a:schemeClr val="bg2"/>
                </a:outerShdw>
              </a:effectLst>
            </a:endParaRPr>
          </a:p>
        </p:txBody>
      </p:sp>
      <p:sp>
        <p:nvSpPr>
          <p:cNvPr id="48133" name="TextBox 4813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标题 1"/>
          <p:cNvSpPr>
            <a:spLocks noGrp="1"/>
          </p:cNvSpPr>
          <p:nvPr>
            <p:ph type="title" idx="4294967295"/>
          </p:nvPr>
        </p:nvSpPr>
        <p:spPr>
          <a:xfrm>
            <a:off x="457200" y="277812"/>
            <a:ext cx="8229600" cy="4841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50179" name="内容占位符 2"/>
          <p:cNvSpPr>
            <a:spLocks noGrp="1"/>
          </p:cNvSpPr>
          <p:nvPr>
            <p:ph idx="4294967295"/>
          </p:nvPr>
        </p:nvSpPr>
        <p:spPr>
          <a:xfrm>
            <a:off x="457200" y="914400"/>
            <a:ext cx="8229600" cy="52165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a:r>
              <a:rPr lang="en-US" altLang="zh-CN" sz="2400">
                <a:effectLst>
                  <a:outerShdw blurRad="38100" dist="38100" dir="2700000" algn="tl">
                    <a:schemeClr val="bg2"/>
                  </a:outerShdw>
                </a:effectLst>
                <a:latin typeface="宋体" pitchFamily="2" charset="-122"/>
              </a:rPr>
              <a:t>4</a:t>
            </a:r>
            <a:r>
              <a:rPr lang="zh-CN" altLang="en-US" sz="2400">
                <a:effectLst>
                  <a:outerShdw blurRad="38100" dist="38100" dir="2700000" algn="tl">
                    <a:schemeClr val="bg2"/>
                  </a:outerShdw>
                </a:effectLst>
                <a:latin typeface="宋体" pitchFamily="2" charset="-122"/>
              </a:rPr>
              <a:t>、国家机关、企业事业单位和其他组织等统计调查对象所报送的统计资料的审核、签署人员，应当对其审核、签署的统计资料的</a:t>
            </a:r>
            <a:r>
              <a:rPr lang="en-US" altLang="zh-CN" sz="2400">
                <a:effectLst>
                  <a:outerShdw blurRad="38100" dist="38100" dir="2700000" algn="tl">
                    <a:schemeClr val="bg2"/>
                  </a:outerShdw>
                </a:effectLst>
                <a:latin typeface="宋体" pitchFamily="2" charset="-122"/>
              </a:rPr>
              <a:t>(   )</a:t>
            </a:r>
            <a:r>
              <a:rPr lang="zh-CN" altLang="en-US" sz="2400">
                <a:effectLst>
                  <a:outerShdw blurRad="38100" dist="38100" dir="2700000" algn="tl">
                    <a:schemeClr val="bg2"/>
                  </a:outerShdw>
                </a:effectLst>
                <a:latin typeface="宋体" pitchFamily="2" charset="-122"/>
              </a:rPr>
              <a:t>。 </a:t>
            </a:r>
            <a:endParaRPr lang="zh-CN" altLang="en-US" sz="2400">
              <a:effectLst>
                <a:outerShdw blurRad="38100" dist="38100" dir="2700000" algn="tl">
                  <a:schemeClr val="bg2"/>
                </a:outerShdw>
              </a:effectLst>
              <a:latin typeface="宋体" pitchFamily="2" charset="-122"/>
            </a:endParaRPr>
          </a:p>
          <a:p>
            <a:pPr marL="342900" marR="0" lvl="0" indent="-342900"/>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真实性、准确性和完整性负责 </a:t>
            </a:r>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真实性、完整性和及时性负责 </a:t>
            </a:r>
            <a:endParaRPr lang="zh-CN" altLang="en-US"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准确性、完整性和及时性负责 </a:t>
            </a:r>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真实性、准确性和及时性负责</a:t>
            </a:r>
            <a:r>
              <a:rPr lang="zh-CN" altLang="en-US">
                <a:effectLst>
                  <a:outerShdw blurRad="38100" dist="38100" dir="2700000" algn="tl">
                    <a:schemeClr val="bg2"/>
                  </a:outerShdw>
                </a:effectLst>
              </a:rPr>
              <a:t> </a:t>
            </a:r>
            <a:endParaRPr lang="en-US" altLang="zh-CN">
              <a:effectLst>
                <a:outerShdw blurRad="38100" dist="38100" dir="2700000" algn="tl">
                  <a:schemeClr val="bg2"/>
                </a:outerShdw>
              </a:effectLst>
            </a:endParaRPr>
          </a:p>
          <a:p>
            <a:pPr marL="342900" marR="0" lvl="0" indent="-342900"/>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5</a:t>
            </a:r>
            <a:r>
              <a:rPr lang="zh-CN" altLang="en-US" sz="2400">
                <a:effectLst>
                  <a:outerShdw blurRad="38100" dist="38100" dir="2700000" algn="tl">
                    <a:schemeClr val="bg2"/>
                  </a:outerShdw>
                </a:effectLst>
                <a:latin typeface="宋体" pitchFamily="2" charset="-122"/>
              </a:rPr>
              <a:t>、统计人员应当对其搜集、审核、录入的统计资料与统计调查对象报送的统计资料的 </a:t>
            </a:r>
            <a:r>
              <a:rPr lang="en-US" altLang="zh-CN" sz="2400">
                <a:effectLst>
                  <a:outerShdw blurRad="38100" dist="38100" dir="2700000" algn="tl">
                    <a:schemeClr val="bg2"/>
                  </a:outerShdw>
                </a:effectLst>
                <a:latin typeface="宋体" pitchFamily="2" charset="-122"/>
              </a:rPr>
              <a:t>(     )</a:t>
            </a:r>
            <a:r>
              <a:rPr lang="zh-CN" altLang="en-US" sz="2400">
                <a:effectLst>
                  <a:outerShdw blurRad="38100" dist="38100" dir="2700000" algn="tl">
                    <a:schemeClr val="bg2"/>
                  </a:outerShdw>
                </a:effectLst>
                <a:latin typeface="宋体" pitchFamily="2" charset="-122"/>
              </a:rPr>
              <a:t>。 </a:t>
            </a:r>
            <a:endParaRPr lang="zh-CN" altLang="en-US"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真实性负责       </a:t>
            </a:r>
            <a:r>
              <a:rPr lang="en-US" altLang="zh-CN" sz="2400">
                <a:solidFill>
                  <a:srgbClr val="FF99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一致性负责   </a:t>
            </a:r>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准确性负责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完整性负责 </a:t>
            </a:r>
            <a:endParaRPr lang="zh-CN" altLang="en-US" sz="2400">
              <a:effectLst>
                <a:outerShdw blurRad="38100" dist="38100" dir="2700000" algn="tl">
                  <a:schemeClr val="bg2"/>
                </a:outerShdw>
              </a:effectLst>
              <a:latin typeface="宋体" pitchFamily="2" charset="-122"/>
            </a:endParaRPr>
          </a:p>
          <a:p>
            <a:pPr marL="342900" marR="0" lvl="0" indent="-342900"/>
            <a:endParaRPr lang="zh-CN" altLang="en-US" sz="2400">
              <a:effectLst>
                <a:outerShdw blurRad="38100" dist="38100" dir="2700000" algn="tl">
                  <a:schemeClr val="bg2"/>
                </a:outerShdw>
              </a:effectLst>
              <a:latin typeface="宋体" pitchFamily="2" charset="-122"/>
            </a:endParaRPr>
          </a:p>
          <a:p>
            <a:pPr marL="342900" marR="0" lvl="0" indent="-342900"/>
            <a:endParaRPr lang="zh-CN" altLang="en-US">
              <a:effectLst>
                <a:outerShdw blurRad="38100" dist="38100" dir="2700000" algn="tl">
                  <a:schemeClr val="bg2"/>
                </a:outerShdw>
              </a:effectLst>
            </a:endParaRPr>
          </a:p>
        </p:txBody>
      </p:sp>
      <p:sp>
        <p:nvSpPr>
          <p:cNvPr id="50180"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53CFCA12-E185-4C36-9AF8-E630D4E7CE2F}" type="slidenum">
              <a:rPr lang="en-US" altLang="zh-CN" sz="1000">
                <a:effectLst>
                  <a:outerShdw blurRad="38100" dist="38100" dir="2700000" algn="tl">
                    <a:schemeClr val="bg2"/>
                  </a:outerShdw>
                </a:effectLst>
              </a:rPr>
              <a:t>25</a:t>
            </a:fld>
            <a:endParaRPr lang="en-US" altLang="zh-CN" sz="1000">
              <a:effectLst>
                <a:outerShdw blurRad="38100" dist="38100" dir="2700000" algn="tl">
                  <a:schemeClr val="bg2"/>
                </a:outerShdw>
              </a:effectLst>
            </a:endParaRPr>
          </a:p>
        </p:txBody>
      </p:sp>
      <p:sp>
        <p:nvSpPr>
          <p:cNvPr id="50181" name="TextBox 5018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2349CF9-B2F1-4AD5-AABB-BB2509EA49D3}" type="slidenum">
              <a:rPr lang="en-US" altLang="zh-CN" sz="1000">
                <a:effectLst>
                  <a:outerShdw blurRad="38100" dist="38100" dir="2700000" algn="tl">
                    <a:schemeClr val="bg2"/>
                  </a:outerShdw>
                </a:effectLst>
              </a:rPr>
              <a:t>26</a:t>
            </a:fld>
            <a:endParaRPr lang="en-US" altLang="zh-CN" sz="1000">
              <a:effectLst>
                <a:outerShdw blurRad="38100" dist="38100" dir="2700000" algn="tl">
                  <a:schemeClr val="bg2"/>
                </a:outerShdw>
              </a:effectLst>
            </a:endParaRPr>
          </a:p>
        </p:txBody>
      </p:sp>
      <p:sp>
        <p:nvSpPr>
          <p:cNvPr id="52227" name="Rectangle 2"/>
          <p:cNvSpPr>
            <a:spLocks noGrp="1" noChangeArrowheads="1"/>
          </p:cNvSpPr>
          <p:nvPr>
            <p:ph type="title" idx="4294967295"/>
          </p:nvPr>
        </p:nvSpPr>
        <p:spPr>
          <a:xfrm>
            <a:off x="457200" y="277812"/>
            <a:ext cx="8229600" cy="255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52228" name="Rectangle 3"/>
          <p:cNvSpPr>
            <a:spLocks noGrp="1" noChangeArrowheads="1"/>
          </p:cNvSpPr>
          <p:nvPr>
            <p:ph type="body" idx="4294967295"/>
          </p:nvPr>
        </p:nvSpPr>
        <p:spPr>
          <a:xfrm>
            <a:off x="457200" y="762000"/>
            <a:ext cx="8229600" cy="53689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en-US">
                <a:effectLst>
                  <a:outerShdw blurRad="38100" dist="38100" dir="2700000" algn="tl">
                    <a:schemeClr val="bg2"/>
                  </a:outerShdw>
                </a:effectLst>
                <a:latin typeface="宋体" pitchFamily="2" charset="-122"/>
              </a:rPr>
              <a:t>二、判断题</a:t>
            </a:r>
            <a:endParaRPr lang="zh-CN" altLang="en-US">
              <a:effectLst>
                <a:outerShdw blurRad="38100" dist="38100" dir="2700000" algn="tl">
                  <a:schemeClr val="bg2"/>
                </a:outerShdw>
              </a:effectLst>
              <a:latin typeface="宋体" pitchFamily="2" charset="-122"/>
            </a:endParaRPr>
          </a:p>
          <a:p>
            <a:pPr marL="342900" marR="0" lvl="0" indent="-342900" algn="just"/>
            <a:r>
              <a:rPr lang="en-US" altLang="zh-CN" sz="2800">
                <a:effectLst>
                  <a:outerShdw blurRad="38100" dist="38100" dir="2700000" algn="tl">
                    <a:schemeClr val="bg2"/>
                  </a:outerShdw>
                </a:effectLst>
                <a:latin typeface="宋体" pitchFamily="2" charset="-122"/>
              </a:rPr>
              <a:t>1</a:t>
            </a:r>
            <a:r>
              <a:rPr lang="zh-CN" altLang="en-US" sz="2800">
                <a:effectLst>
                  <a:outerShdw blurRad="38100" dist="38100" dir="2700000" algn="tl">
                    <a:schemeClr val="bg2"/>
                  </a:outerShdw>
                </a:effectLst>
                <a:latin typeface="宋体" pitchFamily="2" charset="-122"/>
              </a:rPr>
              <a:t>、</a:t>
            </a:r>
            <a:r>
              <a:rPr lang="en-US" altLang="zh-CN" sz="2800">
                <a:effectLst>
                  <a:outerShdw blurRad="38100" dist="38100" dir="2700000" algn="tl">
                    <a:schemeClr val="bg2"/>
                  </a:outerShdw>
                </a:effectLst>
                <a:latin typeface="宋体" pitchFamily="2" charset="-122"/>
              </a:rPr>
              <a:t>.</a:t>
            </a:r>
            <a:r>
              <a:rPr lang="zh-CN" altLang="en-US" sz="2800">
                <a:effectLst>
                  <a:outerShdw blurRad="38100" dist="38100" dir="2700000" algn="tl">
                    <a:schemeClr val="bg2"/>
                  </a:outerShdw>
                </a:effectLst>
                <a:latin typeface="宋体" pitchFamily="2" charset="-122"/>
              </a:rPr>
              <a:t>社会公众向政府统计机构申请任何统计信息，政府统计机构都应当无偿提供。</a:t>
            </a:r>
            <a:r>
              <a:rPr lang="zh-CN" altLang="zh-CN" sz="2800">
                <a:effectLst>
                  <a:outerShdw blurRad="38100" dist="38100" dir="2700000" algn="tl">
                    <a:schemeClr val="bg2"/>
                  </a:outerShdw>
                </a:effectLst>
                <a:latin typeface="宋体" pitchFamily="2" charset="-122"/>
              </a:rPr>
              <a:t>（</a:t>
            </a:r>
            <a:r>
              <a:rPr lang="en-US" altLang="zh-CN" sz="2800">
                <a:solidFill>
                  <a:srgbClr val="FFFFFF"/>
                </a:solidFill>
                <a:effectLst>
                  <a:outerShdw blurRad="38100" dist="38100" dir="2700000" algn="tl">
                    <a:schemeClr val="bg2"/>
                  </a:outerShdw>
                </a:effectLst>
                <a:latin typeface="宋体" pitchFamily="2" charset="-122"/>
              </a:rPr>
              <a:t>x</a:t>
            </a:r>
            <a:r>
              <a:rPr lang="zh-CN" altLang="zh-CN" sz="2800">
                <a:effectLst>
                  <a:outerShdw blurRad="38100" dist="38100" dir="2700000" algn="tl">
                    <a:schemeClr val="bg2"/>
                  </a:outerShdw>
                </a:effectLst>
                <a:latin typeface="宋体" pitchFamily="2" charset="-122"/>
              </a:rPr>
              <a:t>）</a:t>
            </a:r>
            <a:endParaRPr lang="zh-CN" altLang="en-US" sz="2800">
              <a:effectLst>
                <a:outerShdw blurRad="38100" dist="38100" dir="2700000" algn="tl">
                  <a:schemeClr val="bg2"/>
                </a:outerShdw>
              </a:effectLst>
              <a:latin typeface="宋体" pitchFamily="2" charset="-122"/>
            </a:endParaRPr>
          </a:p>
          <a:p>
            <a:pPr marL="342900" marR="0" lvl="0" indent="-342900" eaLnBrk="1" hangingPunct="1"/>
            <a:endParaRPr lang="zh-CN" altLang="en-US" sz="2800">
              <a:effectLst>
                <a:outerShdw blurRad="38100" dist="38100" dir="2700000" algn="tl">
                  <a:schemeClr val="bg2"/>
                </a:outerShdw>
              </a:effectLst>
              <a:latin typeface="宋体" pitchFamily="2" charset="-122"/>
            </a:endParaRPr>
          </a:p>
          <a:p>
            <a:pPr marL="342900" marR="0" lvl="0" indent="-342900" eaLnBrk="1" hangingPunct="1"/>
            <a:r>
              <a:rPr lang="en-US" altLang="zh-CN" sz="2800">
                <a:effectLst>
                  <a:outerShdw blurRad="38100" dist="38100" dir="2700000" algn="tl">
                    <a:schemeClr val="bg2"/>
                  </a:outerShdw>
                </a:effectLst>
                <a:latin typeface="宋体" pitchFamily="2" charset="-122"/>
              </a:rPr>
              <a:t>2</a:t>
            </a:r>
            <a:r>
              <a:rPr lang="zh-CN" altLang="en-US" sz="2800">
                <a:effectLst>
                  <a:outerShdw blurRad="38100" dist="38100" dir="2700000" algn="tl">
                    <a:schemeClr val="bg2"/>
                  </a:outerShdw>
                </a:effectLst>
                <a:latin typeface="宋体" pitchFamily="2" charset="-122"/>
              </a:rPr>
              <a:t>、县级以上人民政府统计机构应当定期公布统计资料。（√）</a:t>
            </a:r>
            <a:endParaRPr lang="zh-CN" altLang="en-US" sz="2800">
              <a:effectLst>
                <a:outerShdw blurRad="38100" dist="38100" dir="2700000" algn="tl">
                  <a:schemeClr val="bg2"/>
                </a:outerShdw>
              </a:effectLst>
              <a:latin typeface="宋体" pitchFamily="2" charset="-122"/>
            </a:endParaRPr>
          </a:p>
          <a:p>
            <a:pPr marL="342900" marR="0" lvl="0" indent="-342900" eaLnBrk="1" hangingPunct="1"/>
            <a:endParaRPr lang="zh-CN" altLang="en-US" sz="2800">
              <a:effectLst>
                <a:outerShdw blurRad="38100" dist="38100" dir="2700000" algn="tl">
                  <a:schemeClr val="bg2"/>
                </a:outerShdw>
              </a:effectLst>
              <a:latin typeface="宋体" pitchFamily="2" charset="-122"/>
            </a:endParaRPr>
          </a:p>
          <a:p>
            <a:pPr marL="342900" marR="0" lvl="0" indent="-342900" algn="just"/>
            <a:r>
              <a:rPr lang="en-US" altLang="zh-CN" sz="2800">
                <a:effectLst>
                  <a:outerShdw blurRad="38100" dist="38100" dir="2700000" algn="tl">
                    <a:schemeClr val="bg2"/>
                  </a:outerShdw>
                </a:effectLst>
                <a:latin typeface="宋体" pitchFamily="2" charset="-122"/>
              </a:rPr>
              <a:t>3</a:t>
            </a:r>
            <a:r>
              <a:rPr lang="zh-CN" altLang="en-US" sz="2800">
                <a:effectLst>
                  <a:outerShdw blurRad="38100" dist="38100" dir="2700000" algn="tl">
                    <a:schemeClr val="bg2"/>
                  </a:outerShdw>
                </a:effectLst>
                <a:latin typeface="宋体" pitchFamily="2" charset="-122"/>
              </a:rPr>
              <a:t>、</a:t>
            </a:r>
            <a:r>
              <a:rPr lang="zh-CN" altLang="zh-CN" sz="2800">
                <a:effectLst>
                  <a:outerShdw blurRad="38100" dist="38100" dir="2700000" algn="tl">
                    <a:schemeClr val="bg2"/>
                  </a:outerShdw>
                </a:effectLst>
                <a:latin typeface="宋体" pitchFamily="2" charset="-122"/>
              </a:rPr>
              <a:t>对于单个统计调查对象的资料，只要不列出该统计调查对象的名称，即可对外公布。（</a:t>
            </a:r>
            <a:r>
              <a:rPr lang="en-US" altLang="zh-CN" sz="2800">
                <a:effectLst>
                  <a:outerShdw blurRad="38100" dist="38100" dir="2700000" algn="tl">
                    <a:schemeClr val="bg2"/>
                  </a:outerShdw>
                </a:effectLst>
                <a:latin typeface="宋体" pitchFamily="2" charset="-122"/>
              </a:rPr>
              <a:t>x</a:t>
            </a:r>
            <a:r>
              <a:rPr lang="zh-CN" altLang="zh-CN" sz="2800">
                <a:effectLst>
                  <a:outerShdw blurRad="38100" dist="38100" dir="2700000" algn="tl">
                    <a:schemeClr val="bg2"/>
                  </a:outerShdw>
                </a:effectLst>
                <a:latin typeface="宋体" pitchFamily="2" charset="-122"/>
              </a:rPr>
              <a:t>）</a:t>
            </a:r>
            <a:endParaRPr lang="zh-CN" altLang="zh-CN" sz="2800">
              <a:effectLst>
                <a:outerShdw blurRad="38100" dist="38100" dir="2700000" algn="tl">
                  <a:schemeClr val="bg2"/>
                </a:outerShdw>
              </a:effectLst>
              <a:latin typeface="宋体" pitchFamily="2" charset="-122"/>
            </a:endParaRPr>
          </a:p>
        </p:txBody>
      </p:sp>
      <p:sp>
        <p:nvSpPr>
          <p:cNvPr id="52229" name="TextBox 5222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546062B-91C1-4EB6-BA90-076DF087E473}" type="slidenum">
              <a:rPr lang="en-US" altLang="zh-CN" sz="1000">
                <a:effectLst>
                  <a:outerShdw blurRad="38100" dist="38100" dir="2700000" algn="tl">
                    <a:schemeClr val="bg2"/>
                  </a:outerShdw>
                </a:effectLst>
              </a:rPr>
              <a:t>27</a:t>
            </a:fld>
            <a:endParaRPr lang="en-US" altLang="zh-CN" sz="1000">
              <a:effectLst>
                <a:outerShdw blurRad="38100" dist="38100" dir="2700000" algn="tl">
                  <a:schemeClr val="bg2"/>
                </a:outerShdw>
              </a:effectLst>
            </a:endParaRPr>
          </a:p>
        </p:txBody>
      </p:sp>
      <p:sp>
        <p:nvSpPr>
          <p:cNvPr id="54275"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一、统计机构的的设置及职责</a:t>
            </a:r>
            <a:endParaRPr lang="zh-CN" altLang="en-US">
              <a:solidFill>
                <a:schemeClr val="folHlink"/>
              </a:solidFill>
              <a:effectLst>
                <a:outerShdw blurRad="38100" dist="38100" dir="2700000" algn="tl">
                  <a:schemeClr val="bg2"/>
                </a:outerShdw>
              </a:effectLst>
            </a:endParaRPr>
          </a:p>
        </p:txBody>
      </p:sp>
      <p:sp>
        <p:nvSpPr>
          <p:cNvPr id="54276" name="Rectangle 3"/>
          <p:cNvSpPr>
            <a:spLocks noGrp="1" noChangeArrowheads="1"/>
          </p:cNvSpPr>
          <p:nvPr>
            <p:ph type="body" idx="4294967295"/>
          </p:nvPr>
        </p:nvSpPr>
        <p:spPr>
          <a:xfrm>
            <a:off x="457200" y="1371600"/>
            <a:ext cx="8229600" cy="52578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buClr>
                <a:srgbClr val="FFFFCC"/>
              </a:buClr>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、政府综合统计机构的设置及职责  </a:t>
            </a:r>
            <a:r>
              <a:rPr lang="zh-CN" altLang="en-US" sz="2000">
                <a:solidFill>
                  <a:srgbClr val="FFFFFF"/>
                </a:solidFill>
                <a:effectLst>
                  <a:outerShdw blurRad="38100" dist="38100" dir="2700000" algn="tl">
                    <a:schemeClr val="bg2"/>
                  </a:outerShdw>
                </a:effectLst>
              </a:rPr>
              <a:t>（识记）</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）国家统计局</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）国家统计局派出的调查机构</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）县级以上地方各级人民政府统计机构</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4</a:t>
            </a:r>
            <a:r>
              <a:rPr lang="zh-CN" altLang="en-US" sz="2800">
                <a:solidFill>
                  <a:schemeClr val="folHlink"/>
                </a:solidFill>
                <a:effectLst>
                  <a:outerShdw blurRad="38100" dist="38100" dir="2700000" algn="tl">
                    <a:schemeClr val="bg2"/>
                  </a:outerShdw>
                </a:effectLst>
                <a:latin typeface="宋体" pitchFamily="2" charset="-122"/>
              </a:rPr>
              <a:t>）乡镇统计</a:t>
            </a:r>
            <a:r>
              <a:rPr lang="zh-CN" altLang="en-US" sz="2800">
                <a:effectLst>
                  <a:outerShdw blurRad="38100" dist="38100" dir="2700000" algn="tl">
                    <a:schemeClr val="bg2"/>
                  </a:outerShdw>
                </a:effectLst>
                <a:latin typeface="宋体" pitchFamily="2" charset="-122"/>
              </a:rPr>
              <a:t>工作岗位</a:t>
            </a:r>
            <a:endParaRPr lang="zh-CN" altLang="en-US" sz="2800">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第二十七条  国务院设立国家统计局，依法组织领导和协调全国的统计工作。</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 国家统计局根据工作需要设立的派出调查机构，承担国家统计局布置的统计调查等任务。</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800">
              <a:solidFill>
                <a:schemeClr val="folHlink"/>
              </a:solidFill>
              <a:effectLst>
                <a:outerShdw blurRad="38100" dist="38100" dir="2700000" algn="tl">
                  <a:schemeClr val="bg2"/>
                </a:outerShdw>
              </a:effectLst>
            </a:endParaRPr>
          </a:p>
        </p:txBody>
      </p:sp>
      <p:sp>
        <p:nvSpPr>
          <p:cNvPr id="54277" name="TextBox 5427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D863704-D30E-4563-9738-59F70261EA65}" type="slidenum">
              <a:rPr lang="en-US" altLang="zh-CN" sz="1000">
                <a:effectLst>
                  <a:outerShdw blurRad="38100" dist="38100" dir="2700000" algn="tl">
                    <a:schemeClr val="bg2"/>
                  </a:outerShdw>
                </a:effectLst>
              </a:rPr>
              <a:t>28</a:t>
            </a:fld>
            <a:endParaRPr lang="en-US" altLang="zh-CN" sz="1000">
              <a:effectLst>
                <a:outerShdw blurRad="38100" dist="38100" dir="2700000" algn="tl">
                  <a:schemeClr val="bg2"/>
                </a:outerShdw>
              </a:effectLst>
            </a:endParaRPr>
          </a:p>
        </p:txBody>
      </p:sp>
      <p:sp>
        <p:nvSpPr>
          <p:cNvPr id="56323" name="Rectangle 2"/>
          <p:cNvSpPr>
            <a:spLocks noGrp="1" noChangeArrowheads="1"/>
          </p:cNvSpPr>
          <p:nvPr>
            <p:ph type="title" idx="4294967295"/>
          </p:nvPr>
        </p:nvSpPr>
        <p:spPr>
          <a:xfrm>
            <a:off x="457200" y="277812"/>
            <a:ext cx="8229600" cy="3317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a:effectLst>
                <a:outerShdw blurRad="38100" dist="38100" dir="2700000" algn="tl">
                  <a:schemeClr val="bg2"/>
                </a:outerShdw>
              </a:effectLst>
            </a:endParaRPr>
          </a:p>
        </p:txBody>
      </p:sp>
      <p:sp>
        <p:nvSpPr>
          <p:cNvPr id="56324" name="Rectangle 3"/>
          <p:cNvSpPr>
            <a:spLocks noGrp="1" noChangeArrowheads="1"/>
          </p:cNvSpPr>
          <p:nvPr>
            <p:ph type="body" idx="4294967295"/>
          </p:nvPr>
        </p:nvSpPr>
        <p:spPr>
          <a:xfrm>
            <a:off x="457200" y="838200"/>
            <a:ext cx="8229600" cy="5292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buClr>
                <a:srgbClr val="FFFFCC"/>
              </a:buClr>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部门统计机构或统计负责人的设置及职责</a:t>
            </a:r>
            <a:r>
              <a:rPr lang="zh-CN" altLang="en-US" sz="2000">
                <a:solidFill>
                  <a:srgbClr val="FFFFFF"/>
                </a:solidFill>
                <a:effectLst>
                  <a:outerShdw blurRad="38100" dist="38100" dir="2700000" algn="tl">
                    <a:schemeClr val="bg2"/>
                  </a:outerShdw>
                </a:effectLst>
              </a:rPr>
              <a:t>（识记）</a:t>
            </a:r>
            <a:endParaRPr lang="zh-CN" altLang="en-US" sz="2400">
              <a:solidFill>
                <a:srgbClr val="FFCC66"/>
              </a:solidFill>
              <a:effectLst>
                <a:outerShdw blurRad="38100" dist="38100" dir="2700000" algn="tl">
                  <a:schemeClr val="bg2"/>
                </a:outerShdw>
              </a:effectLst>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统计法</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第二十八条   县级以上人民政府有关部门根据统计任务的需要设立统计机构，</a:t>
            </a:r>
            <a:r>
              <a:rPr lang="zh-CN" altLang="en-US" sz="2800">
                <a:effectLst>
                  <a:outerShdw blurRad="38100" dist="38100" dir="2700000" algn="tl">
                    <a:schemeClr val="bg2"/>
                  </a:outerShdw>
                </a:effectLst>
                <a:latin typeface="宋体" pitchFamily="2" charset="-122"/>
              </a:rPr>
              <a:t>或者</a:t>
            </a:r>
            <a:r>
              <a:rPr lang="zh-CN" altLang="en-US" sz="2800">
                <a:solidFill>
                  <a:schemeClr val="folHlink"/>
                </a:solidFill>
                <a:effectLst>
                  <a:outerShdw blurRad="38100" dist="38100" dir="2700000" algn="tl">
                    <a:schemeClr val="bg2"/>
                  </a:outerShdw>
                </a:effectLst>
                <a:latin typeface="宋体" pitchFamily="2" charset="-122"/>
              </a:rPr>
              <a:t>在有关机构中设置统计人员，并指定统计负责人，依法组织、管理本部门职责范围内的统计工作，实施统计调查，在统计业务上受</a:t>
            </a:r>
            <a:r>
              <a:rPr lang="zh-CN" altLang="en-US" sz="2800">
                <a:effectLst>
                  <a:outerShdw blurRad="38100" dist="38100" dir="2700000" algn="tl">
                    <a:schemeClr val="bg2"/>
                  </a:outerShdw>
                </a:effectLst>
                <a:latin typeface="宋体" pitchFamily="2" charset="-122"/>
              </a:rPr>
              <a:t>本级</a:t>
            </a:r>
            <a:r>
              <a:rPr lang="zh-CN" altLang="en-US" sz="2800">
                <a:solidFill>
                  <a:schemeClr val="folHlink"/>
                </a:solidFill>
                <a:effectLst>
                  <a:outerShdw blurRad="38100" dist="38100" dir="2700000" algn="tl">
                    <a:schemeClr val="bg2"/>
                  </a:outerShdw>
                </a:effectLst>
                <a:latin typeface="宋体" pitchFamily="2" charset="-122"/>
              </a:rPr>
              <a:t>人民政府统计机构的</a:t>
            </a:r>
            <a:r>
              <a:rPr lang="zh-CN" altLang="en-US" sz="2800">
                <a:effectLst>
                  <a:outerShdw blurRad="38100" dist="38100" dir="2700000" algn="tl">
                    <a:schemeClr val="bg2"/>
                  </a:outerShdw>
                </a:effectLst>
                <a:latin typeface="宋体" pitchFamily="2" charset="-122"/>
              </a:rPr>
              <a:t>指导</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地位：两者都属于政府统计机构，是构成政府统计系统的两大支柱，是完成国家、部门、地方统计任务最为重要的两支力量。</a:t>
            </a:r>
            <a:endParaRPr lang="zh-CN" altLang="en-US" sz="2800">
              <a:solidFill>
                <a:schemeClr val="folHlink"/>
              </a:solidFill>
              <a:effectLst>
                <a:outerShdw blurRad="38100" dist="38100" dir="2700000" algn="tl">
                  <a:schemeClr val="bg2"/>
                </a:outerShdw>
              </a:effectLst>
              <a:latin typeface="宋体" pitchFamily="2" charset="-122"/>
              <a:sym typeface="Wingdings" pitchFamily="2" charset="2"/>
            </a:endParaRPr>
          </a:p>
          <a:p>
            <a:pPr marL="342900" marR="0" lvl="0" indent="-342900" eaLnBrk="1" hangingPunct="1">
              <a:lnSpc>
                <a:spcPct val="80000"/>
              </a:lnSpc>
            </a:pP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80000"/>
              </a:lnSpc>
            </a:pPr>
            <a:endParaRPr lang="en-US" altLang="zh-CN" sz="2800">
              <a:solidFill>
                <a:schemeClr val="folHlink"/>
              </a:solidFill>
              <a:effectLst>
                <a:outerShdw blurRad="38100" dist="38100" dir="2700000" algn="tl">
                  <a:schemeClr val="bg2"/>
                </a:outerShdw>
              </a:effectLst>
            </a:endParaRPr>
          </a:p>
        </p:txBody>
      </p:sp>
      <p:sp>
        <p:nvSpPr>
          <p:cNvPr id="56325" name="TextBox 5632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5725CF5-D962-4A49-A13D-A8AF292911B9}" type="slidenum">
              <a:rPr lang="en-US" altLang="zh-CN" sz="1000">
                <a:effectLst>
                  <a:outerShdw blurRad="38100" dist="38100" dir="2700000" algn="tl">
                    <a:schemeClr val="bg2"/>
                  </a:outerShdw>
                </a:effectLst>
              </a:rPr>
              <a:t>29</a:t>
            </a:fld>
            <a:endParaRPr lang="en-US" altLang="zh-CN" sz="1000">
              <a:effectLst>
                <a:outerShdw blurRad="38100" dist="38100" dir="2700000" algn="tl">
                  <a:schemeClr val="bg2"/>
                </a:outerShdw>
              </a:effectLst>
            </a:endParaRPr>
          </a:p>
        </p:txBody>
      </p:sp>
      <p:sp>
        <p:nvSpPr>
          <p:cNvPr id="58371"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、统计从业资格认定制度的</a:t>
            </a:r>
            <a:r>
              <a:rPr lang="zh-CN" altLang="en-US" sz="2800">
                <a:solidFill>
                  <a:srgbClr val="FFC000"/>
                </a:solidFill>
                <a:effectLst>
                  <a:outerShdw blurRad="38100" dist="38100" dir="2700000" algn="tl">
                    <a:schemeClr val="bg2"/>
                  </a:outerShdw>
                </a:effectLst>
                <a:latin typeface="宋体" pitchFamily="2" charset="-122"/>
              </a:rPr>
              <a:t>实施</a:t>
            </a:r>
            <a:r>
              <a:rPr lang="zh-CN" altLang="en-US" sz="2000">
                <a:solidFill>
                  <a:srgbClr val="FFFFFF"/>
                </a:solidFill>
                <a:effectLst>
                  <a:outerShdw blurRad="38100" dist="38100" dir="2700000" algn="tl">
                    <a:schemeClr val="bg2"/>
                  </a:outerShdw>
                </a:effectLst>
                <a:latin typeface="宋体" pitchFamily="2" charset="-122"/>
              </a:rPr>
              <a:t>（识记）</a:t>
            </a:r>
            <a:endParaRPr lang="en-US" altLang="zh-CN"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zh-CN" altLang="en-US" sz="2800">
                <a:solidFill>
                  <a:schemeClr val="folHlink"/>
                </a:solidFill>
                <a:effectLst>
                  <a:outerShdw blurRad="38100" dist="38100" dir="2700000" algn="tl">
                    <a:schemeClr val="bg2"/>
                  </a:outerShdw>
                </a:effectLst>
                <a:latin typeface="宋体" pitchFamily="2" charset="-122"/>
              </a:rPr>
              <a:t>及其</a:t>
            </a:r>
            <a:r>
              <a:rPr lang="zh-CN" altLang="en-US" sz="2800">
                <a:solidFill>
                  <a:srgbClr val="FFC000"/>
                </a:solidFill>
                <a:effectLst>
                  <a:outerShdw blurRad="38100" dist="38100" dir="2700000" algn="tl">
                    <a:schemeClr val="bg2"/>
                  </a:outerShdw>
                </a:effectLst>
                <a:latin typeface="宋体" pitchFamily="2" charset="-122"/>
              </a:rPr>
              <a:t>意义</a:t>
            </a:r>
            <a:r>
              <a:rPr lang="zh-CN" altLang="en-US" sz="2800">
                <a:effectLst>
                  <a:outerShdw blurRad="38100" dist="38100" dir="2700000" algn="tl">
                    <a:schemeClr val="bg2"/>
                  </a:outerShdw>
                </a:effectLst>
                <a:latin typeface="宋体" pitchFamily="2" charset="-122"/>
              </a:rPr>
              <a:t>  </a:t>
            </a:r>
            <a:r>
              <a:rPr lang="zh-CN" altLang="en-US" sz="2000">
                <a:solidFill>
                  <a:srgbClr val="FFFFFF"/>
                </a:solidFill>
                <a:effectLst>
                  <a:outerShdw blurRad="38100" dist="38100" dir="2700000" algn="tl">
                    <a:schemeClr val="bg2"/>
                  </a:outerShdw>
                </a:effectLst>
                <a:latin typeface="宋体" pitchFamily="2" charset="-122"/>
              </a:rPr>
              <a:t>（领会）</a:t>
            </a:r>
            <a:endParaRPr lang="zh-CN" altLang="en-US" sz="2800">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、统计从业资格及其范围，</a:t>
            </a:r>
            <a:r>
              <a:rPr lang="zh-CN" altLang="en-US" sz="2000">
                <a:solidFill>
                  <a:srgbClr val="FFFFFF"/>
                </a:solidFill>
                <a:effectLst>
                  <a:outerShdw blurRad="38100" dist="38100" dir="2700000" algn="tl">
                    <a:schemeClr val="bg2"/>
                  </a:outerShdw>
                </a:effectLst>
                <a:latin typeface="宋体" pitchFamily="2" charset="-122"/>
              </a:rPr>
              <a:t>（识记）</a:t>
            </a:r>
            <a:endParaRPr lang="en-US" altLang="zh-CN" sz="2800">
              <a:solidFill>
                <a:srgbClr val="FFCC66"/>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zh-CN" altLang="en-US" sz="2800">
                <a:solidFill>
                  <a:srgbClr val="FFCC66"/>
                </a:solidFill>
                <a:effectLst>
                  <a:outerShdw blurRad="38100" dist="38100" dir="2700000" algn="tl">
                    <a:schemeClr val="bg2"/>
                  </a:outerShdw>
                </a:effectLst>
                <a:latin typeface="宋体" pitchFamily="2" charset="-122"/>
              </a:rPr>
              <a:t>统计从业资格</a:t>
            </a:r>
            <a:r>
              <a:rPr lang="zh-CN" altLang="en-US" sz="2800">
                <a:solidFill>
                  <a:schemeClr val="folHlink"/>
                </a:solidFill>
                <a:effectLst>
                  <a:outerShdw blurRad="38100" dist="38100" dir="2700000" algn="tl">
                    <a:schemeClr val="bg2"/>
                  </a:outerShdw>
                </a:effectLst>
                <a:latin typeface="宋体" pitchFamily="2" charset="-122"/>
              </a:rPr>
              <a:t>与统计专业职务的</a:t>
            </a:r>
            <a:r>
              <a:rPr lang="zh-CN" altLang="en-US" sz="2800">
                <a:effectLst>
                  <a:outerShdw blurRad="38100" dist="38100" dir="2700000" algn="tl">
                    <a:schemeClr val="bg2"/>
                  </a:outerShdw>
                </a:effectLst>
                <a:latin typeface="宋体" pitchFamily="2" charset="-122"/>
              </a:rPr>
              <a:t>区别</a:t>
            </a:r>
            <a:r>
              <a:rPr lang="zh-CN" altLang="en-US" sz="2000">
                <a:solidFill>
                  <a:srgbClr val="FFFFFF"/>
                </a:solidFill>
                <a:effectLst>
                  <a:outerShdw blurRad="38100" dist="38100" dir="2700000" algn="tl">
                    <a:schemeClr val="bg2"/>
                  </a:outerShdw>
                </a:effectLst>
                <a:latin typeface="宋体" pitchFamily="2" charset="-122"/>
              </a:rPr>
              <a:t>（领会）</a:t>
            </a:r>
            <a:endParaRPr lang="zh-CN" altLang="en-US" sz="2800">
              <a:solidFill>
                <a:srgbClr val="FFC000"/>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、统计从业资格认定的</a:t>
            </a:r>
            <a:r>
              <a:rPr lang="zh-CN" altLang="en-US" sz="2800">
                <a:effectLst>
                  <a:outerShdw blurRad="38100" dist="38100" dir="2700000" algn="tl">
                    <a:schemeClr val="bg2"/>
                  </a:outerShdw>
                </a:effectLst>
                <a:latin typeface="宋体" pitchFamily="2" charset="-122"/>
              </a:rPr>
              <a:t>主管机关</a:t>
            </a:r>
            <a:r>
              <a:rPr lang="zh-CN" altLang="en-US" sz="2800">
                <a:solidFill>
                  <a:schemeClr val="folHlink"/>
                </a:solidFill>
                <a:effectLst>
                  <a:outerShdw blurRad="38100" dist="38100" dir="2700000" algn="tl">
                    <a:schemeClr val="bg2"/>
                  </a:outerShdw>
                </a:effectLst>
                <a:latin typeface="宋体" pitchFamily="2" charset="-122"/>
              </a:rPr>
              <a:t>及其主要</a:t>
            </a:r>
            <a:r>
              <a:rPr lang="zh-CN" altLang="en-US" sz="2800">
                <a:solidFill>
                  <a:srgbClr val="FFC000"/>
                </a:solidFill>
                <a:effectLst>
                  <a:outerShdw blurRad="38100" dist="38100" dir="2700000" algn="tl">
                    <a:schemeClr val="bg2"/>
                  </a:outerShdw>
                </a:effectLst>
                <a:latin typeface="宋体" pitchFamily="2" charset="-122"/>
              </a:rPr>
              <a:t>职责</a:t>
            </a:r>
            <a:r>
              <a:rPr lang="zh-CN" altLang="en-US" sz="2000">
                <a:solidFill>
                  <a:srgbClr val="FFFFFF"/>
                </a:solidFill>
                <a:effectLst>
                  <a:outerShdw blurRad="38100" dist="38100" dir="2700000" algn="tl">
                    <a:schemeClr val="bg2"/>
                  </a:outerShdw>
                </a:effectLst>
                <a:latin typeface="宋体" pitchFamily="2" charset="-122"/>
              </a:rPr>
              <a:t>（识记）</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800">
                <a:solidFill>
                  <a:srgbClr val="FFCC66"/>
                </a:solidFill>
                <a:effectLst>
                  <a:outerShdw blurRad="38100" dist="38100" dir="2700000" algn="tl">
                    <a:schemeClr val="bg2"/>
                  </a:outerShdw>
                </a:effectLst>
                <a:latin typeface="宋体" pitchFamily="2" charset="-122"/>
              </a:rPr>
              <a:t>4</a:t>
            </a:r>
            <a:r>
              <a:rPr lang="zh-CN" altLang="en-US" sz="2800">
                <a:solidFill>
                  <a:srgbClr val="FFCC66"/>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取得统计从业资格的</a:t>
            </a:r>
            <a:r>
              <a:rPr lang="zh-CN" altLang="en-US" sz="2800">
                <a:effectLst>
                  <a:outerShdw blurRad="38100" dist="38100" dir="2700000" algn="tl">
                    <a:schemeClr val="bg2"/>
                  </a:outerShdw>
                </a:effectLst>
                <a:latin typeface="宋体" pitchFamily="2" charset="-122"/>
              </a:rPr>
              <a:t>程序 </a:t>
            </a:r>
            <a:r>
              <a:rPr lang="zh-CN" altLang="en-US" sz="2000">
                <a:solidFill>
                  <a:srgbClr val="FFFFFF"/>
                </a:solidFill>
                <a:effectLst>
                  <a:outerShdw blurRad="38100" dist="38100" dir="2700000" algn="tl">
                    <a:schemeClr val="bg2"/>
                  </a:outerShdw>
                </a:effectLst>
                <a:latin typeface="宋体" pitchFamily="2" charset="-122"/>
              </a:rPr>
              <a:t>（领会）</a:t>
            </a:r>
            <a:endParaRPr lang="zh-CN" altLang="en-US" sz="2800">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latin typeface="宋体" pitchFamily="2" charset="-122"/>
              </a:rPr>
              <a:t>5</a:t>
            </a:r>
            <a:r>
              <a:rPr lang="zh-CN" altLang="en-US" sz="2800">
                <a:solidFill>
                  <a:schemeClr val="folHlink"/>
                </a:solidFill>
                <a:effectLst>
                  <a:outerShdw blurRad="38100" dist="38100" dir="2700000" algn="tl">
                    <a:schemeClr val="bg2"/>
                  </a:outerShdw>
                </a:effectLst>
                <a:latin typeface="宋体" pitchFamily="2" charset="-122"/>
              </a:rPr>
              <a:t>、统计从业资格</a:t>
            </a:r>
            <a:r>
              <a:rPr lang="zh-CN" altLang="en-US" sz="2800">
                <a:effectLst>
                  <a:outerShdw blurRad="38100" dist="38100" dir="2700000" algn="tl">
                    <a:schemeClr val="bg2"/>
                  </a:outerShdw>
                </a:effectLst>
                <a:latin typeface="宋体" pitchFamily="2" charset="-122"/>
              </a:rPr>
              <a:t>证书</a:t>
            </a:r>
            <a:r>
              <a:rPr lang="zh-CN" altLang="en-US" sz="2800">
                <a:solidFill>
                  <a:schemeClr val="folHlink"/>
                </a:solidFill>
                <a:effectLst>
                  <a:outerShdw blurRad="38100" dist="38100" dir="2700000" algn="tl">
                    <a:schemeClr val="bg2"/>
                  </a:outerShdw>
                </a:effectLst>
                <a:latin typeface="宋体" pitchFamily="2" charset="-122"/>
              </a:rPr>
              <a:t>及其使用、管理 </a:t>
            </a:r>
            <a:r>
              <a:rPr lang="zh-CN" altLang="en-US" sz="2000">
                <a:solidFill>
                  <a:srgbClr val="FFFFFF"/>
                </a:solidFill>
                <a:effectLst>
                  <a:outerShdw blurRad="38100" dist="38100" dir="2700000" algn="tl">
                    <a:schemeClr val="bg2"/>
                  </a:outerShdw>
                </a:effectLst>
                <a:latin typeface="宋体" pitchFamily="2" charset="-122"/>
              </a:rPr>
              <a:t>（识记）</a:t>
            </a:r>
            <a:r>
              <a:rPr lang="zh-CN" altLang="en-US" sz="2800">
                <a:solidFill>
                  <a:schemeClr val="folHlink"/>
                </a:solidFill>
                <a:effectLst>
                  <a:outerShdw blurRad="38100" dist="38100" dir="2700000" algn="tl">
                    <a:schemeClr val="bg2"/>
                  </a:outerShdw>
                </a:effectLst>
                <a:latin typeface="宋体" pitchFamily="2" charset="-122"/>
              </a:rPr>
              <a:t>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latin typeface="宋体" pitchFamily="2" charset="-122"/>
              </a:rPr>
              <a:t>6</a:t>
            </a:r>
            <a:r>
              <a:rPr lang="zh-CN" altLang="en-US" sz="2800">
                <a:solidFill>
                  <a:schemeClr val="folHlink"/>
                </a:solidFill>
                <a:effectLst>
                  <a:outerShdw blurRad="38100" dist="38100" dir="2700000" algn="tl">
                    <a:schemeClr val="bg2"/>
                  </a:outerShdw>
                </a:effectLst>
              </a:rPr>
              <a:t>、具备统计从业资格的人员要主动接受统计继续教育    </a:t>
            </a:r>
            <a:r>
              <a:rPr lang="zh-CN" altLang="en-US" sz="2000">
                <a:solidFill>
                  <a:srgbClr val="FFFFFF"/>
                </a:solidFill>
                <a:effectLst>
                  <a:outerShdw blurRad="38100" dist="38100" dir="2700000" algn="tl">
                    <a:schemeClr val="bg2"/>
                  </a:outerShdw>
                </a:effectLst>
                <a:latin typeface="宋体" pitchFamily="2" charset="-122"/>
              </a:rPr>
              <a:t>（领会）</a:t>
            </a:r>
            <a:endParaRPr lang="zh-CN" altLang="en-US" sz="2800">
              <a:solidFill>
                <a:srgbClr val="FFFFFF"/>
              </a:solidFill>
              <a:effectLst>
                <a:outerShdw blurRad="38100" dist="38100" dir="2700000" algn="tl">
                  <a:schemeClr val="bg2"/>
                </a:outerShdw>
              </a:effectLst>
              <a:latin typeface="宋体" pitchFamily="2" charset="-122"/>
            </a:endParaRPr>
          </a:p>
          <a:p>
            <a:pPr marL="342900" marR="0" lvl="0" indent="-342900" eaLnBrk="1" hangingPunct="1">
              <a:lnSpc>
                <a:spcPct val="80000"/>
              </a:lnSpc>
            </a:pPr>
            <a:endParaRPr lang="zh-CN" altLang="en-US" sz="2800">
              <a:solidFill>
                <a:schemeClr val="folHlink"/>
              </a:solidFill>
              <a:effectLst>
                <a:outerShdw blurRad="38100" dist="38100" dir="2700000" algn="tl">
                  <a:schemeClr val="bg2"/>
                </a:outerShdw>
              </a:effectLst>
            </a:endParaRPr>
          </a:p>
        </p:txBody>
      </p:sp>
      <p:sp>
        <p:nvSpPr>
          <p:cNvPr id="58372"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三、</a:t>
            </a:r>
            <a:r>
              <a:rPr lang="zh-CN" altLang="en-US">
                <a:solidFill>
                  <a:srgbClr val="FFC000"/>
                </a:solidFill>
                <a:effectLst>
                  <a:outerShdw blurRad="38100" dist="38100" dir="2700000" algn="tl">
                    <a:schemeClr val="bg2"/>
                  </a:outerShdw>
                </a:effectLst>
              </a:rPr>
              <a:t>统计从业资格</a:t>
            </a:r>
            <a:endParaRPr lang="zh-CN" altLang="en-US">
              <a:solidFill>
                <a:srgbClr val="FFC000"/>
              </a:solidFill>
              <a:effectLst>
                <a:outerShdw blurRad="38100" dist="38100" dir="2700000" algn="tl">
                  <a:schemeClr val="bg2"/>
                </a:outerShdw>
              </a:effectLst>
            </a:endParaRPr>
          </a:p>
        </p:txBody>
      </p:sp>
      <p:sp>
        <p:nvSpPr>
          <p:cNvPr id="58373" name="TextBox 5837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9466B4B-A417-4652-BCFF-17B7521B8D28}" type="slidenum">
              <a:rPr lang="en-US" altLang="zh-CN" sz="1000">
                <a:effectLst>
                  <a:outerShdw blurRad="38100" dist="38100" dir="2700000" algn="tl">
                    <a:schemeClr val="bg2"/>
                  </a:outerShdw>
                </a:effectLst>
              </a:rPr>
              <a:t>30</a:t>
            </a:fld>
            <a:endParaRPr lang="en-US" altLang="zh-CN" sz="1000">
              <a:effectLst>
                <a:outerShdw blurRad="38100" dist="38100" dir="2700000" algn="tl">
                  <a:schemeClr val="bg2"/>
                </a:outerShdw>
              </a:effectLst>
            </a:endParaRPr>
          </a:p>
        </p:txBody>
      </p:sp>
      <p:sp>
        <p:nvSpPr>
          <p:cNvPr id="60419" name="Rectangle 2"/>
          <p:cNvSpPr>
            <a:spLocks noGrp="1" noChangeArrowheads="1"/>
          </p:cNvSpPr>
          <p:nvPr>
            <p:ph type="title" idx="4294967295"/>
          </p:nvPr>
        </p:nvSpPr>
        <p:spPr>
          <a:xfrm>
            <a:off x="457200" y="277812"/>
            <a:ext cx="8229600" cy="1793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60420" name="Rectangle 3"/>
          <p:cNvSpPr>
            <a:spLocks noGrp="1" noChangeArrowheads="1"/>
          </p:cNvSpPr>
          <p:nvPr>
            <p:ph type="body" idx="4294967295"/>
          </p:nvPr>
        </p:nvSpPr>
        <p:spPr>
          <a:xfrm>
            <a:off x="457200" y="685800"/>
            <a:ext cx="8229600" cy="54451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algn="just"/>
            <a:r>
              <a:rPr lang="en-US" altLang="zh-CN" sz="2400">
                <a:latin typeface="宋体" pitchFamily="2" charset="-122"/>
              </a:rPr>
              <a:t>4</a:t>
            </a:r>
            <a:r>
              <a:rPr lang="zh-CN" altLang="en-US" sz="2400">
                <a:latin typeface="宋体" pitchFamily="2" charset="-122"/>
              </a:rPr>
              <a:t>、</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统计法</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对统计机构和统计人员的基本职责要求是（  ）。 </a:t>
            </a:r>
            <a:endParaRPr lang="zh-CN" altLang="en-US"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吃苦耐劳、乐于奉献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对统计调查中知悉的情况保密 </a:t>
            </a:r>
            <a:endParaRPr lang="zh-CN" altLang="en-US"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如实搜集、报送统计资料 </a:t>
            </a:r>
            <a:endParaRPr lang="en-US" altLang="zh-CN"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按照法定程序履行统计监督职责</a:t>
            </a:r>
            <a:endParaRPr lang="en-US" altLang="zh-CN"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5</a:t>
            </a:r>
            <a:r>
              <a:rPr lang="zh-CN" altLang="en-US" sz="2400">
                <a:effectLst>
                  <a:outerShdw blurRad="38100" dist="38100" dir="2700000" algn="tl">
                    <a:schemeClr val="bg2"/>
                  </a:outerShdw>
                </a:effectLst>
                <a:latin typeface="宋体" pitchFamily="2" charset="-122"/>
              </a:rPr>
              <a:t>、</a:t>
            </a:r>
            <a:r>
              <a:rPr lang="zh-CN" altLang="zh-CN" sz="2400">
                <a:effectLst>
                  <a:outerShdw blurRad="38100" dist="38100" dir="2700000" algn="tl">
                    <a:schemeClr val="bg2"/>
                  </a:outerShdw>
                </a:effectLst>
                <a:latin typeface="宋体" pitchFamily="2" charset="-122"/>
              </a:rPr>
              <a:t> 统计从业资格认定的实施机关在审查相关材料后，认为申请人不符合法定条件，应当（</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C0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作出不授予统计从业资格的书面决定</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C0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说明理由</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C0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告知申请人享有申请行政复议的权利</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solidFill>
                  <a:srgbClr val="FFC000"/>
                </a:solidFill>
                <a:effectLst>
                  <a:outerShdw blurRad="38100" dist="38100" dir="2700000" algn="tl">
                    <a:schemeClr val="bg2"/>
                  </a:outerShdw>
                </a:effectLst>
                <a:latin typeface="宋体" pitchFamily="2" charset="-122"/>
              </a:rPr>
              <a:t>D.</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告知申请人享有提起行政诉讼的权利</a:t>
            </a:r>
            <a:endParaRPr lang="zh-CN" altLang="zh-CN" sz="2400">
              <a:effectLst>
                <a:outerShdw blurRad="38100" dist="38100" dir="2700000" algn="tl">
                  <a:schemeClr val="bg2"/>
                </a:outerShdw>
              </a:effectLst>
              <a:latin typeface="宋体" pitchFamily="2" charset="-122"/>
            </a:endParaRPr>
          </a:p>
          <a:p>
            <a:pPr marL="342900" marR="0" lvl="0" indent="-342900" algn="just"/>
            <a:r>
              <a:rPr lang="en-US" altLang="zh-CN" sz="2400">
                <a:effectLst>
                  <a:outerShdw blurRad="38100" dist="38100" dir="2700000" algn="tl">
                    <a:schemeClr val="bg2"/>
                  </a:outerShdw>
                </a:effectLst>
                <a:latin typeface="宋体" pitchFamily="2" charset="-122"/>
              </a:rPr>
              <a:t>E. </a:t>
            </a:r>
            <a:r>
              <a:rPr lang="zh-CN" altLang="zh-CN" sz="2400">
                <a:effectLst>
                  <a:outerShdw blurRad="38100" dist="38100" dir="2700000" algn="tl">
                    <a:schemeClr val="bg2"/>
                  </a:outerShdw>
                </a:effectLst>
                <a:latin typeface="宋体" pitchFamily="2" charset="-122"/>
              </a:rPr>
              <a:t>退还申请材料</a:t>
            </a:r>
            <a:endParaRPr lang="zh-CN" altLang="zh-CN"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algn="just"/>
            <a:endParaRPr lang="en-US" altLang="zh-CN" sz="2400">
              <a:effectLst>
                <a:outerShdw blurRad="38100" dist="38100" dir="2700000" algn="tl">
                  <a:schemeClr val="bg2"/>
                </a:outerShdw>
              </a:effectLst>
              <a:latin typeface="宋体" pitchFamily="2" charset="-122"/>
            </a:endParaRPr>
          </a:p>
          <a:p>
            <a:pPr marL="342900" marR="0" lvl="0" indent="-342900" eaLnBrk="1" hangingPunct="1"/>
            <a:endParaRPr lang="en-US" altLang="zh-CN" sz="2800">
              <a:effectLst>
                <a:outerShdw blurRad="38100" dist="38100" dir="2700000" algn="tl">
                  <a:schemeClr val="bg2"/>
                </a:outerShdw>
              </a:effectLst>
              <a:latin typeface="宋体" pitchFamily="2" charset="-122"/>
            </a:endParaRPr>
          </a:p>
        </p:txBody>
      </p:sp>
      <p:sp>
        <p:nvSpPr>
          <p:cNvPr id="60421" name="TextBox 6042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882B242-3067-49C9-A045-B0073A2B1E62}" type="slidenum">
              <a:rPr lang="en-US" altLang="zh-CN" sz="1000">
                <a:effectLst>
                  <a:outerShdw blurRad="38100" dist="38100" dir="2700000" algn="tl">
                    <a:schemeClr val="bg2"/>
                  </a:outerShdw>
                </a:effectLst>
              </a:rPr>
              <a:t>31</a:t>
            </a:fld>
            <a:endParaRPr lang="en-US" altLang="zh-CN" sz="1000">
              <a:effectLst>
                <a:outerShdw blurRad="38100" dist="38100" dir="2700000" algn="tl">
                  <a:schemeClr val="bg2"/>
                </a:outerShdw>
              </a:effectLst>
            </a:endParaRPr>
          </a:p>
        </p:txBody>
      </p:sp>
      <p:sp>
        <p:nvSpPr>
          <p:cNvPr id="62467" name="Rectangle 2"/>
          <p:cNvSpPr>
            <a:spLocks noGrp="1" noChangeArrowheads="1"/>
          </p:cNvSpPr>
          <p:nvPr>
            <p:ph type="title" idx="4294967295"/>
          </p:nvPr>
        </p:nvSpPr>
        <p:spPr>
          <a:xfrm>
            <a:off x="457200" y="277812"/>
            <a:ext cx="8229600" cy="1793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62468" name="Rectangle 3"/>
          <p:cNvSpPr>
            <a:spLocks noGrp="1" noChangeArrowheads="1"/>
          </p:cNvSpPr>
          <p:nvPr>
            <p:ph type="body" idx="4294967295"/>
          </p:nvPr>
        </p:nvSpPr>
        <p:spPr>
          <a:xfrm>
            <a:off x="457200" y="533400"/>
            <a:ext cx="8229600" cy="48006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800">
                <a:effectLst>
                  <a:outerShdw blurRad="38100" dist="38100" dir="2700000" algn="tl">
                    <a:schemeClr val="bg2"/>
                  </a:outerShdw>
                </a:effectLst>
                <a:latin typeface="宋体" pitchFamily="2" charset="-122"/>
              </a:rPr>
              <a:t>三、</a:t>
            </a:r>
            <a:r>
              <a:rPr lang="zh-CN" altLang="en-US" sz="2800">
                <a:effectLst>
                  <a:outerShdw blurRad="38100" dist="38100" dir="2700000" algn="tl">
                    <a:schemeClr val="bg2"/>
                  </a:outerShdw>
                </a:effectLst>
              </a:rPr>
              <a:t>案例分析题</a:t>
            </a:r>
            <a:endParaRPr lang="zh-CN" altLang="en-US" sz="28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、某市统计局对某企业进行统计执法检查时发现，该企业统计人员为会计学类专业大学本科毕业生，但没有统计从业资格，遂认定该企业存在统计违法行为。</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zh-CN" altLang="en-US" sz="2400">
                <a:effectLst>
                  <a:outerShdw blurRad="38100" dist="38100" dir="2700000" algn="tl">
                    <a:schemeClr val="bg2"/>
                  </a:outerShdw>
                </a:effectLst>
                <a:latin typeface="宋体" pitchFamily="2" charset="-122"/>
              </a:rPr>
              <a:t>请根据上述资料回答下列问题：</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zh-CN" altLang="en-US"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 该企业违反的法律规范是（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统计执法检查规定</a:t>
            </a:r>
            <a:r>
              <a:rPr lang="en-US" altLang="zh-CN" sz="2400">
                <a:effectLst>
                  <a:outerShdw blurRad="38100" dist="38100" dir="2700000" algn="tl">
                    <a:schemeClr val="bg2"/>
                  </a:outerShdw>
                </a:effectLst>
                <a:latin typeface="宋体" pitchFamily="2" charset="-122"/>
              </a:rPr>
              <a:t>》      B.《</a:t>
            </a:r>
            <a:r>
              <a:rPr lang="zh-CN" altLang="en-US" sz="2400">
                <a:effectLst>
                  <a:outerShdw blurRad="38100" dist="38100" dir="2700000" algn="tl">
                    <a:schemeClr val="bg2"/>
                  </a:outerShdw>
                </a:effectLst>
                <a:latin typeface="宋体" pitchFamily="2" charset="-122"/>
              </a:rPr>
              <a:t>统计法</a:t>
            </a:r>
            <a:r>
              <a:rPr lang="en-US" altLang="zh-CN" sz="2400">
                <a:effectLst>
                  <a:outerShdw blurRad="38100" dist="38100" dir="2700000" algn="tl">
                    <a:schemeClr val="bg2"/>
                  </a:outerShdw>
                </a:effectLst>
                <a:latin typeface="宋体" pitchFamily="2" charset="-122"/>
              </a:rPr>
              <a:t>》</a:t>
            </a:r>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统计从业资格认定办法</a:t>
            </a:r>
            <a:r>
              <a:rPr lang="en-US" altLang="zh-CN" sz="2400">
                <a:effectLst>
                  <a:outerShdw blurRad="38100" dist="38100" dir="2700000" algn="tl">
                    <a:schemeClr val="bg2"/>
                  </a:outerShdw>
                </a:effectLst>
                <a:latin typeface="宋体" pitchFamily="2" charset="-122"/>
              </a:rPr>
              <a:t>》  D.《</a:t>
            </a:r>
            <a:r>
              <a:rPr lang="zh-CN" altLang="en-US" sz="2400">
                <a:effectLst>
                  <a:outerShdw blurRad="38100" dist="38100" dir="2700000" algn="tl">
                    <a:schemeClr val="bg2"/>
                  </a:outerShdw>
                </a:effectLst>
                <a:latin typeface="宋体" pitchFamily="2" charset="-122"/>
              </a:rPr>
              <a:t>统计法实施细则</a:t>
            </a:r>
            <a:r>
              <a:rPr lang="en-US" altLang="zh-CN" sz="2400">
                <a:effectLst>
                  <a:outerShdw blurRad="38100" dist="38100" dir="2700000" algn="tl">
                    <a:schemeClr val="bg2"/>
                  </a:outerShdw>
                </a:effectLst>
                <a:latin typeface="宋体" pitchFamily="2" charset="-122"/>
              </a:rPr>
              <a:t>》</a:t>
            </a:r>
            <a:endParaRPr lang="en-US" altLang="zh-CN"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zh-CN" altLang="en-US"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2</a:t>
            </a:r>
            <a:r>
              <a:rPr lang="zh-CN" altLang="en-US" sz="2400">
                <a:effectLst>
                  <a:outerShdw blurRad="38100" dist="38100" dir="2700000" algn="tl">
                    <a:schemeClr val="bg2"/>
                  </a:outerShdw>
                </a:effectLst>
                <a:latin typeface="宋体" pitchFamily="2" charset="-122"/>
              </a:rPr>
              <a:t>） 该统计人员能合法从事统计工作的条件是（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 </a:t>
            </a:r>
            <a:r>
              <a:rPr lang="zh-CN" altLang="en-US" sz="2400">
                <a:effectLst>
                  <a:outerShdw blurRad="38100" dist="38100" dir="2700000" algn="tl">
                    <a:schemeClr val="bg2"/>
                  </a:outerShdw>
                </a:effectLst>
                <a:latin typeface="宋体" pitchFamily="2" charset="-122"/>
              </a:rPr>
              <a:t>取得统计员以上统计专业技术职务资格</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B. </a:t>
            </a:r>
            <a:r>
              <a:rPr lang="zh-CN" altLang="en-US" sz="2400">
                <a:effectLst>
                  <a:outerShdw blurRad="38100" dist="38100" dir="2700000" algn="tl">
                    <a:schemeClr val="bg2"/>
                  </a:outerShdw>
                </a:effectLst>
                <a:latin typeface="宋体" pitchFamily="2" charset="-122"/>
              </a:rPr>
              <a:t>获得统计学硕士学位</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 </a:t>
            </a:r>
            <a:r>
              <a:rPr lang="zh-CN" altLang="en-US" sz="2400">
                <a:effectLst>
                  <a:outerShdw blurRad="38100" dist="38100" dir="2700000" algn="tl">
                    <a:schemeClr val="bg2"/>
                  </a:outerShdw>
                </a:effectLst>
                <a:latin typeface="宋体" pitchFamily="2" charset="-122"/>
              </a:rPr>
              <a:t>取得统计从业资格证书</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D. </a:t>
            </a:r>
            <a:r>
              <a:rPr lang="zh-CN" altLang="en-US" sz="2400">
                <a:effectLst>
                  <a:outerShdw blurRad="38100" dist="38100" dir="2700000" algn="tl">
                    <a:schemeClr val="bg2"/>
                  </a:outerShdw>
                </a:effectLst>
                <a:latin typeface="宋体" pitchFamily="2" charset="-122"/>
              </a:rPr>
              <a:t>取得会计从业资格证书</a:t>
            </a: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80000"/>
              </a:lnSpc>
            </a:pP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80000"/>
              </a:lnSpc>
            </a:pPr>
            <a:endParaRPr lang="en-US" altLang="zh-CN" sz="2400">
              <a:effectLst>
                <a:outerShdw blurRad="38100" dist="38100" dir="2700000" algn="tl">
                  <a:schemeClr val="bg2"/>
                </a:outerShdw>
              </a:effectLst>
              <a:latin typeface="宋体" pitchFamily="2" charset="-122"/>
            </a:endParaRPr>
          </a:p>
        </p:txBody>
      </p:sp>
      <p:sp>
        <p:nvSpPr>
          <p:cNvPr id="62469" name="TextBox 6246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Rectangle 43"/>
          <p:cNvSpPr txBox="1">
            <a:spLocks noGrp="1" noChangeArrowheads="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9B785C9-F288-4483-9844-DD46CDF43DEA}" type="slidenum">
              <a:rPr lang="en-US" altLang="zh-CN" sz="1000">
                <a:effectLst>
                  <a:outerShdw blurRad="38100" dist="38100" dir="2700000" algn="tl">
                    <a:schemeClr val="bg2"/>
                  </a:outerShdw>
                </a:effectLst>
              </a:rPr>
              <a:t>32</a:t>
            </a:fld>
            <a:endParaRPr lang="en-US" altLang="zh-CN" sz="1000">
              <a:effectLst>
                <a:outerShdw blurRad="38100" dist="38100" dir="2700000" algn="tl">
                  <a:schemeClr val="bg2"/>
                </a:outerShdw>
              </a:effectLst>
            </a:endParaRPr>
          </a:p>
        </p:txBody>
      </p:sp>
      <p:sp>
        <p:nvSpPr>
          <p:cNvPr id="64515" name="Rectangle 4"/>
          <p:cNvSpPr>
            <a:spLocks noGrp="1" noChangeArrowheads="1"/>
          </p:cNvSpPr>
          <p:nvPr>
            <p:ph type="ctrTitle" idx="4294967295"/>
          </p:nvPr>
        </p:nvSpPr>
        <p:spPr>
          <a:xfrm>
            <a:off x="685800" y="1692275"/>
            <a:ext cx="7772400" cy="1736725"/>
          </a:xfrm>
        </p:spPr>
        <p:txBody>
          <a:bodyPr vert="horz" wrap="square" lIns="91440" tIns="45720" rIns="91440" bIns="45720" numCol="1" anchor="b"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Arial"/>
                <a:ea typeface="宋体" pitchFamily="2" charset="-122"/>
              </a:defRPr>
            </a:lvl1pPr>
          </a:lstStyle>
          <a:p>
            <a:pPr marL="0" marR="0" lvl="0" indent="0" eaLnBrk="1" hangingPunct="1"/>
            <a:r>
              <a:rPr lang="zh-CN" altLang="en-US" sz="5400">
                <a:effectLst>
                  <a:outerShdw blurRad="38100" dist="38100" dir="2700000" algn="tl">
                    <a:schemeClr val="bg2"/>
                  </a:outerShdw>
                </a:effectLst>
              </a:rPr>
              <a:t>第五章   统计违法行为与法律责任</a:t>
            </a:r>
            <a:endParaRPr lang="zh-CN" altLang="en-US" sz="5400">
              <a:effectLst>
                <a:outerShdw blurRad="38100" dist="38100" dir="2700000" algn="tl">
                  <a:schemeClr val="bg2"/>
                </a:outerShdw>
              </a:effectLst>
            </a:endParaRPr>
          </a:p>
        </p:txBody>
      </p:sp>
      <p:sp>
        <p:nvSpPr>
          <p:cNvPr id="64516" name="Rectangle 5"/>
          <p:cNvSpPr>
            <a:spLocks noGrp="1" noChangeArrowheads="1"/>
          </p:cNvSpPr>
          <p:nvPr>
            <p:ph type="subTitle" idx="4294967295"/>
          </p:nvPr>
        </p:nvSpPr>
        <p:spPr>
          <a:xfrm>
            <a:off x="1371600" y="3886200"/>
            <a:ext cx="6400800" cy="1752600"/>
          </a:xfrm>
        </p:spPr>
        <p:txBody>
          <a:bodyPr vert="horz" wrap="square" lIns="91440" tIns="45720" rIns="91440" bIns="45720" numCol="1" anchor="t" anchorCtr="0" compatLnSpc="1">
            <a:prstTxWarp prst="textNoShape">
              <a:avLst/>
            </a:prstTxWarp>
            <a:noAutofit/>
          </a:bodyPr>
          <a:lstStyle>
            <a:lvl1pPr marL="0" indent="0" algn="ctr" defTabSz="914400" rtl="0" eaLnBrk="0" fontAlgn="base" hangingPunct="0">
              <a:lnSpc>
                <a:spcPct val="100000"/>
              </a:lnSpc>
              <a:spcBef>
                <a:spcPct val="20000"/>
              </a:spcBef>
              <a:spcAft>
                <a:spcPct val="0"/>
              </a:spcAft>
              <a:buClr>
                <a:schemeClr val="hlink"/>
              </a:buClr>
              <a:buSzPct val="60000"/>
              <a:buFont typeface="Wingdings" pitchFamily="2" charset="2"/>
              <a:buNone/>
              <a:defRPr kumimoji="0" lang="zh-CN" altLang="en-US" sz="3200" b="0" i="0" u="none" baseline="0">
                <a:solidFill>
                  <a:schemeClr val="tx1"/>
                </a:solidFill>
                <a:latin typeface="Verdana" pitchFamily="34" charset="0"/>
                <a:ea typeface="宋体" pitchFamily="2" charset="-122"/>
              </a:defRPr>
            </a:lvl1pPr>
            <a:lvl2pPr marL="742950" indent="-285750" algn="ctr" rtl="0" eaLnBrk="0" fontAlgn="base" hangingPunct="0">
              <a:lnSpc>
                <a:spcPct val="100000"/>
              </a:lnSpc>
              <a:spcBef>
                <a:spcPct val="20000"/>
              </a:spcBef>
              <a:spcAft>
                <a:spcPct val="0"/>
              </a:spcAft>
              <a:buClr>
                <a:schemeClr val="tx1"/>
              </a:buClr>
              <a:buSzTx/>
              <a:buFontTx/>
              <a:buNone/>
              <a:defRPr kumimoji="0" lang="zh-CN" altLang="en-US" sz="2800" b="0" i="0" u="none" baseline="0">
                <a:solidFill>
                  <a:schemeClr val="tx1"/>
                </a:solidFill>
                <a:latin typeface="Verdana" pitchFamily="34" charset="0"/>
                <a:ea typeface="宋体" pitchFamily="2" charset="-122"/>
              </a:defRPr>
            </a:lvl2pPr>
            <a:lvl3pPr marL="1143000" indent="-228600" algn="ctr" rtl="0" eaLnBrk="0" fontAlgn="base" hangingPunct="0">
              <a:lnSpc>
                <a:spcPct val="100000"/>
              </a:lnSpc>
              <a:spcBef>
                <a:spcPct val="20000"/>
              </a:spcBef>
              <a:spcAft>
                <a:spcPct val="0"/>
              </a:spcAft>
              <a:buClr>
                <a:schemeClr val="accent2"/>
              </a:buClr>
              <a:buSzPct val="60000"/>
              <a:buFont typeface="Wingdings" pitchFamily="2" charset="2"/>
              <a:buNone/>
              <a:defRPr kumimoji="0" lang="zh-CN" altLang="en-US" sz="2400" b="0" i="0" u="none" baseline="0">
                <a:solidFill>
                  <a:schemeClr val="tx1"/>
                </a:solidFill>
                <a:latin typeface="Verdana" pitchFamily="34" charset="0"/>
                <a:ea typeface="宋体" pitchFamily="2" charset="-122"/>
              </a:defRPr>
            </a:lvl3pPr>
            <a:lvl4pPr marL="1600200" indent="-228600" algn="ctr" rtl="0" eaLnBrk="0" fontAlgn="base" hangingPunct="0">
              <a:lnSpc>
                <a:spcPct val="100000"/>
              </a:lnSpc>
              <a:spcBef>
                <a:spcPct val="20000"/>
              </a:spcBef>
              <a:spcAft>
                <a:spcPct val="0"/>
              </a:spcAft>
              <a:buClr>
                <a:schemeClr val="tx2"/>
              </a:buClr>
              <a:buSzTx/>
              <a:buFontTx/>
              <a:buNone/>
              <a:defRPr kumimoji="0" lang="zh-CN" altLang="en-US" sz="2000" b="0" i="0" u="none" baseline="0">
                <a:solidFill>
                  <a:schemeClr val="tx1"/>
                </a:solidFill>
                <a:latin typeface="Verdana" pitchFamily="34" charset="0"/>
                <a:ea typeface="宋体" pitchFamily="2" charset="-122"/>
              </a:defRPr>
            </a:lvl4pPr>
            <a:lvl5pPr marL="2057400" indent="-228600" algn="ctr" rtl="0" eaLnBrk="0" fontAlgn="base" hangingPunct="0">
              <a:lnSpc>
                <a:spcPct val="100000"/>
              </a:lnSpc>
              <a:spcBef>
                <a:spcPct val="20000"/>
              </a:spcBef>
              <a:spcAft>
                <a:spcPct val="0"/>
              </a:spcAft>
              <a:buClr>
                <a:schemeClr val="folHlink"/>
              </a:buClr>
              <a:buSzPct val="60000"/>
              <a:buFont typeface="Wingdings" pitchFamily="2" charset="2"/>
              <a:buNone/>
              <a:defRPr kumimoji="0" lang="zh-CN" altLang="en-US" sz="2000" b="0" i="0" u="none" baseline="0">
                <a:solidFill>
                  <a:schemeClr val="tx1"/>
                </a:solidFill>
                <a:latin typeface="Verdana" pitchFamily="34" charset="0"/>
                <a:ea typeface="宋体" pitchFamily="2" charset="-122"/>
              </a:defRPr>
            </a:lvl5pPr>
          </a:lstStyle>
          <a:p>
            <a:pPr marL="0" marR="0" lvl="0" indent="0" eaLnBrk="1" hangingPunct="1"/>
            <a:endParaRPr lang="zh-CN" altLang="zh-CN">
              <a:effectLst>
                <a:outerShdw blurRad="38100" dist="38100" dir="2700000" algn="tl">
                  <a:schemeClr val="bg2"/>
                </a:outerShdw>
              </a:effectLst>
            </a:endParaRPr>
          </a:p>
        </p:txBody>
      </p:sp>
      <p:sp>
        <p:nvSpPr>
          <p:cNvPr id="64517" name="TextBox 6451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6A4F1C3-24F6-4B67-B009-DEF33BE1BB4B}" type="slidenum">
              <a:rPr lang="en-US" altLang="zh-CN" sz="1000">
                <a:effectLst>
                  <a:outerShdw blurRad="38100" dist="38100" dir="2700000" algn="tl">
                    <a:schemeClr val="bg2"/>
                  </a:outerShdw>
                </a:effectLst>
              </a:rPr>
              <a:t>33</a:t>
            </a:fld>
            <a:endParaRPr lang="en-US" altLang="zh-CN" sz="1000">
              <a:effectLst>
                <a:outerShdw blurRad="38100" dist="38100" dir="2700000" algn="tl">
                  <a:schemeClr val="bg2"/>
                </a:outerShdw>
              </a:effectLst>
            </a:endParaRPr>
          </a:p>
        </p:txBody>
      </p:sp>
      <p:sp>
        <p:nvSpPr>
          <p:cNvPr id="66563" name="Rectangle 2"/>
          <p:cNvSpPr>
            <a:spLocks noGrp="1" noChangeArrowheads="1"/>
          </p:cNvSpPr>
          <p:nvPr>
            <p:ph type="title" idx="4294967295"/>
          </p:nvPr>
        </p:nvSpPr>
        <p:spPr>
          <a:xfrm>
            <a:off x="457200" y="0"/>
            <a:ext cx="8229600" cy="838200"/>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二、统计法律责任</a:t>
            </a:r>
            <a:endParaRPr lang="zh-CN" altLang="en-US">
              <a:solidFill>
                <a:schemeClr val="folHlink"/>
              </a:solidFill>
              <a:effectLst>
                <a:outerShdw blurRad="38100" dist="38100" dir="2700000" algn="tl">
                  <a:schemeClr val="bg2"/>
                </a:outerShdw>
              </a:effectLst>
            </a:endParaRPr>
          </a:p>
        </p:txBody>
      </p:sp>
      <p:sp>
        <p:nvSpPr>
          <p:cNvPr id="66564" name="Rectangle 3"/>
          <p:cNvSpPr>
            <a:spLocks noGrp="1" noChangeArrowheads="1"/>
          </p:cNvSpPr>
          <p:nvPr>
            <p:ph type="body" idx="4294967295"/>
          </p:nvPr>
        </p:nvSpPr>
        <p:spPr>
          <a:xfrm>
            <a:off x="457200" y="1295400"/>
            <a:ext cx="8229600" cy="48355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solidFill>
                  <a:srgbClr val="FFCC66"/>
                </a:solidFill>
                <a:effectLst>
                  <a:outerShdw blurRad="38100" dist="38100" dir="2700000" algn="tl">
                    <a:schemeClr val="bg2"/>
                  </a:outerShdw>
                </a:effectLst>
                <a:latin typeface="宋体" pitchFamily="2" charset="-122"/>
              </a:rPr>
              <a:t>法律责任的概念</a:t>
            </a:r>
            <a:r>
              <a:rPr lang="zh-CN" altLang="en-US" sz="2000">
                <a:solidFill>
                  <a:srgbClr val="FFFFFF"/>
                </a:solidFill>
                <a:effectLst>
                  <a:outerShdw blurRad="38100" dist="38100" dir="2700000" algn="tl">
                    <a:schemeClr val="bg2"/>
                  </a:outerShdw>
                </a:effectLst>
                <a:latin typeface="宋体" pitchFamily="2" charset="-122"/>
              </a:rPr>
              <a:t>（识记）</a:t>
            </a:r>
            <a:endParaRPr lang="en-US" altLang="zh-CN">
              <a:solidFill>
                <a:srgbClr val="FFCC66"/>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800">
                <a:solidFill>
                  <a:srgbClr val="FFCC66"/>
                </a:solidFill>
                <a:effectLst>
                  <a:outerShdw blurRad="38100" dist="38100" dir="2700000" algn="tl">
                    <a:schemeClr val="bg2"/>
                  </a:outerShdw>
                </a:effectLst>
                <a:latin typeface="宋体" pitchFamily="2" charset="-122"/>
              </a:rPr>
              <a:t>   </a:t>
            </a:r>
            <a:r>
              <a:rPr lang="zh-CN" altLang="en-US" sz="2800">
                <a:solidFill>
                  <a:srgbClr val="FFCC66"/>
                </a:solidFill>
                <a:effectLst>
                  <a:outerShdw blurRad="38100" dist="38100" dir="2700000" algn="tl">
                    <a:schemeClr val="bg2"/>
                  </a:outerShdw>
                </a:effectLst>
                <a:latin typeface="宋体" pitchFamily="2" charset="-122"/>
              </a:rPr>
              <a:t>统计法律责任的概念</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en-US" altLang="zh-CN"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、特征： </a:t>
            </a:r>
            <a:r>
              <a:rPr lang="zh-CN" altLang="en-US" sz="2000">
                <a:solidFill>
                  <a:srgbClr val="FFFFFF"/>
                </a:solidFill>
                <a:effectLst>
                  <a:outerShdw blurRad="38100" dist="38100" dir="2700000" algn="tl">
                    <a:schemeClr val="bg2"/>
                  </a:outerShdw>
                </a:effectLst>
                <a:latin typeface="宋体" pitchFamily="2" charset="-122"/>
              </a:rPr>
              <a:t>（领会）</a:t>
            </a:r>
            <a:r>
              <a:rPr lang="zh-CN" altLang="en-US" sz="2800">
                <a:solidFill>
                  <a:schemeClr val="folHlink"/>
                </a:solidFill>
                <a:effectLst>
                  <a:outerShdw blurRad="38100" dist="38100" dir="2700000" algn="tl">
                    <a:schemeClr val="bg2"/>
                  </a:outerShdw>
                </a:effectLst>
                <a:latin typeface="宋体" pitchFamily="2" charset="-122"/>
              </a:rPr>
              <a:t>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承担者：是有统计违法行为的</a:t>
            </a:r>
            <a:r>
              <a:rPr lang="zh-CN" altLang="en-US" sz="2800">
                <a:effectLst>
                  <a:outerShdw blurRad="38100" dist="38100" dir="2700000" algn="tl">
                    <a:schemeClr val="bg2"/>
                  </a:outerShdw>
                </a:effectLst>
                <a:latin typeface="宋体" pitchFamily="2" charset="-122"/>
              </a:rPr>
              <a:t>公民</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effectLst>
                  <a:outerShdw blurRad="38100" dist="38100" dir="2700000" algn="tl">
                    <a:schemeClr val="bg2"/>
                  </a:outerShdw>
                </a:effectLst>
                <a:latin typeface="宋体" pitchFamily="2" charset="-122"/>
              </a:rPr>
              <a:t>法人</a:t>
            </a:r>
            <a:r>
              <a:rPr lang="zh-CN" altLang="en-US" sz="2800">
                <a:solidFill>
                  <a:schemeClr val="folHlink"/>
                </a:solidFill>
                <a:effectLst>
                  <a:outerShdw blurRad="38100" dist="38100" dir="2700000" algn="tl">
                    <a:schemeClr val="bg2"/>
                  </a:outerShdw>
                </a:effectLst>
                <a:latin typeface="宋体" pitchFamily="2" charset="-122"/>
              </a:rPr>
              <a:t>和</a:t>
            </a:r>
            <a:r>
              <a:rPr lang="zh-CN" altLang="en-US" sz="2800">
                <a:effectLst>
                  <a:outerShdw blurRad="38100" dist="38100" dir="2700000" algn="tl">
                    <a:schemeClr val="bg2"/>
                  </a:outerShdw>
                </a:effectLst>
                <a:latin typeface="宋体" pitchFamily="2" charset="-122"/>
              </a:rPr>
              <a:t>其他组织</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内容：是由</a:t>
            </a:r>
            <a:r>
              <a:rPr lang="zh-CN" altLang="en-US" sz="2800">
                <a:effectLst>
                  <a:outerShdw blurRad="38100" dist="38100" dir="2700000" algn="tl">
                    <a:schemeClr val="bg2"/>
                  </a:outerShdw>
                </a:effectLst>
                <a:latin typeface="宋体" pitchFamily="2" charset="-122"/>
              </a:rPr>
              <a:t>法律规范明确规定</a:t>
            </a:r>
            <a:r>
              <a:rPr lang="zh-CN" altLang="en-US" sz="2800">
                <a:solidFill>
                  <a:schemeClr val="folHlink"/>
                </a:solidFill>
                <a:effectLst>
                  <a:outerShdw blurRad="38100" dist="38100" dir="2700000" algn="tl">
                    <a:schemeClr val="bg2"/>
                  </a:outerShdw>
                </a:effectLst>
                <a:latin typeface="宋体" pitchFamily="2" charset="-122"/>
              </a:rPr>
              <a:t>的；</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认定和追究：必须由</a:t>
            </a:r>
            <a:r>
              <a:rPr lang="zh-CN" altLang="en-US" sz="2800">
                <a:effectLst>
                  <a:outerShdw blurRad="38100" dist="38100" dir="2700000" algn="tl">
                    <a:schemeClr val="bg2"/>
                  </a:outerShdw>
                </a:effectLst>
                <a:latin typeface="宋体" pitchFamily="2" charset="-122"/>
              </a:rPr>
              <a:t>专门机关</a:t>
            </a:r>
            <a:r>
              <a:rPr lang="zh-CN" altLang="en-US" sz="2800">
                <a:solidFill>
                  <a:schemeClr val="folHlink"/>
                </a:solidFill>
                <a:effectLst>
                  <a:outerShdw blurRad="38100" dist="38100" dir="2700000" algn="tl">
                    <a:schemeClr val="bg2"/>
                  </a:outerShdw>
                </a:effectLst>
                <a:latin typeface="宋体" pitchFamily="2" charset="-122"/>
              </a:rPr>
              <a:t>通过法定程序来进行，其他任何组织和个人均无此权力；</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具有</a:t>
            </a:r>
            <a:r>
              <a:rPr lang="zh-CN" altLang="en-US" sz="2800">
                <a:effectLst>
                  <a:outerShdw blurRad="38100" dist="38100" dir="2700000" algn="tl">
                    <a:schemeClr val="bg2"/>
                  </a:outerShdw>
                </a:effectLst>
                <a:latin typeface="宋体" pitchFamily="2" charset="-122"/>
              </a:rPr>
              <a:t>国家强制性</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buNone/>
            </a:pPr>
            <a:endParaRPr lang="zh-CN" altLang="en-US">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zh-CN" altLang="en-US">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zh-CN" altLang="en-US">
              <a:effectLst>
                <a:outerShdw blurRad="38100" dist="38100" dir="2700000" algn="tl">
                  <a:schemeClr val="bg2"/>
                </a:outerShdw>
              </a:effectLst>
            </a:endParaRPr>
          </a:p>
          <a:p>
            <a:pPr marL="342900" marR="0" lvl="0" indent="-342900" eaLnBrk="1" hangingPunct="1">
              <a:lnSpc>
                <a:spcPct val="90000"/>
              </a:lnSpc>
            </a:pPr>
            <a:endParaRPr lang="zh-CN" altLang="en-US">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a:solidFill>
                <a:schemeClr val="folHlink"/>
              </a:solidFill>
              <a:effectLst>
                <a:outerShdw blurRad="38100" dist="38100" dir="2700000" algn="tl">
                  <a:schemeClr val="bg2"/>
                </a:outerShdw>
              </a:effectLst>
            </a:endParaRPr>
          </a:p>
        </p:txBody>
      </p:sp>
      <p:sp>
        <p:nvSpPr>
          <p:cNvPr id="66565" name="TextBox 6656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统计法基础知识复习资料共98页，您现在浏览的是第33页!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CCF6E5C-4228-4E80-ABFB-34619E20522A}" type="slidenum">
              <a:rPr lang="en-US" altLang="zh-CN" sz="1000">
                <a:effectLst>
                  <a:outerShdw blurRad="38100" dist="38100" dir="2700000" algn="tl">
                    <a:schemeClr val="bg2"/>
                  </a:outerShdw>
                </a:effectLst>
              </a:rPr>
              <a:t>34</a:t>
            </a:fld>
            <a:endParaRPr lang="en-US" altLang="zh-CN" sz="1000">
              <a:effectLst>
                <a:outerShdw blurRad="38100" dist="38100" dir="2700000" algn="tl">
                  <a:schemeClr val="bg2"/>
                </a:outerShdw>
              </a:effectLst>
            </a:endParaRPr>
          </a:p>
        </p:txBody>
      </p:sp>
      <p:sp>
        <p:nvSpPr>
          <p:cNvPr id="68611" name="Rectangle 2"/>
          <p:cNvSpPr>
            <a:spLocks noGrp="1" noChangeArrowheads="1"/>
          </p:cNvSpPr>
          <p:nvPr>
            <p:ph type="title" idx="4294967295"/>
          </p:nvPr>
        </p:nvSpPr>
        <p:spPr>
          <a:xfrm>
            <a:off x="457200" y="277812"/>
            <a:ext cx="8229600" cy="1031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68612" name="Rectangle 3"/>
          <p:cNvSpPr>
            <a:spLocks noGrp="1" noChangeArrowheads="1"/>
          </p:cNvSpPr>
          <p:nvPr>
            <p:ph type="body" idx="4294967295"/>
          </p:nvPr>
        </p:nvSpPr>
        <p:spPr>
          <a:xfrm>
            <a:off x="457200" y="381000"/>
            <a:ext cx="8229600" cy="62833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5</a:t>
            </a:r>
            <a:r>
              <a:rPr lang="zh-CN" altLang="en-US">
                <a:solidFill>
                  <a:schemeClr val="folHlink"/>
                </a:solidFill>
                <a:effectLst>
                  <a:outerShdw blurRad="38100" dist="38100" dir="2700000" algn="tl">
                    <a:schemeClr val="bg2"/>
                  </a:outerShdw>
                </a:effectLst>
                <a:latin typeface="宋体" pitchFamily="2" charset="-122"/>
              </a:rPr>
              <a:t>、统计行政处罚</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1</a:t>
            </a:r>
            <a:r>
              <a:rPr lang="zh-CN" altLang="en-US">
                <a:solidFill>
                  <a:schemeClr val="folHlink"/>
                </a:solidFill>
                <a:effectLst>
                  <a:outerShdw blurRad="38100" dist="38100" dir="2700000" algn="tl">
                    <a:schemeClr val="bg2"/>
                  </a:outerShdw>
                </a:effectLst>
                <a:latin typeface="宋体" pitchFamily="2" charset="-122"/>
              </a:rPr>
              <a:t>）概念   </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a:t>
            </a:r>
            <a:r>
              <a:rPr lang="en-US" altLang="zh-CN">
                <a:solidFill>
                  <a:schemeClr val="folHlink"/>
                </a:solidFill>
                <a:effectLst>
                  <a:outerShdw blurRad="38100" dist="38100" dir="2700000" algn="tl">
                    <a:schemeClr val="bg2"/>
                  </a:outerShdw>
                </a:effectLst>
                <a:latin typeface="宋体" pitchFamily="2" charset="-122"/>
              </a:rPr>
              <a:t>2</a:t>
            </a:r>
            <a:r>
              <a:rPr lang="zh-CN" altLang="en-US">
                <a:solidFill>
                  <a:schemeClr val="folHlink"/>
                </a:solidFill>
                <a:effectLst>
                  <a:outerShdw blurRad="38100" dist="38100" dir="2700000" algn="tl">
                    <a:schemeClr val="bg2"/>
                  </a:outerShdw>
                </a:effectLst>
                <a:latin typeface="宋体" pitchFamily="2" charset="-122"/>
              </a:rPr>
              <a:t>）</a:t>
            </a:r>
            <a:r>
              <a:rPr lang="zh-CN" altLang="en-US">
                <a:solidFill>
                  <a:srgbClr val="FFC000"/>
                </a:solidFill>
                <a:effectLst>
                  <a:outerShdw blurRad="38100" dist="38100" dir="2700000" algn="tl">
                    <a:schemeClr val="bg2"/>
                  </a:outerShdw>
                </a:effectLst>
                <a:latin typeface="宋体" pitchFamily="2" charset="-122"/>
              </a:rPr>
              <a:t>特征</a:t>
            </a:r>
            <a:r>
              <a:rPr lang="zh-CN" altLang="en-US">
                <a:solidFill>
                  <a:schemeClr val="folHlink"/>
                </a:solidFill>
                <a:effectLst>
                  <a:outerShdw blurRad="38100" dist="38100" dir="2700000" algn="tl">
                    <a:schemeClr val="bg2"/>
                  </a:outerShdw>
                </a:effectLst>
                <a:latin typeface="宋体" pitchFamily="2" charset="-122"/>
              </a:rPr>
              <a:t>：</a:t>
            </a:r>
            <a:r>
              <a:rPr lang="zh-CN" altLang="en-US" sz="2000">
                <a:solidFill>
                  <a:srgbClr val="FFFFFF"/>
                </a:solidFill>
                <a:effectLst>
                  <a:outerShdw blurRad="38100" dist="38100" dir="2700000" algn="tl">
                    <a:schemeClr val="bg2"/>
                  </a:outerShdw>
                </a:effectLst>
                <a:latin typeface="宋体" pitchFamily="2" charset="-122"/>
              </a:rPr>
              <a:t> （领会） </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1</a:t>
            </a:r>
            <a:r>
              <a:rPr lang="zh-CN" altLang="en-US">
                <a:solidFill>
                  <a:schemeClr val="folHlink"/>
                </a:solidFill>
                <a:effectLst>
                  <a:outerShdw blurRad="38100" dist="38100" dir="2700000" algn="tl">
                    <a:schemeClr val="bg2"/>
                  </a:outerShdw>
                </a:effectLst>
                <a:latin typeface="宋体" pitchFamily="2" charset="-122"/>
              </a:rPr>
              <a:t>）实施统计行政处罚的</a:t>
            </a:r>
            <a:r>
              <a:rPr lang="zh-CN" altLang="en-US">
                <a:solidFill>
                  <a:schemeClr val="hlink"/>
                </a:solidFill>
                <a:effectLst>
                  <a:outerShdw blurRad="38100" dist="38100" dir="2700000" algn="tl">
                    <a:schemeClr val="bg2"/>
                  </a:outerShdw>
                </a:effectLst>
                <a:latin typeface="宋体" pitchFamily="2" charset="-122"/>
              </a:rPr>
              <a:t>主体</a:t>
            </a:r>
            <a:r>
              <a:rPr lang="zh-CN" altLang="en-US">
                <a:solidFill>
                  <a:schemeClr val="folHlink"/>
                </a:solidFill>
                <a:effectLst>
                  <a:outerShdw blurRad="38100" dist="38100" dir="2700000" algn="tl">
                    <a:schemeClr val="bg2"/>
                  </a:outerShdw>
                </a:effectLst>
                <a:latin typeface="宋体" pitchFamily="2" charset="-122"/>
              </a:rPr>
              <a:t>只能是各级统计执法检查机关；</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2</a:t>
            </a:r>
            <a:r>
              <a:rPr lang="zh-CN" altLang="en-US">
                <a:solidFill>
                  <a:schemeClr val="folHlink"/>
                </a:solidFill>
                <a:effectLst>
                  <a:outerShdw blurRad="38100" dist="38100" dir="2700000" algn="tl">
                    <a:schemeClr val="bg2"/>
                  </a:outerShdw>
                </a:effectLst>
                <a:latin typeface="宋体" pitchFamily="2" charset="-122"/>
              </a:rPr>
              <a:t>）</a:t>
            </a:r>
            <a:r>
              <a:rPr lang="zh-CN" altLang="en-US">
                <a:solidFill>
                  <a:schemeClr val="hlink"/>
                </a:solidFill>
                <a:effectLst>
                  <a:outerShdw blurRad="38100" dist="38100" dir="2700000" algn="tl">
                    <a:schemeClr val="bg2"/>
                  </a:outerShdw>
                </a:effectLst>
                <a:latin typeface="宋体" pitchFamily="2" charset="-122"/>
              </a:rPr>
              <a:t>被处罚的行为</a:t>
            </a:r>
            <a:r>
              <a:rPr lang="zh-CN" altLang="en-US">
                <a:solidFill>
                  <a:schemeClr val="folHlink"/>
                </a:solidFill>
                <a:effectLst>
                  <a:outerShdw blurRad="38100" dist="38100" dir="2700000" algn="tl">
                    <a:schemeClr val="bg2"/>
                  </a:outerShdw>
                </a:effectLst>
                <a:latin typeface="宋体" pitchFamily="2" charset="-122"/>
              </a:rPr>
              <a:t>是违反统计法律规范的行为；</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3</a:t>
            </a:r>
            <a:r>
              <a:rPr lang="zh-CN" altLang="en-US">
                <a:solidFill>
                  <a:schemeClr val="folHlink"/>
                </a:solidFill>
                <a:effectLst>
                  <a:outerShdw blurRad="38100" dist="38100" dir="2700000" algn="tl">
                    <a:schemeClr val="bg2"/>
                  </a:outerShdw>
                </a:effectLst>
                <a:latin typeface="宋体" pitchFamily="2" charset="-122"/>
              </a:rPr>
              <a:t>）统计行政处罚属于</a:t>
            </a:r>
            <a:r>
              <a:rPr lang="zh-CN" altLang="en-US">
                <a:solidFill>
                  <a:schemeClr val="hlink"/>
                </a:solidFill>
                <a:effectLst>
                  <a:outerShdw blurRad="38100" dist="38100" dir="2700000" algn="tl">
                    <a:schemeClr val="bg2"/>
                  </a:outerShdw>
                </a:effectLst>
                <a:latin typeface="宋体" pitchFamily="2" charset="-122"/>
              </a:rPr>
              <a:t>行政制裁</a:t>
            </a:r>
            <a:r>
              <a:rPr lang="zh-CN" altLang="en-US">
                <a:solidFill>
                  <a:schemeClr val="folHlink"/>
                </a:solidFill>
                <a:effectLst>
                  <a:outerShdw blurRad="38100" dist="38100" dir="2700000" algn="tl">
                    <a:schemeClr val="bg2"/>
                  </a:outerShdw>
                </a:effectLst>
                <a:latin typeface="宋体" pitchFamily="2" charset="-122"/>
              </a:rPr>
              <a:t>范畴；</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4</a:t>
            </a:r>
            <a:r>
              <a:rPr lang="zh-CN" altLang="en-US">
                <a:solidFill>
                  <a:schemeClr val="folHlink"/>
                </a:solidFill>
                <a:effectLst>
                  <a:outerShdw blurRad="38100" dist="38100" dir="2700000" algn="tl">
                    <a:schemeClr val="bg2"/>
                  </a:outerShdw>
                </a:effectLst>
                <a:latin typeface="宋体" pitchFamily="2" charset="-122"/>
              </a:rPr>
              <a:t>）</a:t>
            </a:r>
            <a:r>
              <a:rPr lang="zh-CN" altLang="en-US">
                <a:solidFill>
                  <a:schemeClr val="hlink"/>
                </a:solidFill>
                <a:effectLst>
                  <a:outerShdw blurRad="38100" dist="38100" dir="2700000" algn="tl">
                    <a:schemeClr val="bg2"/>
                  </a:outerShdw>
                </a:effectLst>
                <a:latin typeface="宋体" pitchFamily="2" charset="-122"/>
              </a:rPr>
              <a:t>被处罚的对象</a:t>
            </a:r>
            <a:r>
              <a:rPr lang="zh-CN" altLang="en-US">
                <a:solidFill>
                  <a:schemeClr val="folHlink"/>
                </a:solidFill>
                <a:effectLst>
                  <a:outerShdw blurRad="38100" dist="38100" dir="2700000" algn="tl">
                    <a:schemeClr val="bg2"/>
                  </a:outerShdw>
                </a:effectLst>
                <a:latin typeface="宋体" pitchFamily="2" charset="-122"/>
              </a:rPr>
              <a:t>是实施了统计违法行为的统计违法行为人。</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zh-CN" altLang="en-US">
              <a:solidFill>
                <a:schemeClr val="folHlink"/>
              </a:solidFill>
              <a:effectLst>
                <a:outerShdw blurRad="38100" dist="38100" dir="2700000" algn="tl">
                  <a:schemeClr val="bg2"/>
                </a:outerShdw>
              </a:effectLst>
            </a:endParaRPr>
          </a:p>
          <a:p>
            <a:pPr marL="342900" marR="0" lvl="0" indent="-342900" eaLnBrk="1" hangingPunct="1"/>
            <a:endParaRPr lang="zh-CN" altLang="en-US">
              <a:solidFill>
                <a:schemeClr val="folHlink"/>
              </a:solidFill>
              <a:effectLst>
                <a:outerShdw blurRad="38100" dist="38100" dir="2700000" algn="tl">
                  <a:schemeClr val="bg2"/>
                </a:outerShdw>
              </a:effectLst>
            </a:endParaRPr>
          </a:p>
          <a:p>
            <a:pPr marL="342900" marR="0" lvl="0" indent="-342900" eaLnBrk="1" hangingPunct="1"/>
            <a:endParaRPr lang="zh-CN" altLang="en-US">
              <a:solidFill>
                <a:schemeClr val="folHlink"/>
              </a:solidFill>
              <a:effectLst>
                <a:outerShdw blurRad="38100" dist="38100" dir="2700000" algn="tl">
                  <a:schemeClr val="bg2"/>
                </a:outerShdw>
              </a:effectLst>
            </a:endParaRPr>
          </a:p>
          <a:p>
            <a:pPr marL="342900" marR="0" lvl="0" indent="-342900" eaLnBrk="1" hangingPunct="1"/>
            <a:endParaRPr lang="en-US" altLang="zh-CN">
              <a:solidFill>
                <a:schemeClr val="folHlink"/>
              </a:solidFill>
              <a:effectLst>
                <a:outerShdw blurRad="38100" dist="38100" dir="2700000" algn="tl">
                  <a:schemeClr val="bg2"/>
                </a:outerShdw>
              </a:effectLst>
            </a:endParaRPr>
          </a:p>
        </p:txBody>
      </p:sp>
      <p:sp>
        <p:nvSpPr>
          <p:cNvPr id="68613" name="TextBox 6861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统计法基础知识复习资料共98页，您现在浏览的是第34页!</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4D9CD02-3774-4931-9A88-F78CED680363}" type="slidenum">
              <a:rPr lang="en-US" altLang="zh-CN" sz="1000">
                <a:effectLst>
                  <a:outerShdw blurRad="38100" dist="38100" dir="2700000" algn="tl">
                    <a:schemeClr val="bg2"/>
                  </a:outerShdw>
                </a:effectLst>
              </a:rPr>
              <a:t>35</a:t>
            </a:fld>
            <a:endParaRPr lang="en-US" altLang="zh-CN" sz="1000">
              <a:effectLst>
                <a:outerShdw blurRad="38100" dist="38100" dir="2700000" algn="tl">
                  <a:schemeClr val="bg2"/>
                </a:outerShdw>
              </a:effectLst>
            </a:endParaRPr>
          </a:p>
        </p:txBody>
      </p:sp>
      <p:sp>
        <p:nvSpPr>
          <p:cNvPr id="70659"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en-US" altLang="zh-CN">
                <a:solidFill>
                  <a:schemeClr val="folHlink"/>
                </a:solidFill>
                <a:effectLst>
                  <a:outerShdw blurRad="38100" dist="38100" dir="2700000" algn="tl">
                    <a:schemeClr val="bg2"/>
                  </a:outerShdw>
                </a:effectLst>
                <a:latin typeface="宋体" pitchFamily="2" charset="-122"/>
              </a:rPr>
              <a:t>6</a:t>
            </a:r>
            <a:r>
              <a:rPr lang="zh-CN" altLang="en-US">
                <a:solidFill>
                  <a:schemeClr val="folHlink"/>
                </a:solidFill>
                <a:effectLst>
                  <a:outerShdw blurRad="38100" dist="38100" dir="2700000" algn="tl">
                    <a:schemeClr val="bg2"/>
                  </a:outerShdw>
                </a:effectLst>
                <a:latin typeface="宋体" pitchFamily="2" charset="-122"/>
              </a:rPr>
              <a:t>、统计违法违纪行为处分</a:t>
            </a:r>
            <a:r>
              <a:rPr lang="zh-CN" altLang="en-US" sz="2000">
                <a:solidFill>
                  <a:srgbClr val="FFFFFF"/>
                </a:solidFill>
                <a:effectLst>
                  <a:outerShdw blurRad="38100" dist="38100" dir="2700000" algn="tl">
                    <a:schemeClr val="bg2"/>
                  </a:outerShdw>
                </a:effectLst>
                <a:latin typeface="宋体" pitchFamily="2" charset="-122"/>
              </a:rPr>
              <a:t>（综合应用） </a:t>
            </a:r>
            <a:endParaRPr lang="zh-CN" altLang="en-US">
              <a:solidFill>
                <a:schemeClr val="folHlink"/>
              </a:solidFill>
              <a:effectLst>
                <a:outerShdw blurRad="38100" dist="38100" dir="2700000" algn="tl">
                  <a:schemeClr val="bg2"/>
                </a:outerShdw>
              </a:effectLst>
              <a:latin typeface="宋体" pitchFamily="2" charset="-122"/>
            </a:endParaRPr>
          </a:p>
        </p:txBody>
      </p:sp>
      <p:sp>
        <p:nvSpPr>
          <p:cNvPr id="70660" name="Rectangle 3"/>
          <p:cNvSpPr>
            <a:spLocks noGrp="1" noChangeArrowheads="1"/>
          </p:cNvSpPr>
          <p:nvPr>
            <p:ph type="body" idx="4294967295"/>
          </p:nvPr>
        </p:nvSpPr>
        <p:spPr>
          <a:xfrm>
            <a:off x="457200" y="15240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）处分</a:t>
            </a:r>
            <a:r>
              <a:rPr lang="en-US" altLang="zh-CN" sz="2800">
                <a:solidFill>
                  <a:schemeClr val="folHlink"/>
                </a:solidFill>
                <a:effectLst>
                  <a:outerShdw blurRad="38100" dist="38100" dir="2700000" algn="tl">
                    <a:schemeClr val="bg2"/>
                  </a:outerShdw>
                </a:effectLst>
                <a:latin typeface="宋体" pitchFamily="2" charset="-122"/>
              </a:rPr>
              <a:t>:   </a:t>
            </a:r>
            <a:r>
              <a:rPr lang="zh-CN" altLang="en-US" sz="2800">
                <a:solidFill>
                  <a:schemeClr val="folHlink"/>
                </a:solidFill>
                <a:effectLst>
                  <a:outerShdw blurRad="38100" dist="38100" dir="2700000" algn="tl">
                    <a:schemeClr val="bg2"/>
                  </a:outerShdw>
                </a:effectLst>
                <a:latin typeface="宋体" pitchFamily="2" charset="-122"/>
              </a:rPr>
              <a:t>概念及特征 </a:t>
            </a:r>
            <a:r>
              <a:rPr lang="zh-CN" altLang="en-US" sz="2000">
                <a:solidFill>
                  <a:srgbClr val="FFFFFF"/>
                </a:solidFill>
                <a:effectLst>
                  <a:outerShdw blurRad="38100" dist="38100" dir="2700000" algn="tl">
                    <a:schemeClr val="bg2"/>
                  </a:outerShdw>
                </a:effectLst>
                <a:latin typeface="宋体" pitchFamily="2" charset="-122"/>
              </a:rPr>
              <a:t>（领会） </a:t>
            </a:r>
            <a:endParaRPr lang="en-US" altLang="zh-CN"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）适用对象</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1</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）行政机关</a:t>
            </a:r>
            <a:r>
              <a:rPr lang="zh-CN" altLang="en-US" sz="2800">
                <a:effectLst>
                  <a:outerShdw blurRad="38100" dist="38100" dir="2700000" algn="tl">
                    <a:schemeClr val="bg2"/>
                  </a:outerShdw>
                </a:effectLst>
                <a:latin typeface="宋体" pitchFamily="2" charset="-122"/>
                <a:sym typeface="Wingdings" pitchFamily="2" charset="2"/>
              </a:rPr>
              <a:t>公务员</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2</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）法律、法规授权的</a:t>
            </a:r>
            <a:r>
              <a:rPr lang="zh-CN" altLang="en-US" sz="2800">
                <a:effectLst>
                  <a:outerShdw blurRad="38100" dist="38100" dir="2700000" algn="tl">
                    <a:schemeClr val="bg2"/>
                  </a:outerShdw>
                </a:effectLst>
                <a:latin typeface="宋体" pitchFamily="2" charset="-122"/>
                <a:sym typeface="Wingdings" pitchFamily="2" charset="2"/>
              </a:rPr>
              <a:t>具有公共事务管理职能的事业单位</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中经批准参照</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中华人民共和国公务员法</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管理的工作人员；</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3</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）行政机关依法委托的组织中</a:t>
            </a:r>
            <a:r>
              <a:rPr lang="zh-CN" altLang="en-US" sz="2800">
                <a:effectLst>
                  <a:outerShdw blurRad="38100" dist="38100" dir="2700000" algn="tl">
                    <a:schemeClr val="bg2"/>
                  </a:outerShdw>
                </a:effectLst>
                <a:latin typeface="宋体" pitchFamily="2" charset="-122"/>
                <a:sym typeface="Wingdings" pitchFamily="2" charset="2"/>
              </a:rPr>
              <a:t>除工勤人员以外</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的工作人员；</a:t>
            </a:r>
            <a:r>
              <a:rPr lang="en-US" altLang="zh-CN" sz="2800">
                <a:solidFill>
                  <a:schemeClr val="folHlink"/>
                </a:solidFill>
                <a:effectLst>
                  <a:outerShdw blurRad="38100" dist="38100" dir="2700000" algn="tl">
                    <a:schemeClr val="bg2"/>
                  </a:outerShdw>
                </a:effectLst>
                <a:latin typeface="宋体" pitchFamily="2" charset="-122"/>
                <a:sym typeface="Wingdings" pitchFamily="2" charset="2"/>
              </a:rPr>
              <a:t>4</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）企业、事业单位、社会团体中</a:t>
            </a:r>
            <a:r>
              <a:rPr lang="zh-CN" altLang="en-US" sz="2800">
                <a:effectLst>
                  <a:outerShdw blurRad="38100" dist="38100" dir="2700000" algn="tl">
                    <a:schemeClr val="bg2"/>
                  </a:outerShdw>
                </a:effectLst>
                <a:latin typeface="宋体" pitchFamily="2" charset="-122"/>
                <a:sym typeface="Wingdings" pitchFamily="2" charset="2"/>
              </a:rPr>
              <a:t>由行政机关任命</a:t>
            </a:r>
            <a:r>
              <a:rPr lang="zh-CN" altLang="en-US" sz="2800">
                <a:solidFill>
                  <a:schemeClr val="folHlink"/>
                </a:solidFill>
                <a:effectLst>
                  <a:outerShdw blurRad="38100" dist="38100" dir="2700000" algn="tl">
                    <a:schemeClr val="bg2"/>
                  </a:outerShdw>
                </a:effectLst>
                <a:latin typeface="宋体" pitchFamily="2" charset="-122"/>
                <a:sym typeface="Wingdings" pitchFamily="2" charset="2"/>
              </a:rPr>
              <a:t>的人员。</a:t>
            </a:r>
            <a:endParaRPr lang="en-US" altLang="zh-CN" sz="2800">
              <a:solidFill>
                <a:schemeClr val="folHlink"/>
              </a:solidFill>
              <a:effectLst>
                <a:outerShdw blurRad="38100" dist="38100" dir="2700000" algn="tl">
                  <a:schemeClr val="bg2"/>
                </a:outerShdw>
              </a:effectLst>
              <a:latin typeface="宋体" pitchFamily="2" charset="-122"/>
              <a:sym typeface="Wingdings" pitchFamily="2" charset="2"/>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90000"/>
              </a:lnSpc>
            </a:pPr>
            <a:r>
              <a:rPr lang="zh-CN" altLang="en-US" sz="2800">
                <a:solidFill>
                  <a:schemeClr val="folHlink"/>
                </a:solidFill>
                <a:effectLst>
                  <a:outerShdw blurRad="38100" dist="38100" dir="2700000" algn="tl">
                    <a:schemeClr val="bg2"/>
                  </a:outerShdw>
                </a:effectLst>
                <a:latin typeface="宋体" pitchFamily="2" charset="-122"/>
              </a:rPr>
              <a:t>（</a:t>
            </a: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）决定机关：违法行为人的</a:t>
            </a:r>
            <a:r>
              <a:rPr lang="zh-CN" altLang="en-US" sz="2800">
                <a:effectLst>
                  <a:outerShdw blurRad="38100" dist="38100" dir="2700000" algn="tl">
                    <a:schemeClr val="bg2"/>
                  </a:outerShdw>
                </a:effectLst>
                <a:latin typeface="宋体" pitchFamily="2" charset="-122"/>
              </a:rPr>
              <a:t>任免机关或者监察机关</a:t>
            </a:r>
            <a:endParaRPr lang="zh-CN" altLang="en-US" sz="2800">
              <a:effectLst>
                <a:outerShdw blurRad="38100" dist="38100" dir="2700000" algn="tl">
                  <a:schemeClr val="bg2"/>
                </a:outerShdw>
              </a:effectLst>
              <a:latin typeface="宋体" pitchFamily="2" charset="-122"/>
            </a:endParaRPr>
          </a:p>
          <a:p>
            <a:pPr marL="342900" marR="0" lvl="0" indent="-342900" eaLnBrk="1" hangingPunct="1">
              <a:lnSpc>
                <a:spcPct val="90000"/>
              </a:lnSpc>
            </a:pP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90000"/>
              </a:lnSpc>
            </a:pPr>
            <a:endParaRPr lang="en-US" altLang="zh-CN" sz="2800">
              <a:solidFill>
                <a:schemeClr val="folHlink"/>
              </a:solidFill>
              <a:effectLst>
                <a:outerShdw blurRad="38100" dist="38100" dir="2700000" algn="tl">
                  <a:schemeClr val="bg2"/>
                </a:outerShdw>
              </a:effectLst>
            </a:endParaRPr>
          </a:p>
        </p:txBody>
      </p:sp>
      <p:sp>
        <p:nvSpPr>
          <p:cNvPr id="70661" name="TextBox 7066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统计法基础知识复习资料共98页，您现在浏览的是第35页!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38A7A00C-50FF-4D4C-B903-A8AD02808E96}" type="slidenum">
              <a:rPr lang="en-US" altLang="zh-CN" sz="1000">
                <a:effectLst>
                  <a:outerShdw blurRad="38100" dist="38100" dir="2700000" algn="tl">
                    <a:schemeClr val="bg2"/>
                  </a:outerShdw>
                </a:effectLst>
              </a:rPr>
              <a:t>36</a:t>
            </a:fld>
            <a:endParaRPr lang="en-US" altLang="zh-CN" sz="1000">
              <a:effectLst>
                <a:outerShdw blurRad="38100" dist="38100" dir="2700000" algn="tl">
                  <a:schemeClr val="bg2"/>
                </a:outerShdw>
              </a:effectLst>
            </a:endParaRPr>
          </a:p>
        </p:txBody>
      </p:sp>
      <p:sp>
        <p:nvSpPr>
          <p:cNvPr id="72707" name="Rectangle 2"/>
          <p:cNvSpPr>
            <a:spLocks noGrp="1" noChangeArrowheads="1"/>
          </p:cNvSpPr>
          <p:nvPr>
            <p:ph type="title" idx="4294967295"/>
          </p:nvPr>
        </p:nvSpPr>
        <p:spPr>
          <a:xfrm>
            <a:off x="457200" y="277812"/>
            <a:ext cx="8229600" cy="255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72708" name="Rectangle 3"/>
          <p:cNvSpPr>
            <a:spLocks noGrp="1" noChangeArrowheads="1"/>
          </p:cNvSpPr>
          <p:nvPr>
            <p:ph type="body" idx="4294967295"/>
          </p:nvPr>
        </p:nvSpPr>
        <p:spPr>
          <a:xfrm>
            <a:off x="457200" y="685800"/>
            <a:ext cx="8229600" cy="54451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800">
                <a:effectLst>
                  <a:outerShdw blurRad="38100" dist="38100" dir="2700000" algn="tl">
                    <a:schemeClr val="bg2"/>
                  </a:outerShdw>
                </a:effectLst>
                <a:latin typeface="宋体" pitchFamily="2" charset="-122"/>
              </a:rPr>
              <a:t>一、选择题</a:t>
            </a:r>
            <a:endParaRPr lang="zh-CN" altLang="en-US" sz="28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统计法</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规定的统计行政处罚的种类有（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警告、罚款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没收违法所得、没收非法财物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责令停产停业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暂扣或者吊销许可证或者执照 </a:t>
            </a:r>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2</a:t>
            </a:r>
            <a:r>
              <a:rPr lang="zh-CN" altLang="en-US" sz="2400">
                <a:effectLst>
                  <a:outerShdw blurRad="38100" dist="38100" dir="2700000" algn="tl">
                    <a:schemeClr val="bg2"/>
                  </a:outerShdw>
                </a:effectLst>
                <a:latin typeface="宋体" pitchFamily="2" charset="-122"/>
              </a:rPr>
              <a:t>、通报是</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统计法</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规定的（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行政法律责任形式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民事法律责任形式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刑事法律责任形式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行政处罚责任形式 </a:t>
            </a:r>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en-US" altLang="zh-CN" sz="28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3</a:t>
            </a:r>
            <a:r>
              <a:rPr lang="zh-CN" altLang="en-US" sz="2400">
                <a:effectLst>
                  <a:outerShdw blurRad="38100" dist="38100" dir="2700000" algn="tl">
                    <a:schemeClr val="bg2"/>
                  </a:outerShdw>
                </a:effectLst>
                <a:latin typeface="宋体" pitchFamily="2" charset="-122"/>
              </a:rPr>
              <a:t>、各级人民政府统计机构及有关部门中的统计工作人员违反国家规定的权限和程序， 公布统计资料，造成不良后果的，依法给予（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责令改正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罚款       </a:t>
            </a:r>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处分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批评教育 </a:t>
            </a:r>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p:txBody>
      </p:sp>
      <p:sp>
        <p:nvSpPr>
          <p:cNvPr id="72709" name="TextBox 7270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统计法基础知识复习资料共98页，您现在浏览的是第36页!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4"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9E2DF97-B71A-4641-A487-A3A7C53D5B0A}" type="slidenum">
              <a:rPr lang="en-US" altLang="zh-CN" sz="1000">
                <a:effectLst>
                  <a:outerShdw blurRad="38100" dist="38100" dir="2700000" algn="tl">
                    <a:schemeClr val="bg2"/>
                  </a:outerShdw>
                </a:effectLst>
              </a:rPr>
              <a:t>37</a:t>
            </a:fld>
            <a:endParaRPr lang="en-US" altLang="zh-CN" sz="1000">
              <a:effectLst>
                <a:outerShdw blurRad="38100" dist="38100" dir="2700000" algn="tl">
                  <a:schemeClr val="bg2"/>
                </a:outerShdw>
              </a:effectLst>
            </a:endParaRPr>
          </a:p>
        </p:txBody>
      </p:sp>
      <p:sp>
        <p:nvSpPr>
          <p:cNvPr id="74755" name="Rectangle 2"/>
          <p:cNvSpPr>
            <a:spLocks noGrp="1" noChangeArrowheads="1"/>
          </p:cNvSpPr>
          <p:nvPr>
            <p:ph type="title" idx="4294967295"/>
          </p:nvPr>
        </p:nvSpPr>
        <p:spPr>
          <a:xfrm>
            <a:off x="457200" y="277812"/>
            <a:ext cx="8229600" cy="1031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74756" name="Rectangle 3"/>
          <p:cNvSpPr>
            <a:spLocks noGrp="1" noChangeArrowheads="1"/>
          </p:cNvSpPr>
          <p:nvPr>
            <p:ph type="body" idx="4294967295"/>
          </p:nvPr>
        </p:nvSpPr>
        <p:spPr>
          <a:xfrm>
            <a:off x="457200" y="533400"/>
            <a:ext cx="8229600" cy="55975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en-US" altLang="zh-CN" sz="2400">
                <a:effectLst>
                  <a:outerShdw blurRad="38100" dist="38100" dir="2700000" algn="tl">
                    <a:schemeClr val="bg2"/>
                  </a:outerShdw>
                </a:effectLst>
                <a:latin typeface="宋体" pitchFamily="2" charset="-122"/>
              </a:rPr>
              <a:t>6</a:t>
            </a:r>
            <a:r>
              <a:rPr lang="zh-CN" altLang="en-US"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统计法</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规定，地方人民政府、政府统计机构或者有关部门、单位的负责人有统计违法行为的，应当承担法律责任。这些违法行为包括（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A</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自行修改统计资料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要求统计机构、统计人员或者其他机构、人员伪造、篡改统计资料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打击报复依法履行职责或者拒绝、抵制统计违法行为的统计人员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D</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对本地方、本部门、本单位发生的严重统计违法行为失察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9900"/>
                </a:solidFill>
                <a:effectLst>
                  <a:outerShdw blurRad="38100" dist="38100" dir="2700000" algn="tl">
                    <a:schemeClr val="bg2"/>
                  </a:outerShdw>
                </a:effectLst>
                <a:latin typeface="宋体" pitchFamily="2" charset="-122"/>
              </a:rPr>
              <a:t>E</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编造虚假统计数据 </a:t>
            </a:r>
            <a:endParaRPr lang="en-US" altLang="zh-CN" sz="2400">
              <a:effectLst>
                <a:outerShdw blurRad="38100" dist="38100" dir="2700000" algn="tl">
                  <a:schemeClr val="bg2"/>
                </a:outerShdw>
              </a:effectLst>
              <a:latin typeface="宋体" pitchFamily="2" charset="-122"/>
            </a:endParaRPr>
          </a:p>
          <a:p>
            <a:pPr marL="342900" marR="0" lvl="0" indent="-342900" eaLnBrk="1" hangingPunct="1"/>
            <a:endParaRPr lang="zh-CN" altLang="en-US">
              <a:effectLst>
                <a:outerShdw blurRad="38100" dist="38100" dir="2700000" algn="tl">
                  <a:schemeClr val="bg2"/>
                </a:outerShdw>
              </a:effectLst>
              <a:latin typeface="宋体" pitchFamily="2" charset="-122"/>
            </a:endParaRPr>
          </a:p>
        </p:txBody>
      </p:sp>
      <p:sp>
        <p:nvSpPr>
          <p:cNvPr id="74757" name="TextBox 7475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统计法基础知识复习资料共98页，您现在浏览的是第37页!</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CD4138B-F19A-470E-B39E-44B7F9975558}" type="slidenum">
              <a:rPr lang="en-US" altLang="zh-CN" sz="1000">
                <a:effectLst>
                  <a:outerShdw blurRad="38100" dist="38100" dir="2700000" algn="tl">
                    <a:schemeClr val="bg2"/>
                  </a:outerShdw>
                </a:effectLst>
              </a:rPr>
              <a:t>38</a:t>
            </a:fld>
            <a:endParaRPr lang="en-US" altLang="zh-CN" sz="1000">
              <a:effectLst>
                <a:outerShdw blurRad="38100" dist="38100" dir="2700000" algn="tl">
                  <a:schemeClr val="bg2"/>
                </a:outerShdw>
              </a:effectLst>
            </a:endParaRPr>
          </a:p>
        </p:txBody>
      </p:sp>
      <p:sp>
        <p:nvSpPr>
          <p:cNvPr id="76803" name="Rectangle 2"/>
          <p:cNvSpPr>
            <a:spLocks noGrp="1" noChangeArrowheads="1"/>
          </p:cNvSpPr>
          <p:nvPr>
            <p:ph type="title" idx="4294967295"/>
          </p:nvPr>
        </p:nvSpPr>
        <p:spPr>
          <a:xfrm>
            <a:off x="457200" y="277812"/>
            <a:ext cx="8229600" cy="255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76804" name="Rectangle 3"/>
          <p:cNvSpPr>
            <a:spLocks noGrp="1" noChangeArrowheads="1"/>
          </p:cNvSpPr>
          <p:nvPr>
            <p:ph type="body" idx="4294967295"/>
          </p:nvPr>
        </p:nvSpPr>
        <p:spPr>
          <a:xfrm>
            <a:off x="457200" y="838200"/>
            <a:ext cx="8229600" cy="54864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400">
                <a:effectLst>
                  <a:outerShdw blurRad="38100" dist="38100" dir="2700000" algn="tl">
                    <a:schemeClr val="bg2"/>
                  </a:outerShdw>
                </a:effectLst>
                <a:latin typeface="宋体" pitchFamily="2" charset="-122"/>
              </a:rPr>
              <a:t>三、案例分析题</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某国有企业上报的工业产值数据出现重大波动，不仅大大高于上一年度而且大大超出企业的生产能力。县统计局工作人员发现了这一问题，但未作进一步核实，即汇总了本县的统计数据。由此，该企业负责人被当地有关部门评选为当年的优秀企业家，并获得了相应的奖金。同时也使该县经济发展排名由上一年度的倒数上升为当年的第二名。在省级统计机构组织开展的统计执法检查中，发现了该企业存在多报统计数据的问题。</a:t>
            </a:r>
            <a:endParaRPr lang="en-US" altLang="zh-CN" sz="2400">
              <a:effectLst>
                <a:outerShdw blurRad="38100" dist="38100" dir="2700000" algn="tl">
                  <a:schemeClr val="bg2"/>
                </a:outerShdw>
              </a:effectLst>
              <a:latin typeface="宋体" pitchFamily="2" charset="-122"/>
            </a:endParaRPr>
          </a:p>
          <a:p>
            <a:pPr marL="0" marR="0" lvl="0" indent="0" eaLnBrk="1" hangingPunct="1">
              <a:buNone/>
            </a:pPr>
            <a:endParaRPr lang="en-US" altLang="zh-CN" sz="2400">
              <a:effectLst>
                <a:outerShdw blurRad="38100" dist="38100" dir="2700000" algn="tl">
                  <a:schemeClr val="bg2"/>
                </a:outerShdw>
              </a:effectLst>
              <a:latin typeface="宋体" pitchFamily="2" charset="-122"/>
            </a:endParaRPr>
          </a:p>
          <a:p>
            <a:pPr marL="0" marR="0" lvl="0" indent="0" eaLnBrk="1" hangingPunct="1">
              <a:buNone/>
            </a:pPr>
            <a:r>
              <a:rPr lang="zh-CN" altLang="en-US" sz="2400">
                <a:effectLst>
                  <a:outerShdw blurRad="38100" dist="38100" dir="2700000" algn="tl">
                    <a:schemeClr val="bg2"/>
                  </a:outerShdw>
                </a:effectLst>
                <a:latin typeface="宋体" pitchFamily="2" charset="-122"/>
              </a:rPr>
              <a:t>请回答</a:t>
            </a:r>
            <a:r>
              <a:rPr lang="en-US" altLang="zh-CN" sz="2400">
                <a:effectLst>
                  <a:outerShdw blurRad="38100" dist="38100" dir="2700000" algn="tl">
                    <a:schemeClr val="bg2"/>
                  </a:outerShdw>
                </a:effectLst>
                <a:latin typeface="宋体" pitchFamily="2" charset="-122"/>
              </a:rPr>
              <a:t>: </a:t>
            </a:r>
            <a:endParaRPr lang="en-US" altLang="zh-CN" sz="2400">
              <a:effectLst>
                <a:outerShdw blurRad="38100" dist="38100" dir="2700000" algn="tl">
                  <a:schemeClr val="bg2"/>
                </a:outerShdw>
              </a:effectLst>
              <a:latin typeface="宋体" pitchFamily="2" charset="-122"/>
            </a:endParaRPr>
          </a:p>
          <a:p>
            <a:pPr marL="0" marR="0" lvl="0" indent="0" eaLnBrk="1" hangingPunct="1">
              <a:buNone/>
            </a:pPr>
            <a:r>
              <a:rPr lang="en-US" altLang="zh-CN" sz="2400">
                <a:effectLst>
                  <a:outerShdw blurRad="38100" dist="38100" dir="2700000" algn="tl">
                    <a:schemeClr val="bg2"/>
                  </a:outerShdw>
                </a:effectLst>
                <a:latin typeface="宋体" pitchFamily="2" charset="-122"/>
              </a:rPr>
              <a:t> (1)</a:t>
            </a:r>
            <a:r>
              <a:rPr lang="zh-CN" altLang="en-US" sz="2400">
                <a:effectLst>
                  <a:outerShdw blurRad="38100" dist="38100" dir="2700000" algn="tl">
                    <a:schemeClr val="bg2"/>
                  </a:outerShdw>
                </a:effectLst>
                <a:latin typeface="宋体" pitchFamily="2" charset="-122"/>
              </a:rPr>
              <a:t>该企业的行为属于（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虚报统计资料的统计违法行为  </a:t>
            </a:r>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伪造统计资料的统计违法行为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zh-CN" altLang="en-US" sz="2400">
                <a:effectLst>
                  <a:outerShdw blurRad="38100" dist="38100" dir="2700000" algn="tl">
                    <a:schemeClr val="bg2"/>
                  </a:outerShdw>
                </a:effectLst>
                <a:latin typeface="宋体" pitchFamily="2" charset="-122"/>
              </a:rPr>
              <a:t> </a:t>
            </a:r>
            <a:endParaRPr lang="zh-CN" altLang="en-US" sz="2400">
              <a:effectLst>
                <a:outerShdw blurRad="38100" dist="38100" dir="2700000" algn="tl">
                  <a:schemeClr val="bg2"/>
                </a:outerShdw>
              </a:effectLst>
              <a:latin typeface="宋体" pitchFamily="2" charset="-122"/>
            </a:endParaRPr>
          </a:p>
          <a:p>
            <a:pPr marL="342900" marR="0" lvl="0" indent="-342900" eaLnBrk="1" hangingPunct="1">
              <a:lnSpc>
                <a:spcPct val="80000"/>
              </a:lnSpc>
            </a:pPr>
            <a:endParaRPr lang="en-US" altLang="zh-CN" sz="2400">
              <a:effectLst>
                <a:outerShdw blurRad="38100" dist="38100" dir="2700000" algn="tl">
                  <a:schemeClr val="bg2"/>
                </a:outerShdw>
              </a:effectLst>
              <a:latin typeface="宋体" pitchFamily="2" charset="-122"/>
            </a:endParaRPr>
          </a:p>
        </p:txBody>
      </p:sp>
      <p:sp>
        <p:nvSpPr>
          <p:cNvPr id="76805" name="TextBox 7680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统计法基础知识复习资料共98页，您现在浏览的是第38页!</a:t>
            </a: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标题 1"/>
          <p:cNvSpPr>
            <a:spLocks noGrp="1"/>
          </p:cNvSpPr>
          <p:nvPr>
            <p:ph type="title" idx="4294967295"/>
          </p:nvPr>
        </p:nvSpPr>
        <p:spPr>
          <a:xfrm>
            <a:off x="457200" y="228600"/>
            <a:ext cx="8229600" cy="228600"/>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78851"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CC71641-66CB-4BA1-BA99-713754C67AEB}" type="slidenum">
              <a:rPr lang="en-US" altLang="zh-CN" sz="1000">
                <a:effectLst>
                  <a:outerShdw blurRad="38100" dist="38100" dir="2700000" algn="tl">
                    <a:schemeClr val="bg2"/>
                  </a:outerShdw>
                </a:effectLst>
              </a:rPr>
              <a:t>39</a:t>
            </a:fld>
            <a:endParaRPr lang="en-US" altLang="zh-CN" sz="1000">
              <a:effectLst>
                <a:outerShdw blurRad="38100" dist="38100" dir="2700000" algn="tl">
                  <a:schemeClr val="bg2"/>
                </a:outerShdw>
              </a:effectLst>
            </a:endParaRPr>
          </a:p>
        </p:txBody>
      </p:sp>
      <p:sp>
        <p:nvSpPr>
          <p:cNvPr id="78852" name="内容占位符 2"/>
          <p:cNvSpPr>
            <a:spLocks noGrp="1"/>
          </p:cNvSpPr>
          <p:nvPr>
            <p:ph idx="4294967295"/>
          </p:nvPr>
        </p:nvSpPr>
        <p:spPr>
          <a:xfrm>
            <a:off x="457200" y="685800"/>
            <a:ext cx="8229600" cy="5445125"/>
          </a:xfrm>
        </p:spPr>
        <p:txBody>
          <a:bodyPr vert="horz" wrap="square" lIns="91440" tIns="45720" rIns="91440" bIns="45720" numCol="1" anchor="t" anchorCtr="0" compatLnSpc="1">
            <a:prstTxWarp prst="textNoShape">
              <a:avLst/>
            </a:prstTxWarp>
            <a:noAutofit/>
          </a:bodyPr>
          <a:lstStyle>
            <a:lvl1pPr marL="0" indent="0" algn="l"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0" marR="0" lvl="0" indent="0" algn="just">
              <a:buClr>
                <a:srgbClr val="FFFFCC"/>
              </a:buClr>
              <a:buNone/>
            </a:pPr>
            <a:r>
              <a:rPr lang="en-US" altLang="zh-CN" sz="2400">
                <a:solidFill>
                  <a:srgbClr val="FFFFFF"/>
                </a:solidFill>
                <a:effectLst>
                  <a:outerShdw blurRad="38100" dist="38100" dir="2700000" algn="tl">
                    <a:schemeClr val="bg2"/>
                  </a:outerShdw>
                </a:effectLst>
                <a:latin typeface="宋体" pitchFamily="2" charset="-122"/>
              </a:rPr>
              <a:t>(4)</a:t>
            </a:r>
            <a:r>
              <a:rPr lang="zh-CN" altLang="en-US" sz="2400">
                <a:solidFill>
                  <a:srgbClr val="FFFFFF"/>
                </a:solidFill>
                <a:effectLst>
                  <a:outerShdw blurRad="38100" dist="38100" dir="2700000" algn="tl">
                    <a:schemeClr val="bg2"/>
                  </a:outerShdw>
                </a:effectLst>
                <a:latin typeface="宋体" pitchFamily="2" charset="-122"/>
              </a:rPr>
              <a:t>对于县统计局工作人员的行为，下列说法正确的有（ ） 。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algn="just">
              <a:buClr>
                <a:srgbClr val="FFFFCC"/>
              </a:buClr>
            </a:pPr>
            <a:r>
              <a:rPr lang="en-US" altLang="zh-CN" sz="2400">
                <a:solidFill>
                  <a:srgbClr val="FFFFFF"/>
                </a:solidFill>
                <a:effectLst>
                  <a:outerShdw blurRad="38100" dist="38100" dir="2700000" algn="tl">
                    <a:schemeClr val="bg2"/>
                  </a:outerShdw>
                </a:effectLst>
                <a:latin typeface="宋体" pitchFamily="2" charset="-122"/>
              </a:rPr>
              <a:t>A.</a:t>
            </a:r>
            <a:r>
              <a:rPr lang="zh-CN" altLang="en-US" sz="2400">
                <a:solidFill>
                  <a:srgbClr val="FFFFFF"/>
                </a:solidFill>
                <a:effectLst>
                  <a:outerShdw blurRad="38100" dist="38100" dir="2700000" algn="tl">
                    <a:schemeClr val="bg2"/>
                  </a:outerShdw>
                </a:effectLst>
                <a:latin typeface="宋体" pitchFamily="2" charset="-122"/>
              </a:rPr>
              <a:t>按照</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统计法</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规定履行职责，如实搜集、汇总、报送统计资料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algn="just">
              <a:buClr>
                <a:srgbClr val="FFFFCC"/>
              </a:buClr>
            </a:pPr>
            <a:r>
              <a:rPr lang="en-US" altLang="zh-CN" sz="2400">
                <a:solidFill>
                  <a:srgbClr val="FF9900"/>
                </a:solidFill>
                <a:effectLst>
                  <a:outerShdw blurRad="38100" dist="38100" dir="2700000" algn="tl">
                    <a:schemeClr val="bg2"/>
                  </a:outerShdw>
                </a:effectLst>
                <a:latin typeface="宋体" pitchFamily="2" charset="-122"/>
              </a:rPr>
              <a:t>B</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违反</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统计违法违纪行为处分规定</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，明知统计数据不实，不履行职责调查核实，造成不良后果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algn="just">
              <a:buClr>
                <a:srgbClr val="FFFFCC"/>
              </a:buClr>
            </a:pPr>
            <a:r>
              <a:rPr lang="en-US" altLang="zh-CN" sz="2400">
                <a:solidFill>
                  <a:srgbClr val="FFFFFF"/>
                </a:solidFill>
                <a:effectLst>
                  <a:outerShdw blurRad="38100" dist="38100" dir="2700000" algn="tl">
                    <a:schemeClr val="bg2"/>
                  </a:outerShdw>
                </a:effectLst>
                <a:latin typeface="宋体" pitchFamily="2" charset="-122"/>
              </a:rPr>
              <a:t>C.</a:t>
            </a:r>
            <a:r>
              <a:rPr lang="zh-CN" altLang="en-US" sz="2400">
                <a:solidFill>
                  <a:srgbClr val="FFFFFF"/>
                </a:solidFill>
                <a:effectLst>
                  <a:outerShdw blurRad="38100" dist="38100" dir="2700000" algn="tl">
                    <a:schemeClr val="bg2"/>
                  </a:outerShdw>
                </a:effectLst>
                <a:latin typeface="宋体" pitchFamily="2" charset="-122"/>
              </a:rPr>
              <a:t>应当予以表彰</a:t>
            </a:r>
            <a:r>
              <a:rPr lang="en-US" altLang="zh-CN" sz="2400">
                <a:solidFill>
                  <a:srgbClr val="FFFFFF"/>
                </a:solidFill>
                <a:effectLst>
                  <a:outerShdw blurRad="38100" dist="38100" dir="2700000" algn="tl">
                    <a:schemeClr val="bg2"/>
                  </a:outerShdw>
                </a:effectLst>
                <a:latin typeface="宋体" pitchFamily="2" charset="-122"/>
              </a:rPr>
              <a:t>•        </a:t>
            </a:r>
            <a:r>
              <a:rPr lang="en-US" altLang="zh-CN" sz="2400">
                <a:solidFill>
                  <a:srgbClr val="FF9900"/>
                </a:solidFill>
                <a:effectLst>
                  <a:outerShdw blurRad="38100" dist="38100" dir="2700000" algn="tl">
                    <a:schemeClr val="bg2"/>
                  </a:outerShdw>
                </a:effectLst>
                <a:latin typeface="宋体" pitchFamily="2" charset="-122"/>
              </a:rPr>
              <a:t>D</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应当给予处分 </a:t>
            </a:r>
            <a:endParaRPr lang="zh-CN" altLang="en-US" sz="2400">
              <a:solidFill>
                <a:srgbClr val="FFFFFF"/>
              </a:solidFill>
              <a:effectLst>
                <a:outerShdw blurRad="38100" dist="38100" dir="2700000" algn="tl">
                  <a:schemeClr val="bg2"/>
                </a:outerShdw>
              </a:effectLst>
              <a:latin typeface="宋体" pitchFamily="2" charset="-122"/>
            </a:endParaRPr>
          </a:p>
          <a:p>
            <a:pPr marL="0" marR="0" lvl="0" indent="0">
              <a:buNone/>
            </a:pPr>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(5)</a:t>
            </a:r>
            <a:r>
              <a:rPr lang="zh-CN" altLang="en-US" sz="2400">
                <a:effectLst>
                  <a:outerShdw blurRad="38100" dist="38100" dir="2700000" algn="tl">
                    <a:schemeClr val="bg2"/>
                  </a:outerShdw>
                </a:effectLst>
                <a:latin typeface="宋体" pitchFamily="2" charset="-122"/>
              </a:rPr>
              <a:t>该企业的负责人对所承担的责任不服，可以采取的措施有：</a:t>
            </a:r>
            <a:endParaRPr lang="zh-CN" altLang="en-US" sz="2400">
              <a:effectLst>
                <a:outerShdw blurRad="38100" dist="38100" dir="2700000" algn="tl">
                  <a:schemeClr val="bg2"/>
                </a:outerShdw>
              </a:effectLst>
              <a:latin typeface="宋体" pitchFamily="2" charset="-122"/>
            </a:endParaRPr>
          </a:p>
          <a:p>
            <a:pPr marL="342900" marR="0" lvl="0" indent="-342900"/>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申请听证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申请统计行政复议 </a:t>
            </a:r>
            <a:endParaRPr lang="en-US" altLang="zh-CN" sz="2400">
              <a:effectLst>
                <a:outerShdw blurRad="38100" dist="38100" dir="2700000" algn="tl">
                  <a:schemeClr val="bg2"/>
                </a:outerShdw>
              </a:effectLst>
              <a:latin typeface="宋体" pitchFamily="2" charset="-122"/>
            </a:endParaRPr>
          </a:p>
          <a:p>
            <a:pPr marL="342900" marR="0" lvl="0" indent="-342900"/>
            <a:r>
              <a:rPr lang="en-US" altLang="zh-CN" sz="2400">
                <a:solidFill>
                  <a:srgbClr val="FF9900"/>
                </a:solidFill>
                <a:effectLst>
                  <a:outerShdw blurRad="38100" dist="38100" dir="2700000" algn="tl">
                    <a:schemeClr val="bg2"/>
                  </a:outerShdw>
                </a:effectLst>
                <a:latin typeface="宋体" pitchFamily="2" charset="-122"/>
              </a:rPr>
              <a:t>C</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向上级申诉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提起统计行政诉讼 </a:t>
            </a:r>
            <a:endParaRPr lang="zh-CN" altLang="en-US" sz="2400">
              <a:effectLst>
                <a:outerShdw blurRad="38100" dist="38100" dir="2700000" algn="tl">
                  <a:schemeClr val="bg2"/>
                </a:outerShdw>
              </a:effectLst>
              <a:latin typeface="宋体" pitchFamily="2" charset="-122"/>
            </a:endParaRPr>
          </a:p>
          <a:p>
            <a:pPr marL="342900" marR="0" lvl="0" indent="-342900"/>
            <a:endParaRPr lang="zh-CN" altLang="en-US">
              <a:effectLst>
                <a:outerShdw blurRad="38100" dist="38100" dir="2700000" algn="tl">
                  <a:schemeClr val="bg2"/>
                </a:outerShdw>
              </a:effectLst>
            </a:endParaRPr>
          </a:p>
          <a:p>
            <a:pPr marL="342900" marR="0" lvl="0" indent="-342900"/>
            <a:endParaRPr lang="zh-CN" altLang="en-US">
              <a:effectLst>
                <a:outerShdw blurRad="38100" dist="38100" dir="2700000" algn="tl">
                  <a:schemeClr val="bg2"/>
                </a:outerShdw>
              </a:effectLst>
            </a:endParaRPr>
          </a:p>
        </p:txBody>
      </p:sp>
      <p:sp>
        <p:nvSpPr>
          <p:cNvPr id="78853" name="TextBox 7885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统计法基础知识复习资料共98页，您现在浏览的是第39页!</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881C9D4F-E971-4F63-A2A3-1E0A0979BC9E}" type="slidenum">
              <a:rPr lang="en-US" altLang="zh-CN" sz="1000">
                <a:effectLst>
                  <a:outerShdw blurRad="38100" dist="38100" dir="2700000" algn="tl">
                    <a:schemeClr val="bg2"/>
                  </a:outerShdw>
                </a:effectLst>
              </a:rPr>
              <a:t>40</a:t>
            </a:fld>
            <a:endParaRPr lang="en-US" altLang="zh-CN" sz="1000">
              <a:effectLst>
                <a:outerShdw blurRad="38100" dist="38100" dir="2700000" algn="tl">
                  <a:schemeClr val="bg2"/>
                </a:outerShdw>
              </a:effectLst>
            </a:endParaRPr>
          </a:p>
        </p:txBody>
      </p:sp>
      <p:sp>
        <p:nvSpPr>
          <p:cNvPr id="80899"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一、统计监督检查</a:t>
            </a:r>
            <a:endParaRPr lang="zh-CN" altLang="en-US">
              <a:solidFill>
                <a:schemeClr val="folHlink"/>
              </a:solidFill>
              <a:effectLst>
                <a:outerShdw blurRad="38100" dist="38100" dir="2700000" algn="tl">
                  <a:schemeClr val="bg2"/>
                </a:outerShdw>
              </a:effectLst>
            </a:endParaRPr>
          </a:p>
        </p:txBody>
      </p:sp>
      <p:sp>
        <p:nvSpPr>
          <p:cNvPr id="80900"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en-US" altLang="zh-CN">
                <a:solidFill>
                  <a:schemeClr val="folHlink"/>
                </a:solidFill>
                <a:effectLst>
                  <a:outerShdw blurRad="38100" dist="38100" dir="2700000" algn="tl">
                    <a:schemeClr val="bg2"/>
                  </a:outerShdw>
                </a:effectLst>
                <a:latin typeface="宋体" pitchFamily="2" charset="-122"/>
              </a:rPr>
              <a:t>1</a:t>
            </a:r>
            <a:r>
              <a:rPr lang="zh-CN" altLang="en-US">
                <a:solidFill>
                  <a:schemeClr val="folHlink"/>
                </a:solidFill>
                <a:effectLst>
                  <a:outerShdw blurRad="38100" dist="38100" dir="2700000" algn="tl">
                    <a:schemeClr val="bg2"/>
                  </a:outerShdw>
                </a:effectLst>
                <a:latin typeface="宋体" pitchFamily="2" charset="-122"/>
              </a:rPr>
              <a:t>、概念 </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a:solidFill>
                  <a:schemeClr val="folHlink"/>
                </a:solidFill>
                <a:effectLst>
                  <a:outerShdw blurRad="38100" dist="38100" dir="2700000" algn="tl">
                    <a:schemeClr val="bg2"/>
                  </a:outerShdw>
                </a:effectLst>
                <a:latin typeface="宋体" pitchFamily="2" charset="-122"/>
              </a:rPr>
              <a:t>2</a:t>
            </a:r>
            <a:r>
              <a:rPr lang="zh-CN" altLang="en-US">
                <a:solidFill>
                  <a:schemeClr val="folHlink"/>
                </a:solidFill>
                <a:effectLst>
                  <a:outerShdw blurRad="38100" dist="38100" dir="2700000" algn="tl">
                    <a:schemeClr val="bg2"/>
                  </a:outerShdw>
                </a:effectLst>
                <a:latin typeface="宋体" pitchFamily="2" charset="-122"/>
              </a:rPr>
              <a:t>、特征：</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由国家依法授权的机关进行</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是一种行政执法活动，具有</a:t>
            </a:r>
            <a:r>
              <a:rPr lang="zh-CN" altLang="en-US">
                <a:effectLst>
                  <a:outerShdw blurRad="38100" dist="38100" dir="2700000" algn="tl">
                    <a:schemeClr val="bg2"/>
                  </a:outerShdw>
                </a:effectLst>
                <a:latin typeface="宋体" pitchFamily="2" charset="-122"/>
              </a:rPr>
              <a:t>严肃性、权威性和国家强制性；</a:t>
            </a:r>
            <a:endParaRPr lang="zh-CN" altLang="en-US">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按照一定权限、程序和方式进行</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a:solidFill>
                  <a:schemeClr val="folHlink"/>
                </a:solidFill>
                <a:effectLst>
                  <a:outerShdw blurRad="38100" dist="38100" dir="2700000" algn="tl">
                    <a:schemeClr val="bg2"/>
                  </a:outerShdw>
                </a:effectLst>
                <a:latin typeface="宋体" pitchFamily="2" charset="-122"/>
              </a:rPr>
              <a:t>3</a:t>
            </a:r>
            <a:r>
              <a:rPr lang="zh-CN" altLang="en-US">
                <a:solidFill>
                  <a:schemeClr val="folHlink"/>
                </a:solidFill>
                <a:effectLst>
                  <a:outerShdw blurRad="38100" dist="38100" dir="2700000" algn="tl">
                    <a:schemeClr val="bg2"/>
                  </a:outerShdw>
                </a:effectLst>
                <a:latin typeface="宋体" pitchFamily="2" charset="-122"/>
              </a:rPr>
              <a:t>、内容  </a:t>
            </a:r>
            <a:r>
              <a:rPr lang="zh-CN" altLang="en-US" sz="2000">
                <a:solidFill>
                  <a:srgbClr val="FFFFFF"/>
                </a:solidFill>
                <a:effectLst>
                  <a:outerShdw blurRad="38100" dist="38100" dir="2700000" algn="tl">
                    <a:schemeClr val="bg2"/>
                  </a:outerShdw>
                </a:effectLst>
                <a:latin typeface="宋体" pitchFamily="2" charset="-122"/>
              </a:rPr>
              <a:t>（简单应用） </a:t>
            </a:r>
            <a:endParaRPr lang="zh-CN" altLang="en-US">
              <a:solidFill>
                <a:srgbClr val="FFCC66"/>
              </a:solidFill>
              <a:effectLst>
                <a:outerShdw blurRad="38100" dist="38100" dir="2700000" algn="tl">
                  <a:schemeClr val="bg2"/>
                </a:outerShdw>
              </a:effectLst>
              <a:latin typeface="宋体" pitchFamily="2" charset="-122"/>
            </a:endParaRPr>
          </a:p>
          <a:p>
            <a:pPr marL="342900" marR="0" lvl="0" indent="-342900" eaLnBrk="1" hangingPunct="1"/>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en-US" altLang="zh-CN">
              <a:solidFill>
                <a:schemeClr val="folHlink"/>
              </a:solidFill>
              <a:effectLst>
                <a:outerShdw blurRad="38100" dist="38100" dir="2700000" algn="tl">
                  <a:schemeClr val="bg2"/>
                </a:outerShdw>
              </a:effectLst>
            </a:endParaRPr>
          </a:p>
        </p:txBody>
      </p:sp>
      <p:sp>
        <p:nvSpPr>
          <p:cNvPr id="80901" name="TextBox 8090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统计法基础知识复习资料共98页，您现在浏览的是第40页!</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6"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86743F3-1E69-43E7-9012-B616BA8976A0}" type="slidenum">
              <a:rPr lang="en-US" altLang="zh-CN" sz="1000">
                <a:effectLst>
                  <a:outerShdw blurRad="38100" dist="38100" dir="2700000" algn="tl">
                    <a:schemeClr val="bg2"/>
                  </a:outerShdw>
                </a:effectLst>
              </a:rPr>
              <a:t>41</a:t>
            </a:fld>
            <a:endParaRPr lang="en-US" altLang="zh-CN" sz="1000">
              <a:effectLst>
                <a:outerShdw blurRad="38100" dist="38100" dir="2700000" algn="tl">
                  <a:schemeClr val="bg2"/>
                </a:outerShdw>
              </a:effectLst>
            </a:endParaRPr>
          </a:p>
        </p:txBody>
      </p:sp>
      <p:sp>
        <p:nvSpPr>
          <p:cNvPr id="82947"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342900" indent="-342900" algn="ctr"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342900" marR="0" lvl="0" indent="-342900" eaLnBrk="1" hangingPunct="1">
              <a:spcBef>
                <a:spcPct val="20000"/>
              </a:spcBef>
            </a:pPr>
            <a:r>
              <a:rPr lang="zh-CN" altLang="en-US">
                <a:solidFill>
                  <a:schemeClr val="folHlink"/>
                </a:solidFill>
                <a:effectLst>
                  <a:outerShdw blurRad="38100" dist="38100" dir="2700000" algn="tl">
                    <a:schemeClr val="bg2"/>
                  </a:outerShdw>
                </a:effectLst>
              </a:rPr>
              <a:t>二、统计违法案件查处程序</a:t>
            </a:r>
            <a:r>
              <a:rPr lang="zh-CN" altLang="en-US" sz="2000">
                <a:solidFill>
                  <a:srgbClr val="FFFFFF"/>
                </a:solidFill>
                <a:effectLst>
                  <a:outerShdw blurRad="38100" dist="38100" dir="2700000" algn="tl">
                    <a:schemeClr val="bg2"/>
                  </a:outerShdw>
                </a:effectLst>
                <a:latin typeface="宋体" pitchFamily="2" charset="-122"/>
              </a:rPr>
              <a:t>（综合应用） </a:t>
            </a:r>
            <a:endParaRPr lang="zh-CN" altLang="en-US">
              <a:solidFill>
                <a:schemeClr val="folHlink"/>
              </a:solidFill>
              <a:effectLst>
                <a:outerShdw blurRad="38100" dist="38100" dir="2700000" algn="tl">
                  <a:schemeClr val="bg2"/>
                </a:outerShdw>
              </a:effectLst>
            </a:endParaRPr>
          </a:p>
        </p:txBody>
      </p:sp>
      <p:sp>
        <p:nvSpPr>
          <p:cNvPr id="82948"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rPr>
              <a:t>查处统计违法案件是实施统计监督检查的一种重要方式。</a:t>
            </a:r>
            <a:endParaRPr lang="zh-CN" altLang="en-US" sz="2800">
              <a:solidFill>
                <a:schemeClr val="folHlink"/>
              </a:solidFill>
              <a:effectLst>
                <a:outerShdw blurRad="38100" dist="38100" dir="2700000" algn="tl">
                  <a:schemeClr val="bg2"/>
                </a:outerShdw>
              </a:effectLst>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、根据</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统计执法检查规定</a:t>
            </a:r>
            <a:r>
              <a:rPr lang="en-US" altLang="zh-CN" sz="2800">
                <a:solidFill>
                  <a:schemeClr val="folHlink"/>
                </a:solidFill>
                <a:effectLst>
                  <a:outerShdw blurRad="38100" dist="38100" dir="2700000" algn="tl">
                    <a:schemeClr val="bg2"/>
                  </a:outerShdw>
                </a:effectLst>
                <a:latin typeface="宋体" pitchFamily="2" charset="-122"/>
              </a:rPr>
              <a:t>》</a:t>
            </a:r>
            <a:r>
              <a:rPr lang="zh-CN" altLang="en-US" sz="2800">
                <a:solidFill>
                  <a:schemeClr val="folHlink"/>
                </a:solidFill>
                <a:effectLst>
                  <a:outerShdw blurRad="38100" dist="38100" dir="2700000" algn="tl">
                    <a:schemeClr val="bg2"/>
                  </a:outerShdw>
                </a:effectLst>
                <a:latin typeface="宋体" pitchFamily="2" charset="-122"/>
              </a:rPr>
              <a:t>的规定，办理统计行政处罚案件的程序为：</a:t>
            </a:r>
            <a:r>
              <a:rPr lang="zh-CN" altLang="en-US" sz="2800">
                <a:effectLst>
                  <a:outerShdw blurRad="38100" dist="38100" dir="2700000" algn="tl">
                    <a:schemeClr val="bg2"/>
                  </a:outerShdw>
                </a:effectLst>
                <a:latin typeface="宋体" pitchFamily="2" charset="-122"/>
              </a:rPr>
              <a:t>立案、调查、处理和结案。</a:t>
            </a:r>
            <a:endParaRPr lang="zh-CN" altLang="en-US" sz="2800">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a:t>
            </a:r>
            <a:r>
              <a:rPr lang="zh-CN" altLang="en-US" sz="2800">
                <a:solidFill>
                  <a:srgbClr val="FFC000"/>
                </a:solidFill>
                <a:effectLst>
                  <a:outerShdw blurRad="38100" dist="38100" dir="2700000" algn="tl">
                    <a:schemeClr val="bg2"/>
                  </a:outerShdw>
                </a:effectLst>
                <a:latin typeface="宋体" pitchFamily="2" charset="-122"/>
              </a:rPr>
              <a:t>立案的基本条件：</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sz="2800">
              <a:solidFill>
                <a:srgbClr val="FFC000"/>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有明确的行为人（公民、法人或者其他组织）；</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经初步审查，有违反统计法的行为，情节较重应依法追究法律责任的；</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3</a:t>
            </a:r>
            <a:r>
              <a:rPr lang="zh-CN" altLang="en-US" sz="2800">
                <a:solidFill>
                  <a:schemeClr val="folHlink"/>
                </a:solidFill>
                <a:effectLst>
                  <a:outerShdw blurRad="38100" dist="38100" dir="2700000" algn="tl">
                    <a:schemeClr val="bg2"/>
                  </a:outerShdw>
                </a:effectLst>
                <a:latin typeface="宋体" pitchFamily="2" charset="-122"/>
              </a:rPr>
              <a:t>）按照职责与分工规定，属于管辖范围的。</a:t>
            </a:r>
            <a:endParaRPr lang="zh-CN" altLang="en-US" sz="2800">
              <a:solidFill>
                <a:schemeClr val="folHlink"/>
              </a:solidFill>
              <a:effectLst>
                <a:outerShdw blurRad="38100" dist="38100" dir="2700000" algn="tl">
                  <a:schemeClr val="bg2"/>
                </a:outerShdw>
              </a:effectLst>
              <a:latin typeface="宋体" pitchFamily="2" charset="-122"/>
            </a:endParaRPr>
          </a:p>
        </p:txBody>
      </p:sp>
      <p:sp>
        <p:nvSpPr>
          <p:cNvPr id="82949" name="TextBox 8294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统计法基础知识复习资料共98页，您现在浏览的是第41页!</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780BCFD-D014-40CD-8140-3A257BC6D0D3}" type="slidenum">
              <a:rPr lang="en-US" altLang="zh-CN" sz="1000">
                <a:effectLst>
                  <a:outerShdw blurRad="38100" dist="38100" dir="2700000" algn="tl">
                    <a:schemeClr val="bg2"/>
                  </a:outerShdw>
                </a:effectLst>
              </a:rPr>
              <a:t>42</a:t>
            </a:fld>
            <a:endParaRPr lang="en-US" altLang="zh-CN" sz="1000">
              <a:effectLst>
                <a:outerShdw blurRad="38100" dist="38100" dir="2700000" algn="tl">
                  <a:schemeClr val="bg2"/>
                </a:outerShdw>
              </a:effectLst>
            </a:endParaRPr>
          </a:p>
        </p:txBody>
      </p:sp>
      <p:sp>
        <p:nvSpPr>
          <p:cNvPr id="84995" name="Rectangle 2"/>
          <p:cNvSpPr>
            <a:spLocks noGrp="1" noChangeArrowheads="1"/>
          </p:cNvSpPr>
          <p:nvPr>
            <p:ph type="title" idx="4294967295"/>
          </p:nvPr>
        </p:nvSpPr>
        <p:spPr>
          <a:xfrm>
            <a:off x="1143000" y="228600"/>
            <a:ext cx="7467600" cy="533400"/>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solidFill>
                <a:schemeClr val="folHlink"/>
              </a:solidFill>
              <a:effectLst>
                <a:outerShdw blurRad="38100" dist="38100" dir="2700000" algn="tl">
                  <a:schemeClr val="bg2"/>
                </a:outerShdw>
              </a:effectLst>
            </a:endParaRPr>
          </a:p>
        </p:txBody>
      </p:sp>
      <p:sp>
        <p:nvSpPr>
          <p:cNvPr id="84996" name="Rectangle 3"/>
          <p:cNvSpPr>
            <a:spLocks noGrp="1" noChangeArrowheads="1"/>
          </p:cNvSpPr>
          <p:nvPr>
            <p:ph type="body" idx="4294967295"/>
          </p:nvPr>
        </p:nvSpPr>
        <p:spPr>
          <a:xfrm>
            <a:off x="457200" y="10668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buClr>
                <a:srgbClr val="FFFFCC"/>
              </a:buClr>
            </a:pPr>
            <a:r>
              <a:rPr lang="en-US" altLang="zh-CN">
                <a:solidFill>
                  <a:schemeClr val="folHlink"/>
                </a:solidFill>
                <a:effectLst>
                  <a:outerShdw blurRad="38100" dist="38100" dir="2700000" algn="tl">
                    <a:schemeClr val="bg2"/>
                  </a:outerShdw>
                </a:effectLst>
                <a:latin typeface="宋体" pitchFamily="2" charset="-122"/>
              </a:rPr>
              <a:t>5</a:t>
            </a:r>
            <a:r>
              <a:rPr lang="zh-CN" altLang="en-US">
                <a:solidFill>
                  <a:schemeClr val="folHlink"/>
                </a:solidFill>
                <a:effectLst>
                  <a:outerShdw blurRad="38100" dist="38100" dir="2700000" algn="tl">
                    <a:schemeClr val="bg2"/>
                  </a:outerShdw>
                </a:effectLst>
                <a:latin typeface="宋体" pitchFamily="2" charset="-122"/>
              </a:rPr>
              <a:t>、告知义务： </a:t>
            </a:r>
            <a:r>
              <a:rPr lang="zh-CN" altLang="en-US" sz="2000">
                <a:solidFill>
                  <a:srgbClr val="FFFFFF"/>
                </a:solidFill>
                <a:effectLst>
                  <a:outerShdw blurRad="38100" dist="38100" dir="2700000" algn="tl">
                    <a:schemeClr val="bg2"/>
                  </a:outerShdw>
                </a:effectLst>
                <a:latin typeface="宋体" pitchFamily="2" charset="-122"/>
              </a:rPr>
              <a:t>（识记） </a:t>
            </a:r>
            <a:endParaRPr lang="en-US" altLang="zh-CN">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a:solidFill>
                  <a:schemeClr val="folHlink"/>
                </a:solidFill>
                <a:effectLst>
                  <a:outerShdw blurRad="38100" dist="38100" dir="2700000" algn="tl">
                    <a:schemeClr val="bg2"/>
                  </a:outerShdw>
                </a:effectLst>
                <a:latin typeface="宋体" pitchFamily="2" charset="-122"/>
              </a:rPr>
              <a:t>统计执法机关在作出行政处罚决定</a:t>
            </a:r>
            <a:r>
              <a:rPr lang="zh-CN" altLang="en-US">
                <a:effectLst>
                  <a:outerShdw blurRad="38100" dist="38100" dir="2700000" algn="tl">
                    <a:schemeClr val="bg2"/>
                  </a:outerShdw>
                </a:effectLst>
                <a:latin typeface="宋体" pitchFamily="2" charset="-122"/>
              </a:rPr>
              <a:t>之前</a:t>
            </a:r>
            <a:r>
              <a:rPr lang="zh-CN" altLang="en-US">
                <a:solidFill>
                  <a:schemeClr val="folHlink"/>
                </a:solidFill>
                <a:effectLst>
                  <a:outerShdw blurRad="38100" dist="38100" dir="2700000" algn="tl">
                    <a:schemeClr val="bg2"/>
                  </a:outerShdw>
                </a:effectLst>
                <a:latin typeface="宋体" pitchFamily="2" charset="-122"/>
              </a:rPr>
              <a:t>，应当告知当事人作出行政处罚决定的事实、理由及依据，并告知当事人依法享有的权利。</a:t>
            </a:r>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zh-CN" altLang="en-US">
              <a:solidFill>
                <a:schemeClr val="folHlink"/>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a:solidFill>
                  <a:schemeClr val="folHlink"/>
                </a:solidFill>
                <a:effectLst>
                  <a:outerShdw blurRad="38100" dist="38100" dir="2700000" algn="tl">
                    <a:schemeClr val="bg2"/>
                  </a:outerShdw>
                </a:effectLst>
                <a:latin typeface="宋体" pitchFamily="2" charset="-122"/>
              </a:rPr>
              <a:t>6</a:t>
            </a:r>
            <a:r>
              <a:rPr lang="zh-CN" altLang="en-US">
                <a:solidFill>
                  <a:schemeClr val="folHlink"/>
                </a:solidFill>
                <a:effectLst>
                  <a:outerShdw blurRad="38100" dist="38100" dir="2700000" algn="tl">
                    <a:schemeClr val="bg2"/>
                  </a:outerShdw>
                </a:effectLst>
                <a:latin typeface="宋体" pitchFamily="2" charset="-122"/>
              </a:rPr>
              <a:t>、</a:t>
            </a:r>
            <a:r>
              <a:rPr lang="zh-CN" altLang="en-US">
                <a:effectLst>
                  <a:outerShdw blurRad="38100" dist="38100" dir="2700000" algn="tl">
                    <a:schemeClr val="bg2"/>
                  </a:outerShdw>
                </a:effectLst>
                <a:latin typeface="宋体" pitchFamily="2" charset="-122"/>
              </a:rPr>
              <a:t>听证程序   </a:t>
            </a:r>
            <a:r>
              <a:rPr lang="zh-CN" altLang="en-US" sz="2000">
                <a:solidFill>
                  <a:srgbClr val="FFFFFF"/>
                </a:solidFill>
                <a:effectLst>
                  <a:outerShdw blurRad="38100" dist="38100" dir="2700000" algn="tl">
                    <a:schemeClr val="bg2"/>
                  </a:outerShdw>
                </a:effectLst>
                <a:latin typeface="宋体" pitchFamily="2" charset="-122"/>
              </a:rPr>
              <a:t>（简单应用） </a:t>
            </a:r>
            <a:endParaRPr lang="zh-CN" altLang="en-US">
              <a:solidFill>
                <a:srgbClr val="FFCC66"/>
              </a:solidFill>
              <a:effectLst>
                <a:outerShdw blurRad="38100" dist="38100" dir="2700000" algn="tl">
                  <a:schemeClr val="bg2"/>
                </a:outerShdw>
              </a:effectLst>
              <a:latin typeface="宋体" pitchFamily="2" charset="-122"/>
            </a:endParaRPr>
          </a:p>
          <a:p>
            <a:pPr marL="342900" marR="0" lvl="0" indent="-342900" eaLnBrk="1" hangingPunct="1"/>
            <a:endParaRPr lang="en-US" altLang="zh-CN">
              <a:solidFill>
                <a:schemeClr val="folHlink"/>
              </a:solidFill>
              <a:effectLst>
                <a:outerShdw blurRad="38100" dist="38100" dir="2700000" algn="tl">
                  <a:schemeClr val="bg2"/>
                </a:outerShdw>
              </a:effectLst>
            </a:endParaRPr>
          </a:p>
        </p:txBody>
      </p:sp>
      <p:sp>
        <p:nvSpPr>
          <p:cNvPr id="84997" name="TextBox 8499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统计法基础知识复习资料共98页，您现在浏览的是第42页!</a:t>
            </a: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89D1C84-BF85-480C-8FD2-2E8A4D7C6FDB}" type="slidenum">
              <a:rPr lang="en-US" altLang="zh-CN" sz="1000">
                <a:effectLst>
                  <a:outerShdw blurRad="38100" dist="38100" dir="2700000" algn="tl">
                    <a:schemeClr val="bg2"/>
                  </a:outerShdw>
                </a:effectLst>
              </a:rPr>
              <a:t>43</a:t>
            </a:fld>
            <a:endParaRPr lang="en-US" altLang="zh-CN" sz="1000">
              <a:effectLst>
                <a:outerShdw blurRad="38100" dist="38100" dir="2700000" algn="tl">
                  <a:schemeClr val="bg2"/>
                </a:outerShdw>
              </a:effectLst>
            </a:endParaRPr>
          </a:p>
        </p:txBody>
      </p:sp>
      <p:sp>
        <p:nvSpPr>
          <p:cNvPr id="87043"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r>
              <a:rPr lang="zh-CN" altLang="en-US">
                <a:solidFill>
                  <a:schemeClr val="folHlink"/>
                </a:solidFill>
                <a:effectLst>
                  <a:outerShdw blurRad="38100" dist="38100" dir="2700000" algn="tl">
                    <a:schemeClr val="bg2"/>
                  </a:outerShdw>
                </a:effectLst>
              </a:rPr>
              <a:t>三、</a:t>
            </a:r>
            <a:r>
              <a:rPr lang="zh-CN" altLang="en-US">
                <a:solidFill>
                  <a:srgbClr val="FFC000"/>
                </a:solidFill>
                <a:effectLst>
                  <a:outerShdw blurRad="38100" dist="38100" dir="2700000" algn="tl">
                    <a:schemeClr val="bg2"/>
                  </a:outerShdw>
                </a:effectLst>
              </a:rPr>
              <a:t>统计行政复议和行政诉讼</a:t>
            </a:r>
            <a:endParaRPr lang="zh-CN" altLang="en-US">
              <a:solidFill>
                <a:srgbClr val="FFC000"/>
              </a:solidFill>
              <a:effectLst>
                <a:outerShdw blurRad="38100" dist="38100" dir="2700000" algn="tl">
                  <a:schemeClr val="bg2"/>
                </a:outerShdw>
              </a:effectLst>
            </a:endParaRPr>
          </a:p>
        </p:txBody>
      </p:sp>
      <p:sp>
        <p:nvSpPr>
          <p:cNvPr id="87044"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lnSpc>
                <a:spcPct val="80000"/>
              </a:lnSpc>
            </a:pPr>
            <a:r>
              <a:rPr lang="zh-CN" altLang="en-US" sz="2000">
                <a:effectLst>
                  <a:outerShdw blurRad="38100" dist="38100" dir="2700000" algn="tl">
                    <a:schemeClr val="bg2"/>
                  </a:outerShdw>
                </a:effectLst>
                <a:latin typeface="宋体" pitchFamily="2" charset="-122"/>
              </a:rPr>
              <a:t>（综合应用：如何进行统计行政复议和行政诉讼活动。）</a:t>
            </a:r>
            <a:endParaRPr lang="en-US" altLang="zh-CN" sz="2000">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、统计行政复议</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）概念  </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）特征：</a:t>
            </a:r>
            <a:r>
              <a:rPr lang="zh-CN" altLang="en-US" sz="2000">
                <a:solidFill>
                  <a:srgbClr val="FFFFFF"/>
                </a:solidFill>
                <a:effectLst>
                  <a:outerShdw blurRad="38100" dist="38100" dir="2700000" algn="tl">
                    <a:schemeClr val="bg2"/>
                  </a:outerShdw>
                </a:effectLst>
                <a:latin typeface="宋体" pitchFamily="2" charset="-122"/>
              </a:rPr>
              <a:t> （领会）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是</a:t>
            </a:r>
            <a:r>
              <a:rPr lang="zh-CN" altLang="en-US" sz="2800">
                <a:effectLst>
                  <a:outerShdw blurRad="38100" dist="38100" dir="2700000" algn="tl">
                    <a:schemeClr val="bg2"/>
                  </a:outerShdw>
                </a:effectLst>
                <a:latin typeface="宋体" pitchFamily="2" charset="-122"/>
              </a:rPr>
              <a:t>行政机关</a:t>
            </a:r>
            <a:r>
              <a:rPr lang="zh-CN" altLang="en-US" sz="2800">
                <a:solidFill>
                  <a:schemeClr val="folHlink"/>
                </a:solidFill>
                <a:effectLst>
                  <a:outerShdw blurRad="38100" dist="38100" dir="2700000" algn="tl">
                    <a:schemeClr val="bg2"/>
                  </a:outerShdw>
                </a:effectLst>
                <a:latin typeface="宋体" pitchFamily="2" charset="-122"/>
              </a:rPr>
              <a:t>的活动；</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是上级统计行政机关对下级统计行政机关进行</a:t>
            </a:r>
            <a:r>
              <a:rPr lang="zh-CN" altLang="en-US" sz="2800">
                <a:effectLst>
                  <a:outerShdw blurRad="38100" dist="38100" dir="2700000" algn="tl">
                    <a:schemeClr val="bg2"/>
                  </a:outerShdw>
                </a:effectLst>
                <a:latin typeface="宋体" pitchFamily="2" charset="-122"/>
              </a:rPr>
              <a:t>层级监督</a:t>
            </a:r>
            <a:r>
              <a:rPr lang="zh-CN" altLang="en-US" sz="2800">
                <a:solidFill>
                  <a:schemeClr val="folHlink"/>
                </a:solidFill>
                <a:effectLst>
                  <a:outerShdw blurRad="38100" dist="38100" dir="2700000" algn="tl">
                    <a:schemeClr val="bg2"/>
                  </a:outerShdw>
                </a:effectLst>
                <a:latin typeface="宋体" pitchFamily="2" charset="-122"/>
              </a:rPr>
              <a:t>的活动；</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以引起行政争议的具体统计行政行为为</a:t>
            </a:r>
            <a:r>
              <a:rPr lang="zh-CN" altLang="en-US" sz="2800">
                <a:effectLst>
                  <a:outerShdw blurRad="38100" dist="38100" dir="2700000" algn="tl">
                    <a:schemeClr val="bg2"/>
                  </a:outerShdw>
                </a:effectLst>
                <a:latin typeface="宋体" pitchFamily="2" charset="-122"/>
              </a:rPr>
              <a:t>审查对象</a:t>
            </a:r>
            <a:r>
              <a:rPr lang="zh-CN" altLang="en-US" sz="2800">
                <a:solidFill>
                  <a:schemeClr val="folHlink"/>
                </a:solidFill>
                <a:effectLst>
                  <a:outerShdw blurRad="38100" dist="38100" dir="2700000" algn="tl">
                    <a:schemeClr val="bg2"/>
                  </a:outerShdw>
                </a:effectLst>
                <a:latin typeface="宋体" pitchFamily="2" charset="-122"/>
              </a:rPr>
              <a:t>；</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由不服具体统计行政行为的</a:t>
            </a:r>
            <a:r>
              <a:rPr lang="zh-CN" altLang="en-US" sz="2800">
                <a:effectLst>
                  <a:outerShdw blurRad="38100" dist="38100" dir="2700000" algn="tl">
                    <a:schemeClr val="bg2"/>
                  </a:outerShdw>
                </a:effectLst>
                <a:latin typeface="宋体" pitchFamily="2" charset="-122"/>
              </a:rPr>
              <a:t>利害关系人</a:t>
            </a:r>
            <a:r>
              <a:rPr lang="zh-CN" altLang="en-US" sz="2800">
                <a:solidFill>
                  <a:schemeClr val="folHlink"/>
                </a:solidFill>
                <a:effectLst>
                  <a:outerShdw blurRad="38100" dist="38100" dir="2700000" algn="tl">
                    <a:schemeClr val="bg2"/>
                  </a:outerShdw>
                </a:effectLst>
                <a:latin typeface="宋体" pitchFamily="2" charset="-122"/>
              </a:rPr>
              <a:t>依法提出申请而启动；</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lnSpc>
                <a:spcPct val="80000"/>
              </a:lnSpc>
            </a:pPr>
            <a:r>
              <a:rPr lang="zh-CN" altLang="en-US" sz="2800">
                <a:solidFill>
                  <a:schemeClr val="folHlink"/>
                </a:solidFill>
                <a:effectLst>
                  <a:outerShdw blurRad="38100" dist="38100" dir="2700000" algn="tl">
                    <a:schemeClr val="bg2"/>
                  </a:outerShdw>
                </a:effectLst>
                <a:latin typeface="宋体" pitchFamily="2" charset="-122"/>
              </a:rPr>
              <a:t>必须严格按照</a:t>
            </a:r>
            <a:r>
              <a:rPr lang="zh-CN" altLang="en-US" sz="2800">
                <a:effectLst>
                  <a:outerShdw blurRad="38100" dist="38100" dir="2700000" algn="tl">
                    <a:schemeClr val="bg2"/>
                  </a:outerShdw>
                </a:effectLst>
                <a:latin typeface="宋体" pitchFamily="2" charset="-122"/>
              </a:rPr>
              <a:t>法定程序</a:t>
            </a:r>
            <a:r>
              <a:rPr lang="zh-CN" altLang="en-US" sz="2800">
                <a:solidFill>
                  <a:schemeClr val="folHlink"/>
                </a:solidFill>
                <a:effectLst>
                  <a:outerShdw blurRad="38100" dist="38100" dir="2700000" algn="tl">
                    <a:schemeClr val="bg2"/>
                  </a:outerShdw>
                </a:effectLst>
                <a:latin typeface="宋体" pitchFamily="2" charset="-122"/>
              </a:rPr>
              <a:t>进行。</a:t>
            </a:r>
            <a:endParaRPr lang="zh-CN" altLang="en-US" sz="2800">
              <a:solidFill>
                <a:schemeClr val="folHlink"/>
              </a:solidFill>
              <a:effectLst>
                <a:outerShdw blurRad="38100" dist="38100" dir="2700000" algn="tl">
                  <a:schemeClr val="bg2"/>
                </a:outerShdw>
              </a:effectLst>
              <a:latin typeface="宋体" pitchFamily="2" charset="-122"/>
            </a:endParaRPr>
          </a:p>
        </p:txBody>
      </p:sp>
      <p:sp>
        <p:nvSpPr>
          <p:cNvPr id="87045" name="TextBox 8704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统计法基础知识复习资料共98页，您现在浏览的是第43页!</a:t>
            </a: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BCFC671-6FBA-4D62-BB9C-3B7885CD149A}" type="slidenum">
              <a:rPr lang="en-US" altLang="zh-CN" sz="1000">
                <a:effectLst>
                  <a:outerShdw blurRad="38100" dist="38100" dir="2700000" algn="tl">
                    <a:schemeClr val="bg2"/>
                  </a:outerShdw>
                </a:effectLst>
              </a:rPr>
              <a:t>44</a:t>
            </a:fld>
            <a:endParaRPr lang="en-US" altLang="zh-CN" sz="1000">
              <a:effectLst>
                <a:outerShdw blurRad="38100" dist="38100" dir="2700000" algn="tl">
                  <a:schemeClr val="bg2"/>
                </a:outerShdw>
              </a:effectLst>
            </a:endParaRPr>
          </a:p>
        </p:txBody>
      </p:sp>
      <p:sp>
        <p:nvSpPr>
          <p:cNvPr id="89091" name="Rectangle 2"/>
          <p:cNvSpPr>
            <a:spLocks noGrp="1" noChangeArrowheads="1"/>
          </p:cNvSpPr>
          <p:nvPr>
            <p:ph type="title" idx="4294967295"/>
          </p:nvPr>
        </p:nvSpPr>
        <p:spPr>
          <a:xfrm>
            <a:off x="457200" y="277812"/>
            <a:ext cx="8229600" cy="1139825"/>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a:effectLst>
                <a:outerShdw blurRad="38100" dist="38100" dir="2700000" algn="tl">
                  <a:schemeClr val="bg2"/>
                </a:outerShdw>
              </a:effectLst>
            </a:endParaRPr>
          </a:p>
        </p:txBody>
      </p:sp>
      <p:sp>
        <p:nvSpPr>
          <p:cNvPr id="89092" name="Rectangle 3"/>
          <p:cNvSpPr>
            <a:spLocks noGrp="1" noChangeArrowheads="1"/>
          </p:cNvSpPr>
          <p:nvPr>
            <p:ph type="body" idx="4294967295"/>
          </p:nvPr>
        </p:nvSpPr>
        <p:spPr>
          <a:xfrm>
            <a:off x="457200" y="1600200"/>
            <a:ext cx="8229600" cy="4530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、统计行政诉讼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sz="2800">
                <a:solidFill>
                  <a:schemeClr val="folHlink"/>
                </a:solidFill>
                <a:effectLst>
                  <a:outerShdw blurRad="38100" dist="38100" dir="2700000" algn="tl">
                    <a:schemeClr val="bg2"/>
                  </a:outerShdw>
                </a:effectLst>
                <a:latin typeface="宋体" pitchFamily="2" charset="-122"/>
              </a:rPr>
              <a:t>1</a:t>
            </a:r>
            <a:r>
              <a:rPr lang="zh-CN" altLang="en-US" sz="2800">
                <a:solidFill>
                  <a:schemeClr val="folHlink"/>
                </a:solidFill>
                <a:effectLst>
                  <a:outerShdw blurRad="38100" dist="38100" dir="2700000" algn="tl">
                    <a:schemeClr val="bg2"/>
                  </a:outerShdw>
                </a:effectLst>
                <a:latin typeface="宋体" pitchFamily="2" charset="-122"/>
              </a:rPr>
              <a:t>）概念 </a:t>
            </a:r>
            <a:r>
              <a:rPr lang="zh-CN" altLang="en-US" sz="2000">
                <a:solidFill>
                  <a:srgbClr val="FFFFFF"/>
                </a:solidFill>
                <a:effectLst>
                  <a:outerShdw blurRad="38100" dist="38100" dir="2700000" algn="tl">
                    <a:schemeClr val="bg2"/>
                  </a:outerShdw>
                </a:effectLst>
                <a:latin typeface="宋体" pitchFamily="2" charset="-122"/>
              </a:rPr>
              <a:t>（领会）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en-US" altLang="zh-CN" sz="2800">
                <a:solidFill>
                  <a:schemeClr val="folHlink"/>
                </a:solidFill>
                <a:effectLst>
                  <a:outerShdw blurRad="38100" dist="38100" dir="2700000" algn="tl">
                    <a:schemeClr val="bg2"/>
                  </a:outerShdw>
                </a:effectLst>
                <a:latin typeface="宋体" pitchFamily="2" charset="-122"/>
              </a:rPr>
              <a:t>2</a:t>
            </a:r>
            <a:r>
              <a:rPr lang="zh-CN" altLang="en-US" sz="2800">
                <a:solidFill>
                  <a:schemeClr val="folHlink"/>
                </a:solidFill>
                <a:effectLst>
                  <a:outerShdw blurRad="38100" dist="38100" dir="2700000" algn="tl">
                    <a:schemeClr val="bg2"/>
                  </a:outerShdw>
                </a:effectLst>
                <a:latin typeface="宋体" pitchFamily="2" charset="-122"/>
              </a:rPr>
              <a:t>）特征：</a:t>
            </a:r>
            <a:r>
              <a:rPr lang="zh-CN" altLang="en-US" sz="2000">
                <a:solidFill>
                  <a:srgbClr val="FFFFFF"/>
                </a:solidFill>
                <a:effectLst>
                  <a:outerShdw blurRad="38100" dist="38100" dir="2700000" algn="tl">
                    <a:schemeClr val="bg2"/>
                  </a:outerShdw>
                </a:effectLst>
                <a:latin typeface="宋体" pitchFamily="2" charset="-122"/>
              </a:rPr>
              <a:t> （领会） </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双方当事人中，</a:t>
            </a:r>
            <a:r>
              <a:rPr lang="zh-CN" altLang="en-US" sz="2800">
                <a:effectLst>
                  <a:outerShdw blurRad="38100" dist="38100" dir="2700000" algn="tl">
                    <a:schemeClr val="bg2"/>
                  </a:outerShdw>
                </a:effectLst>
                <a:latin typeface="宋体" pitchFamily="2" charset="-122"/>
              </a:rPr>
              <a:t>被告</a:t>
            </a:r>
            <a:r>
              <a:rPr lang="zh-CN" altLang="en-US" sz="2800">
                <a:solidFill>
                  <a:schemeClr val="folHlink"/>
                </a:solidFill>
                <a:effectLst>
                  <a:outerShdw blurRad="38100" dist="38100" dir="2700000" algn="tl">
                    <a:schemeClr val="bg2"/>
                  </a:outerShdw>
                </a:effectLst>
                <a:latin typeface="宋体" pitchFamily="2" charset="-122"/>
              </a:rPr>
              <a:t>只能是统计行政执法机关，</a:t>
            </a:r>
            <a:r>
              <a:rPr lang="zh-CN" altLang="en-US" sz="2800">
                <a:effectLst>
                  <a:outerShdw blurRad="38100" dist="38100" dir="2700000" algn="tl">
                    <a:schemeClr val="bg2"/>
                  </a:outerShdw>
                </a:effectLst>
                <a:latin typeface="宋体" pitchFamily="2" charset="-122"/>
              </a:rPr>
              <a:t>原告</a:t>
            </a:r>
            <a:r>
              <a:rPr lang="zh-CN" altLang="en-US" sz="2800">
                <a:solidFill>
                  <a:schemeClr val="folHlink"/>
                </a:solidFill>
                <a:effectLst>
                  <a:outerShdw blurRad="38100" dist="38100" dir="2700000" algn="tl">
                    <a:schemeClr val="bg2"/>
                  </a:outerShdw>
                </a:effectLst>
                <a:latin typeface="宋体" pitchFamily="2" charset="-122"/>
              </a:rPr>
              <a:t>是公民、法人或者其他组织；</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effectLst>
                  <a:outerShdw blurRad="38100" dist="38100" dir="2700000" algn="tl">
                    <a:schemeClr val="bg2"/>
                  </a:outerShdw>
                </a:effectLst>
                <a:latin typeface="宋体" pitchFamily="2" charset="-122"/>
              </a:rPr>
              <a:t>解决</a:t>
            </a:r>
            <a:r>
              <a:rPr lang="zh-CN" altLang="en-US" sz="2800">
                <a:solidFill>
                  <a:schemeClr val="folHlink"/>
                </a:solidFill>
                <a:effectLst>
                  <a:outerShdw blurRad="38100" dist="38100" dir="2700000" algn="tl">
                    <a:schemeClr val="bg2"/>
                  </a:outerShdw>
                </a:effectLst>
                <a:latin typeface="宋体" pitchFamily="2" charset="-122"/>
              </a:rPr>
              <a:t>的是统计行政争议；</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effectLst>
                  <a:outerShdw blurRad="38100" dist="38100" dir="2700000" algn="tl">
                    <a:schemeClr val="bg2"/>
                  </a:outerShdw>
                </a:effectLst>
                <a:latin typeface="宋体" pitchFamily="2" charset="-122"/>
              </a:rPr>
              <a:t>起因</a:t>
            </a:r>
            <a:r>
              <a:rPr lang="zh-CN" altLang="en-US" sz="2800">
                <a:solidFill>
                  <a:schemeClr val="folHlink"/>
                </a:solidFill>
                <a:effectLst>
                  <a:outerShdw blurRad="38100" dist="38100" dir="2700000" algn="tl">
                    <a:schemeClr val="bg2"/>
                  </a:outerShdw>
                </a:effectLst>
                <a:latin typeface="宋体" pitchFamily="2" charset="-122"/>
              </a:rPr>
              <a:t>是相对人对具体统计行政行为不服，持有异议，认为侵犯了其合法权益；</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r>
              <a:rPr lang="zh-CN" altLang="en-US" sz="2800">
                <a:solidFill>
                  <a:schemeClr val="folHlink"/>
                </a:solidFill>
                <a:effectLst>
                  <a:outerShdw blurRad="38100" dist="38100" dir="2700000" algn="tl">
                    <a:schemeClr val="bg2"/>
                  </a:outerShdw>
                </a:effectLst>
                <a:latin typeface="宋体" pitchFamily="2" charset="-122"/>
              </a:rPr>
              <a:t>是在</a:t>
            </a:r>
            <a:r>
              <a:rPr lang="zh-CN" altLang="en-US" sz="2800">
                <a:effectLst>
                  <a:outerShdw blurRad="38100" dist="38100" dir="2700000" algn="tl">
                    <a:schemeClr val="bg2"/>
                  </a:outerShdw>
                </a:effectLst>
                <a:latin typeface="宋体" pitchFamily="2" charset="-122"/>
              </a:rPr>
              <a:t>人民法院</a:t>
            </a:r>
            <a:r>
              <a:rPr lang="zh-CN" altLang="en-US" sz="2800">
                <a:solidFill>
                  <a:schemeClr val="folHlink"/>
                </a:solidFill>
                <a:effectLst>
                  <a:outerShdw blurRad="38100" dist="38100" dir="2700000" algn="tl">
                    <a:schemeClr val="bg2"/>
                  </a:outerShdw>
                </a:effectLst>
                <a:latin typeface="宋体" pitchFamily="2" charset="-122"/>
              </a:rPr>
              <a:t>的主持下进行。</a:t>
            </a:r>
            <a:endParaRPr lang="zh-CN" altLang="en-US" sz="2800">
              <a:solidFill>
                <a:schemeClr val="folHlink"/>
              </a:solidFill>
              <a:effectLst>
                <a:outerShdw blurRad="38100" dist="38100" dir="2700000" algn="tl">
                  <a:schemeClr val="bg2"/>
                </a:outerShdw>
              </a:effectLst>
              <a:latin typeface="宋体" pitchFamily="2" charset="-122"/>
            </a:endParaRPr>
          </a:p>
          <a:p>
            <a:pPr marL="342900" marR="0" lvl="0" indent="-342900" eaLnBrk="1" hangingPunct="1"/>
            <a:endParaRPr lang="en-US" altLang="zh-CN" sz="2800">
              <a:solidFill>
                <a:schemeClr val="folHlink"/>
              </a:solidFill>
              <a:effectLst>
                <a:outerShdw blurRad="38100" dist="38100" dir="2700000" algn="tl">
                  <a:schemeClr val="bg2"/>
                </a:outerShdw>
              </a:effectLst>
            </a:endParaRPr>
          </a:p>
        </p:txBody>
      </p:sp>
      <p:sp>
        <p:nvSpPr>
          <p:cNvPr id="89093" name="TextBox 8909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统计法基础知识复习资料共98页，您现在浏览的是第44页!</a:t>
            </a: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224BA2E-3FAD-4645-9E5E-535EC2806E21}" type="slidenum">
              <a:rPr lang="en-US" altLang="zh-CN" sz="1000">
                <a:effectLst>
                  <a:outerShdw blurRad="38100" dist="38100" dir="2700000" algn="tl">
                    <a:schemeClr val="bg2"/>
                  </a:outerShdw>
                </a:effectLst>
              </a:rPr>
              <a:t>45</a:t>
            </a:fld>
            <a:endParaRPr lang="en-US" altLang="zh-CN" sz="1000">
              <a:effectLst>
                <a:outerShdw blurRad="38100" dist="38100" dir="2700000" algn="tl">
                  <a:schemeClr val="bg2"/>
                </a:outerShdw>
              </a:effectLst>
            </a:endParaRPr>
          </a:p>
        </p:txBody>
      </p:sp>
      <p:sp>
        <p:nvSpPr>
          <p:cNvPr id="91139" name="Rectangle 2"/>
          <p:cNvSpPr>
            <a:spLocks noGrp="1" noChangeArrowheads="1"/>
          </p:cNvSpPr>
          <p:nvPr>
            <p:ph type="title" idx="4294967295"/>
          </p:nvPr>
        </p:nvSpPr>
        <p:spPr>
          <a:xfrm>
            <a:off x="457200" y="277812"/>
            <a:ext cx="8229600" cy="1793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91140" name="Rectangle 3"/>
          <p:cNvSpPr>
            <a:spLocks noGrp="1" noChangeArrowheads="1"/>
          </p:cNvSpPr>
          <p:nvPr>
            <p:ph type="body" idx="4294967295"/>
          </p:nvPr>
        </p:nvSpPr>
        <p:spPr>
          <a:xfrm>
            <a:off x="457200" y="381000"/>
            <a:ext cx="8229600" cy="54451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en-US" sz="2800">
                <a:effectLst>
                  <a:outerShdw blurRad="38100" dist="38100" dir="2700000" algn="tl">
                    <a:schemeClr val="bg2"/>
                  </a:outerShdw>
                </a:effectLst>
                <a:latin typeface="宋体" pitchFamily="2" charset="-122"/>
              </a:rPr>
              <a:t>一、选择题</a:t>
            </a:r>
            <a:endParaRPr lang="zh-CN" altLang="en-US" sz="28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1</a:t>
            </a:r>
            <a:r>
              <a:rPr lang="zh-CN" altLang="en-US" sz="2400">
                <a:effectLst>
                  <a:outerShdw blurRad="38100" dist="38100" dir="2700000" algn="tl">
                    <a:schemeClr val="bg2"/>
                  </a:outerShdw>
                </a:effectLst>
                <a:latin typeface="宋体" pitchFamily="2" charset="-122"/>
              </a:rPr>
              <a:t>、统计行政机关对给予（    ）的行政处罚案件应当组织听证。</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．罚款		</a:t>
            </a:r>
            <a:r>
              <a:rPr lang="en-US" altLang="zh-CN" sz="2400">
                <a:effectLst>
                  <a:outerShdw blurRad="38100" dist="38100" dir="2700000" algn="tl">
                    <a:schemeClr val="bg2"/>
                  </a:outerShdw>
                </a:effectLst>
                <a:latin typeface="宋体" pitchFamily="2" charset="-122"/>
              </a:rPr>
              <a:t>B</a:t>
            </a:r>
            <a:r>
              <a:rPr lang="zh-CN" altLang="en-US" sz="2400">
                <a:effectLst>
                  <a:outerShdw blurRad="38100" dist="38100" dir="2700000" algn="tl">
                    <a:schemeClr val="bg2"/>
                  </a:outerShdw>
                </a:effectLst>
                <a:latin typeface="宋体" pitchFamily="2" charset="-122"/>
              </a:rPr>
              <a:t>．通报批评</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．警告		</a:t>
            </a:r>
            <a:r>
              <a:rPr lang="en-US" altLang="zh-CN" sz="2400">
                <a:solidFill>
                  <a:srgbClr val="FF9900"/>
                </a:solidFill>
                <a:effectLst>
                  <a:outerShdw blurRad="38100" dist="38100" dir="2700000" algn="tl">
                    <a:schemeClr val="bg2"/>
                  </a:outerShdw>
                </a:effectLst>
                <a:latin typeface="宋体" pitchFamily="2" charset="-122"/>
              </a:rPr>
              <a:t>D</a:t>
            </a:r>
            <a:r>
              <a:rPr lang="zh-CN" altLang="en-US" sz="2400">
                <a:solidFill>
                  <a:srgbClr val="FF9900"/>
                </a:solidFill>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较大数额罚款</a:t>
            </a:r>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2</a:t>
            </a:r>
            <a:r>
              <a:rPr lang="zh-CN" altLang="en-US" sz="2400">
                <a:effectLst>
                  <a:outerShdw blurRad="38100" dist="38100" dir="2700000" algn="tl">
                    <a:schemeClr val="bg2"/>
                  </a:outerShdw>
                </a:effectLst>
                <a:latin typeface="宋体" pitchFamily="2" charset="-122"/>
              </a:rPr>
              <a:t>、复议机关作出复议决定的期限为受理行政复议申请之日起（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 30</a:t>
            </a:r>
            <a:r>
              <a:rPr lang="zh-CN" altLang="en-US" sz="2400">
                <a:effectLst>
                  <a:outerShdw blurRad="38100" dist="38100" dir="2700000" algn="tl">
                    <a:schemeClr val="bg2"/>
                  </a:outerShdw>
                </a:effectLst>
                <a:latin typeface="宋体" pitchFamily="2" charset="-122"/>
              </a:rPr>
              <a:t>日内   </a:t>
            </a:r>
            <a:r>
              <a:rPr lang="en-US" altLang="zh-CN" sz="2400">
                <a:solidFill>
                  <a:srgbClr val="FF99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 60</a:t>
            </a:r>
            <a:r>
              <a:rPr lang="zh-CN" altLang="en-US" sz="2400">
                <a:effectLst>
                  <a:outerShdw blurRad="38100" dist="38100" dir="2700000" algn="tl">
                    <a:schemeClr val="bg2"/>
                  </a:outerShdw>
                </a:effectLst>
                <a:latin typeface="宋体" pitchFamily="2" charset="-122"/>
              </a:rPr>
              <a:t>日内   </a:t>
            </a:r>
            <a:r>
              <a:rPr lang="en-US" altLang="zh-CN" sz="2400">
                <a:effectLst>
                  <a:outerShdw blurRad="38100" dist="38100" dir="2700000" algn="tl">
                    <a:schemeClr val="bg2"/>
                  </a:outerShdw>
                </a:effectLst>
                <a:latin typeface="宋体" pitchFamily="2" charset="-122"/>
              </a:rPr>
              <a:t>C. 90</a:t>
            </a:r>
            <a:r>
              <a:rPr lang="zh-CN" altLang="en-US" sz="2400">
                <a:effectLst>
                  <a:outerShdw blurRad="38100" dist="38100" dir="2700000" algn="tl">
                    <a:schemeClr val="bg2"/>
                  </a:outerShdw>
                </a:effectLst>
                <a:latin typeface="宋体" pitchFamily="2" charset="-122"/>
              </a:rPr>
              <a:t>日内   </a:t>
            </a:r>
            <a:r>
              <a:rPr lang="en-US" altLang="zh-CN" sz="2400">
                <a:effectLst>
                  <a:outerShdw blurRad="38100" dist="38100" dir="2700000" algn="tl">
                    <a:schemeClr val="bg2"/>
                  </a:outerShdw>
                </a:effectLst>
                <a:latin typeface="宋体" pitchFamily="2" charset="-122"/>
              </a:rPr>
              <a:t>D. 120</a:t>
            </a:r>
            <a:r>
              <a:rPr lang="zh-CN" altLang="en-US" sz="2400">
                <a:effectLst>
                  <a:outerShdw blurRad="38100" dist="38100" dir="2700000" algn="tl">
                    <a:schemeClr val="bg2"/>
                  </a:outerShdw>
                </a:effectLst>
                <a:latin typeface="宋体" pitchFamily="2" charset="-122"/>
              </a:rPr>
              <a:t>日内 </a:t>
            </a:r>
            <a:endParaRPr lang="en-US" altLang="zh-CN"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3</a:t>
            </a:r>
            <a:r>
              <a:rPr lang="zh-CN" altLang="en-US" sz="2400">
                <a:effectLst>
                  <a:outerShdw blurRad="38100" dist="38100" dir="2700000" algn="tl">
                    <a:schemeClr val="bg2"/>
                  </a:outerShdw>
                </a:effectLst>
                <a:latin typeface="宋体" pitchFamily="2" charset="-122"/>
              </a:rPr>
              <a:t>、在统计行政诉讼中，县级以上人民政府统计机构是（  ）。 </a:t>
            </a:r>
            <a:endParaRPr lang="zh-CN" altLang="en-US"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a:t>
            </a:r>
            <a:r>
              <a:rPr lang="zh-CN" altLang="en-US" sz="2400">
                <a:effectLst>
                  <a:outerShdw blurRad="38100" dist="38100" dir="2700000" algn="tl">
                    <a:schemeClr val="bg2"/>
                  </a:outerShdw>
                </a:effectLst>
                <a:latin typeface="宋体" pitchFamily="2" charset="-122"/>
              </a:rPr>
              <a:t>原告      </a:t>
            </a:r>
            <a:r>
              <a:rPr lang="en-US" altLang="zh-CN" sz="2400">
                <a:solidFill>
                  <a:srgbClr val="FF9900"/>
                </a:solidFill>
                <a:effectLst>
                  <a:outerShdw blurRad="38100" dist="38100" dir="2700000" algn="tl">
                    <a:schemeClr val="bg2"/>
                  </a:outerShdw>
                </a:effectLst>
                <a:latin typeface="宋体" pitchFamily="2" charset="-122"/>
              </a:rPr>
              <a:t>B</a:t>
            </a:r>
            <a:r>
              <a:rPr lang="en-US" altLang="zh-CN" sz="2400">
                <a:effectLst>
                  <a:outerShdw blurRad="38100" dist="38100" dir="2700000" algn="tl">
                    <a:schemeClr val="bg2"/>
                  </a:outerShdw>
                </a:effectLst>
                <a:latin typeface="宋体" pitchFamily="2" charset="-122"/>
              </a:rPr>
              <a:t>.</a:t>
            </a:r>
            <a:r>
              <a:rPr lang="zh-CN" altLang="en-US" sz="2400">
                <a:effectLst>
                  <a:outerShdw blurRad="38100" dist="38100" dir="2700000" algn="tl">
                    <a:schemeClr val="bg2"/>
                  </a:outerShdw>
                </a:effectLst>
                <a:latin typeface="宋体" pitchFamily="2" charset="-122"/>
              </a:rPr>
              <a:t>被告     </a:t>
            </a:r>
            <a:r>
              <a:rPr lang="en-US" altLang="zh-CN" sz="2400">
                <a:effectLst>
                  <a:outerShdw blurRad="38100" dist="38100" dir="2700000" algn="tl">
                    <a:schemeClr val="bg2"/>
                  </a:outerShdw>
                </a:effectLst>
                <a:latin typeface="宋体" pitchFamily="2" charset="-122"/>
              </a:rPr>
              <a:t>C.</a:t>
            </a:r>
            <a:r>
              <a:rPr lang="zh-CN" altLang="en-US" sz="2400">
                <a:effectLst>
                  <a:outerShdw blurRad="38100" dist="38100" dir="2700000" algn="tl">
                    <a:schemeClr val="bg2"/>
                  </a:outerShdw>
                </a:effectLst>
                <a:latin typeface="宋体" pitchFamily="2" charset="-122"/>
              </a:rPr>
              <a:t>法官     </a:t>
            </a:r>
            <a:r>
              <a:rPr lang="en-US" altLang="zh-CN" sz="2400">
                <a:effectLst>
                  <a:outerShdw blurRad="38100" dist="38100" dir="2700000" algn="tl">
                    <a:schemeClr val="bg2"/>
                  </a:outerShdw>
                </a:effectLst>
                <a:latin typeface="宋体" pitchFamily="2" charset="-122"/>
              </a:rPr>
              <a:t>D.</a:t>
            </a:r>
            <a:r>
              <a:rPr lang="zh-CN" altLang="en-US" sz="2400">
                <a:effectLst>
                  <a:outerShdw blurRad="38100" dist="38100" dir="2700000" algn="tl">
                    <a:schemeClr val="bg2"/>
                  </a:outerShdw>
                </a:effectLst>
                <a:latin typeface="宋体" pitchFamily="2" charset="-122"/>
              </a:rPr>
              <a:t>证人 </a:t>
            </a:r>
            <a:endParaRPr lang="zh-CN" altLang="en-US" sz="2400">
              <a:effectLst>
                <a:outerShdw blurRad="38100" dist="38100" dir="2700000" algn="tl">
                  <a:schemeClr val="bg2"/>
                </a:outerShdw>
              </a:effectLst>
              <a:latin typeface="宋体" pitchFamily="2" charset="-122"/>
            </a:endParaRPr>
          </a:p>
          <a:p>
            <a:pPr marL="342900" marR="0" lvl="0" indent="-342900" eaLnBrk="1" hangingPunct="1"/>
            <a:endParaRPr lang="zh-CN" altLang="en-US" sz="2400">
              <a:effectLst>
                <a:outerShdw blurRad="38100" dist="38100" dir="2700000" algn="tl">
                  <a:schemeClr val="bg2"/>
                </a:outerShdw>
              </a:effectLst>
              <a:latin typeface="宋体" pitchFamily="2" charset="-122"/>
            </a:endParaRPr>
          </a:p>
        </p:txBody>
      </p:sp>
      <p:sp>
        <p:nvSpPr>
          <p:cNvPr id="91141" name="TextBox 9114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统计法基础知识复习资料共98页，您现在浏览的是第45页!</a:t>
            </a: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标题 1"/>
          <p:cNvSpPr>
            <a:spLocks noGrp="1"/>
          </p:cNvSpPr>
          <p:nvPr>
            <p:ph type="title" idx="4294967295"/>
          </p:nvPr>
        </p:nvSpPr>
        <p:spPr>
          <a:xfrm>
            <a:off x="381000" y="-76200"/>
            <a:ext cx="8229600" cy="533400"/>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93187" name="内容占位符 2"/>
          <p:cNvSpPr>
            <a:spLocks noGrp="1"/>
          </p:cNvSpPr>
          <p:nvPr>
            <p:ph idx="4294967295"/>
          </p:nvPr>
        </p:nvSpPr>
        <p:spPr>
          <a:xfrm>
            <a:off x="457200" y="609600"/>
            <a:ext cx="8229600" cy="4987925"/>
          </a:xfrm>
        </p:spPr>
        <p:txBody>
          <a:bodyPr vert="horz" wrap="square" lIns="91440" tIns="45720" rIns="91440" bIns="45720" numCol="1" anchor="t" anchorCtr="0" compatLnSpc="1">
            <a:prstTxWarp prst="textNoShape">
              <a:avLst/>
            </a:prstTxWarp>
            <a:noAutofit/>
          </a:bodyPr>
          <a:lstStyle>
            <a:lvl1pPr marL="0" indent="0" algn="l"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0" marR="0" lvl="0" indent="0" eaLnBrk="1" hangingPunct="1">
              <a:buClr>
                <a:srgbClr val="FFFFCC"/>
              </a:buClr>
              <a:buNone/>
            </a:pPr>
            <a:endParaRPr lang="en-US" altLang="zh-CN" sz="2400">
              <a:solidFill>
                <a:srgbClr val="FFFFFF"/>
              </a:solidFill>
              <a:effectLst>
                <a:outerShdw blurRad="38100" dist="38100" dir="2700000" algn="tl">
                  <a:schemeClr val="bg2"/>
                </a:outerShdw>
              </a:effectLst>
            </a:endParaRPr>
          </a:p>
          <a:p>
            <a:pPr marL="0" marR="0" lvl="0" indent="0" eaLnBrk="1" hangingPunct="1">
              <a:buClr>
                <a:srgbClr val="FFFFCC"/>
              </a:buClr>
              <a:buNone/>
            </a:pPr>
            <a:r>
              <a:rPr lang="zh-CN" altLang="en-US" sz="2400">
                <a:solidFill>
                  <a:srgbClr val="FFFFFF"/>
                </a:solidFill>
                <a:effectLst>
                  <a:outerShdw blurRad="38100" dist="38100" dir="2700000" algn="tl">
                    <a:schemeClr val="bg2"/>
                  </a:outerShdw>
                </a:effectLst>
              </a:rPr>
              <a:t>二、案例分析题</a:t>
            </a:r>
            <a:endParaRPr lang="zh-CN" altLang="en-US" sz="2400">
              <a:solidFill>
                <a:srgbClr val="FFFFFF"/>
              </a:solidFill>
              <a:effectLst>
                <a:outerShdw blurRad="38100" dist="38100" dir="2700000" algn="tl">
                  <a:schemeClr val="bg2"/>
                </a:outerShdw>
              </a:effectLst>
            </a:endParaRPr>
          </a:p>
          <a:p>
            <a:pPr marL="0" marR="0" lvl="0" indent="0" eaLnBrk="1" hangingPunct="1">
              <a:lnSpc>
                <a:spcPct val="150000"/>
              </a:lnSpc>
              <a:buClr>
                <a:srgbClr val="FFFFCC"/>
              </a:buClr>
              <a:buNone/>
            </a:pPr>
            <a:r>
              <a:rPr lang="en-US" altLang="zh-CN" sz="2400">
                <a:solidFill>
                  <a:srgbClr val="FFFFFF"/>
                </a:solidFill>
                <a:effectLst>
                  <a:outerShdw blurRad="38100" dist="38100" dir="2700000" algn="tl">
                    <a:schemeClr val="bg2"/>
                  </a:outerShdw>
                </a:effectLst>
                <a:latin typeface="宋体" pitchFamily="2" charset="-122"/>
              </a:rPr>
              <a:t>1</a:t>
            </a:r>
            <a:r>
              <a:rPr lang="zh-CN" altLang="en-US" sz="2400">
                <a:solidFill>
                  <a:srgbClr val="FFFFFF"/>
                </a:solidFill>
                <a:effectLst>
                  <a:outerShdw blurRad="38100" dist="38100" dir="2700000" algn="tl">
                    <a:schemeClr val="bg2"/>
                  </a:outerShdw>
                </a:effectLst>
                <a:latin typeface="宋体" pitchFamily="2" charset="-122"/>
              </a:rPr>
              <a:t>、国家统计局派出的某县级调查队在统计执法检查中发现某工业企业上报的产品销售价格严重失实，遂启动统计违法案件查处程序，给予该企业警告并罚款</a:t>
            </a:r>
            <a:r>
              <a:rPr lang="en-US" altLang="zh-CN" sz="2400">
                <a:solidFill>
                  <a:srgbClr val="FFFFFF"/>
                </a:solidFill>
                <a:effectLst>
                  <a:outerShdw blurRad="38100" dist="38100" dir="2700000" algn="tl">
                    <a:schemeClr val="bg2"/>
                  </a:outerShdw>
                </a:effectLst>
                <a:latin typeface="宋体" pitchFamily="2" charset="-122"/>
              </a:rPr>
              <a:t>5</a:t>
            </a:r>
            <a:r>
              <a:rPr lang="zh-CN" altLang="en-US" sz="2400">
                <a:solidFill>
                  <a:srgbClr val="FFFFFF"/>
                </a:solidFill>
                <a:effectLst>
                  <a:outerShdw blurRad="38100" dist="38100" dir="2700000" algn="tl">
                    <a:schemeClr val="bg2"/>
                  </a:outerShdw>
                </a:effectLst>
                <a:latin typeface="宋体" pitchFamily="2" charset="-122"/>
              </a:rPr>
              <a:t>万元的处罚。</a:t>
            </a:r>
            <a:endParaRPr lang="en-US" altLang="zh-CN" sz="2400">
              <a:solidFill>
                <a:srgbClr val="FFFFFF"/>
              </a:solidFill>
              <a:effectLst>
                <a:outerShdw blurRad="38100" dist="38100" dir="2700000" algn="tl">
                  <a:schemeClr val="bg2"/>
                </a:outerShdw>
              </a:effectLst>
              <a:latin typeface="宋体" pitchFamily="2" charset="-122"/>
            </a:endParaRPr>
          </a:p>
          <a:p>
            <a:pPr marL="0" marR="0" lvl="0" indent="0" eaLnBrk="1" hangingPunct="1">
              <a:lnSpc>
                <a:spcPct val="150000"/>
              </a:lnSpc>
              <a:buClr>
                <a:srgbClr val="FFFFCC"/>
              </a:buClr>
              <a:buNone/>
            </a:pPr>
            <a:r>
              <a:rPr lang="zh-CN" altLang="en-US" sz="2400">
                <a:solidFill>
                  <a:srgbClr val="FFFFFF"/>
                </a:solidFill>
                <a:effectLst>
                  <a:outerShdw blurRad="38100" dist="38100" dir="2700000" algn="tl">
                    <a:schemeClr val="bg2"/>
                  </a:outerShdw>
                </a:effectLst>
                <a:latin typeface="宋体" pitchFamily="2" charset="-122"/>
              </a:rPr>
              <a:t>请回答：</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lnSpc>
                <a:spcPct val="150000"/>
              </a:lnSpc>
              <a:buClr>
                <a:srgbClr val="FFFFCC"/>
              </a:buClr>
            </a:pPr>
            <a:r>
              <a:rPr lang="en-US" altLang="zh-CN" sz="2400">
                <a:solidFill>
                  <a:srgbClr val="FFFFFF"/>
                </a:solidFill>
                <a:effectLst>
                  <a:outerShdw blurRad="38100" dist="38100" dir="2700000" algn="tl">
                    <a:schemeClr val="bg2"/>
                  </a:outerShdw>
                </a:effectLst>
                <a:latin typeface="宋体" pitchFamily="2" charset="-122"/>
              </a:rPr>
              <a:t>(1)</a:t>
            </a:r>
            <a:r>
              <a:rPr lang="zh-CN" altLang="en-US" sz="2400">
                <a:solidFill>
                  <a:srgbClr val="FFFFFF"/>
                </a:solidFill>
                <a:effectLst>
                  <a:outerShdw blurRad="38100" dist="38100" dir="2700000" algn="tl">
                    <a:schemeClr val="bg2"/>
                  </a:outerShdw>
                </a:effectLst>
                <a:latin typeface="宋体" pitchFamily="2" charset="-122"/>
              </a:rPr>
              <a:t>统计违法案件查处的程序有（  ）。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lnSpc>
                <a:spcPct val="150000"/>
              </a:lnSpc>
              <a:buClr>
                <a:srgbClr val="FFFFCC"/>
              </a:buClr>
            </a:pPr>
            <a:r>
              <a:rPr lang="en-US" altLang="zh-CN" sz="2400">
                <a:solidFill>
                  <a:srgbClr val="FF9900"/>
                </a:solidFill>
                <a:effectLst>
                  <a:outerShdw blurRad="38100" dist="38100" dir="2700000" algn="tl">
                    <a:schemeClr val="bg2"/>
                  </a:outerShdw>
                </a:effectLst>
                <a:latin typeface="宋体" pitchFamily="2" charset="-122"/>
              </a:rPr>
              <a:t>A</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立案、调查           </a:t>
            </a:r>
            <a:r>
              <a:rPr lang="en-US" altLang="zh-CN" sz="2400">
                <a:solidFill>
                  <a:srgbClr val="FFFFFF"/>
                </a:solidFill>
                <a:effectLst>
                  <a:outerShdw blurRad="38100" dist="38100" dir="2700000" algn="tl">
                    <a:schemeClr val="bg2"/>
                  </a:outerShdw>
                </a:effectLst>
                <a:latin typeface="宋体" pitchFamily="2" charset="-122"/>
              </a:rPr>
              <a:t>B.</a:t>
            </a:r>
            <a:r>
              <a:rPr lang="zh-CN" altLang="en-US" sz="2400">
                <a:solidFill>
                  <a:srgbClr val="FFFFFF"/>
                </a:solidFill>
                <a:effectLst>
                  <a:outerShdw blurRad="38100" dist="38100" dir="2700000" algn="tl">
                    <a:schemeClr val="bg2"/>
                  </a:outerShdw>
                </a:effectLst>
                <a:latin typeface="宋体" pitchFamily="2" charset="-122"/>
              </a:rPr>
              <a:t>听证、处理   </a:t>
            </a:r>
            <a:endParaRPr lang="en-US"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lnSpc>
                <a:spcPct val="150000"/>
              </a:lnSpc>
              <a:buClr>
                <a:srgbClr val="FFFFCC"/>
              </a:buClr>
            </a:pPr>
            <a:r>
              <a:rPr lang="en-US" altLang="zh-CN" sz="2400">
                <a:solidFill>
                  <a:srgbClr val="FFFFFF"/>
                </a:solidFill>
                <a:effectLst>
                  <a:outerShdw blurRad="38100" dist="38100" dir="2700000" algn="tl">
                    <a:schemeClr val="bg2"/>
                  </a:outerShdw>
                </a:effectLst>
                <a:latin typeface="宋体" pitchFamily="2" charset="-122"/>
              </a:rPr>
              <a:t>C.</a:t>
            </a:r>
            <a:r>
              <a:rPr lang="zh-CN" altLang="en-US" sz="2400">
                <a:solidFill>
                  <a:srgbClr val="FFFFFF"/>
                </a:solidFill>
                <a:effectLst>
                  <a:outerShdw blurRad="38100" dist="38100" dir="2700000" algn="tl">
                    <a:schemeClr val="bg2"/>
                  </a:outerShdw>
                </a:effectLst>
                <a:latin typeface="宋体" pitchFamily="2" charset="-122"/>
              </a:rPr>
              <a:t>取证、结案           </a:t>
            </a:r>
            <a:r>
              <a:rPr lang="en-US" altLang="zh-CN" sz="2400">
                <a:solidFill>
                  <a:srgbClr val="FF9900"/>
                </a:solidFill>
                <a:effectLst>
                  <a:outerShdw blurRad="38100" dist="38100" dir="2700000" algn="tl">
                    <a:schemeClr val="bg2"/>
                  </a:outerShdw>
                </a:effectLst>
                <a:latin typeface="宋体" pitchFamily="2" charset="-122"/>
              </a:rPr>
              <a:t>D</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处理、结案 </a:t>
            </a:r>
            <a:endParaRPr lang="zh-CN" altLang="en-US" sz="2400">
              <a:solidFill>
                <a:srgbClr val="FFFFFF"/>
              </a:solidFill>
              <a:effectLst>
                <a:outerShdw blurRad="38100" dist="38100" dir="2700000" algn="tl">
                  <a:schemeClr val="bg2"/>
                </a:outerShdw>
              </a:effectLst>
              <a:latin typeface="宋体" pitchFamily="2" charset="-122"/>
            </a:endParaRPr>
          </a:p>
        </p:txBody>
      </p:sp>
      <p:sp>
        <p:nvSpPr>
          <p:cNvPr id="93188"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1D22E5E7-5389-40F0-8629-917B962C8EE1}" type="slidenum">
              <a:rPr lang="en-US" altLang="zh-CN" sz="1000">
                <a:effectLst>
                  <a:outerShdw blurRad="38100" dist="38100" dir="2700000" algn="tl">
                    <a:schemeClr val="bg2"/>
                  </a:outerShdw>
                </a:effectLst>
              </a:rPr>
              <a:t>46</a:t>
            </a:fld>
            <a:endParaRPr lang="en-US" altLang="zh-CN" sz="1000">
              <a:effectLst>
                <a:outerShdw blurRad="38100" dist="38100" dir="2700000" algn="tl">
                  <a:schemeClr val="bg2"/>
                </a:outerShdw>
              </a:effectLst>
            </a:endParaRPr>
          </a:p>
        </p:txBody>
      </p:sp>
      <p:sp>
        <p:nvSpPr>
          <p:cNvPr id="93189" name="TextBox 9318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统计法基础知识复习资料共98页，您现在浏览的是第46页!</a:t>
            </a: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5234" name="标题 1"/>
          <p:cNvSpPr>
            <a:spLocks noGrp="1"/>
          </p:cNvSpPr>
          <p:nvPr>
            <p:ph type="title" idx="4294967295"/>
          </p:nvPr>
        </p:nvSpPr>
        <p:spPr>
          <a:xfrm>
            <a:off x="457200" y="277812"/>
            <a:ext cx="8229600" cy="6365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95235" name="内容占位符 2"/>
          <p:cNvSpPr>
            <a:spLocks noGrp="1"/>
          </p:cNvSpPr>
          <p:nvPr>
            <p:ph idx="4294967295"/>
          </p:nvPr>
        </p:nvSpPr>
        <p:spPr>
          <a:xfrm>
            <a:off x="457200" y="1447800"/>
            <a:ext cx="8229600" cy="46831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(4)</a:t>
            </a:r>
            <a:r>
              <a:rPr lang="zh-CN" altLang="en-US" sz="2400">
                <a:solidFill>
                  <a:srgbClr val="FFFFFF"/>
                </a:solidFill>
                <a:effectLst>
                  <a:outerShdw blurRad="38100" dist="38100" dir="2700000" algn="tl">
                    <a:schemeClr val="bg2"/>
                  </a:outerShdw>
                </a:effectLst>
                <a:latin typeface="宋体" pitchFamily="2" charset="-122"/>
              </a:rPr>
              <a:t>该企业如果对维持原处罚决定的行政复议不服，认为调查队的行为侵犯其合法权益，拟提起行政诉讼，提起行政诉讼的有效期限是收到复议决定书之日起 </a:t>
            </a:r>
            <a:r>
              <a:rPr lang="en-US" altLang="zh-CN" sz="2400">
                <a:solidFill>
                  <a:srgbClr val="FFFFFF"/>
                </a:solidFill>
                <a:effectLst>
                  <a:outerShdw blurRad="38100" dist="38100" dir="2700000" algn="tl">
                    <a:schemeClr val="bg2"/>
                  </a:outerShdw>
                </a:effectLst>
                <a:latin typeface="宋体" pitchFamily="2" charset="-122"/>
              </a:rPr>
              <a:t>(    )</a:t>
            </a:r>
            <a:r>
              <a:rPr lang="zh-CN" altLang="en-US" sz="2400">
                <a:solidFill>
                  <a:srgbClr val="FFFFFF"/>
                </a:solidFill>
                <a:effectLst>
                  <a:outerShdw blurRad="38100" dist="38100" dir="2700000" algn="tl">
                    <a:schemeClr val="bg2"/>
                  </a:outerShdw>
                </a:effectLst>
                <a:latin typeface="宋体" pitchFamily="2" charset="-122"/>
              </a:rPr>
              <a:t>。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9900"/>
                </a:solidFill>
                <a:effectLst>
                  <a:outerShdw blurRad="38100" dist="38100" dir="2700000" algn="tl">
                    <a:schemeClr val="bg2"/>
                  </a:outerShdw>
                </a:effectLst>
                <a:latin typeface="宋体" pitchFamily="2" charset="-122"/>
              </a:rPr>
              <a:t>A</a:t>
            </a:r>
            <a:r>
              <a:rPr lang="en-US" altLang="zh-CN" sz="2400">
                <a:solidFill>
                  <a:srgbClr val="FFFFFF"/>
                </a:solidFill>
                <a:effectLst>
                  <a:outerShdw blurRad="38100" dist="38100" dir="2700000" algn="tl">
                    <a:schemeClr val="bg2"/>
                  </a:outerShdw>
                </a:effectLst>
                <a:latin typeface="宋体" pitchFamily="2" charset="-122"/>
              </a:rPr>
              <a:t>. 15</a:t>
            </a:r>
            <a:r>
              <a:rPr lang="zh-CN" altLang="en-US" sz="2400">
                <a:solidFill>
                  <a:srgbClr val="FFFFFF"/>
                </a:solidFill>
                <a:effectLst>
                  <a:outerShdw blurRad="38100" dist="38100" dir="2700000" algn="tl">
                    <a:schemeClr val="bg2"/>
                  </a:outerShdw>
                </a:effectLst>
                <a:latin typeface="宋体" pitchFamily="2" charset="-122"/>
              </a:rPr>
              <a:t>日内    </a:t>
            </a:r>
            <a:r>
              <a:rPr lang="en-US" altLang="zh-CN" sz="2400">
                <a:solidFill>
                  <a:srgbClr val="FFFFFF"/>
                </a:solidFill>
                <a:effectLst>
                  <a:outerShdw blurRad="38100" dist="38100" dir="2700000" algn="tl">
                    <a:schemeClr val="bg2"/>
                  </a:outerShdw>
                </a:effectLst>
                <a:latin typeface="宋体" pitchFamily="2" charset="-122"/>
              </a:rPr>
              <a:t>B. 30</a:t>
            </a:r>
            <a:r>
              <a:rPr lang="zh-CN" altLang="en-US" sz="2400">
                <a:solidFill>
                  <a:srgbClr val="FFFFFF"/>
                </a:solidFill>
                <a:effectLst>
                  <a:outerShdw blurRad="38100" dist="38100" dir="2700000" algn="tl">
                    <a:schemeClr val="bg2"/>
                  </a:outerShdw>
                </a:effectLst>
                <a:latin typeface="宋体" pitchFamily="2" charset="-122"/>
              </a:rPr>
              <a:t>日内    </a:t>
            </a:r>
            <a:r>
              <a:rPr lang="en-US" altLang="zh-CN" sz="2400">
                <a:solidFill>
                  <a:srgbClr val="FFFFFF"/>
                </a:solidFill>
                <a:effectLst>
                  <a:outerShdw blurRad="38100" dist="38100" dir="2700000" algn="tl">
                    <a:schemeClr val="bg2"/>
                  </a:outerShdw>
                </a:effectLst>
                <a:latin typeface="宋体" pitchFamily="2" charset="-122"/>
              </a:rPr>
              <a:t>C.</a:t>
            </a:r>
            <a:r>
              <a:rPr lang="zh-CN" altLang="en-US" sz="2400">
                <a:solidFill>
                  <a:srgbClr val="FFFFFF"/>
                </a:solidFill>
                <a:effectLst>
                  <a:outerShdw blurRad="38100" dist="38100" dir="2700000" algn="tl">
                    <a:schemeClr val="bg2"/>
                  </a:outerShdw>
                </a:effectLst>
                <a:latin typeface="宋体" pitchFamily="2" charset="-122"/>
              </a:rPr>
              <a:t>两个月内    </a:t>
            </a:r>
            <a:r>
              <a:rPr lang="en-US" altLang="zh-CN" sz="2400">
                <a:solidFill>
                  <a:srgbClr val="FFFFFF"/>
                </a:solidFill>
                <a:effectLst>
                  <a:outerShdw blurRad="38100" dist="38100" dir="2700000" algn="tl">
                    <a:schemeClr val="bg2"/>
                  </a:outerShdw>
                </a:effectLst>
                <a:latin typeface="宋体" pitchFamily="2" charset="-122"/>
              </a:rPr>
              <a:t>D.</a:t>
            </a:r>
            <a:r>
              <a:rPr lang="zh-CN" altLang="en-US" sz="2400">
                <a:solidFill>
                  <a:srgbClr val="FFFFFF"/>
                </a:solidFill>
                <a:effectLst>
                  <a:outerShdw blurRad="38100" dist="38100" dir="2700000" algn="tl">
                    <a:schemeClr val="bg2"/>
                  </a:outerShdw>
                </a:effectLst>
                <a:latin typeface="宋体" pitchFamily="2" charset="-122"/>
              </a:rPr>
              <a:t>三个月内 </a:t>
            </a:r>
            <a:endParaRPr lang="zh-CN" altLang="en-US" sz="2400">
              <a:solidFill>
                <a:srgbClr val="FFFFFF"/>
              </a:solidFill>
              <a:effectLst>
                <a:outerShdw blurRad="38100" dist="38100" dir="2700000" algn="tl">
                  <a:schemeClr val="bg2"/>
                </a:outerShdw>
              </a:effectLst>
              <a:latin typeface="宋体" pitchFamily="2" charset="-122"/>
            </a:endParaRPr>
          </a:p>
          <a:p>
            <a:pPr marL="0" marR="0" lvl="0" indent="0" eaLnBrk="1" hangingPunct="1">
              <a:buClr>
                <a:srgbClr val="FFFFCC"/>
              </a:buClr>
              <a:buNone/>
            </a:pPr>
            <a:endParaRPr lang="en-US"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(5)</a:t>
            </a:r>
            <a:r>
              <a:rPr lang="zh-CN" altLang="en-US" sz="2400">
                <a:solidFill>
                  <a:srgbClr val="FFFFFF"/>
                </a:solidFill>
                <a:effectLst>
                  <a:outerShdw blurRad="38100" dist="38100" dir="2700000" algn="tl">
                    <a:schemeClr val="bg2"/>
                  </a:outerShdw>
                </a:effectLst>
                <a:latin typeface="宋体" pitchFamily="2" charset="-122"/>
              </a:rPr>
              <a:t>该企业提起行政诉讼的受理机关有（  ）。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9900"/>
                </a:solidFill>
                <a:effectLst>
                  <a:outerShdw blurRad="38100" dist="38100" dir="2700000" algn="tl">
                    <a:schemeClr val="bg2"/>
                  </a:outerShdw>
                </a:effectLst>
                <a:latin typeface="宋体" pitchFamily="2" charset="-122"/>
              </a:rPr>
              <a:t>A</a:t>
            </a:r>
            <a:r>
              <a:rPr lang="en-US" altLang="zh-CN" sz="2400">
                <a:solidFill>
                  <a:srgbClr val="FFFFFF"/>
                </a:solidFill>
                <a:effectLst>
                  <a:outerShdw blurRad="38100" dist="38100" dir="2700000" algn="tl">
                    <a:schemeClr val="bg2"/>
                  </a:outerShdw>
                </a:effectLst>
                <a:latin typeface="宋体" pitchFamily="2" charset="-122"/>
              </a:rPr>
              <a:t>.</a:t>
            </a:r>
            <a:r>
              <a:rPr lang="zh-CN" altLang="en-US" sz="2400">
                <a:solidFill>
                  <a:srgbClr val="FFFFFF"/>
                </a:solidFill>
                <a:effectLst>
                  <a:outerShdw blurRad="38100" dist="38100" dir="2700000" algn="tl">
                    <a:schemeClr val="bg2"/>
                  </a:outerShdw>
                </a:effectLst>
                <a:latin typeface="宋体" pitchFamily="2" charset="-122"/>
              </a:rPr>
              <a:t>作出原处罚决定的调查队所在地基层人民法院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B.</a:t>
            </a:r>
            <a:r>
              <a:rPr lang="zh-CN" altLang="en-US" sz="2400">
                <a:solidFill>
                  <a:srgbClr val="FFFFFF"/>
                </a:solidFill>
                <a:effectLst>
                  <a:outerShdw blurRad="38100" dist="38100" dir="2700000" algn="tl">
                    <a:schemeClr val="bg2"/>
                  </a:outerShdw>
                </a:effectLst>
                <a:latin typeface="宋体" pitchFamily="2" charset="-122"/>
              </a:rPr>
              <a:t>受理行政复议的机构所在地基层人民法院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C.</a:t>
            </a:r>
            <a:r>
              <a:rPr lang="zh-CN" altLang="en-US" sz="2400">
                <a:solidFill>
                  <a:srgbClr val="FFFFFF"/>
                </a:solidFill>
                <a:effectLst>
                  <a:outerShdw blurRad="38100" dist="38100" dir="2700000" algn="tl">
                    <a:schemeClr val="bg2"/>
                  </a:outerShdw>
                </a:effectLst>
                <a:latin typeface="宋体" pitchFamily="2" charset="-122"/>
              </a:rPr>
              <a:t>该企业所在地的基层人民法院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D.</a:t>
            </a:r>
            <a:r>
              <a:rPr lang="zh-CN" altLang="en-US" sz="2400">
                <a:solidFill>
                  <a:srgbClr val="FFFFFF"/>
                </a:solidFill>
                <a:effectLst>
                  <a:outerShdw blurRad="38100" dist="38100" dir="2700000" algn="tl">
                    <a:schemeClr val="bg2"/>
                  </a:outerShdw>
                </a:effectLst>
                <a:latin typeface="宋体" pitchFamily="2" charset="-122"/>
              </a:rPr>
              <a:t>受理行政复议的机构所在地的中级人民法院 </a:t>
            </a:r>
            <a:endParaRPr lang="zh-CN" altLang="en-US" sz="2400">
              <a:solidFill>
                <a:srgbClr val="FFFFFF"/>
              </a:solidFill>
              <a:effectLst>
                <a:outerShdw blurRad="38100" dist="38100" dir="2700000" algn="tl">
                  <a:schemeClr val="bg2"/>
                </a:outerShdw>
              </a:effectLst>
              <a:latin typeface="宋体" pitchFamily="2" charset="-122"/>
            </a:endParaRPr>
          </a:p>
          <a:p>
            <a:pPr marL="342900" marR="0" lvl="0" indent="-342900"/>
            <a:endParaRPr lang="zh-CN" altLang="en-US">
              <a:effectLst>
                <a:outerShdw blurRad="38100" dist="38100" dir="2700000" algn="tl">
                  <a:schemeClr val="bg2"/>
                </a:outerShdw>
              </a:effectLst>
            </a:endParaRPr>
          </a:p>
        </p:txBody>
      </p:sp>
      <p:sp>
        <p:nvSpPr>
          <p:cNvPr id="95236"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F584E85-DC58-4A6A-ABA0-EFB447820F10}" type="slidenum">
              <a:rPr lang="en-US" altLang="zh-CN" sz="1000">
                <a:effectLst>
                  <a:outerShdw blurRad="38100" dist="38100" dir="2700000" algn="tl">
                    <a:schemeClr val="bg2"/>
                  </a:outerShdw>
                </a:effectLst>
              </a:rPr>
              <a:t>47</a:t>
            </a:fld>
            <a:endParaRPr lang="en-US" altLang="zh-CN" sz="1000">
              <a:effectLst>
                <a:outerShdw blurRad="38100" dist="38100" dir="2700000" algn="tl">
                  <a:schemeClr val="bg2"/>
                </a:outerShdw>
              </a:effectLst>
            </a:endParaRPr>
          </a:p>
        </p:txBody>
      </p:sp>
      <p:sp>
        <p:nvSpPr>
          <p:cNvPr id="95237" name="TextBox 9523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统计法基础知识复习资料共98页，您现在浏览的是第47页!</a:t>
            </a: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灯片编号占位符 5"/>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3A6A9C42-ACBE-4FD4-9863-BAE6214D68F9}" type="slidenum">
              <a:rPr lang="en-US" altLang="zh-CN" sz="1000">
                <a:effectLst>
                  <a:outerShdw blurRad="38100" dist="38100" dir="2700000" algn="tl">
                    <a:schemeClr val="bg2"/>
                  </a:outerShdw>
                </a:effectLst>
              </a:rPr>
              <a:t>48</a:t>
            </a:fld>
            <a:endParaRPr lang="en-US" altLang="zh-CN" sz="1000">
              <a:effectLst>
                <a:outerShdw blurRad="38100" dist="38100" dir="2700000" algn="tl">
                  <a:schemeClr val="bg2"/>
                </a:outerShdw>
              </a:effectLst>
            </a:endParaRPr>
          </a:p>
        </p:txBody>
      </p:sp>
      <p:sp>
        <p:nvSpPr>
          <p:cNvPr id="97283" name="Rectangle 2"/>
          <p:cNvSpPr>
            <a:spLocks noGrp="1" noChangeArrowheads="1"/>
          </p:cNvSpPr>
          <p:nvPr>
            <p:ph type="title" idx="4294967295"/>
          </p:nvPr>
        </p:nvSpPr>
        <p:spPr>
          <a:xfrm>
            <a:off x="457200" y="277812"/>
            <a:ext cx="8229600" cy="3317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eaLnBrk="1" hangingPunct="1"/>
            <a:endParaRPr lang="zh-CN" altLang="zh-CN" sz="4000">
              <a:effectLst>
                <a:outerShdw blurRad="38100" dist="38100" dir="2700000" algn="tl">
                  <a:schemeClr val="bg2"/>
                </a:outerShdw>
              </a:effectLst>
            </a:endParaRPr>
          </a:p>
        </p:txBody>
      </p:sp>
      <p:sp>
        <p:nvSpPr>
          <p:cNvPr id="97284" name="Rectangle 3"/>
          <p:cNvSpPr>
            <a:spLocks noGrp="1" noChangeArrowheads="1"/>
          </p:cNvSpPr>
          <p:nvPr>
            <p:ph type="body" idx="4294967295"/>
          </p:nvPr>
        </p:nvSpPr>
        <p:spPr>
          <a:xfrm>
            <a:off x="457200" y="838200"/>
            <a:ext cx="8458200" cy="5105400"/>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r>
              <a:rPr lang="zh-CN" altLang="zh-CN"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2</a:t>
            </a:r>
            <a:r>
              <a:rPr lang="zh-CN" altLang="zh-CN" sz="2400">
                <a:effectLst>
                  <a:outerShdw blurRad="38100" dist="38100" dir="2700000" algn="tl">
                    <a:schemeClr val="bg2"/>
                  </a:outerShdw>
                </a:effectLst>
                <a:latin typeface="宋体" pitchFamily="2" charset="-122"/>
              </a:rPr>
              <a:t>） 市统计局可以对</a:t>
            </a:r>
            <a:r>
              <a:rPr lang="en-US" altLang="zh-CN" sz="2400">
                <a:effectLst>
                  <a:outerShdw blurRad="38100" dist="38100" dir="2700000" algn="tl">
                    <a:schemeClr val="bg2"/>
                  </a:outerShdw>
                </a:effectLst>
                <a:latin typeface="宋体" pitchFamily="2" charset="-122"/>
              </a:rPr>
              <a:t>A</a:t>
            </a:r>
            <a:r>
              <a:rPr lang="zh-CN" altLang="zh-CN" sz="2400">
                <a:effectLst>
                  <a:outerShdw blurRad="38100" dist="38100" dir="2700000" algn="tl">
                    <a:schemeClr val="bg2"/>
                  </a:outerShdw>
                </a:effectLst>
                <a:latin typeface="宋体" pitchFamily="2" charset="-122"/>
              </a:rPr>
              <a:t>单位作出的行政处罚是（</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a:t>
            </a:r>
            <a:endParaRPr lang="zh-CN"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C000"/>
                </a:solidFill>
                <a:effectLst>
                  <a:outerShdw blurRad="38100" dist="38100" dir="2700000" algn="tl">
                    <a:schemeClr val="bg2"/>
                  </a:outerShdw>
                </a:effectLst>
                <a:latin typeface="宋体" pitchFamily="2" charset="-122"/>
              </a:rPr>
              <a:t>A. </a:t>
            </a:r>
            <a:r>
              <a:rPr lang="zh-CN" altLang="zh-CN" sz="2400">
                <a:effectLst>
                  <a:outerShdw blurRad="38100" dist="38100" dir="2700000" algn="tl">
                    <a:schemeClr val="bg2"/>
                  </a:outerShdw>
                </a:effectLst>
                <a:latin typeface="宋体" pitchFamily="2" charset="-122"/>
              </a:rPr>
              <a:t>警告</a:t>
            </a:r>
            <a:r>
              <a:rPr lang="en-US" altLang="zh-CN" sz="2400">
                <a:effectLst>
                  <a:outerShdw blurRad="38100" dist="38100" dir="2700000" algn="tl">
                    <a:schemeClr val="bg2"/>
                  </a:outerShdw>
                </a:effectLst>
                <a:latin typeface="宋体" pitchFamily="2" charset="-122"/>
              </a:rPr>
              <a:t>   </a:t>
            </a:r>
            <a:r>
              <a:rPr lang="en-US" altLang="zh-CN" sz="2400">
                <a:solidFill>
                  <a:srgbClr val="FFC000"/>
                </a:solidFill>
                <a:effectLst>
                  <a:outerShdw blurRad="38100" dist="38100" dir="2700000" algn="tl">
                    <a:schemeClr val="bg2"/>
                  </a:outerShdw>
                </a:effectLst>
                <a:latin typeface="宋体" pitchFamily="2" charset="-122"/>
              </a:rPr>
              <a:t> B. </a:t>
            </a:r>
            <a:r>
              <a:rPr lang="en-US" altLang="zh-CN" sz="2400">
                <a:effectLst>
                  <a:outerShdw blurRad="38100" dist="38100" dir="2700000" algn="tl">
                    <a:schemeClr val="bg2"/>
                  </a:outerShdw>
                </a:effectLst>
                <a:latin typeface="宋体" pitchFamily="2" charset="-122"/>
              </a:rPr>
              <a:t>20</a:t>
            </a:r>
            <a:r>
              <a:rPr lang="zh-CN" altLang="zh-CN" sz="2400">
                <a:effectLst>
                  <a:outerShdw blurRad="38100" dist="38100" dir="2700000" algn="tl">
                    <a:schemeClr val="bg2"/>
                  </a:outerShdw>
                </a:effectLst>
                <a:latin typeface="宋体" pitchFamily="2" charset="-122"/>
              </a:rPr>
              <a:t>万元以下罚款</a:t>
            </a:r>
            <a:r>
              <a:rPr lang="en-US" altLang="zh-CN" sz="2400">
                <a:effectLst>
                  <a:outerShdw blurRad="38100" dist="38100" dir="2700000" algn="tl">
                    <a:schemeClr val="bg2"/>
                  </a:outerShdw>
                </a:effectLst>
                <a:latin typeface="宋体" pitchFamily="2" charset="-122"/>
              </a:rPr>
              <a:t>   C. </a:t>
            </a:r>
            <a:r>
              <a:rPr lang="zh-CN" altLang="zh-CN" sz="2400">
                <a:effectLst>
                  <a:outerShdw blurRad="38100" dist="38100" dir="2700000" algn="tl">
                    <a:schemeClr val="bg2"/>
                  </a:outerShdw>
                </a:effectLst>
                <a:latin typeface="宋体" pitchFamily="2" charset="-122"/>
              </a:rPr>
              <a:t>停业整顿</a:t>
            </a:r>
            <a:r>
              <a:rPr lang="en-US" altLang="zh-CN" sz="2400">
                <a:effectLst>
                  <a:outerShdw blurRad="38100" dist="38100" dir="2700000" algn="tl">
                    <a:schemeClr val="bg2"/>
                  </a:outerShdw>
                </a:effectLst>
                <a:latin typeface="宋体" pitchFamily="2" charset="-122"/>
              </a:rPr>
              <a:t>    D. </a:t>
            </a:r>
            <a:r>
              <a:rPr lang="zh-CN" altLang="zh-CN" sz="2400">
                <a:effectLst>
                  <a:outerShdw blurRad="38100" dist="38100" dir="2700000" algn="tl">
                    <a:schemeClr val="bg2"/>
                  </a:outerShdw>
                </a:effectLst>
                <a:latin typeface="宋体" pitchFamily="2" charset="-122"/>
              </a:rPr>
              <a:t>责令改正</a:t>
            </a:r>
            <a:endParaRPr lang="zh-CN" altLang="zh-CN"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zh-CN" altLang="zh-CN" sz="2400">
                <a:effectLst>
                  <a:outerShdw blurRad="38100" dist="38100" dir="2700000" algn="tl">
                    <a:schemeClr val="bg2"/>
                  </a:outerShdw>
                </a:effectLst>
                <a:latin typeface="宋体" pitchFamily="2" charset="-122"/>
              </a:rPr>
              <a:t>（</a:t>
            </a:r>
            <a:r>
              <a:rPr lang="en-US" altLang="zh-CN" sz="2400">
                <a:effectLst>
                  <a:outerShdw blurRad="38100" dist="38100" dir="2700000" algn="tl">
                    <a:schemeClr val="bg2"/>
                  </a:outerShdw>
                </a:effectLst>
                <a:latin typeface="宋体" pitchFamily="2" charset="-122"/>
              </a:rPr>
              <a:t>3</a:t>
            </a:r>
            <a:r>
              <a:rPr lang="zh-CN" altLang="zh-CN" sz="2400">
                <a:effectLst>
                  <a:outerShdw blurRad="38100" dist="38100" dir="2700000" algn="tl">
                    <a:schemeClr val="bg2"/>
                  </a:outerShdw>
                </a:effectLst>
                <a:latin typeface="宋体" pitchFamily="2" charset="-122"/>
              </a:rPr>
              <a:t>） 市统计局若依据《统计执法检查规定》启动听证程序，应满足的前提条件是（</a:t>
            </a:r>
            <a:r>
              <a:rPr lang="en-US" altLang="zh-CN" sz="2400">
                <a:effectLst>
                  <a:outerShdw blurRad="38100" dist="38100" dir="2700000" algn="tl">
                    <a:schemeClr val="bg2"/>
                  </a:outerShdw>
                </a:effectLst>
                <a:latin typeface="宋体" pitchFamily="2" charset="-122"/>
              </a:rPr>
              <a:t>     </a:t>
            </a:r>
            <a:r>
              <a:rPr lang="zh-CN" altLang="zh-CN" sz="2400">
                <a:effectLst>
                  <a:outerShdw blurRad="38100" dist="38100" dir="2700000" algn="tl">
                    <a:schemeClr val="bg2"/>
                  </a:outerShdw>
                </a:effectLst>
                <a:latin typeface="宋体" pitchFamily="2" charset="-122"/>
              </a:rPr>
              <a:t>）。</a:t>
            </a:r>
            <a:endParaRPr lang="zh-CN"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A. </a:t>
            </a:r>
            <a:r>
              <a:rPr lang="zh-CN" altLang="zh-CN" sz="2400">
                <a:effectLst>
                  <a:outerShdw blurRad="38100" dist="38100" dir="2700000" algn="tl">
                    <a:schemeClr val="bg2"/>
                  </a:outerShdw>
                </a:effectLst>
                <a:latin typeface="宋体" pitchFamily="2" charset="-122"/>
              </a:rPr>
              <a:t>拟作出</a:t>
            </a:r>
            <a:r>
              <a:rPr lang="en-US" altLang="zh-CN" sz="2400">
                <a:effectLst>
                  <a:outerShdw blurRad="38100" dist="38100" dir="2700000" algn="tl">
                    <a:schemeClr val="bg2"/>
                  </a:outerShdw>
                </a:effectLst>
                <a:latin typeface="宋体" pitchFamily="2" charset="-122"/>
              </a:rPr>
              <a:t>1</a:t>
            </a:r>
            <a:r>
              <a:rPr lang="zh-CN" altLang="zh-CN" sz="2400">
                <a:effectLst>
                  <a:outerShdw blurRad="38100" dist="38100" dir="2700000" algn="tl">
                    <a:schemeClr val="bg2"/>
                  </a:outerShdw>
                </a:effectLst>
                <a:latin typeface="宋体" pitchFamily="2" charset="-122"/>
              </a:rPr>
              <a:t>万元罚款的处罚决定</a:t>
            </a:r>
            <a:endParaRPr lang="en-US"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C000"/>
                </a:solidFill>
                <a:effectLst>
                  <a:outerShdw blurRad="38100" dist="38100" dir="2700000" algn="tl">
                    <a:schemeClr val="bg2"/>
                  </a:outerShdw>
                </a:effectLst>
                <a:latin typeface="宋体" pitchFamily="2" charset="-122"/>
              </a:rPr>
              <a:t>B. </a:t>
            </a:r>
            <a:r>
              <a:rPr lang="zh-CN" altLang="zh-CN" sz="2400">
                <a:effectLst>
                  <a:outerShdw blurRad="38100" dist="38100" dir="2700000" algn="tl">
                    <a:schemeClr val="bg2"/>
                  </a:outerShdw>
                </a:effectLst>
                <a:latin typeface="宋体" pitchFamily="2" charset="-122"/>
              </a:rPr>
              <a:t>拟作出</a:t>
            </a:r>
            <a:r>
              <a:rPr lang="en-US" altLang="zh-CN" sz="2400">
                <a:effectLst>
                  <a:outerShdw blurRad="38100" dist="38100" dir="2700000" algn="tl">
                    <a:schemeClr val="bg2"/>
                  </a:outerShdw>
                </a:effectLst>
                <a:latin typeface="宋体" pitchFamily="2" charset="-122"/>
              </a:rPr>
              <a:t>2</a:t>
            </a:r>
            <a:r>
              <a:rPr lang="zh-CN" altLang="zh-CN" sz="2400">
                <a:effectLst>
                  <a:outerShdw blurRad="38100" dist="38100" dir="2700000" algn="tl">
                    <a:schemeClr val="bg2"/>
                  </a:outerShdw>
                </a:effectLst>
                <a:latin typeface="宋体" pitchFamily="2" charset="-122"/>
              </a:rPr>
              <a:t>万元以上罚款的处罚决定</a:t>
            </a:r>
            <a:endParaRPr lang="zh-CN"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effectLst>
                  <a:outerShdw blurRad="38100" dist="38100" dir="2700000" algn="tl">
                    <a:schemeClr val="bg2"/>
                  </a:outerShdw>
                </a:effectLst>
                <a:latin typeface="宋体" pitchFamily="2" charset="-122"/>
              </a:rPr>
              <a:t>C. </a:t>
            </a:r>
            <a:r>
              <a:rPr lang="zh-CN" altLang="zh-CN" sz="2400">
                <a:effectLst>
                  <a:outerShdw blurRad="38100" dist="38100" dir="2700000" algn="tl">
                    <a:schemeClr val="bg2"/>
                  </a:outerShdw>
                </a:effectLst>
                <a:latin typeface="宋体" pitchFamily="2" charset="-122"/>
              </a:rPr>
              <a:t>拟作出警告的处罚决定</a:t>
            </a:r>
            <a:endParaRPr lang="zh-CN" altLang="zh-CN" sz="2400">
              <a:effectLst>
                <a:outerShdw blurRad="38100" dist="38100" dir="2700000" algn="tl">
                  <a:schemeClr val="bg2"/>
                </a:outerShdw>
              </a:effectLst>
              <a:latin typeface="宋体" pitchFamily="2" charset="-122"/>
            </a:endParaRPr>
          </a:p>
          <a:p>
            <a:pPr marL="342900" marR="0" lvl="0" indent="-342900" eaLnBrk="1" hangingPunct="1"/>
            <a:r>
              <a:rPr lang="en-US" altLang="zh-CN" sz="2400">
                <a:solidFill>
                  <a:srgbClr val="FFC000"/>
                </a:solidFill>
                <a:effectLst>
                  <a:outerShdw blurRad="38100" dist="38100" dir="2700000" algn="tl">
                    <a:schemeClr val="bg2"/>
                  </a:outerShdw>
                </a:effectLst>
                <a:latin typeface="宋体" pitchFamily="2" charset="-122"/>
              </a:rPr>
              <a:t>D. </a:t>
            </a:r>
            <a:r>
              <a:rPr lang="en-US" altLang="zh-CN" sz="2400">
                <a:effectLst>
                  <a:outerShdw blurRad="38100" dist="38100" dir="2700000" algn="tl">
                    <a:schemeClr val="bg2"/>
                  </a:outerShdw>
                </a:effectLst>
                <a:latin typeface="宋体" pitchFamily="2" charset="-122"/>
              </a:rPr>
              <a:t>A</a:t>
            </a:r>
            <a:r>
              <a:rPr lang="zh-CN" altLang="zh-CN" sz="2400">
                <a:effectLst>
                  <a:outerShdw blurRad="38100" dist="38100" dir="2700000" algn="tl">
                    <a:schemeClr val="bg2"/>
                  </a:outerShdw>
                </a:effectLst>
                <a:latin typeface="宋体" pitchFamily="2" charset="-122"/>
              </a:rPr>
              <a:t>单位在法定期限内提出听证申请</a:t>
            </a:r>
            <a:endParaRPr lang="zh-CN" altLang="zh-CN"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a:p>
            <a:pPr marL="342900" marR="0" lvl="0" indent="-342900" eaLnBrk="1" hangingPunct="1"/>
            <a:endParaRPr lang="en-US" altLang="zh-CN" sz="2400">
              <a:effectLst>
                <a:outerShdw blurRad="38100" dist="38100" dir="2700000" algn="tl">
                  <a:schemeClr val="bg2"/>
                </a:outerShdw>
              </a:effectLst>
              <a:latin typeface="宋体" pitchFamily="2" charset="-122"/>
            </a:endParaRPr>
          </a:p>
        </p:txBody>
      </p:sp>
      <p:sp>
        <p:nvSpPr>
          <p:cNvPr id="97285" name="TextBox 9728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统计法基础知识复习资料共98页，您现在浏览的是第48页!</a:t>
            </a:r>
          </a:p>
        </p:txBody>
      </p:sp>
    </p:spTree>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标题 1"/>
          <p:cNvSpPr>
            <a:spLocks noGrp="1"/>
          </p:cNvSpPr>
          <p:nvPr>
            <p:ph type="title" idx="4294967295"/>
          </p:nvPr>
        </p:nvSpPr>
        <p:spPr>
          <a:xfrm>
            <a:off x="457200" y="277812"/>
            <a:ext cx="8229600" cy="484188"/>
          </a:xfrm>
        </p:spPr>
        <p:txBody>
          <a:bodyPr vert="horz" wrap="square" lIns="91440" tIns="45720" rIns="91440" bIns="45720" numCol="1" anchor="ctr" anchorCtr="1" compatLnSpc="1">
            <a:prstTxWarp prst="textNoShape">
              <a:avLst/>
            </a:prstTxWarp>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2pPr>
            <a:lvl3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3pPr>
            <a:lvl4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4pPr>
            <a:lvl5pPr algn="ctr" rtl="0" eaLnBrk="0" fontAlgn="base" hangingPunct="0">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5pPr>
            <a:lvl6pPr marL="4572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6pPr>
            <a:lvl7pPr marL="9144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7pPr>
            <a:lvl8pPr marL="13716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8pPr>
            <a:lvl9pPr marL="1828800" algn="ctr" rtl="0" fontAlgn="base">
              <a:spcBef>
                <a:spcPct val="0"/>
              </a:spcBef>
              <a:spcAft>
                <a:spcPct val="0"/>
              </a:spcAft>
              <a:defRPr lang="zh-CN" altLang="en-US" sz="4400">
                <a:solidFill>
                  <a:schemeClr val="tx2"/>
                </a:solidFill>
                <a:effectLst>
                  <a:outerShdw blurRad="38100" dist="38100" dir="2700000" algn="tl">
                    <a:srgbClr val="000000"/>
                  </a:outerShdw>
                </a:effectLst>
                <a:latin typeface="Arial"/>
                <a:ea typeface="宋体" pitchFamily="2" charset="-122"/>
              </a:defRPr>
            </a:lvl9pPr>
          </a:lstStyle>
          <a:p>
            <a:pPr marL="0" marR="0" lvl="0" indent="0"/>
            <a:endParaRPr lang="zh-CN" altLang="en-US">
              <a:effectLst>
                <a:outerShdw blurRad="38100" dist="38100" dir="2700000" algn="tl">
                  <a:schemeClr val="bg2"/>
                </a:outerShdw>
              </a:effectLst>
            </a:endParaRPr>
          </a:p>
        </p:txBody>
      </p:sp>
      <p:sp>
        <p:nvSpPr>
          <p:cNvPr id="99331" name="内容占位符 2"/>
          <p:cNvSpPr>
            <a:spLocks noGrp="1"/>
          </p:cNvSpPr>
          <p:nvPr>
            <p:ph idx="4294967295"/>
          </p:nvPr>
        </p:nvSpPr>
        <p:spPr>
          <a:xfrm>
            <a:off x="457200" y="1219200"/>
            <a:ext cx="8229600" cy="4911725"/>
          </a:xfrm>
        </p:spPr>
        <p:txBody>
          <a:bodyPr vert="horz" wrap="square" lIns="91440" tIns="45720" rIns="91440" bIns="45720" numCol="1" anchor="t" anchorCtr="0" compatLnSpc="1">
            <a:prstTxWarp prst="textNoShape">
              <a:avLst/>
            </a:prstTxWarp>
            <a:noAutofit/>
          </a:bodyPr>
          <a:lstStyle>
            <a:lvl1pPr marL="342900" indent="-342900" algn="l" defTabSz="914400" rtl="0" eaLnBrk="0" fontAlgn="base" hangingPunct="0">
              <a:lnSpc>
                <a:spcPct val="100000"/>
              </a:lnSpc>
              <a:spcBef>
                <a:spcPct val="20000"/>
              </a:spcBef>
              <a:spcAft>
                <a:spcPct val="0"/>
              </a:spcAft>
              <a:buClr>
                <a:schemeClr val="hlink"/>
              </a:buClr>
              <a:buSzPct val="60000"/>
              <a:buFont typeface="Wingdings" pitchFamily="2" charset="2"/>
              <a:buChar char="n"/>
              <a:defRPr kumimoji="0" lang="zh-CN" altLang="en-US" sz="3200" b="0" i="0" u="none" baseline="0">
                <a:solidFill>
                  <a:schemeClr val="tx1"/>
                </a:solidFill>
                <a:effectLst>
                  <a:outerShdw blurRad="38100" dist="38100" dir="2700000" algn="tl">
                    <a:srgbClr val="000000"/>
                  </a:outerShdw>
                </a:effectLst>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tx1"/>
              </a:buClr>
              <a:buSzTx/>
              <a:buFontTx/>
              <a:buChar char="•"/>
              <a:defRPr kumimoji="0" lang="zh-CN" altLang="en-US" sz="2800" b="0" i="0" u="none" baseline="0">
                <a:solidFill>
                  <a:schemeClr val="tx1"/>
                </a:solidFill>
                <a:effectLst>
                  <a:outerShdw blurRad="38100" dist="38100" dir="2700000" algn="tl">
                    <a:srgbClr val="000000"/>
                  </a:outerShdw>
                </a:effectLst>
                <a:latin typeface="+mn-lt"/>
                <a:ea typeface="+mn-ea"/>
              </a:defRPr>
            </a:lvl2pPr>
            <a:lvl3pPr marL="1143000" indent="-228600" algn="l" defTabSz="914400" rtl="0" eaLnBrk="0" fontAlgn="base" hangingPunct="0">
              <a:lnSpc>
                <a:spcPct val="100000"/>
              </a:lnSpc>
              <a:spcBef>
                <a:spcPct val="20000"/>
              </a:spcBef>
              <a:spcAft>
                <a:spcPct val="0"/>
              </a:spcAft>
              <a:buClr>
                <a:schemeClr val="accent2"/>
              </a:buClr>
              <a:buSzPct val="60000"/>
              <a:buFont typeface="Wingdings" pitchFamily="2" charset="2"/>
              <a:buChar char="n"/>
              <a:defRPr kumimoji="0" lang="zh-CN" altLang="en-US" sz="2400" b="0" i="0" u="none" baseline="0">
                <a:solidFill>
                  <a:schemeClr val="tx1"/>
                </a:solidFill>
                <a:effectLst>
                  <a:outerShdw blurRad="38100" dist="38100" dir="2700000" algn="tl">
                    <a:srgbClr val="000000"/>
                  </a:outerShdw>
                </a:effectLst>
                <a:latin typeface="+mn-lt"/>
                <a:ea typeface="+mn-ea"/>
              </a:defRPr>
            </a:lvl3pPr>
            <a:lvl4pPr marL="1600200" indent="-228600" algn="l" defTabSz="914400" rtl="0" eaLnBrk="0" fontAlgn="base" hangingPunct="0">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rgbClr val="000000"/>
                  </a:outerShdw>
                </a:effectLst>
                <a:latin typeface="+mn-lt"/>
                <a:ea typeface="+mn-ea"/>
              </a:defRPr>
            </a:lvl4pPr>
            <a:lvl5pPr marL="2057400" indent="-2286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0" lang="zh-CN" altLang="en-US" sz="2000" b="0" i="0" u="none" baseline="0">
                <a:solidFill>
                  <a:schemeClr val="tx1"/>
                </a:solidFill>
                <a:effectLst>
                  <a:outerShdw blurRad="38100" dist="38100" dir="2700000" algn="tl">
                    <a:srgbClr val="000000"/>
                  </a:outerShdw>
                </a:effectLst>
                <a:latin typeface="+mn-lt"/>
                <a:ea typeface="+mn-ea"/>
              </a:defRPr>
            </a:lvl5pPr>
            <a:lvl6pPr marL="25146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6pPr>
            <a:lvl7pPr marL="29718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7pPr>
            <a:lvl8pPr marL="34290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8pPr>
            <a:lvl9pPr marL="3886200" indent="-228600" algn="l" rtl="0" fontAlgn="base">
              <a:spcBef>
                <a:spcPct val="20000"/>
              </a:spcBef>
              <a:spcAft>
                <a:spcPct val="0"/>
              </a:spcAft>
              <a:buClr>
                <a:schemeClr val="folHlink"/>
              </a:buClr>
              <a:buSzPct val="60000"/>
              <a:buFont typeface="Wingdings" pitchFamily="2" charset="2"/>
              <a:buChar char="n"/>
              <a:defRPr lang="zh-CN" altLang="en-US" sz="2000">
                <a:solidFill>
                  <a:schemeClr val="tx1"/>
                </a:solidFill>
                <a:effectLst>
                  <a:outerShdw blurRad="38100" dist="38100" dir="2700000" algn="tl">
                    <a:srgbClr val="000000"/>
                  </a:outerShdw>
                </a:effectLst>
                <a:latin typeface="+mn-lt"/>
                <a:ea typeface="+mn-ea"/>
              </a:defRPr>
            </a:lvl9pPr>
          </a:lstStyle>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3</a:t>
            </a:r>
            <a:r>
              <a:rPr lang="zh-CN" altLang="en-US" sz="2400">
                <a:solidFill>
                  <a:srgbClr val="FFFFFF"/>
                </a:solidFill>
                <a:effectLst>
                  <a:outerShdw blurRad="38100" dist="38100" dir="2700000" algn="tl">
                    <a:schemeClr val="bg2"/>
                  </a:outerShdw>
                </a:effectLst>
                <a:latin typeface="宋体" pitchFamily="2" charset="-122"/>
              </a:rPr>
              <a:t>、</a:t>
            </a:r>
            <a:r>
              <a:rPr lang="zh-CN" altLang="zh-CN" sz="2400">
                <a:solidFill>
                  <a:srgbClr val="FFFFFF"/>
                </a:solidFill>
                <a:effectLst>
                  <a:outerShdw blurRad="38100" dist="38100" dir="2700000" algn="tl">
                    <a:schemeClr val="bg2"/>
                  </a:outerShdw>
                </a:effectLst>
                <a:latin typeface="宋体" pitchFamily="2" charset="-122"/>
              </a:rPr>
              <a:t> 某乡主管统计工作的副乡长要求乡统计站统计员修改当年全乡经济统计年报数据，统计员拒绝进行修改。该副乡长遂亲自修改年报数据，后以不服从工作安排为由将统计员开除。县统计局了解情况后，对上述违法行为作出了处理。</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zh-CN" altLang="zh-CN" sz="2400">
                <a:solidFill>
                  <a:srgbClr val="FFFFFF"/>
                </a:solidFill>
                <a:effectLst>
                  <a:outerShdw blurRad="38100" dist="38100" dir="2700000" algn="tl">
                    <a:schemeClr val="bg2"/>
                  </a:outerShdw>
                </a:effectLst>
                <a:latin typeface="宋体" pitchFamily="2" charset="-122"/>
              </a:rPr>
              <a:t>请根据上述资料回答下列问题：</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zh-CN" altLang="zh-CN" sz="2400">
                <a:solidFill>
                  <a:srgbClr val="FFFFFF"/>
                </a:solidFill>
                <a:effectLst>
                  <a:outerShdw blurRad="38100" dist="38100" dir="2700000" algn="tl">
                    <a:schemeClr val="bg2"/>
                  </a:outerShdw>
                </a:effectLst>
                <a:latin typeface="宋体" pitchFamily="2" charset="-122"/>
              </a:rPr>
              <a:t>（</a:t>
            </a:r>
            <a:r>
              <a:rPr lang="en-US" altLang="zh-CN" sz="2400">
                <a:solidFill>
                  <a:srgbClr val="FFFFFF"/>
                </a:solidFill>
                <a:effectLst>
                  <a:outerShdw blurRad="38100" dist="38100" dir="2700000" algn="tl">
                    <a:schemeClr val="bg2"/>
                  </a:outerShdw>
                </a:effectLst>
                <a:latin typeface="宋体" pitchFamily="2" charset="-122"/>
              </a:rPr>
              <a:t>1</a:t>
            </a:r>
            <a:r>
              <a:rPr lang="zh-CN" altLang="zh-CN" sz="2400">
                <a:solidFill>
                  <a:srgbClr val="FFFFFF"/>
                </a:solidFill>
                <a:effectLst>
                  <a:outerShdw blurRad="38100" dist="38100" dir="2700000" algn="tl">
                    <a:schemeClr val="bg2"/>
                  </a:outerShdw>
                </a:effectLst>
                <a:latin typeface="宋体" pitchFamily="2" charset="-122"/>
              </a:rPr>
              <a:t>）该副乡长在本案例中构成的统计违法行为有（</a:t>
            </a:r>
            <a:r>
              <a:rPr lang="en-US" altLang="zh-CN" sz="2400">
                <a:solidFill>
                  <a:srgbClr val="FFFFFF"/>
                </a:solidFill>
                <a:effectLst>
                  <a:outerShdw blurRad="38100" dist="38100" dir="2700000" algn="tl">
                    <a:schemeClr val="bg2"/>
                  </a:outerShdw>
                </a:effectLst>
                <a:latin typeface="宋体" pitchFamily="2" charset="-122"/>
              </a:rPr>
              <a:t> </a:t>
            </a:r>
            <a:r>
              <a:rPr lang="zh-CN" altLang="en-US" sz="2400">
                <a:solidFill>
                  <a:srgbClr val="FFFFFF"/>
                </a:solidFill>
                <a:effectLst>
                  <a:outerShdw blurRad="38100" dist="38100" dir="2700000" algn="tl">
                    <a:schemeClr val="bg2"/>
                  </a:outerShdw>
                </a:effectLst>
                <a:latin typeface="宋体" pitchFamily="2" charset="-122"/>
              </a:rPr>
              <a:t>）</a:t>
            </a:r>
            <a:r>
              <a:rPr lang="zh-CN" altLang="zh-CN" sz="2400">
                <a:solidFill>
                  <a:srgbClr val="FFFFFF"/>
                </a:solidFill>
                <a:effectLst>
                  <a:outerShdw blurRad="38100" dist="38100" dir="2700000" algn="tl">
                    <a:schemeClr val="bg2"/>
                  </a:outerShdw>
                </a:effectLst>
                <a:latin typeface="宋体" pitchFamily="2" charset="-122"/>
              </a:rPr>
              <a:t>。</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C000"/>
                </a:solidFill>
                <a:effectLst>
                  <a:outerShdw blurRad="38100" dist="38100" dir="2700000" algn="tl">
                    <a:schemeClr val="bg2"/>
                  </a:outerShdw>
                </a:effectLst>
                <a:latin typeface="宋体" pitchFamily="2" charset="-122"/>
              </a:rPr>
              <a:t>A.</a:t>
            </a:r>
            <a:r>
              <a:rPr lang="en-US" altLang="zh-CN" sz="2400">
                <a:solidFill>
                  <a:srgbClr val="FFFFFF"/>
                </a:solidFill>
                <a:effectLst>
                  <a:outerShdw blurRad="38100" dist="38100" dir="2700000" algn="tl">
                    <a:schemeClr val="bg2"/>
                  </a:outerShdw>
                </a:effectLst>
                <a:latin typeface="宋体" pitchFamily="2" charset="-122"/>
              </a:rPr>
              <a:t> </a:t>
            </a:r>
            <a:r>
              <a:rPr lang="zh-CN" altLang="zh-CN" sz="2400">
                <a:solidFill>
                  <a:srgbClr val="FFFFFF"/>
                </a:solidFill>
                <a:effectLst>
                  <a:outerShdw blurRad="38100" dist="38100" dir="2700000" algn="tl">
                    <a:schemeClr val="bg2"/>
                  </a:outerShdw>
                </a:effectLst>
                <a:latin typeface="宋体" pitchFamily="2" charset="-122"/>
              </a:rPr>
              <a:t>要求统计人员篡改统计资料</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C000"/>
                </a:solidFill>
                <a:effectLst>
                  <a:outerShdw blurRad="38100" dist="38100" dir="2700000" algn="tl">
                    <a:schemeClr val="bg2"/>
                  </a:outerShdw>
                </a:effectLst>
                <a:latin typeface="宋体" pitchFamily="2" charset="-122"/>
              </a:rPr>
              <a:t>B.</a:t>
            </a:r>
            <a:r>
              <a:rPr lang="en-US" altLang="zh-CN" sz="2400">
                <a:solidFill>
                  <a:srgbClr val="FFFFFF"/>
                </a:solidFill>
                <a:effectLst>
                  <a:outerShdw blurRad="38100" dist="38100" dir="2700000" algn="tl">
                    <a:schemeClr val="bg2"/>
                  </a:outerShdw>
                </a:effectLst>
                <a:latin typeface="宋体" pitchFamily="2" charset="-122"/>
              </a:rPr>
              <a:t> </a:t>
            </a:r>
            <a:r>
              <a:rPr lang="zh-CN" altLang="zh-CN" sz="2400">
                <a:solidFill>
                  <a:srgbClr val="FFFFFF"/>
                </a:solidFill>
                <a:effectLst>
                  <a:outerShdw blurRad="38100" dist="38100" dir="2700000" algn="tl">
                    <a:schemeClr val="bg2"/>
                  </a:outerShdw>
                </a:effectLst>
                <a:latin typeface="宋体" pitchFamily="2" charset="-122"/>
              </a:rPr>
              <a:t>自行修改统计资料</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C000"/>
                </a:solidFill>
                <a:effectLst>
                  <a:outerShdw blurRad="38100" dist="38100" dir="2700000" algn="tl">
                    <a:schemeClr val="bg2"/>
                  </a:outerShdw>
                </a:effectLst>
                <a:latin typeface="宋体" pitchFamily="2" charset="-122"/>
              </a:rPr>
              <a:t>C.</a:t>
            </a:r>
            <a:r>
              <a:rPr lang="en-US" altLang="zh-CN" sz="2400">
                <a:solidFill>
                  <a:srgbClr val="FFFFFF"/>
                </a:solidFill>
                <a:effectLst>
                  <a:outerShdw blurRad="38100" dist="38100" dir="2700000" algn="tl">
                    <a:schemeClr val="bg2"/>
                  </a:outerShdw>
                </a:effectLst>
                <a:latin typeface="宋体" pitchFamily="2" charset="-122"/>
              </a:rPr>
              <a:t> </a:t>
            </a:r>
            <a:r>
              <a:rPr lang="zh-CN" altLang="zh-CN" sz="2400">
                <a:solidFill>
                  <a:srgbClr val="FFFFFF"/>
                </a:solidFill>
                <a:effectLst>
                  <a:outerShdw blurRad="38100" dist="38100" dir="2700000" algn="tl">
                    <a:schemeClr val="bg2"/>
                  </a:outerShdw>
                </a:effectLst>
                <a:latin typeface="宋体" pitchFamily="2" charset="-122"/>
              </a:rPr>
              <a:t>打击报复拒绝统计违法行为的人员</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eaLnBrk="1" hangingPunct="1">
              <a:buClr>
                <a:srgbClr val="FFFFCC"/>
              </a:buClr>
            </a:pPr>
            <a:r>
              <a:rPr lang="en-US" altLang="zh-CN" sz="2400">
                <a:solidFill>
                  <a:srgbClr val="FFFFFF"/>
                </a:solidFill>
                <a:effectLst>
                  <a:outerShdw blurRad="38100" dist="38100" dir="2700000" algn="tl">
                    <a:schemeClr val="bg2"/>
                  </a:outerShdw>
                </a:effectLst>
                <a:latin typeface="宋体" pitchFamily="2" charset="-122"/>
              </a:rPr>
              <a:t>D. </a:t>
            </a:r>
            <a:r>
              <a:rPr lang="zh-CN" altLang="zh-CN" sz="2400">
                <a:solidFill>
                  <a:srgbClr val="FFFFFF"/>
                </a:solidFill>
                <a:effectLst>
                  <a:outerShdw blurRad="38100" dist="38100" dir="2700000" algn="tl">
                    <a:schemeClr val="bg2"/>
                  </a:outerShdw>
                </a:effectLst>
                <a:latin typeface="宋体" pitchFamily="2" charset="-122"/>
              </a:rPr>
              <a:t>对本地方发生的严重统计违法行为失察</a:t>
            </a:r>
            <a:endParaRPr lang="zh-CN" altLang="zh-CN" sz="2400">
              <a:solidFill>
                <a:srgbClr val="FFFFFF"/>
              </a:solidFill>
              <a:effectLst>
                <a:outerShdw blurRad="38100" dist="38100" dir="2700000" algn="tl">
                  <a:schemeClr val="bg2"/>
                </a:outerShdw>
              </a:effectLst>
              <a:latin typeface="宋体" pitchFamily="2" charset="-122"/>
            </a:endParaRPr>
          </a:p>
          <a:p>
            <a:pPr marL="342900" marR="0" lvl="0" indent="-342900"/>
            <a:endParaRPr lang="zh-CN" altLang="en-US" sz="2400">
              <a:effectLst>
                <a:outerShdw blurRad="38100" dist="38100" dir="2700000" algn="tl">
                  <a:schemeClr val="bg2"/>
                </a:outerShdw>
              </a:effectLst>
              <a:latin typeface="宋体" pitchFamily="2" charset="-122"/>
            </a:endParaRPr>
          </a:p>
        </p:txBody>
      </p:sp>
      <p:sp>
        <p:nvSpPr>
          <p:cNvPr id="99332" name="灯片编号占位符 3"/>
          <p:cNvSpPr txBox="1">
            <a:spLocks noGrp="1"/>
          </p:cNvSpPr>
          <p:nvPr>
            <p:ph type="sldNum" idx="12"/>
          </p:nvPr>
        </p:nvSpPr>
        <p:spPr bwMode="auto">
          <a:xfrm>
            <a:off x="6553200" y="6243638"/>
            <a:ext cx="21336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F8B0915-8735-46B5-8DB8-ADD75F9AEC2B}" type="slidenum">
              <a:rPr lang="en-US" altLang="zh-CN" sz="1000">
                <a:effectLst>
                  <a:outerShdw blurRad="38100" dist="38100" dir="2700000" algn="tl">
                    <a:schemeClr val="bg2"/>
                  </a:outerShdw>
                </a:effectLst>
              </a:rPr>
              <a:t>49</a:t>
            </a:fld>
            <a:endParaRPr lang="en-US" altLang="zh-CN" sz="1000">
              <a:effectLst>
                <a:outerShdw blurRad="38100" dist="38100" dir="2700000" algn="tl">
                  <a:schemeClr val="bg2"/>
                </a:outerShdw>
              </a:effectLst>
            </a:endParaRPr>
          </a:p>
        </p:txBody>
      </p:sp>
      <p:sp>
        <p:nvSpPr>
          <p:cNvPr id="99333" name="TextBox 9933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Verdana" pitchFamily="34" charset="0"/>
                <a:ea typeface="宋体" pitchFamily="2" charset="-122"/>
              </a:defRPr>
            </a:lvl5pPr>
          </a:lstStyle>
          <a:p/>
          <a:p>
            <a:pPr>
              <a:defRPr sz="100">
                <a:solidFill>
                  <a:srgbClr val="FFFFFF"/>
                </a:solidFill>
              </a:defRPr>
            </a:pPr>
            <a:r>
              <a:t>统计法基础知识复习资料共98页，您现在浏览的是第49页!</a:t>
            </a:r>
          </a:p>
        </p:txBody>
      </p:sp>
    </p:spTree>
  </p:cSld>
  <p:clrMapOvr>
    <a:masterClrMapping/>
  </p:clrMapOvr>
  <p:transition/>
  <p:timing/>
</p:sld>
</file>

<file path=ppt/slides/slide5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https://d.book118.com/486025040202010040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Globe">
  <a:themeElements>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fontScheme name="Globe">
      <a:majorFont>
        <a:latin typeface="Arial"/>
        <a:ea typeface="宋体" charset="-122"/>
        <a:cs typeface="Arial"/>
      </a:majorFont>
      <a:minorFont>
        <a:latin typeface="Verdana"/>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lobe 1">
        <a:dk1>
          <a:srgbClr val="622100"/>
        </a:dk1>
        <a:lt1>
          <a:srgbClr val="FFFFFF"/>
        </a:lt1>
        <a:dk2>
          <a:srgbClr val="800000"/>
        </a:dk2>
        <a:lt2>
          <a:srgbClr val="FFFFCC"/>
        </a:lt2>
        <a:accent1>
          <a:srgbClr val="E42B00"/>
        </a:accent1>
        <a:accent2>
          <a:srgbClr val="996600"/>
        </a:accent2>
        <a:accent3>
          <a:srgbClr val="C0AAAA"/>
        </a:accent3>
        <a:accent4>
          <a:srgbClr val="DADADA"/>
        </a:accent4>
        <a:accent5>
          <a:srgbClr val="EFACAA"/>
        </a:accent5>
        <a:accent6>
          <a:srgbClr val="8A5C00"/>
        </a:accent6>
        <a:hlink>
          <a:srgbClr val="FADF6C"/>
        </a:hlink>
        <a:folHlink>
          <a:srgbClr val="FF9900"/>
        </a:folHlink>
      </a:clrScheme>
      <a:clrMap bg1="dk2" tx1="lt1" bg2="dk1" tx2="lt2" accent1="accent1" accent2="accent2" accent3="accent3" accent4="accent4" accent5="accent5" accent6="accent6" hlink="hlink" folHlink="folHlink"/>
    </a:extraClrScheme>
    <a:extraClrScheme>
      <a:clrScheme name="Globe 2">
        <a:dk1>
          <a:srgbClr val="5F4545"/>
        </a:dk1>
        <a:lt1>
          <a:srgbClr val="FFFFFF"/>
        </a:lt1>
        <a:dk2>
          <a:srgbClr val="8F6969"/>
        </a:dk2>
        <a:lt2>
          <a:srgbClr val="FFFFCC"/>
        </a:lt2>
        <a:accent1>
          <a:srgbClr val="CC6600"/>
        </a:accent1>
        <a:accent2>
          <a:srgbClr val="924C0C"/>
        </a:accent2>
        <a:accent3>
          <a:srgbClr val="C6B9B9"/>
        </a:accent3>
        <a:accent4>
          <a:srgbClr val="DADADA"/>
        </a:accent4>
        <a:accent5>
          <a:srgbClr val="E2B8AA"/>
        </a:accent5>
        <a:accent6>
          <a:srgbClr val="84440A"/>
        </a:accent6>
        <a:hlink>
          <a:srgbClr val="CFD375"/>
        </a:hlink>
        <a:folHlink>
          <a:srgbClr val="98BB91"/>
        </a:folHlink>
      </a:clrScheme>
      <a:clrMap bg1="dk2" tx1="lt1" bg2="dk1" tx2="lt2" accent1="accent1" accent2="accent2" accent3="accent3" accent4="accent4" accent5="accent5" accent6="accent6" hlink="hlink" folHlink="folHlink"/>
    </a:extraClrScheme>
    <a:extraClrScheme>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Globe 4">
        <a:dk1>
          <a:srgbClr val="005856"/>
        </a:dk1>
        <a:lt1>
          <a:srgbClr val="FFFFFF"/>
        </a:lt1>
        <a:dk2>
          <a:srgbClr val="008080"/>
        </a:dk2>
        <a:lt2>
          <a:srgbClr val="FFFFCC"/>
        </a:lt2>
        <a:accent1>
          <a:srgbClr val="0099CC"/>
        </a:accent1>
        <a:accent2>
          <a:srgbClr val="00CCFF"/>
        </a:accent2>
        <a:accent3>
          <a:srgbClr val="AAC0C0"/>
        </a:accent3>
        <a:accent4>
          <a:srgbClr val="DADADA"/>
        </a:accent4>
        <a:accent5>
          <a:srgbClr val="AACAE2"/>
        </a:accent5>
        <a:accent6>
          <a:srgbClr val="00B9E7"/>
        </a:accent6>
        <a:hlink>
          <a:srgbClr val="1ACE9F"/>
        </a:hlink>
        <a:folHlink>
          <a:srgbClr val="948CCE"/>
        </a:folHlink>
      </a:clrScheme>
      <a:clrMap bg1="dk2" tx1="lt1" bg2="dk1" tx2="lt2" accent1="accent1" accent2="accent2" accent3="accent3" accent4="accent4" accent5="accent5" accent6="accent6" hlink="hlink" folHlink="folHlink"/>
    </a:extraClrScheme>
    <a:extraClrScheme>
      <a:clrScheme name="Globe 5">
        <a:dk1>
          <a:srgbClr val="3C5436"/>
        </a:dk1>
        <a:lt1>
          <a:srgbClr val="FFFFFF"/>
        </a:lt1>
        <a:dk2>
          <a:srgbClr val="5F8656"/>
        </a:dk2>
        <a:lt2>
          <a:srgbClr val="D6D8C0"/>
        </a:lt2>
        <a:accent1>
          <a:srgbClr val="61733D"/>
        </a:accent1>
        <a:accent2>
          <a:srgbClr val="324A39"/>
        </a:accent2>
        <a:accent3>
          <a:srgbClr val="B6C3B4"/>
        </a:accent3>
        <a:accent4>
          <a:srgbClr val="DADADA"/>
        </a:accent4>
        <a:accent5>
          <a:srgbClr val="B7BCAF"/>
        </a:accent5>
        <a:accent6>
          <a:srgbClr val="2C4233"/>
        </a:accent6>
        <a:hlink>
          <a:srgbClr val="73D588"/>
        </a:hlink>
        <a:folHlink>
          <a:srgbClr val="6F99B9"/>
        </a:folHlink>
      </a:clrScheme>
      <a:clrMap bg1="dk2" tx1="lt1" bg2="dk1" tx2="lt2" accent1="accent1" accent2="accent2" accent3="accent3" accent4="accent4" accent5="accent5" accent6="accent6" hlink="hlink" folHlink="folHlink"/>
    </a:extraClrScheme>
    <a:extraClrScheme>
      <a:clrScheme name="Globe 6">
        <a:dk1>
          <a:srgbClr val="5B7B65"/>
        </a:dk1>
        <a:lt1>
          <a:srgbClr val="FFFFFF"/>
        </a:lt1>
        <a:dk2>
          <a:srgbClr val="9ABE9D"/>
        </a:dk2>
        <a:lt2>
          <a:srgbClr val="336600"/>
        </a:lt2>
        <a:accent1>
          <a:srgbClr val="00CC66"/>
        </a:accent1>
        <a:accent2>
          <a:srgbClr val="4E7050"/>
        </a:accent2>
        <a:accent3>
          <a:srgbClr val="CADBCC"/>
        </a:accent3>
        <a:accent4>
          <a:srgbClr val="DADADA"/>
        </a:accent4>
        <a:accent5>
          <a:srgbClr val="AAE2B8"/>
        </a:accent5>
        <a:accent6>
          <a:srgbClr val="466548"/>
        </a:accent6>
        <a:hlink>
          <a:srgbClr val="FFFFCC"/>
        </a:hlink>
        <a:folHlink>
          <a:srgbClr val="9CE8A3"/>
        </a:folHlink>
      </a:clrScheme>
      <a:clrMap bg1="dk2" tx1="lt1" bg2="dk1" tx2="lt2" accent1="accent1" accent2="accent2" accent3="accent3" accent4="accent4" accent5="accent5" accent6="accent6" hlink="hlink" folHlink="folHlink"/>
    </a:extraClrScheme>
    <a:extraClrScheme>
      <a:clrScheme name="Globe 7">
        <a:dk1>
          <a:srgbClr val="4C4E44"/>
        </a:dk1>
        <a:lt1>
          <a:srgbClr val="FFFFFF"/>
        </a:lt1>
        <a:dk2>
          <a:srgbClr val="686B5D"/>
        </a:dk2>
        <a:lt2>
          <a:srgbClr val="D6D5C6"/>
        </a:lt2>
        <a:accent1>
          <a:srgbClr val="898D79"/>
        </a:accent1>
        <a:accent2>
          <a:srgbClr val="4D4F45"/>
        </a:accent2>
        <a:accent3>
          <a:srgbClr val="B9BAB6"/>
        </a:accent3>
        <a:accent4>
          <a:srgbClr val="DADADA"/>
        </a:accent4>
        <a:accent5>
          <a:srgbClr val="C4C5BE"/>
        </a:accent5>
        <a:accent6>
          <a:srgbClr val="45473E"/>
        </a:accent6>
        <a:hlink>
          <a:srgbClr val="58BE67"/>
        </a:hlink>
        <a:folHlink>
          <a:srgbClr val="C0C640"/>
        </a:folHlink>
      </a:clrScheme>
      <a:clrMap bg1="dk2" tx1="lt1" bg2="dk1" tx2="lt2" accent1="accent1" accent2="accent2" accent3="accent3" accent4="accent4" accent5="accent5" accent6="accent6" hlink="hlink" folHlink="folHlink"/>
    </a:extraClrScheme>
    <a:extraClrScheme>
      <a:clrScheme name="Globe 8">
        <a:dk1>
          <a:srgbClr val="000000"/>
        </a:dk1>
        <a:lt1>
          <a:srgbClr val="FFFFDD"/>
        </a:lt1>
        <a:dk2>
          <a:srgbClr val="000000"/>
        </a:dk2>
        <a:lt2>
          <a:srgbClr val="98977A"/>
        </a:lt2>
        <a:accent1>
          <a:srgbClr val="BDCDA7"/>
        </a:accent1>
        <a:accent2>
          <a:srgbClr val="A0D060"/>
        </a:accent2>
        <a:accent3>
          <a:srgbClr val="FFFFEB"/>
        </a:accent3>
        <a:accent4>
          <a:srgbClr val="000000"/>
        </a:accent4>
        <a:accent5>
          <a:srgbClr val="DBE3D0"/>
        </a:accent5>
        <a:accent6>
          <a:srgbClr val="91BC56"/>
        </a:accent6>
        <a:hlink>
          <a:srgbClr val="FADD4E"/>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Globe">
  <a:themeElements>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fontScheme name="Globe">
      <a:majorFont>
        <a:latin typeface="Arial"/>
        <a:ea typeface="宋体" charset="-122"/>
        <a:cs typeface="Arial"/>
      </a:majorFont>
      <a:minorFont>
        <a:latin typeface="Verdana"/>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lobe 1">
        <a:dk1>
          <a:srgbClr val="622100"/>
        </a:dk1>
        <a:lt1>
          <a:srgbClr val="FFFFFF"/>
        </a:lt1>
        <a:dk2>
          <a:srgbClr val="800000"/>
        </a:dk2>
        <a:lt2>
          <a:srgbClr val="FFFFCC"/>
        </a:lt2>
        <a:accent1>
          <a:srgbClr val="E42B00"/>
        </a:accent1>
        <a:accent2>
          <a:srgbClr val="996600"/>
        </a:accent2>
        <a:accent3>
          <a:srgbClr val="C0AAAA"/>
        </a:accent3>
        <a:accent4>
          <a:srgbClr val="DADADA"/>
        </a:accent4>
        <a:accent5>
          <a:srgbClr val="EFACAA"/>
        </a:accent5>
        <a:accent6>
          <a:srgbClr val="8A5C00"/>
        </a:accent6>
        <a:hlink>
          <a:srgbClr val="FADF6C"/>
        </a:hlink>
        <a:folHlink>
          <a:srgbClr val="FF9900"/>
        </a:folHlink>
      </a:clrScheme>
      <a:clrMap bg1="dk2" tx1="lt1" bg2="dk1" tx2="lt2" accent1="accent1" accent2="accent2" accent3="accent3" accent4="accent4" accent5="accent5" accent6="accent6" hlink="hlink" folHlink="folHlink"/>
    </a:extraClrScheme>
    <a:extraClrScheme>
      <a:clrScheme name="Globe 2">
        <a:dk1>
          <a:srgbClr val="5F4545"/>
        </a:dk1>
        <a:lt1>
          <a:srgbClr val="FFFFFF"/>
        </a:lt1>
        <a:dk2>
          <a:srgbClr val="8F6969"/>
        </a:dk2>
        <a:lt2>
          <a:srgbClr val="FFFFCC"/>
        </a:lt2>
        <a:accent1>
          <a:srgbClr val="CC6600"/>
        </a:accent1>
        <a:accent2>
          <a:srgbClr val="924C0C"/>
        </a:accent2>
        <a:accent3>
          <a:srgbClr val="C6B9B9"/>
        </a:accent3>
        <a:accent4>
          <a:srgbClr val="DADADA"/>
        </a:accent4>
        <a:accent5>
          <a:srgbClr val="E2B8AA"/>
        </a:accent5>
        <a:accent6>
          <a:srgbClr val="84440A"/>
        </a:accent6>
        <a:hlink>
          <a:srgbClr val="CFD375"/>
        </a:hlink>
        <a:folHlink>
          <a:srgbClr val="98BB91"/>
        </a:folHlink>
      </a:clrScheme>
      <a:clrMap bg1="dk2" tx1="lt1" bg2="dk1" tx2="lt2" accent1="accent1" accent2="accent2" accent3="accent3" accent4="accent4" accent5="accent5" accent6="accent6" hlink="hlink" folHlink="folHlink"/>
    </a:extraClrScheme>
    <a:extraClrScheme>
      <a:clrScheme name="Globe 3">
        <a:dk1>
          <a:srgbClr val="003B76"/>
        </a:dk1>
        <a:lt1>
          <a:srgbClr val="FFFFFF"/>
        </a:lt1>
        <a:dk2>
          <a:srgbClr val="0066CC"/>
        </a:dk2>
        <a:lt2>
          <a:srgbClr val="CCECFF"/>
        </a:lt2>
        <a:accent1>
          <a:srgbClr val="33CCCC"/>
        </a:accent1>
        <a:accent2>
          <a:srgbClr val="66CCFF"/>
        </a:accent2>
        <a:accent3>
          <a:srgbClr val="AAB8E2"/>
        </a:accent3>
        <a:accent4>
          <a:srgbClr val="DADADA"/>
        </a:accent4>
        <a:accent5>
          <a:srgbClr val="ADE2E2"/>
        </a:accent5>
        <a:accent6>
          <a:srgbClr val="5CB9E7"/>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Globe 4">
        <a:dk1>
          <a:srgbClr val="005856"/>
        </a:dk1>
        <a:lt1>
          <a:srgbClr val="FFFFFF"/>
        </a:lt1>
        <a:dk2>
          <a:srgbClr val="008080"/>
        </a:dk2>
        <a:lt2>
          <a:srgbClr val="FFFFCC"/>
        </a:lt2>
        <a:accent1>
          <a:srgbClr val="0099CC"/>
        </a:accent1>
        <a:accent2>
          <a:srgbClr val="00CCFF"/>
        </a:accent2>
        <a:accent3>
          <a:srgbClr val="AAC0C0"/>
        </a:accent3>
        <a:accent4>
          <a:srgbClr val="DADADA"/>
        </a:accent4>
        <a:accent5>
          <a:srgbClr val="AACAE2"/>
        </a:accent5>
        <a:accent6>
          <a:srgbClr val="00B9E7"/>
        </a:accent6>
        <a:hlink>
          <a:srgbClr val="1ACE9F"/>
        </a:hlink>
        <a:folHlink>
          <a:srgbClr val="948CCE"/>
        </a:folHlink>
      </a:clrScheme>
      <a:clrMap bg1="dk2" tx1="lt1" bg2="dk1" tx2="lt2" accent1="accent1" accent2="accent2" accent3="accent3" accent4="accent4" accent5="accent5" accent6="accent6" hlink="hlink" folHlink="folHlink"/>
    </a:extraClrScheme>
    <a:extraClrScheme>
      <a:clrScheme name="Globe 5">
        <a:dk1>
          <a:srgbClr val="3C5436"/>
        </a:dk1>
        <a:lt1>
          <a:srgbClr val="FFFFFF"/>
        </a:lt1>
        <a:dk2>
          <a:srgbClr val="5F8656"/>
        </a:dk2>
        <a:lt2>
          <a:srgbClr val="D6D8C0"/>
        </a:lt2>
        <a:accent1>
          <a:srgbClr val="61733D"/>
        </a:accent1>
        <a:accent2>
          <a:srgbClr val="324A39"/>
        </a:accent2>
        <a:accent3>
          <a:srgbClr val="B6C3B4"/>
        </a:accent3>
        <a:accent4>
          <a:srgbClr val="DADADA"/>
        </a:accent4>
        <a:accent5>
          <a:srgbClr val="B7BCAF"/>
        </a:accent5>
        <a:accent6>
          <a:srgbClr val="2C4233"/>
        </a:accent6>
        <a:hlink>
          <a:srgbClr val="73D588"/>
        </a:hlink>
        <a:folHlink>
          <a:srgbClr val="6F99B9"/>
        </a:folHlink>
      </a:clrScheme>
      <a:clrMap bg1="dk2" tx1="lt1" bg2="dk1" tx2="lt2" accent1="accent1" accent2="accent2" accent3="accent3" accent4="accent4" accent5="accent5" accent6="accent6" hlink="hlink" folHlink="folHlink"/>
    </a:extraClrScheme>
    <a:extraClrScheme>
      <a:clrScheme name="Globe 6">
        <a:dk1>
          <a:srgbClr val="5B7B65"/>
        </a:dk1>
        <a:lt1>
          <a:srgbClr val="FFFFFF"/>
        </a:lt1>
        <a:dk2>
          <a:srgbClr val="9ABE9D"/>
        </a:dk2>
        <a:lt2>
          <a:srgbClr val="336600"/>
        </a:lt2>
        <a:accent1>
          <a:srgbClr val="00CC66"/>
        </a:accent1>
        <a:accent2>
          <a:srgbClr val="4E7050"/>
        </a:accent2>
        <a:accent3>
          <a:srgbClr val="CADBCC"/>
        </a:accent3>
        <a:accent4>
          <a:srgbClr val="DADADA"/>
        </a:accent4>
        <a:accent5>
          <a:srgbClr val="AAE2B8"/>
        </a:accent5>
        <a:accent6>
          <a:srgbClr val="466548"/>
        </a:accent6>
        <a:hlink>
          <a:srgbClr val="FFFFCC"/>
        </a:hlink>
        <a:folHlink>
          <a:srgbClr val="9CE8A3"/>
        </a:folHlink>
      </a:clrScheme>
      <a:clrMap bg1="dk2" tx1="lt1" bg2="dk1" tx2="lt2" accent1="accent1" accent2="accent2" accent3="accent3" accent4="accent4" accent5="accent5" accent6="accent6" hlink="hlink" folHlink="folHlink"/>
    </a:extraClrScheme>
    <a:extraClrScheme>
      <a:clrScheme name="Globe 7">
        <a:dk1>
          <a:srgbClr val="4C4E44"/>
        </a:dk1>
        <a:lt1>
          <a:srgbClr val="FFFFFF"/>
        </a:lt1>
        <a:dk2>
          <a:srgbClr val="686B5D"/>
        </a:dk2>
        <a:lt2>
          <a:srgbClr val="D6D5C6"/>
        </a:lt2>
        <a:accent1>
          <a:srgbClr val="898D79"/>
        </a:accent1>
        <a:accent2>
          <a:srgbClr val="4D4F45"/>
        </a:accent2>
        <a:accent3>
          <a:srgbClr val="B9BAB6"/>
        </a:accent3>
        <a:accent4>
          <a:srgbClr val="DADADA"/>
        </a:accent4>
        <a:accent5>
          <a:srgbClr val="C4C5BE"/>
        </a:accent5>
        <a:accent6>
          <a:srgbClr val="45473E"/>
        </a:accent6>
        <a:hlink>
          <a:srgbClr val="58BE67"/>
        </a:hlink>
        <a:folHlink>
          <a:srgbClr val="C0C640"/>
        </a:folHlink>
      </a:clrScheme>
      <a:clrMap bg1="dk2" tx1="lt1" bg2="dk1" tx2="lt2" accent1="accent1" accent2="accent2" accent3="accent3" accent4="accent4" accent5="accent5" accent6="accent6" hlink="hlink" folHlink="folHlink"/>
    </a:extraClrScheme>
    <a:extraClrScheme>
      <a:clrScheme name="Globe 8">
        <a:dk1>
          <a:srgbClr val="000000"/>
        </a:dk1>
        <a:lt1>
          <a:srgbClr val="FFFFDD"/>
        </a:lt1>
        <a:dk2>
          <a:srgbClr val="000000"/>
        </a:dk2>
        <a:lt2>
          <a:srgbClr val="98977A"/>
        </a:lt2>
        <a:accent1>
          <a:srgbClr val="BDCDA7"/>
        </a:accent1>
        <a:accent2>
          <a:srgbClr val="A0D060"/>
        </a:accent2>
        <a:accent3>
          <a:srgbClr val="FFFFEB"/>
        </a:accent3>
        <a:accent4>
          <a:srgbClr val="000000"/>
        </a:accent4>
        <a:accent5>
          <a:srgbClr val="DBE3D0"/>
        </a:accent5>
        <a:accent6>
          <a:srgbClr val="91BC56"/>
        </a:accent6>
        <a:hlink>
          <a:srgbClr val="FADD4E"/>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410</Paragraphs>
  <Slides>50</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50</vt:i4>
      </vt:variant>
    </vt:vector>
  </HeadingPairs>
  <TitlesOfParts>
    <vt:vector baseType="lpstr" size="58">
      <vt:lpstr>Arial</vt:lpstr>
      <vt:lpstr>Calibri</vt:lpstr>
      <vt:lpstr>宋体</vt:lpstr>
      <vt:lpstr>Verdana</vt:lpstr>
      <vt:lpstr>Wingdings</vt:lpstr>
      <vt:lpstr>楷体_GB2312</vt:lpstr>
      <vt:lpstr>Times New Roman</vt:lpstr>
      <vt:lpstr>Office Theme</vt:lpstr>
      <vt:lpstr>2013全国统计从业资格考试        《统计法基础知识》</vt:lpstr>
      <vt:lpstr>章  统计法基本问题</vt:lpstr>
      <vt:lpstr>一、统计法概述</vt:lpstr>
      <vt:lpstr>PowerPoint Presentation</vt:lpstr>
      <vt:lpstr>统计行政法规</vt:lpstr>
      <vt:lpstr>统计行政规章</vt:lpstr>
      <vt:lpstr>PowerPoint Presentation</vt:lpstr>
      <vt:lpstr>2、统计机构依法履行职责原则；</vt:lpstr>
      <vt:lpstr>5、保障统计信息社会共享原则</vt:lpstr>
      <vt:lpstr>PowerPoint Presentation</vt:lpstr>
      <vt:lpstr>PowerPoint Presentation</vt:lpstr>
      <vt:lpstr>PowerPoint Presentation</vt:lpstr>
      <vt:lpstr>一、统计调查的分类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第三章  统计资料的管理和公布</vt:lpstr>
      <vt:lpstr>二、统计资料的审核和归档</vt:lpstr>
      <vt:lpstr>三、统计资料的提供和公布</vt:lpstr>
      <vt:lpstr>四、统计资料的保密</vt:lpstr>
      <vt:lpstr>PowerPoint Presentation</vt:lpstr>
      <vt:lpstr>PowerPoint Presentation</vt:lpstr>
      <vt:lpstr>一、统计机构的的设置及职责</vt:lpstr>
      <vt:lpstr>PowerPoint Presentation</vt:lpstr>
      <vt:lpstr>三、统计从业资格</vt:lpstr>
      <vt:lpstr>PowerPoint Presentation</vt:lpstr>
      <vt:lpstr>PowerPoint Presentation</vt:lpstr>
      <vt:lpstr>第五章   统计违法行为与法律责任</vt:lpstr>
      <vt:lpstr>二、统计法律责任</vt:lpstr>
      <vt:lpstr>PowerPoint Presentation</vt:lpstr>
      <vt:lpstr>6、统计违法违纪行为处分（综合应用） </vt:lpstr>
      <vt:lpstr>PowerPoint Presentation</vt:lpstr>
      <vt:lpstr>PowerPoint Presentation</vt:lpstr>
      <vt:lpstr>PowerPoint Presentation</vt:lpstr>
      <vt:lpstr>PowerPoint Presentation</vt:lpstr>
      <vt:lpstr>一、统计监督检查</vt:lpstr>
      <vt:lpstr>二、统计违法案件查处程序（综合应用） </vt:lpstr>
      <vt:lpstr>PowerPoint Presentation</vt:lpstr>
      <vt:lpstr>三、统计行政复议和行政诉讼</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2024-09-07T06:19:16.021</cp:lastPrinted>
  <dcterms:created xsi:type="dcterms:W3CDTF">2024-09-06T22:19:16Z</dcterms:created>
  <dcterms:modified xsi:type="dcterms:W3CDTF">2024-09-06T22:19:18Z</dcterms:modified>
</cp:coreProperties>
</file>