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5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436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194B3-ABCF-4C0E-937C-2B9B0A0B2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BD751-4509-43E6-B27B-169176BF5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91C84-1DCD-401B-B4B0-6CFB90B0E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819C9-A641-46EB-AE88-C46A08D3A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926086-7C5C-41F9-A40A-0807A0835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29630A-19C6-4480-8AEB-20CFE1D65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DC8EE2-4A8A-4BCE-83B1-CECCD144A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AB03F-F8AC-4AE6-A8B5-8EAB78E56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01EEA-4231-44C4-8515-8ECF046CF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DD8CB-2E17-43C9-9989-5F0686CB0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7D310-DF2F-4A78-B41D-8ADE9CD9D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500" r:id="rId2"/>
    <p:sldLayoutId id="2147494501" r:id="rId3"/>
    <p:sldLayoutId id="2147494502" r:id="rId4"/>
    <p:sldLayoutId id="2147494503" r:id="rId5"/>
    <p:sldLayoutId id="2147494504" r:id="rId6"/>
    <p:sldLayoutId id="2147494505" r:id="rId7"/>
    <p:sldLayoutId id="2147494506" r:id="rId8"/>
    <p:sldLayoutId id="2147494507" r:id="rId9"/>
    <p:sldLayoutId id="2147494508" r:id="rId10"/>
    <p:sldLayoutId id="214749450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tags" Target="../tags/tag279.xml" /><Relationship Id="rId17" Type="http://schemas.openxmlformats.org/officeDocument/2006/relationships/tags" Target="../tags/tag280.xml" /><Relationship Id="rId18" Type="http://schemas.openxmlformats.org/officeDocument/2006/relationships/tags" Target="../tags/tag281.xml" /><Relationship Id="rId19" Type="http://schemas.openxmlformats.org/officeDocument/2006/relationships/tags" Target="../tags/tag282.xml" /><Relationship Id="rId2" Type="http://schemas.openxmlformats.org/officeDocument/2006/relationships/tags" Target="../tags/tag265.xml" /><Relationship Id="rId20" Type="http://schemas.openxmlformats.org/officeDocument/2006/relationships/tags" Target="../tags/tag283.xml" /><Relationship Id="rId21" Type="http://schemas.openxmlformats.org/officeDocument/2006/relationships/tags" Target="../tags/tag284.xml" /><Relationship Id="rId22" Type="http://schemas.openxmlformats.org/officeDocument/2006/relationships/tags" Target="../tags/tag285.xml" /><Relationship Id="rId23" Type="http://schemas.openxmlformats.org/officeDocument/2006/relationships/tags" Target="../tags/tag286.xml" /><Relationship Id="rId24" Type="http://schemas.openxmlformats.org/officeDocument/2006/relationships/tags" Target="../tags/tag287.xml" /><Relationship Id="rId25" Type="http://schemas.openxmlformats.org/officeDocument/2006/relationships/tags" Target="../tags/tag288.xml" /><Relationship Id="rId26" Type="http://schemas.openxmlformats.org/officeDocument/2006/relationships/tags" Target="../tags/tag289.xml" /><Relationship Id="rId27" Type="http://schemas.openxmlformats.org/officeDocument/2006/relationships/tags" Target="../tags/tag290.xml" /><Relationship Id="rId28" Type="http://schemas.openxmlformats.org/officeDocument/2006/relationships/tags" Target="../tags/tag291.xml" /><Relationship Id="rId29" Type="http://schemas.openxmlformats.org/officeDocument/2006/relationships/tags" Target="../tags/tag292.xml" /><Relationship Id="rId3" Type="http://schemas.openxmlformats.org/officeDocument/2006/relationships/tags" Target="../tags/tag266.xml" /><Relationship Id="rId30" Type="http://schemas.openxmlformats.org/officeDocument/2006/relationships/tags" Target="../tags/tag293.xml" /><Relationship Id="rId31" Type="http://schemas.openxmlformats.org/officeDocument/2006/relationships/tags" Target="../tags/tag294.xml" /><Relationship Id="rId32" Type="http://schemas.openxmlformats.org/officeDocument/2006/relationships/tags" Target="../tags/tag295.xml" /><Relationship Id="rId33" Type="http://schemas.openxmlformats.org/officeDocument/2006/relationships/tags" Target="../tags/tag296.xml" /><Relationship Id="rId34" Type="http://schemas.openxmlformats.org/officeDocument/2006/relationships/tags" Target="../tags/tag297.xml" /><Relationship Id="rId35" Type="http://schemas.openxmlformats.org/officeDocument/2006/relationships/tags" Target="../tags/tag298.xml" /><Relationship Id="rId36" Type="http://schemas.openxmlformats.org/officeDocument/2006/relationships/tags" Target="../tags/tag299.xml" /><Relationship Id="rId37" Type="http://schemas.openxmlformats.org/officeDocument/2006/relationships/tags" Target="../tags/tag300.xml" /><Relationship Id="rId38" Type="http://schemas.openxmlformats.org/officeDocument/2006/relationships/tags" Target="../tags/tag301.xml" /><Relationship Id="rId39" Type="http://schemas.openxmlformats.org/officeDocument/2006/relationships/tags" Target="../tags/tag302.xml" /><Relationship Id="rId4" Type="http://schemas.openxmlformats.org/officeDocument/2006/relationships/tags" Target="../tags/tag267.xml" /><Relationship Id="rId40" Type="http://schemas.openxmlformats.org/officeDocument/2006/relationships/tags" Target="../tags/tag303.xml" /><Relationship Id="rId41" Type="http://schemas.openxmlformats.org/officeDocument/2006/relationships/tags" Target="../tags/tag304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8.xml" /><Relationship Id="rId3" Type="http://schemas.openxmlformats.org/officeDocument/2006/relationships/tags" Target="../tags/tag309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tags" Target="../tags/tag312.xml" /><Relationship Id="rId7" Type="http://schemas.openxmlformats.org/officeDocument/2006/relationships/tags" Target="../tags/tag313.xml" /><Relationship Id="rId8" Type="http://schemas.openxmlformats.org/officeDocument/2006/relationships/tags" Target="../tags/tag314.xml" /><Relationship Id="rId9" Type="http://schemas.openxmlformats.org/officeDocument/2006/relationships/tags" Target="../tags/tag3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tags" Target="../tags/tag326.xml" /><Relationship Id="rId13" Type="http://schemas.openxmlformats.org/officeDocument/2006/relationships/tags" Target="../tags/tag327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tags" Target="../tags/tag321.xml" /><Relationship Id="rId8" Type="http://schemas.openxmlformats.org/officeDocument/2006/relationships/tags" Target="../tags/tag322.xml" /><Relationship Id="rId9" Type="http://schemas.openxmlformats.org/officeDocument/2006/relationships/tags" Target="../tags/tag3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12" Type="http://schemas.openxmlformats.org/officeDocument/2006/relationships/tags" Target="../tags/tag338.xml" /><Relationship Id="rId13" Type="http://schemas.openxmlformats.org/officeDocument/2006/relationships/tags" Target="../tags/tag339.xml" /><Relationship Id="rId2" Type="http://schemas.openxmlformats.org/officeDocument/2006/relationships/tags" Target="../tags/tag328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tags" Target="../tags/tag333.xml" /><Relationship Id="rId8" Type="http://schemas.openxmlformats.org/officeDocument/2006/relationships/tags" Target="../tags/tag334.xml" /><Relationship Id="rId9" Type="http://schemas.openxmlformats.org/officeDocument/2006/relationships/tags" Target="../tags/tag3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12" Type="http://schemas.openxmlformats.org/officeDocument/2006/relationships/tags" Target="../tags/tag350.xml" /><Relationship Id="rId13" Type="http://schemas.openxmlformats.org/officeDocument/2006/relationships/tags" Target="../tags/tag351.x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Relationship Id="rId6" Type="http://schemas.openxmlformats.org/officeDocument/2006/relationships/tags" Target="../tags/tag344.xml" /><Relationship Id="rId7" Type="http://schemas.openxmlformats.org/officeDocument/2006/relationships/tags" Target="../tags/tag345.xml" /><Relationship Id="rId8" Type="http://schemas.openxmlformats.org/officeDocument/2006/relationships/tags" Target="../tags/tag346.xml" /><Relationship Id="rId9" Type="http://schemas.openxmlformats.org/officeDocument/2006/relationships/tags" Target="../tags/tag3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52.xml" /><Relationship Id="rId3" Type="http://schemas.openxmlformats.org/officeDocument/2006/relationships/tags" Target="../tags/tag353.xml" /><Relationship Id="rId4" Type="http://schemas.openxmlformats.org/officeDocument/2006/relationships/tags" Target="../tags/tag35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3.xml" /><Relationship Id="rId11" Type="http://schemas.openxmlformats.org/officeDocument/2006/relationships/tags" Target="../tags/tag364.xml" /><Relationship Id="rId12" Type="http://schemas.openxmlformats.org/officeDocument/2006/relationships/tags" Target="../tags/tag365.xml" /><Relationship Id="rId13" Type="http://schemas.openxmlformats.org/officeDocument/2006/relationships/tags" Target="../tags/tag366.xml" /><Relationship Id="rId2" Type="http://schemas.openxmlformats.org/officeDocument/2006/relationships/tags" Target="../tags/tag355.xml" /><Relationship Id="rId3" Type="http://schemas.openxmlformats.org/officeDocument/2006/relationships/tags" Target="../tags/tag356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tags" Target="../tags/tag359.xml" /><Relationship Id="rId7" Type="http://schemas.openxmlformats.org/officeDocument/2006/relationships/tags" Target="../tags/tag360.xml" /><Relationship Id="rId8" Type="http://schemas.openxmlformats.org/officeDocument/2006/relationships/tags" Target="../tags/tag361.xml" /><Relationship Id="rId9" Type="http://schemas.openxmlformats.org/officeDocument/2006/relationships/tags" Target="../tags/tag36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75.xml" /><Relationship Id="rId11" Type="http://schemas.openxmlformats.org/officeDocument/2006/relationships/tags" Target="../tags/tag376.xml" /><Relationship Id="rId12" Type="http://schemas.openxmlformats.org/officeDocument/2006/relationships/tags" Target="../tags/tag377.xml" /><Relationship Id="rId13" Type="http://schemas.openxmlformats.org/officeDocument/2006/relationships/tags" Target="../tags/tag378.xml" /><Relationship Id="rId14" Type="http://schemas.openxmlformats.org/officeDocument/2006/relationships/tags" Target="../tags/tag379.xml" /><Relationship Id="rId15" Type="http://schemas.openxmlformats.org/officeDocument/2006/relationships/tags" Target="../tags/tag380.xml" /><Relationship Id="rId16" Type="http://schemas.openxmlformats.org/officeDocument/2006/relationships/tags" Target="../tags/tag381.xml" /><Relationship Id="rId17" Type="http://schemas.openxmlformats.org/officeDocument/2006/relationships/tags" Target="../tags/tag382.xml" /><Relationship Id="rId18" Type="http://schemas.openxmlformats.org/officeDocument/2006/relationships/tags" Target="../tags/tag383.xml" /><Relationship Id="rId19" Type="http://schemas.openxmlformats.org/officeDocument/2006/relationships/tags" Target="../tags/tag384.xml" /><Relationship Id="rId2" Type="http://schemas.openxmlformats.org/officeDocument/2006/relationships/tags" Target="../tags/tag367.xml" /><Relationship Id="rId20" Type="http://schemas.openxmlformats.org/officeDocument/2006/relationships/tags" Target="../tags/tag385.xml" /><Relationship Id="rId21" Type="http://schemas.openxmlformats.org/officeDocument/2006/relationships/tags" Target="../tags/tag386.xml" /><Relationship Id="rId22" Type="http://schemas.openxmlformats.org/officeDocument/2006/relationships/tags" Target="../tags/tag387.xml" /><Relationship Id="rId23" Type="http://schemas.openxmlformats.org/officeDocument/2006/relationships/tags" Target="../tags/tag388.xml" /><Relationship Id="rId24" Type="http://schemas.openxmlformats.org/officeDocument/2006/relationships/tags" Target="../tags/tag389.xml" /><Relationship Id="rId25" Type="http://schemas.openxmlformats.org/officeDocument/2006/relationships/tags" Target="../tags/tag390.xml" /><Relationship Id="rId26" Type="http://schemas.openxmlformats.org/officeDocument/2006/relationships/tags" Target="../tags/tag391.xml" /><Relationship Id="rId27" Type="http://schemas.openxmlformats.org/officeDocument/2006/relationships/tags" Target="../tags/tag392.xml" /><Relationship Id="rId28" Type="http://schemas.openxmlformats.org/officeDocument/2006/relationships/tags" Target="../tags/tag393.xml" /><Relationship Id="rId29" Type="http://schemas.openxmlformats.org/officeDocument/2006/relationships/tags" Target="../tags/tag394.xml" /><Relationship Id="rId3" Type="http://schemas.openxmlformats.org/officeDocument/2006/relationships/tags" Target="../tags/tag368.xml" /><Relationship Id="rId30" Type="http://schemas.openxmlformats.org/officeDocument/2006/relationships/tags" Target="../tags/tag395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04.xml" /><Relationship Id="rId11" Type="http://schemas.openxmlformats.org/officeDocument/2006/relationships/tags" Target="../tags/tag405.xml" /><Relationship Id="rId12" Type="http://schemas.openxmlformats.org/officeDocument/2006/relationships/tags" Target="../tags/tag406.xml" /><Relationship Id="rId13" Type="http://schemas.openxmlformats.org/officeDocument/2006/relationships/tags" Target="../tags/tag407.xml" /><Relationship Id="rId2" Type="http://schemas.openxmlformats.org/officeDocument/2006/relationships/tags" Target="../tags/tag396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tags" Target="../tags/tag399.xml" /><Relationship Id="rId6" Type="http://schemas.openxmlformats.org/officeDocument/2006/relationships/tags" Target="../tags/tag400.xml" /><Relationship Id="rId7" Type="http://schemas.openxmlformats.org/officeDocument/2006/relationships/tags" Target="../tags/tag401.xml" /><Relationship Id="rId8" Type="http://schemas.openxmlformats.org/officeDocument/2006/relationships/tags" Target="../tags/tag402.xml" /><Relationship Id="rId9" Type="http://schemas.openxmlformats.org/officeDocument/2006/relationships/tags" Target="../tags/tag40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2" Type="http://schemas.openxmlformats.org/officeDocument/2006/relationships/tags" Target="../tags/tag408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2.xml" /><Relationship Id="rId11" Type="http://schemas.openxmlformats.org/officeDocument/2006/relationships/tags" Target="../tags/tag433.xml" /><Relationship Id="rId12" Type="http://schemas.openxmlformats.org/officeDocument/2006/relationships/tags" Target="../tags/tag434.xml" /><Relationship Id="rId13" Type="http://schemas.openxmlformats.org/officeDocument/2006/relationships/tags" Target="../tags/tag435.xml" /><Relationship Id="rId2" Type="http://schemas.openxmlformats.org/officeDocument/2006/relationships/tags" Target="../tags/tag424.xml" /><Relationship Id="rId3" Type="http://schemas.openxmlformats.org/officeDocument/2006/relationships/tags" Target="../tags/tag425.xml" /><Relationship Id="rId4" Type="http://schemas.openxmlformats.org/officeDocument/2006/relationships/tags" Target="../tags/tag426.xml" /><Relationship Id="rId5" Type="http://schemas.openxmlformats.org/officeDocument/2006/relationships/tags" Target="../tags/tag427.xml" /><Relationship Id="rId6" Type="http://schemas.openxmlformats.org/officeDocument/2006/relationships/tags" Target="../tags/tag428.xml" /><Relationship Id="rId7" Type="http://schemas.openxmlformats.org/officeDocument/2006/relationships/tags" Target="../tags/tag429.xml" /><Relationship Id="rId8" Type="http://schemas.openxmlformats.org/officeDocument/2006/relationships/tags" Target="../tags/tag430.xml" /><Relationship Id="rId9" Type="http://schemas.openxmlformats.org/officeDocument/2006/relationships/tags" Target="../tags/tag43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30102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生活质量评价课件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生活质量评价概述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生活质量评价指标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生活质量评价标准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生活质量评价实践案例分析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生活质量评价方法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生活质量评价概述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生活质量的定义</a:t>
            </a:r>
            <a:endParaRPr lang="zh-CN" altLang="en-US"/>
          </a:p>
        </p:txBody>
      </p:sp>
      <p:sp>
        <p:nvSpPr>
          <p:cNvPr id="10497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生活质量受到多种因素的影响，如经济、文化、教育等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生活质量是指个体在物质、精神、社会等方面所处的生活状态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生活质量是反映人们生活状况的重要指标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提高生活质量是人们追求幸福生活的重要目标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评价目的和意义</a:t>
            </a:r>
            <a:endParaRPr lang="zh-CN" altLang="en-US"/>
          </a:p>
        </p:txBody>
      </p:sp>
      <p:sp>
        <p:nvSpPr>
          <p:cNvPr id="104977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了解居民生活质量现状及问题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评估政府政策对居民生活质量的影响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为制定提高居民生活质量的政策提供依据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促进社会公平与进步，提高人民幸福感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评价原则和方法</a:t>
            </a:r>
            <a:endParaRPr lang="zh-CN" altLang="en-US"/>
          </a:p>
        </p:txBody>
      </p:sp>
      <p:sp>
        <p:nvSpPr>
          <p:cNvPr id="1049820" name="任意多边形: 形状 16"/>
          <p:cNvSpPr/>
          <p:nvPr>
            <p:custDataLst>
              <p:tags r:id="rId2"/>
            </p:custDataLst>
          </p:nvPr>
        </p:nvSpPr>
        <p:spPr>
          <a:xfrm>
            <a:off x="838200" y="1505405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2" name="Freeform 488"/>
          <p:cNvSpPr/>
          <p:nvPr>
            <p:custDataLst>
              <p:tags r:id="rId3"/>
            </p:custDataLst>
          </p:nvPr>
        </p:nvSpPr>
        <p:spPr>
          <a:xfrm rot="5400000">
            <a:off x="5252564" y="1491224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4" name="序号"/>
          <p:cNvSpPr txBox="1"/>
          <p:nvPr>
            <p:custDataLst>
              <p:tags r:id="rId4"/>
            </p:custDataLst>
          </p:nvPr>
        </p:nvSpPr>
        <p:spPr>
          <a:xfrm>
            <a:off x="5374116" y="171204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826" name="标题"/>
          <p:cNvSpPr txBox="1"/>
          <p:nvPr>
            <p:custDataLst>
              <p:tags r:id="rId5"/>
            </p:custDataLst>
          </p:nvPr>
        </p:nvSpPr>
        <p:spPr>
          <a:xfrm>
            <a:off x="1210284" y="155605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科学性原则：评价方法要科学、客观、可操作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828" name="正文"/>
          <p:cNvSpPr txBox="1"/>
          <p:nvPr>
            <p:custDataLst>
              <p:tags r:id="rId6"/>
            </p:custDataLst>
          </p:nvPr>
        </p:nvSpPr>
        <p:spPr>
          <a:xfrm>
            <a:off x="1210284" y="1997016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830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7925" y="2029430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2" name="Freeform 488"/>
          <p:cNvSpPr/>
          <p:nvPr>
            <p:custDataLst>
              <p:tags r:id="rId8"/>
            </p:custDataLst>
          </p:nvPr>
        </p:nvSpPr>
        <p:spPr>
          <a:xfrm rot="5400000">
            <a:off x="6147997" y="2015249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4" name="序号"/>
          <p:cNvSpPr txBox="1"/>
          <p:nvPr>
            <p:custDataLst>
              <p:tags r:id="rId9"/>
            </p:custDataLst>
          </p:nvPr>
        </p:nvSpPr>
        <p:spPr>
          <a:xfrm>
            <a:off x="6251992" y="223066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49836" name="任意多边形: 形状 2"/>
          <p:cNvSpPr/>
          <p:nvPr>
            <p:custDataLst>
              <p:tags r:id="rId10"/>
            </p:custDataLst>
          </p:nvPr>
        </p:nvSpPr>
        <p:spPr>
          <a:xfrm>
            <a:off x="838200" y="2553454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838" name="Freeform 488"/>
          <p:cNvSpPr/>
          <p:nvPr>
            <p:custDataLst>
              <p:tags r:id="rId11"/>
            </p:custDataLst>
          </p:nvPr>
        </p:nvSpPr>
        <p:spPr>
          <a:xfrm rot="5400000">
            <a:off x="5252564" y="2539273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40" name="序号"/>
          <p:cNvSpPr txBox="1"/>
          <p:nvPr>
            <p:custDataLst>
              <p:tags r:id="rId12"/>
            </p:custDataLst>
          </p:nvPr>
        </p:nvSpPr>
        <p:spPr>
          <a:xfrm>
            <a:off x="5374116" y="2759417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9842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7925" y="3072751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844" name="Freeform 488"/>
          <p:cNvSpPr/>
          <p:nvPr>
            <p:custDataLst>
              <p:tags r:id="rId14"/>
            </p:custDataLst>
          </p:nvPr>
        </p:nvSpPr>
        <p:spPr>
          <a:xfrm rot="5400000">
            <a:off x="6147997" y="3059245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46" name="序号"/>
          <p:cNvSpPr txBox="1"/>
          <p:nvPr>
            <p:custDataLst>
              <p:tags r:id="rId15"/>
            </p:custDataLst>
          </p:nvPr>
        </p:nvSpPr>
        <p:spPr>
          <a:xfrm>
            <a:off x="6251992" y="327128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48" name="任意多边形: 形状 12"/>
          <p:cNvSpPr/>
          <p:nvPr>
            <p:custDataLst>
              <p:tags r:id="rId16"/>
            </p:custDataLst>
          </p:nvPr>
        </p:nvSpPr>
        <p:spPr>
          <a:xfrm>
            <a:off x="838200" y="3600827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850" name="Freeform 488"/>
          <p:cNvSpPr/>
          <p:nvPr>
            <p:custDataLst>
              <p:tags r:id="rId17"/>
            </p:custDataLst>
          </p:nvPr>
        </p:nvSpPr>
        <p:spPr>
          <a:xfrm rot="5400000">
            <a:off x="5252564" y="3587321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52" name="序号"/>
          <p:cNvSpPr txBox="1"/>
          <p:nvPr>
            <p:custDataLst>
              <p:tags r:id="rId18"/>
            </p:custDataLst>
          </p:nvPr>
        </p:nvSpPr>
        <p:spPr>
          <a:xfrm>
            <a:off x="5374116" y="380746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9854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7925" y="4116748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856" name="Freeform 488"/>
          <p:cNvSpPr/>
          <p:nvPr>
            <p:custDataLst>
              <p:tags r:id="rId20"/>
            </p:custDataLst>
          </p:nvPr>
        </p:nvSpPr>
        <p:spPr>
          <a:xfrm rot="5400000">
            <a:off x="6147997" y="4102567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58" name="序号"/>
          <p:cNvSpPr txBox="1"/>
          <p:nvPr>
            <p:custDataLst>
              <p:tags r:id="rId21"/>
            </p:custDataLst>
          </p:nvPr>
        </p:nvSpPr>
        <p:spPr>
          <a:xfrm>
            <a:off x="6251992" y="4314608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60" name="任意多边形: 形状 27"/>
          <p:cNvSpPr/>
          <p:nvPr>
            <p:custDataLst>
              <p:tags r:id="rId22"/>
            </p:custDataLst>
          </p:nvPr>
        </p:nvSpPr>
        <p:spPr>
          <a:xfrm>
            <a:off x="838200" y="4648876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862" name="Freeform 488"/>
          <p:cNvSpPr/>
          <p:nvPr>
            <p:custDataLst>
              <p:tags r:id="rId23"/>
            </p:custDataLst>
          </p:nvPr>
        </p:nvSpPr>
        <p:spPr>
          <a:xfrm rot="5400000">
            <a:off x="5252564" y="4634695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64" name="序号"/>
          <p:cNvSpPr txBox="1"/>
          <p:nvPr>
            <p:custDataLst>
              <p:tags r:id="rId24"/>
            </p:custDataLst>
          </p:nvPr>
        </p:nvSpPr>
        <p:spPr>
          <a:xfrm>
            <a:off x="5374116" y="485551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866" name="任意多边形: 形状 37"/>
          <p:cNvSpPr/>
          <p:nvPr>
            <p:custDataLst>
              <p:tags r:id="rId25"/>
            </p:custDataLst>
          </p:nvPr>
        </p:nvSpPr>
        <p:spPr>
          <a:xfrm flipH="1">
            <a:off x="6037925" y="5160069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868" name="Freeform 488"/>
          <p:cNvSpPr/>
          <p:nvPr>
            <p:custDataLst>
              <p:tags r:id="rId26"/>
            </p:custDataLst>
          </p:nvPr>
        </p:nvSpPr>
        <p:spPr>
          <a:xfrm rot="5400000">
            <a:off x="6147997" y="5146564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70" name="序号"/>
          <p:cNvSpPr txBox="1"/>
          <p:nvPr>
            <p:custDataLst>
              <p:tags r:id="rId27"/>
            </p:custDataLst>
          </p:nvPr>
        </p:nvSpPr>
        <p:spPr>
          <a:xfrm>
            <a:off x="6251992" y="535860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08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72" name="标题"/>
          <p:cNvSpPr txBox="1"/>
          <p:nvPr>
            <p:custDataLst>
              <p:tags r:id="rId28"/>
            </p:custDataLst>
          </p:nvPr>
        </p:nvSpPr>
        <p:spPr>
          <a:xfrm>
            <a:off x="7392555" y="206927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综合性原则：综合考虑多个方面，包括经济、社会、环境等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874" name="正文"/>
          <p:cNvSpPr txBox="1"/>
          <p:nvPr>
            <p:custDataLst>
              <p:tags r:id="rId29"/>
            </p:custDataLst>
          </p:nvPr>
        </p:nvSpPr>
        <p:spPr>
          <a:xfrm>
            <a:off x="7392555" y="250956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876" name="标题"/>
          <p:cNvSpPr txBox="1"/>
          <p:nvPr>
            <p:custDataLst>
              <p:tags r:id="rId30"/>
            </p:custDataLst>
          </p:nvPr>
        </p:nvSpPr>
        <p:spPr>
          <a:xfrm>
            <a:off x="1210284" y="2605451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动态性原则：评价结果要随时间变化而调整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878" name="正文"/>
          <p:cNvSpPr txBox="1"/>
          <p:nvPr>
            <p:custDataLst>
              <p:tags r:id="rId31"/>
            </p:custDataLst>
          </p:nvPr>
        </p:nvSpPr>
        <p:spPr>
          <a:xfrm>
            <a:off x="1210284" y="304574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880" name="标题"/>
          <p:cNvSpPr txBox="1"/>
          <p:nvPr>
            <p:custDataLst>
              <p:tags r:id="rId32"/>
            </p:custDataLst>
          </p:nvPr>
        </p:nvSpPr>
        <p:spPr>
          <a:xfrm>
            <a:off x="7392555" y="3117996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可比性原则：评价结果要具有可比性，以便于比较不同地区或不同人群的生活质量  评价方法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882" name="正文"/>
          <p:cNvSpPr txBox="1"/>
          <p:nvPr>
            <p:custDataLst>
              <p:tags r:id="rId33"/>
            </p:custDataLst>
          </p:nvPr>
        </p:nvSpPr>
        <p:spPr>
          <a:xfrm>
            <a:off x="7392555" y="3558284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评价方法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884" name="标题"/>
          <p:cNvSpPr txBox="1"/>
          <p:nvPr>
            <p:custDataLst>
              <p:tags r:id="rId34"/>
            </p:custDataLst>
          </p:nvPr>
        </p:nvSpPr>
        <p:spPr>
          <a:xfrm>
            <a:off x="1210284" y="364742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客观指标法：采用客观的统计数据或调查结果作为评价依据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886" name="正文"/>
          <p:cNvSpPr txBox="1"/>
          <p:nvPr>
            <p:custDataLst>
              <p:tags r:id="rId35"/>
            </p:custDataLst>
          </p:nvPr>
        </p:nvSpPr>
        <p:spPr>
          <a:xfrm>
            <a:off x="1210284" y="408771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888" name="标题"/>
          <p:cNvSpPr txBox="1"/>
          <p:nvPr>
            <p:custDataLst>
              <p:tags r:id="rId36"/>
            </p:custDataLst>
          </p:nvPr>
        </p:nvSpPr>
        <p:spPr>
          <a:xfrm>
            <a:off x="7392555" y="4170096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主观指标法：通过调查问卷或访谈等方式获取被评价者的主观感受和评价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890" name="正文"/>
          <p:cNvSpPr txBox="1"/>
          <p:nvPr>
            <p:custDataLst>
              <p:tags r:id="rId37"/>
            </p:custDataLst>
          </p:nvPr>
        </p:nvSpPr>
        <p:spPr>
          <a:xfrm>
            <a:off x="7392555" y="4610384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892" name="标题"/>
          <p:cNvSpPr txBox="1"/>
          <p:nvPr>
            <p:custDataLst>
              <p:tags r:id="rId38"/>
            </p:custDataLst>
          </p:nvPr>
        </p:nvSpPr>
        <p:spPr>
          <a:xfrm>
            <a:off x="1210284" y="4681965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综合评价法：将客观指标和主观指标相结合，进行综合评价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894" name="正文"/>
          <p:cNvSpPr txBox="1"/>
          <p:nvPr>
            <p:custDataLst>
              <p:tags r:id="rId39"/>
            </p:custDataLst>
          </p:nvPr>
        </p:nvSpPr>
        <p:spPr>
          <a:xfrm>
            <a:off x="1210284" y="5122928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896" name="标题"/>
          <p:cNvSpPr txBox="1"/>
          <p:nvPr>
            <p:custDataLst>
              <p:tags r:id="rId40"/>
            </p:custDataLst>
          </p:nvPr>
        </p:nvSpPr>
        <p:spPr>
          <a:xfrm>
            <a:off x="7392555" y="5206664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比较评价法：将不同地区或不同人群的生活质量进行比较，以确定其相对水平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898" name="正文"/>
          <p:cNvSpPr txBox="1"/>
          <p:nvPr>
            <p:custDataLst>
              <p:tags r:id="rId41"/>
            </p:custDataLst>
          </p:nvPr>
        </p:nvSpPr>
        <p:spPr>
          <a:xfrm>
            <a:off x="7392555" y="5647628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9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生活质量评价指标</a:t>
            </a:r>
            <a:endParaRPr lang="zh-CN" altLang="en-US"/>
          </a:p>
        </p:txBody>
      </p:sp>
      <p:sp>
        <p:nvSpPr>
          <p:cNvPr id="10499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物质生活指标</a:t>
            </a:r>
            <a:endParaRPr lang="zh-CN" altLang="en-US"/>
          </a:p>
        </p:txBody>
      </p:sp>
      <p:sp>
        <p:nvSpPr>
          <p:cNvPr id="105012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2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2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3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3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消费水平：包括衣、食、住、行等方面的支出，是衡量生活质量的重要指标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收入水平：反映个人或家庭的经济状况，是生活质量的重要指标之一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就业机会：提供稳定的收入来源，保障人们的基本生活需求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社会保障制度：包括养老保险、医疗保险、失业保险等，为人们提供基本生活保障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精神生活指标</a:t>
            </a:r>
            <a:endParaRPr lang="zh-CN" altLang="en-US"/>
          </a:p>
        </p:txBody>
      </p:sp>
      <p:sp>
        <p:nvSpPr>
          <p:cNvPr id="10501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8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文化娱乐活动：包括阅读、听音乐、观看电影等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社交活动：与朋友、家人、同事等的交往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9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精神文化产品消费：购买书籍、杂志、艺术品等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9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0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0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宗教信仰和精神寄托：对宗教信仰的参与和追求，以及精神寄托的方式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社会生活指标</a:t>
            </a:r>
            <a:endParaRPr lang="zh-CN" altLang="en-US"/>
          </a:p>
        </p:txBody>
      </p:sp>
      <p:sp>
        <p:nvSpPr>
          <p:cNvPr id="10502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社区环境：包括社区设施、安全、卫生等方面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4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公共交通：包括交通便捷程度、公共交通设施等方面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5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休闲娱乐：包括公园、图书馆、博物馆等公共休闲娱乐设施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6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医疗卫生：包括医疗设施、医疗服务等方面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6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生态环境指标</a:t>
            </a:r>
            <a:endParaRPr lang="zh-CN" altLang="en-US"/>
          </a:p>
        </p:txBody>
      </p:sp>
      <p:sp>
        <p:nvSpPr>
          <p:cNvPr id="105030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空气质量指数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1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1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1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水质指数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1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1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2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绿化覆盖率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2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2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2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噪音污染指数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2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3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生活质量评价标准</a:t>
            </a:r>
            <a:endParaRPr lang="zh-CN" altLang="en-US"/>
          </a:p>
        </p:txBody>
      </p:sp>
      <p:sp>
        <p:nvSpPr>
          <p:cNvPr id="10503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5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健康状况</a:t>
            </a:r>
            <a:endParaRPr lang="zh-CN" altLang="en-US"/>
          </a:p>
        </p:txBody>
      </p:sp>
      <p:sp>
        <p:nvSpPr>
          <p:cNvPr id="10505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身体健康：无疾病、无残疾、无身体不适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心理健康：无心理问题、积极乐观、有自我调节能力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社会适应能力：能够适应社会环境、与他人建立良好关系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自我实现：有追求、有目标、有成就感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教育程度</a:t>
            </a:r>
            <a:endParaRPr lang="zh-CN" altLang="en-US"/>
          </a:p>
        </p:txBody>
      </p:sp>
      <p:sp>
        <p:nvSpPr>
          <p:cNvPr id="105062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62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62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62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62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3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63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63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3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3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64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64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4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4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4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5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5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5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5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受教育程度越高，生活质量评价越高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5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提高教育程度有助于提高生活质量评价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教育程度是生活质量评价的重要指标之一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教育程度与生活质量评价呈正相关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7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就业与收入</a:t>
            </a:r>
            <a:endParaRPr lang="zh-CN" altLang="en-US"/>
          </a:p>
        </p:txBody>
      </p:sp>
      <p:sp>
        <p:nvSpPr>
          <p:cNvPr id="105070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就业率：反映一个地区或国家的就业情况，包括总体的就业率和不同群体的就业率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0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0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1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收入水平：反映一个地区或国家的经济发展水平，包括人均收入、收入差距等指标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1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1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1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工作满意度：反映人们对工作的满意程度，包括工作稳定性、工作环境、工作内容等方面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1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2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2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社会保障：反映一个地区或国家的社会保障水平，包括养老保险、医疗保险、失业保险等方面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2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507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居住条件</a:t>
            </a:r>
            <a:endParaRPr lang="zh-CN" altLang="en-US"/>
          </a:p>
        </p:txBody>
      </p:sp>
      <p:sp>
        <p:nvSpPr>
          <p:cNvPr id="105076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7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7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7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居住环境：良好的居住环境可以提供舒适的生活体验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7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7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8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8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住房面积：人均住房面积越大，生活质量越高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8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8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8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9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住房设施：完善的住房设施可以提高生活质量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9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9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9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9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住房位置：优越的地理位置可以提供便利的生活条件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508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社会关系与社交活动</a:t>
            </a:r>
            <a:endParaRPr lang="zh-CN" altLang="en-US"/>
          </a:p>
        </p:txBody>
      </p:sp>
      <p:sp>
        <p:nvSpPr>
          <p:cNvPr id="10508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84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4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家庭关系：家庭成员之间的互动和沟通方式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4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5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社交网络：个人社交圈子的规模和质量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85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社交活动参与度：参与各类社交活动的频率和满意度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5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社会支持：获得社会支持和帮助的途径和程度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https://d.book118.com/486030102025010031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1_3"/>
  <p:tag name="KSO_WM_UNIT_INDEX" val="1_1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2_3"/>
  <p:tag name="KSO_WM_UNIT_INDEX" val="1_2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2"/>
  <p:tag name="KSO_WM_UNIT_INDEX" val="1_3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3_3"/>
  <p:tag name="KSO_WM_UNIT_INDEX" val="1_3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4_3"/>
  <p:tag name="KSO_WM_UNIT_INDEX" val="1_4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2"/>
  <p:tag name="KSO_WM_UNIT_INDEX" val="1_5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5_3"/>
  <p:tag name="KSO_WM_UNIT_INDEX" val="1_5_3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2"/>
  <p:tag name="KSO_WM_UNIT_INDEX" val="1_6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6_3"/>
  <p:tag name="KSO_WM_UNIT_INDEX" val="1_6_3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2"/>
  <p:tag name="KSO_WM_UNIT_INDEX" val="1_7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7_3"/>
  <p:tag name="KSO_WM_UNIT_INDEX" val="1_7_3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2"/>
  <p:tag name="KSO_WM_UNIT_INDEX" val="1_8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8_3"/>
  <p:tag name="KSO_WM_UNIT_INDEX" val="1_8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8_1"/>
  <p:tag name="KSO_WM_UNIT_INDEX" val="1_8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307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5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8">
      <vt:lpstr>Arial</vt:lpstr>
      <vt:lpstr>Calibri</vt:lpstr>
      <vt:lpstr>微软雅黑</vt:lpstr>
      <vt:lpstr>Calibri Light</vt:lpstr>
      <vt:lpstr>Wingdings</vt:lpstr>
      <vt:lpstr>Office Theme</vt:lpstr>
      <vt:lpstr>生活质量评价课件</vt:lpstr>
      <vt:lpstr>目录</vt:lpstr>
      <vt:lpstr>添加章节标题</vt:lpstr>
      <vt:lpstr>生活质量评价概述</vt:lpstr>
      <vt:lpstr>PowerPoint Presentation</vt:lpstr>
      <vt:lpstr>生活质量的定义</vt:lpstr>
      <vt:lpstr>评价目的和意义</vt:lpstr>
      <vt:lpstr>评价原则和方法</vt:lpstr>
      <vt:lpstr>生活质量评价指标</vt:lpstr>
      <vt:lpstr>PowerPoint Presentation</vt:lpstr>
      <vt:lpstr>物质生活指标</vt:lpstr>
      <vt:lpstr>精神生活指标</vt:lpstr>
      <vt:lpstr>社会生活指标</vt:lpstr>
      <vt:lpstr>生态环境指标</vt:lpstr>
      <vt:lpstr>生活质量评价标准</vt:lpstr>
      <vt:lpstr>PowerPoint Presentation</vt:lpstr>
      <vt:lpstr>健康状况</vt:lpstr>
      <vt:lpstr>教育程度</vt:lpstr>
      <vt:lpstr>就业与收入</vt:lpstr>
      <vt:lpstr>居住条件</vt:lpstr>
      <vt:lpstr>社会关系与社交活动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2024-08-29T13:28:18.428</cp:lastPrinted>
  <dcterms:created xsi:type="dcterms:W3CDTF">2024-08-29T05:28:18Z</dcterms:created>
  <dcterms:modified xsi:type="dcterms:W3CDTF">2024-08-29T05:28:21Z</dcterms:modified>
</cp:coreProperties>
</file>