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CPCKAP+MS-UIGothic"/>
      <p:regular r:id="rId17"/>
    </p:embeddedFont>
    <p:embeddedFont>
      <p:font typeface="OCBEEV+OCLOQG+MicrosoftYaHei"/>
      <p:regular r:id="rId18"/>
    </p:embeddedFont>
    <p:embeddedFont>
      <p:font typeface="DWBNQW+NDISRU+ArialMT"/>
      <p:regular r:id="rId19"/>
    </p:embeddedFont>
    <p:embeddedFont>
      <p:font typeface="TDTPAD+RRSDAC+MicrosoftYaHei-Bold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BE3D5-BDE9-43F0-86E7-37EBD40E9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A096F-F6F8-416A-9452-80F0BDAE3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71982-A10C-4CA2-932F-B98125AD4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5649DC-4325-43BF-AEBE-40A580CC9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D9CAC2-DC0B-45E6-81C6-4AD21603E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3E3854-EFA5-42CB-93D9-98D353042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0A162B-5535-4CC5-AE8E-61EFCDC23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2F615F-45DD-4DF8-AB86-A29F90B44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562DCC-D95F-48C6-80E3-FC4300FB9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D7DB2-F83E-4D01-A94F-D3B91C894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E1228-7936-40E1-8324-3775FB787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053232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171700" y="1885469"/>
            <a:ext cx="906575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EB554D"/>
                </a:solidFill>
                <a:latin typeface="CPCKAP+MS-UIGothic"/>
                <a:cs typeface="CPCKAP+MS-UIGothic"/>
              </a:rPr>
              <a:t>安全</a:t>
            </a:r>
            <a:r>
              <a:rPr sz="5150" spc="25">
                <a:solidFill>
                  <a:srgbClr val="EB554D"/>
                </a:solidFill>
                <a:latin typeface="SimSun"/>
                <a:cs typeface="SimSun"/>
              </a:rPr>
              <a:t>评</a:t>
            </a:r>
            <a:r>
              <a:rPr sz="5150" spc="23">
                <a:solidFill>
                  <a:srgbClr val="EB554D"/>
                </a:solidFill>
                <a:latin typeface="CPCKAP+MS-UIGothic"/>
                <a:cs typeface="CPCKAP+MS-UIGothic"/>
              </a:rPr>
              <a:t>估基</a:t>
            </a:r>
            <a:r>
              <a:rPr sz="5150" spc="25">
                <a:solidFill>
                  <a:srgbClr val="EB554D"/>
                </a:solidFill>
                <a:latin typeface="SimSun"/>
                <a:cs typeface="SimSun"/>
              </a:rPr>
              <a:t>础</a:t>
            </a:r>
            <a:r>
              <a:rPr sz="5150" spc="25">
                <a:solidFill>
                  <a:srgbClr val="EB554D"/>
                </a:solidFill>
                <a:latin typeface="CPCKAP+MS-UIGothic"/>
                <a:cs typeface="CPCKAP+MS-UIGothic"/>
              </a:rPr>
              <a:t>知</a:t>
            </a:r>
            <a:r>
              <a:rPr sz="5150" spc="25">
                <a:solidFill>
                  <a:srgbClr val="EB554D"/>
                </a:solidFill>
                <a:latin typeface="SimSun"/>
                <a:cs typeface="SimSun"/>
              </a:rPr>
              <a:t>识</a:t>
            </a:r>
            <a:r>
              <a:rPr sz="5150" spc="25">
                <a:solidFill>
                  <a:srgbClr val="EB554D"/>
                </a:solidFill>
                <a:latin typeface="CPCKAP+MS-UIGothic"/>
                <a:cs typeface="CPCKAP+MS-UIGothic"/>
              </a:rPr>
              <a:t>概述</a:t>
            </a:r>
            <a:r>
              <a:rPr sz="5150" spc="20">
                <a:solidFill>
                  <a:srgbClr val="EB554D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EB554D"/>
                </a:solidFill>
                <a:latin typeface="CPCKAP+MS-UIGothic"/>
                <a:cs typeface="CPCKAP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62065" y="971498"/>
            <a:ext cx="3990718" cy="1468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741"/>
              </a:lnSpc>
              <a:spcBef>
                <a:spcPct val="0"/>
              </a:spcBef>
              <a:spcAft>
                <a:spcPct val="0"/>
              </a:spcAft>
            </a:pPr>
            <a:r>
              <a:rPr sz="4550" spc="15">
                <a:solidFill>
                  <a:srgbClr val="EB554D"/>
                </a:solidFill>
                <a:latin typeface="OCBEEV+OCLOQG+MicrosoftYaHei"/>
                <a:cs typeface="OCBEEV+OCLOQG+MicrosoftYaHei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2041080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DWBNQW+NDISRU+ArialMT"/>
                <a:cs typeface="DWBNQW+NDISRU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CPCKAP+MS-UIGothic"/>
                <a:cs typeface="CPCKAP+MS-UIGothic"/>
              </a:rPr>
              <a:t>安全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EB554D"/>
                </a:solidFill>
                <a:latin typeface="CPCKAP+MS-UIGothic"/>
                <a:cs typeface="CPCKAP+MS-UIGothic"/>
              </a:rPr>
              <a:t>估概述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198234" y="2646870"/>
            <a:ext cx="3404528" cy="260099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DWBNQW+NDISRU+ArialMT"/>
                <a:cs typeface="DWBNQW+NDISRU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CPCKAP+MS-UIGothic"/>
                <a:cs typeface="CPCKAP+MS-UIGothic"/>
              </a:rPr>
              <a:t>安全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EB554D"/>
                </a:solidFill>
                <a:latin typeface="CPCKAP+MS-UIGothic"/>
                <a:cs typeface="CPCKAP+MS-UIGothic"/>
              </a:rPr>
              <a:t>估基本方法</a:t>
            </a:r>
          </a:p>
          <a:p>
            <a:pPr marL="0" marR="0">
              <a:lnSpc>
                <a:spcPts val="2552"/>
              </a:lnSpc>
              <a:spcBef>
                <a:spcPts val="2167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DWBNQW+NDISRU+ArialMT"/>
                <a:cs typeface="DWBNQW+NDISRU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CPCKAP+MS-UIGothic"/>
                <a:cs typeface="CPCKAP+MS-UIGothic"/>
              </a:rPr>
              <a:t>安全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EB554D"/>
                </a:solidFill>
                <a:latin typeface="CPCKAP+MS-UIGothic"/>
                <a:cs typeface="CPCKAP+MS-UIGothic"/>
              </a:rPr>
              <a:t>估工具与技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2552"/>
              </a:lnSpc>
              <a:spcBef>
                <a:spcPts val="2217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DWBNQW+NDISRU+ArialMT"/>
                <a:cs typeface="DWBNQW+NDISRU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CPCKAP+MS-UIGothic"/>
                <a:cs typeface="CPCKAP+MS-UIGothic"/>
              </a:rPr>
              <a:t>安全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EB554D"/>
                </a:solidFill>
                <a:latin typeface="CPCKAP+MS-UIGothic"/>
                <a:cs typeface="CPCKAP+MS-UIGothic"/>
              </a:rPr>
              <a:t>估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EB554D"/>
                </a:solidFill>
                <a:latin typeface="CPCKAP+MS-UIGothic"/>
                <a:cs typeface="CPCKAP+MS-UIGothic"/>
              </a:rPr>
              <a:t>践与案例</a:t>
            </a:r>
          </a:p>
          <a:p>
            <a:pPr marL="0" marR="0">
              <a:lnSpc>
                <a:spcPts val="2552"/>
              </a:lnSpc>
              <a:spcBef>
                <a:spcPts val="2217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DWBNQW+NDISRU+ArialMT"/>
                <a:cs typeface="DWBNQW+NDISRU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CPCKAP+MS-UIGothic"/>
                <a:cs typeface="CPCKAP+MS-UIGothic"/>
              </a:rPr>
              <a:t>安全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EB554D"/>
                </a:solidFill>
                <a:latin typeface="CPCKAP+MS-UIGothic"/>
                <a:cs typeface="CPCKAP+MS-UIGothic"/>
              </a:rPr>
              <a:t>估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EB554D"/>
                </a:solidFill>
                <a:latin typeface="CPCKAP+MS-UIGothic"/>
                <a:cs typeface="CPCKAP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6584" y="2584325"/>
            <a:ext cx="1321213" cy="1226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15">
                <a:solidFill>
                  <a:srgbClr val="EB554D"/>
                </a:solidFill>
                <a:latin typeface="TDTPAD+RRSDAC+MicrosoftYaHei-Bold"/>
                <a:cs typeface="TDTPAD+RRSDAC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4425" y="5373739"/>
            <a:ext cx="2921006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EB554D"/>
                </a:solidFill>
                <a:latin typeface="CPCKAP+MS-UIGothic"/>
                <a:cs typeface="CPCKAP+MS-UIGothic"/>
              </a:rPr>
              <a:t>安全</a:t>
            </a:r>
            <a:r>
              <a:rPr sz="3050" spc="27">
                <a:solidFill>
                  <a:srgbClr val="EB554D"/>
                </a:solidFill>
                <a:latin typeface="SimSun"/>
                <a:cs typeface="SimSun"/>
              </a:rPr>
              <a:t>评</a:t>
            </a:r>
            <a:r>
              <a:rPr sz="3050" spc="23">
                <a:solidFill>
                  <a:srgbClr val="EB554D"/>
                </a:solidFill>
                <a:latin typeface="CPCKAP+MS-UIGothic"/>
                <a:cs typeface="CPCKAP+MS-UIGothic"/>
              </a:rPr>
              <a:t>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CPCKAP+MS-UIGothic"/>
                <a:cs typeface="CPCKAP+MS-UIGothic"/>
              </a:rPr>
              <a:t>安全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EB554D"/>
                </a:solidFill>
                <a:latin typeface="CPCKAP+MS-UIGothic"/>
                <a:cs typeface="CPCKAP+MS-UIGothic"/>
              </a:rPr>
              <a:t>估定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TDTPAD+RRSDAC+MicrosoftYaHei-Bold"/>
                <a:cs typeface="TDTPAD+RRSDAC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PCKAP+MS-UIGothic"/>
                <a:cs typeface="CPCKAP+MS-UIGothic"/>
              </a:rPr>
              <a:t>安全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CPCKAP+MS-UIGothic"/>
                <a:cs typeface="CPCKAP+MS-UIGothic"/>
              </a:rPr>
              <a:t>估是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CPCKAP+MS-UIGothic"/>
                <a:cs typeface="CPCKAP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CPCKAP+MS-UIGothic"/>
                <a:cs typeface="CPCKAP+MS-UIGothic"/>
              </a:rPr>
              <a:t>、网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000000"/>
                </a:solidFill>
                <a:latin typeface="CPCKAP+MS-UIGothic"/>
                <a:cs typeface="CPCKAP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CPCKAP+MS-UIGothic"/>
                <a:cs typeface="CPCKAP+MS-UIGothic"/>
              </a:rPr>
              <a:t>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PCKAP+MS-UIGothic"/>
                <a:cs typeface="CPCKAP+MS-UIGothic"/>
              </a:rPr>
              <a:t>程序的安全性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CPCKAP+MS-UIGothic"/>
                <a:cs typeface="CPCKAP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CPCKAP+MS-UIGothic"/>
                <a:cs typeface="CPCKAP+MS-UIGothic"/>
              </a:rPr>
              <a:t>估的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CPCKAP+MS-UIGothic"/>
                <a:cs typeface="CPCKAP+MS-UIGothic"/>
              </a:rPr>
              <a:t>程，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PCKAP+MS-UIGothic"/>
                <a:cs typeface="CPCKAP+MS-UIGothic"/>
              </a:rPr>
              <a:t>以确定它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们对</a:t>
            </a:r>
            <a:r>
              <a:rPr sz="1350">
                <a:solidFill>
                  <a:srgbClr val="000000"/>
                </a:solidFill>
                <a:latin typeface="CPCKAP+MS-UIGothic"/>
                <a:cs typeface="CPCKAP+MS-UIGothic"/>
              </a:rPr>
              <a:t>潜在威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胁</a:t>
            </a:r>
            <a:r>
              <a:rPr sz="1350">
                <a:solidFill>
                  <a:srgbClr val="000000"/>
                </a:solidFill>
                <a:latin typeface="CPCKAP+MS-UIGothic"/>
                <a:cs typeface="CPCKAP+MS-UIGothic"/>
              </a:rPr>
              <a:t>的抵抗能力。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TDTPAD+RRSDAC+MicrosoftYaHei-Bold"/>
                <a:cs typeface="TDTPAD+RRSDAC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PCKAP+MS-UIGothic"/>
                <a:cs typeface="CPCKAP+MS-UIGothic"/>
              </a:rPr>
              <a:t>安全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CPCKAP+MS-UIGothic"/>
                <a:cs typeface="CPCKAP+MS-UIGothic"/>
              </a:rPr>
              <a:t>估旨在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350">
                <a:solidFill>
                  <a:srgbClr val="000000"/>
                </a:solidFill>
                <a:latin typeface="CPCKAP+MS-UIGothic"/>
                <a:cs typeface="CPCKAP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CPCKAP+MS-UIGothic"/>
                <a:cs typeface="CPCKAP+MS-UIGothic"/>
              </a:rPr>
              <a:t>估潜在的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PCKAP+MS-UIGothic"/>
                <a:cs typeface="CPCKAP+MS-UIGothic"/>
              </a:rPr>
              <a:t>安全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CPCKAP+MS-UIGothic"/>
                <a:cs typeface="CPCKAP+MS-UIGothic"/>
              </a:rPr>
              <a:t>，并提供相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CPCKAP+MS-UIGothic"/>
                <a:cs typeface="CPCKAP+MS-UIGothic"/>
              </a:rPr>
              <a:t>的建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000000"/>
                </a:solidFill>
                <a:latin typeface="CPCKAP+MS-UIGothic"/>
                <a:cs typeface="CPCKAP+MS-UIGothic"/>
              </a:rPr>
              <a:t>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PCKAP+MS-UIGothic"/>
                <a:cs typeface="CPCKAP+MS-UIGothic"/>
              </a:rPr>
              <a:t>消除或减少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CPCKAP+MS-UIGothic"/>
                <a:cs typeface="CPCKAP+MS-UIGothic"/>
              </a:rPr>
              <a:t>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CPCKAP+MS-UIGothic"/>
                <a:cs typeface="CPCKAP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CPCKAP+MS-UIGothic"/>
                <a:cs typeface="CPCKAP+MS-UIGothic"/>
              </a:rPr>
              <a:t>安全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EB554D"/>
                </a:solidFill>
                <a:latin typeface="CPCKAP+MS-UIGothic"/>
                <a:cs typeface="CPCKAP+MS-UIGothic"/>
              </a:rPr>
              <a:t>估的重要性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08844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PCKAP+MS-UIGothic"/>
                <a:cs typeface="CPCKAP+MS-UIGothic"/>
              </a:rPr>
              <a:t>随着信息技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CPCKAP+MS-UIGothic"/>
                <a:cs typeface="CPCKAP+MS-UIGothic"/>
              </a:rPr>
              <a:t>的快速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CPCKAP+MS-UIGothic"/>
                <a:cs typeface="CPCKAP+MS-UIGothic"/>
              </a:rPr>
              <a:t>展，信息系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PCKAP+MS-UIGothic"/>
                <a:cs typeface="CPCKAP+MS-UIGothic"/>
              </a:rPr>
              <a:t>和网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000000"/>
                </a:solidFill>
                <a:latin typeface="CPCKAP+MS-UIGothic"/>
                <a:cs typeface="CPCKAP+MS-UIGothic"/>
              </a:rPr>
              <a:t>的安全性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CPCKAP+MS-UIGothic"/>
                <a:cs typeface="CPCKAP+MS-UIGothic"/>
              </a:rPr>
              <a:t>得越来越重要。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PCKAP+MS-UIGothic"/>
                <a:cs typeface="CPCKAP+MS-UIGothic"/>
              </a:rPr>
              <a:t>安全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CPCKAP+MS-UIGothic"/>
                <a:cs typeface="CPCKAP+MS-UIGothic"/>
              </a:rPr>
              <a:t>估能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够识别</a:t>
            </a:r>
            <a:r>
              <a:rPr sz="1350">
                <a:solidFill>
                  <a:srgbClr val="FFFFFF"/>
                </a:solidFill>
                <a:latin typeface="CPCKAP+MS-UIGothic"/>
                <a:cs typeface="CPCKAP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CPCKAP+MS-UIGothic"/>
                <a:cs typeface="CPCKAP+MS-UIGothic"/>
              </a:rPr>
              <a:t>估潜在的安全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PCKAP+MS-UIGothic"/>
                <a:cs typeface="CPCKAP+MS-UIGothic"/>
              </a:rPr>
              <a:t>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胁</a:t>
            </a:r>
            <a:r>
              <a:rPr sz="1350">
                <a:solidFill>
                  <a:srgbClr val="FFFFFF"/>
                </a:solidFill>
                <a:latin typeface="CPCKAP+MS-UIGothic"/>
                <a:cs typeface="CPCKAP+MS-UIGothic"/>
              </a:rPr>
              <a:t>，并提供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针对这</a:t>
            </a:r>
            <a:r>
              <a:rPr sz="1350">
                <a:solidFill>
                  <a:srgbClr val="FFFFFF"/>
                </a:solidFill>
                <a:latin typeface="CPCKAP+MS-UIGothic"/>
                <a:cs typeface="CPCKAP+MS-UIGothic"/>
              </a:rPr>
              <a:t>些威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胁</a:t>
            </a:r>
            <a:r>
              <a:rPr sz="1350">
                <a:solidFill>
                  <a:srgbClr val="FFFFFF"/>
                </a:solidFill>
                <a:latin typeface="CPCKAP+MS-UIGothic"/>
                <a:cs typeface="CPCKAP+MS-UIGothic"/>
              </a:rPr>
              <a:t>的解决方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PCKAP+MS-UIGothic"/>
                <a:cs typeface="CPCKAP+MS-UIGothic"/>
              </a:rPr>
              <a:t>案，有助于保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护组织</a:t>
            </a:r>
            <a:r>
              <a:rPr sz="1350">
                <a:solidFill>
                  <a:srgbClr val="FFFFFF"/>
                </a:solidFill>
                <a:latin typeface="CPCKAP+MS-UIGothic"/>
                <a:cs typeface="CPCKAP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资产</a:t>
            </a:r>
            <a:r>
              <a:rPr sz="1350">
                <a:solidFill>
                  <a:srgbClr val="FFFFFF"/>
                </a:solidFill>
                <a:latin typeface="CPCKAP+MS-UIGothic"/>
                <a:cs typeface="CPCKAP+MS-UIGothic"/>
              </a:rPr>
              <a:t>和声誉。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CPCKAP+MS-UIGothic"/>
                <a:cs typeface="CPCKAP+MS-UIGothic"/>
              </a:rPr>
              <a:t>安全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EB554D"/>
                </a:solidFill>
                <a:latin typeface="CPCKAP+MS-UIGothic"/>
                <a:cs typeface="CPCKAP+MS-UIGothic"/>
              </a:rPr>
              <a:t>估的流程与步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811779" y="182980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估的流程包括以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下几个步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955029" y="1824728"/>
            <a:ext cx="2327233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CBEEV+OCLOQG+MicrosoftYaHei"/>
                <a:cs typeface="OCBEEV+OCLOQG+MicrosoftYaHei"/>
              </a:rPr>
              <a:t>1. 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确定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估目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和范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明确要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估的系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、网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用程序，以及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估的目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和范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11640" y="1824728"/>
            <a:ext cx="2336229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CBEEV+OCLOQG+MicrosoftYaHei"/>
                <a:cs typeface="OCBEEV+OCLOQG+MicrosoftYaHei"/>
              </a:rPr>
              <a:t>2. 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行威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胁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分析：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识别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潜在的威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胁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和攻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向量，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分析攻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者可能使用的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和方法。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52320" y="3553821"/>
            <a:ext cx="458260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CBEEV+OCLOQG+MicrosoftYaHei"/>
                <a:cs typeface="OCBEEV+OCLOQG+MicrosoftYaHei"/>
              </a:rPr>
              <a:t>01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23840" y="3567156"/>
            <a:ext cx="458260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CBEEV+OCLOQG+MicrosoftYaHei"/>
                <a:cs typeface="OCBEEV+OCLOQG+MicrosoftYaHei"/>
              </a:rPr>
              <a:t>03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892290" y="3544931"/>
            <a:ext cx="458260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CBEEV+OCLOQG+MicrosoftYaHei"/>
                <a:cs typeface="OCBEEV+OCLOQG+MicrosoftYaHei"/>
              </a:rPr>
              <a:t>04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495030" y="3553821"/>
            <a:ext cx="458260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CBEEV+OCLOQG+MicrosoftYaHei"/>
                <a:cs typeface="OCBEEV+OCLOQG+MicrosoftYaHei"/>
              </a:rPr>
              <a:t>05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0222865" y="3567156"/>
            <a:ext cx="458260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CBEEV+OCLOQG+MicrosoftYaHei"/>
                <a:cs typeface="OCBEEV+OCLOQG+MicrosoftYaHei"/>
              </a:rPr>
              <a:t>06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692525" y="3589381"/>
            <a:ext cx="458260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CBEEV+OCLOQG+MicrosoftYaHei"/>
                <a:cs typeface="OCBEEV+OCLOQG+MicrosoftYaHei"/>
              </a:rPr>
              <a:t>02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7569834" y="4190738"/>
            <a:ext cx="2118931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CBEEV+OCLOQG+MicrosoftYaHei"/>
                <a:cs typeface="OCBEEV+OCLOQG+MicrosoftYaHei"/>
              </a:rPr>
              <a:t>5. 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施安全措施：根据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1059180" y="4219947"/>
            <a:ext cx="2126753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CBEEV+OCLOQG+MicrosoftYaHei"/>
                <a:cs typeface="OCBEEV+OCLOQG+MicrosoftYaHei"/>
              </a:rPr>
              <a:t>3. 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行安全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审计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、网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用程序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审计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潜在的安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全漏洞和弱点。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4376420" y="4219947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CBEEV+OCLOQG+MicrosoftYaHei"/>
                <a:cs typeface="OCBEEV+OCLOQG+MicrosoftYaHei"/>
              </a:rPr>
              <a:t>4. 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生成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告：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汇总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的安全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，提供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的建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和解决方案。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7569834" y="453363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告的建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，采取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必要的措施来消除或减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少安全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6584" y="2584325"/>
            <a:ext cx="1321213" cy="1226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15">
                <a:solidFill>
                  <a:srgbClr val="EB554D"/>
                </a:solidFill>
                <a:latin typeface="TDTPAD+RRSDAC+MicrosoftYaHei-Bold"/>
                <a:cs typeface="TDTPAD+RRSDAC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3900" y="5373739"/>
            <a:ext cx="3701904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EB554D"/>
                </a:solidFill>
                <a:latin typeface="CPCKAP+MS-UIGothic"/>
                <a:cs typeface="CPCKAP+MS-UIGothic"/>
              </a:rPr>
              <a:t>安全</a:t>
            </a:r>
            <a:r>
              <a:rPr sz="3050" spc="27">
                <a:solidFill>
                  <a:srgbClr val="EB554D"/>
                </a:solidFill>
                <a:latin typeface="SimSun"/>
                <a:cs typeface="SimSun"/>
              </a:rPr>
              <a:t>评</a:t>
            </a:r>
            <a:r>
              <a:rPr sz="3050" spc="23">
                <a:solidFill>
                  <a:srgbClr val="EB554D"/>
                </a:solidFill>
                <a:latin typeface="CPCKAP+MS-UIGothic"/>
                <a:cs typeface="CPCKAP+MS-UIGothic"/>
              </a:rPr>
              <a:t>估基本方法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CPCKAP+MS-UIGothic"/>
                <a:cs typeface="CPCKAP+MS-UIGothic"/>
              </a:rPr>
              <a:t>定性安全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EB554D"/>
                </a:solidFill>
                <a:latin typeface="CPCKAP+MS-UIGothic"/>
                <a:cs typeface="CPCKAP+MS-UIGothic"/>
              </a:rPr>
              <a:t>估方法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EB554D"/>
                </a:solidFill>
                <a:latin typeface="SimSun"/>
                <a:cs typeface="SimSun"/>
              </a:rPr>
              <a:t>专</a:t>
            </a:r>
            <a:r>
              <a:rPr sz="1600">
                <a:solidFill>
                  <a:srgbClr val="EB554D"/>
                </a:solidFill>
                <a:latin typeface="CPCKAP+MS-UIGothic"/>
                <a:cs typeface="CPCKAP+MS-UIGothic"/>
              </a:rPr>
              <a:t>家</a:t>
            </a:r>
            <a:r>
              <a:rPr sz="1600">
                <a:solidFill>
                  <a:srgbClr val="EB554D"/>
                </a:solidFill>
                <a:latin typeface="SimSun"/>
                <a:cs typeface="SimSun"/>
              </a:rPr>
              <a:t>评</a:t>
            </a:r>
            <a:r>
              <a:rPr sz="1600">
                <a:solidFill>
                  <a:srgbClr val="EB554D"/>
                </a:solidFill>
                <a:latin typeface="CPCKAP+MS-UIGothic"/>
                <a:cs typeface="CPCKAP+MS-UIGothic"/>
              </a:rPr>
              <a:t>估法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TDTPAD+RRSDAC+MicrosoftYaHei-Bold"/>
                <a:cs typeface="TDTPAD+RRSDAC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TDTPAD+RRSDAC+MicrosoftYaHei-Bold"/>
                <a:cs typeface="TDTPAD+RRSDAC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TDTPAD+RRSDAC+MicrosoftYaHei-Bold"/>
                <a:cs typeface="TDTPAD+RRSDAC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53296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请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家凭借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经验对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标进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估，得出定性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结论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0745"/>
            <a:ext cx="3027090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EB554D"/>
                </a:solidFill>
                <a:latin typeface="CPCKAP+MS-UIGothic"/>
                <a:cs typeface="CPCKAP+MS-UIGothic"/>
              </a:rPr>
              <a:t>故障模式与影响分析（</a:t>
            </a:r>
            <a:r>
              <a:rPr sz="1600">
                <a:solidFill>
                  <a:srgbClr val="EB554D"/>
                </a:solidFill>
                <a:latin typeface="TDTPAD+RRSDAC+MicrosoftYaHei-Bold"/>
                <a:cs typeface="TDTPAD+RRSDAC+MicrosoftYaHei-Bold"/>
              </a:rPr>
              <a:t>FMEA</a:t>
            </a:r>
            <a:r>
              <a:rPr sz="1600">
                <a:solidFill>
                  <a:srgbClr val="EB554D"/>
                </a:solidFill>
                <a:latin typeface="CPCKAP+MS-UIGothic"/>
                <a:cs typeface="CPCKAP+MS-UIGothic"/>
              </a:rPr>
              <a:t>）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890383"/>
            <a:ext cx="58414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分析系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中每个部件可能出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的故障模式及可能造成的影响。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5083175"/>
            <a:ext cx="1925725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EB554D"/>
                </a:solidFill>
                <a:latin typeface="CPCKAP+MS-UIGothic"/>
                <a:cs typeface="CPCKAP+MS-UIGothic"/>
              </a:rPr>
              <a:t>事件</a:t>
            </a:r>
            <a:r>
              <a:rPr sz="1600">
                <a:solidFill>
                  <a:srgbClr val="EB554D"/>
                </a:solidFill>
                <a:latin typeface="SimSun"/>
                <a:cs typeface="SimSun"/>
              </a:rPr>
              <a:t>树</a:t>
            </a:r>
            <a:r>
              <a:rPr sz="1600">
                <a:solidFill>
                  <a:srgbClr val="EB554D"/>
                </a:solidFill>
                <a:latin typeface="CPCKAP+MS-UIGothic"/>
                <a:cs typeface="CPCKAP+MS-UIGothic"/>
              </a:rPr>
              <a:t>分析（</a:t>
            </a:r>
            <a:r>
              <a:rPr sz="1600">
                <a:solidFill>
                  <a:srgbClr val="EB554D"/>
                </a:solidFill>
                <a:latin typeface="TDTPAD+RRSDAC+MicrosoftYaHei-Bold"/>
                <a:cs typeface="TDTPAD+RRSDAC+MicrosoftYaHei-Bold"/>
              </a:rPr>
              <a:t>ETA</a:t>
            </a:r>
            <a:r>
              <a:rPr sz="1600">
                <a:solidFill>
                  <a:srgbClr val="EB554D"/>
                </a:solidFill>
                <a:latin typeface="CPCKAP+MS-UIGothic"/>
                <a:cs typeface="CPCKAP+MS-UIGothic"/>
              </a:rPr>
              <a:t>）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564878"/>
            <a:ext cx="46724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从初始事件开始，分析事件的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展及可能的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CPCKAP+MS-UIGothic"/>
                <a:cs typeface="CPCKAP+MS-UIGothic"/>
              </a:rPr>
              <a:t>定量安全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EB554D"/>
                </a:solidFill>
                <a:latin typeface="CPCKAP+MS-UIGothic"/>
                <a:cs typeface="CPCKAP+MS-UIGothic"/>
              </a:rPr>
              <a:t>估方法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3130144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CPCKAP+MS-UIGothic"/>
                <a:cs typeface="CPCKAP+MS-UIGothic"/>
              </a:rPr>
              <a:t>概率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风险评</a:t>
            </a:r>
            <a:r>
              <a:rPr sz="2300" spc="25">
                <a:solidFill>
                  <a:srgbClr val="EB554D"/>
                </a:solidFill>
                <a:latin typeface="CPCKAP+MS-UIGothic"/>
                <a:cs typeface="CPCKAP+MS-UIGothic"/>
              </a:rPr>
              <a:t>估（</a:t>
            </a:r>
            <a:r>
              <a:rPr sz="2300" spc="25">
                <a:solidFill>
                  <a:srgbClr val="EB554D"/>
                </a:solidFill>
                <a:latin typeface="TDTPAD+RRSDAC+MicrosoftYaHei-Bold"/>
                <a:cs typeface="TDTPAD+RRSDAC+MicrosoftYaHei-Bold"/>
              </a:rPr>
              <a:t>PRA</a:t>
            </a:r>
            <a:r>
              <a:rPr sz="2300">
                <a:solidFill>
                  <a:srgbClr val="EB554D"/>
                </a:solidFill>
                <a:latin typeface="CPCKAP+MS-UIGothic"/>
                <a:cs typeface="CPCKAP+MS-UIGothic"/>
              </a:rPr>
              <a:t>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TDTPAD+RRSDAC+MicrosoftYaHei-Bold"/>
                <a:cs typeface="TDTPAD+RRSDAC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96229" y="1916167"/>
            <a:ext cx="56942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根据系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的故障概率，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算出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风险值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，以确定系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的安全性。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56175" y="3160831"/>
            <a:ext cx="4387722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CPCKAP+MS-UIGothic"/>
                <a:cs typeface="CPCKAP+MS-UIGothic"/>
              </a:rPr>
              <a:t>失效模式与影响分析（</a:t>
            </a:r>
            <a:r>
              <a:rPr sz="2300" spc="25">
                <a:solidFill>
                  <a:srgbClr val="EB554D"/>
                </a:solidFill>
                <a:latin typeface="TDTPAD+RRSDAC+MicrosoftYaHei-Bold"/>
                <a:cs typeface="TDTPAD+RRSDAC+MicrosoftYaHei-Bold"/>
              </a:rPr>
              <a:t>FMEA</a:t>
            </a:r>
            <a:r>
              <a:rPr sz="2300">
                <a:solidFill>
                  <a:srgbClr val="EB554D"/>
                </a:solidFill>
                <a:latin typeface="CPCKAP+MS-UIGothic"/>
                <a:cs typeface="CPCKAP+MS-UIGothic"/>
              </a:rPr>
              <a:t>）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TDTPAD+RRSDAC+MicrosoftYaHei-Bold"/>
                <a:cs typeface="TDTPAD+RRSDAC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956175" y="3654797"/>
            <a:ext cx="67177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分析系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中每个部件可能的失效模式及可能造成的影响，并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行定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估。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55490" y="4899461"/>
            <a:ext cx="2782837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0">
                <a:solidFill>
                  <a:srgbClr val="EB554D"/>
                </a:solidFill>
                <a:latin typeface="CPCKAP+MS-UIGothic"/>
                <a:cs typeface="CPCKAP+MS-UIGothic"/>
              </a:rPr>
              <a:t>事件</a:t>
            </a:r>
            <a:r>
              <a:rPr sz="2300" spc="20">
                <a:solidFill>
                  <a:srgbClr val="EB554D"/>
                </a:solidFill>
                <a:latin typeface="SimSun"/>
                <a:cs typeface="SimSun"/>
              </a:rPr>
              <a:t>树</a:t>
            </a:r>
            <a:r>
              <a:rPr sz="2300" spc="20">
                <a:solidFill>
                  <a:srgbClr val="EB554D"/>
                </a:solidFill>
                <a:latin typeface="CPCKAP+MS-UIGothic"/>
                <a:cs typeface="CPCKAP+MS-UIGothic"/>
              </a:rPr>
              <a:t>分析（</a:t>
            </a:r>
            <a:r>
              <a:rPr sz="2300" spc="20">
                <a:solidFill>
                  <a:srgbClr val="EB554D"/>
                </a:solidFill>
                <a:latin typeface="TDTPAD+RRSDAC+MicrosoftYaHei-Bold"/>
                <a:cs typeface="TDTPAD+RRSDAC+MicrosoftYaHei-Bold"/>
              </a:rPr>
              <a:t>ETA</a:t>
            </a:r>
            <a:r>
              <a:rPr sz="2300">
                <a:solidFill>
                  <a:srgbClr val="EB554D"/>
                </a:solidFill>
                <a:latin typeface="CPCKAP+MS-UIGothic"/>
                <a:cs typeface="CPCKAP+MS-UIGothic"/>
              </a:rPr>
              <a:t>）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TDTPAD+RRSDAC+MicrosoftYaHei-Bold"/>
                <a:cs typeface="TDTPAD+RRSDAC+MicrosoftYaHei-Bold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555490" y="5394063"/>
            <a:ext cx="66441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从初始事件开始，分析事件的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展及可能的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果，并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每个事件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生的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概率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行定量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估。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风险评</a:t>
            </a:r>
            <a:r>
              <a:rPr sz="3000">
                <a:solidFill>
                  <a:srgbClr val="EB554D"/>
                </a:solidFill>
                <a:latin typeface="CPCKAP+MS-UIGothic"/>
                <a:cs typeface="CPCKAP+MS-UIGothic"/>
              </a:rPr>
              <a:t>估方法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75800" y="1168939"/>
            <a:ext cx="1015745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0">
                <a:solidFill>
                  <a:srgbClr val="EB554D"/>
                </a:solidFill>
                <a:latin typeface="TDTPAD+RRSDAC+MicrosoftYaHei-Bold"/>
                <a:cs typeface="TDTPAD+RRSDAC+MicrosoftYaHei-Bold"/>
              </a:rPr>
              <a:t>SIL</a:t>
            </a:r>
            <a:r>
              <a:rPr sz="2000">
                <a:solidFill>
                  <a:srgbClr val="EB554D"/>
                </a:solidFill>
                <a:latin typeface="CPCKAP+MS-UIGothic"/>
                <a:cs typeface="CPCKAP+MS-UIGothic"/>
              </a:rPr>
              <a:t>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47455" y="1648197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估系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的安全性能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过计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算系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的故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障概率得出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89075" y="2649759"/>
            <a:ext cx="1096010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EB554D"/>
                </a:solidFill>
                <a:latin typeface="TDTPAD+RRSDAC+MicrosoftYaHei-Bold"/>
                <a:cs typeface="TDTPAD+RRSDAC+MicrosoftYaHei-Bold"/>
              </a:rPr>
              <a:t>LEC</a:t>
            </a:r>
            <a:r>
              <a:rPr sz="2000">
                <a:solidFill>
                  <a:srgbClr val="EB554D"/>
                </a:solidFill>
                <a:latin typeface="CPCKAP+MS-UIGothic"/>
                <a:cs typeface="CPCKAP+MS-UIGothic"/>
              </a:rPr>
              <a:t>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00734" y="3158228"/>
            <a:ext cx="2409825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估作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业过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程中的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性、暴露程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度和后果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重程度的乘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</a:p>
          <a:p>
            <a:pPr marL="380999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得出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474834" y="4123594"/>
            <a:ext cx="1218945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20">
                <a:solidFill>
                  <a:srgbClr val="EB554D"/>
                </a:solidFill>
                <a:latin typeface="TDTPAD+RRSDAC+MicrosoftYaHei-Bold"/>
                <a:cs typeface="TDTPAD+RRSDAC+MicrosoftYaHei-Bold"/>
              </a:rPr>
              <a:t>QRA</a:t>
            </a:r>
            <a:r>
              <a:rPr sz="2000">
                <a:solidFill>
                  <a:srgbClr val="EB554D"/>
                </a:solidFill>
                <a:latin typeface="CPCKAP+MS-UIGothic"/>
                <a:cs typeface="CPCKAP+MS-UIGothic"/>
              </a:rPr>
              <a:t>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47455" y="4580628"/>
            <a:ext cx="2409825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估区域内的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过计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算区域内的危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数量、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释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放速率和后果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重程度得出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6584" y="2584325"/>
            <a:ext cx="1321213" cy="1226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15">
                <a:solidFill>
                  <a:srgbClr val="EB554D"/>
                </a:solidFill>
                <a:latin typeface="TDTPAD+RRSDAC+MicrosoftYaHei-Bold"/>
                <a:cs typeface="TDTPAD+RRSDAC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38320" y="5373739"/>
            <a:ext cx="4092740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EB554D"/>
                </a:solidFill>
                <a:latin typeface="CPCKAP+MS-UIGothic"/>
                <a:cs typeface="CPCKAP+MS-UIGothic"/>
              </a:rPr>
              <a:t>安全</a:t>
            </a:r>
            <a:r>
              <a:rPr sz="3050" spc="27">
                <a:solidFill>
                  <a:srgbClr val="EB554D"/>
                </a:solidFill>
                <a:latin typeface="SimSun"/>
                <a:cs typeface="SimSun"/>
              </a:rPr>
              <a:t>评</a:t>
            </a:r>
            <a:r>
              <a:rPr sz="3050" spc="25">
                <a:solidFill>
                  <a:srgbClr val="EB554D"/>
                </a:solidFill>
                <a:latin typeface="CPCKAP+MS-UIGothic"/>
                <a:cs typeface="CPCKAP+MS-UIGothic"/>
              </a:rPr>
              <a:t>估工具与技</a:t>
            </a:r>
            <a:r>
              <a:rPr sz="3050">
                <a:solidFill>
                  <a:srgbClr val="EB554D"/>
                </a:solidFill>
                <a:latin typeface="SimSun"/>
                <a:cs typeface="SimSun"/>
              </a:rPr>
              <a:t>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风险</a:t>
            </a:r>
            <a:r>
              <a:rPr sz="3000">
                <a:solidFill>
                  <a:srgbClr val="EB554D"/>
                </a:solidFill>
                <a:latin typeface="CPCKAP+MS-UIGothic"/>
                <a:cs typeface="CPCKAP+MS-UIGothic"/>
              </a:rPr>
              <a:t>矩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770619" y="1181473"/>
            <a:ext cx="2409825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阵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因素分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低、中、高三个等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，并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根据每个因素的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生可能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性和影响程度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估。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30250" y="3158228"/>
            <a:ext cx="2774379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阵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是一种用于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大小的工具，它将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因素按照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生的可能性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和影响程度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行分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和排序。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70619" y="4113903"/>
            <a:ext cx="2409825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阵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可以帮助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出哪些因素需要重点管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理和控制，从而更好地制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PCKAP+MS-UIGothic"/>
                <a:cs typeface="CPCKAP+MS-UIGothic"/>
              </a:rPr>
              <a:t>定安全管理策略。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https://d.book118.com/486053232140010040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CPCKAP+MS-UIGothic</vt:lpstr>
      <vt:lpstr>SimSun</vt:lpstr>
      <vt:lpstr>OCBEEV+OCLOQG+MicrosoftYaHei</vt:lpstr>
      <vt:lpstr>DWBNQW+NDISRU+ArialMT</vt:lpstr>
      <vt:lpstr>Times New Roman</vt:lpstr>
      <vt:lpstr>TDTPAD+RRSDAC+MicrosoftYaHei-Bold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2024-09-07T02:37:22.350</cp:lastPrinted>
  <dcterms:created xsi:type="dcterms:W3CDTF">2024-09-06T18:37:22Z</dcterms:created>
  <dcterms:modified xsi:type="dcterms:W3CDTF">2024-09-06T18:37:23Z</dcterms:modified>
</cp:coreProperties>
</file>