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F3865A9-36A2-4418-959D-61CD08BA66B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0" name="PlaceHolder 1"/>
          <p:cNvSpPr>
            <a:spLocks noGrp="1"/>
          </p:cNvSpPr>
          <p:nvPr>
            <p:ph type="sldImg"/>
          </p:nvPr>
        </p:nvSpPr>
        <p:spPr>
          <a:xfrm>
            <a:off x="685800" y="1143000"/>
            <a:ext cx="5486040" cy="3085920"/>
          </a:xfrm>
          <a:prstGeom prst="rect">
            <a:avLst/>
          </a:prstGeom>
          <a:ln w="0">
            <a:noFill/>
          </a:ln>
        </p:spPr>
      </p:sp>
      <p:sp>
        <p:nvSpPr>
          <p:cNvPr id="39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6" name="PlaceHolder 1"/>
          <p:cNvSpPr>
            <a:spLocks noGrp="1"/>
          </p:cNvSpPr>
          <p:nvPr>
            <p:ph type="sldImg"/>
          </p:nvPr>
        </p:nvSpPr>
        <p:spPr>
          <a:xfrm>
            <a:off x="685800" y="1143000"/>
            <a:ext cx="5486040" cy="3085920"/>
          </a:xfrm>
          <a:prstGeom prst="rect">
            <a:avLst/>
          </a:prstGeom>
          <a:ln w="0">
            <a:noFill/>
          </a:ln>
        </p:spPr>
      </p:sp>
      <p:sp>
        <p:nvSpPr>
          <p:cNvPr id="39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7ED077-AB2C-4821-AB3B-3721914BED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64B67F-9651-4A27-89D1-A97CEA8822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EEA83D-2AA9-485C-81D5-2376F1B8E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E0D9EC-1D78-48C4-951B-BBFF5124A1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6DA27C-B3D3-40CF-9C74-D1D31B9B04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3C3283-024F-4FC1-933D-5876003A46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85276B-A85E-4D00-AC32-F008877C12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59D00E-2232-4A42-81E6-00F3B49868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531BBE-1252-4374-A4E4-9A41CF090E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071EC5-81B4-45AB-8517-A086A2D376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0DD386-12AA-4F6F-A0B0-2D2E1CA88A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01000"/>
            <a:ext cx="9798840" cy="59004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FF79967-ABDE-4533-BEA3-05D66102423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22F38F6-641E-4620-8B30-03B9A1D5573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054233143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en-US" sz="6000" b="1" strike="noStrike" spc="299">
                <a:solidFill>
                  <a:schemeClr val="dk1">
                    <a:lumMod val="85000"/>
                    <a:lumOff val="15000"/>
                  </a:schemeClr>
                </a:solidFill>
                <a:latin typeface="Arial"/>
                <a:ea typeface="微软雅黑"/>
              </a:rPr>
              <a:t>3D</a:t>
            </a:r>
            <a:r>
              <a:rPr lang="zh-CN" sz="6000" b="1" strike="noStrike" spc="299">
                <a:solidFill>
                  <a:schemeClr val="dk1">
                    <a:lumMod val="85000"/>
                    <a:lumOff val="15000"/>
                  </a:schemeClr>
                </a:solidFill>
                <a:latin typeface="Arial"/>
                <a:ea typeface="微软雅黑"/>
              </a:rPr>
              <a:t>打印技术的材料创新与未来发展展望</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a:t>
            </a:r>
            <a:r>
              <a:rPr lang="en-US" sz="2400" b="0" strike="noStrike" spc="-1">
                <a:solidFill>
                  <a:schemeClr val="accent1"/>
                </a:solidFill>
                <a:latin typeface="微软雅黑"/>
                <a:ea typeface="微软雅黑"/>
              </a:rPr>
              <a:t>3D</a:t>
            </a:r>
            <a:r>
              <a:rPr lang="zh-CN" sz="2400" b="0" strike="noStrike" spc="-1">
                <a:solidFill>
                  <a:schemeClr val="accent1"/>
                </a:solidFill>
                <a:latin typeface="微软雅黑"/>
                <a:ea typeface="微软雅黑"/>
              </a:rPr>
              <a:t>打印技术概述</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a:t>
            </a:r>
            <a:r>
              <a:rPr lang="en-US" sz="2400" b="0" strike="noStrike" spc="-1">
                <a:solidFill>
                  <a:schemeClr val="accent1"/>
                </a:solidFill>
                <a:latin typeface="微软雅黑"/>
                <a:ea typeface="微软雅黑"/>
              </a:rPr>
              <a:t>3D</a:t>
            </a:r>
            <a:r>
              <a:rPr lang="zh-CN" sz="2400" b="0" strike="noStrike" spc="-1">
                <a:solidFill>
                  <a:schemeClr val="accent1"/>
                </a:solidFill>
                <a:latin typeface="微软雅黑"/>
                <a:ea typeface="微软雅黑"/>
              </a:rPr>
              <a:t>打印技术的材料创新</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a:t>
            </a:r>
            <a:r>
              <a:rPr lang="en-US" sz="2400" b="0" strike="noStrike" spc="-1">
                <a:solidFill>
                  <a:schemeClr val="accent1"/>
                </a:solidFill>
                <a:latin typeface="微软雅黑"/>
                <a:ea typeface="微软雅黑"/>
              </a:rPr>
              <a:t>3D</a:t>
            </a:r>
            <a:r>
              <a:rPr lang="zh-CN" sz="2400" b="0" strike="noStrike" spc="-1">
                <a:solidFill>
                  <a:schemeClr val="accent1"/>
                </a:solidFill>
                <a:latin typeface="微软雅黑"/>
                <a:ea typeface="微软雅黑"/>
              </a:rPr>
              <a:t>打印技术的未来发展趋势</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a:t>
            </a:r>
            <a:r>
              <a:rPr lang="en-US" sz="2400" b="0" strike="noStrike" spc="-1">
                <a:solidFill>
                  <a:schemeClr val="accent1"/>
                </a:solidFill>
                <a:latin typeface="微软雅黑"/>
                <a:ea typeface="微软雅黑"/>
              </a:rPr>
              <a:t>3D</a:t>
            </a:r>
            <a:r>
              <a:rPr lang="zh-CN" sz="2400" b="0" strike="noStrike" spc="-1">
                <a:solidFill>
                  <a:schemeClr val="accent1"/>
                </a:solidFill>
                <a:latin typeface="微软雅黑"/>
                <a:ea typeface="微软雅黑"/>
              </a:rPr>
              <a:t>打印技术的环境影响及解决方案</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a:t>
            </a:r>
            <a:r>
              <a:rPr lang="en-US" sz="2400" b="0" strike="noStrike" spc="-1">
                <a:solidFill>
                  <a:schemeClr val="accent1"/>
                </a:solidFill>
                <a:latin typeface="微软雅黑"/>
                <a:ea typeface="微软雅黑"/>
              </a:rPr>
              <a:t>3D</a:t>
            </a:r>
            <a:r>
              <a:rPr lang="zh-CN" sz="2400" b="0" strike="noStrike" spc="-1">
                <a:solidFill>
                  <a:schemeClr val="accent1"/>
                </a:solidFill>
                <a:latin typeface="微软雅黑"/>
                <a:ea typeface="微软雅黑"/>
              </a:rPr>
              <a:t>打印技术的商业化应用</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a:t>
            </a:r>
            <a:r>
              <a:rPr lang="en-US" sz="2400" b="0" strike="noStrike" spc="-1">
                <a:solidFill>
                  <a:schemeClr val="accent1"/>
                </a:solidFill>
                <a:latin typeface="微软雅黑"/>
                <a:ea typeface="微软雅黑"/>
              </a:rPr>
              <a:t>3D</a:t>
            </a:r>
            <a:r>
              <a:rPr lang="zh-CN" sz="2400" b="0" strike="noStrike" spc="-1">
                <a:solidFill>
                  <a:schemeClr val="accent1"/>
                </a:solidFill>
                <a:latin typeface="微软雅黑"/>
                <a:ea typeface="微软雅黑"/>
              </a:rPr>
              <a:t>打印技术的未来挑战与展望</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7</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a:t>
            </a: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打印技术概述</a:t>
            </a:r>
            <a:endParaRPr lang="en-US" sz="3600" b="0" strike="noStrike" spc="-1">
              <a:solidFill>
                <a:schemeClr val="dk1"/>
              </a:solidFill>
              <a:latin typeface="Arial"/>
            </a:endParaRPr>
          </a:p>
        </p:txBody>
      </p:sp>
      <p:sp>
        <p:nvSpPr>
          <p:cNvPr id="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 Printing Technology</a:t>
            </a:r>
            <a:endParaRPr lang="en-US" sz="2200" b="0" strike="noStrike" spc="-1">
              <a:solidFill>
                <a:srgbClr val="000000"/>
              </a:solidFill>
              <a:latin typeface="Arial"/>
            </a:endParaRPr>
          </a:p>
        </p:txBody>
      </p:sp>
      <p:sp>
        <p:nvSpPr>
          <p:cNvPr id="8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 printing technology is an advanced manufacturing technology that converts digital models into physical objects. By stacking materials layer by layer, 3D printing technology can produce objects of various complex shapes.</a:t>
            </a:r>
            <a:endParaRPr lang="en-US" sz="1400" b="0" strike="noStrike" spc="-1">
              <a:solidFill>
                <a:srgbClr val="000000"/>
              </a:solidFill>
              <a:latin typeface="Arial"/>
            </a:endParaRPr>
          </a:p>
        </p:txBody>
      </p:sp>
      <p:sp>
        <p:nvSpPr>
          <p:cNvPr id="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Advantages of 3D Printing Technology</a:t>
            </a:r>
            <a:endParaRPr lang="en-US" sz="3600" b="0" strike="noStrike" spc="-1">
              <a:solidFill>
                <a:schemeClr val="dk1"/>
              </a:solidFill>
              <a:latin typeface="Arial"/>
            </a:endParaRPr>
          </a:p>
        </p:txBody>
      </p:sp>
      <p:sp>
        <p:nvSpPr>
          <p:cNvPr id="8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Can produce products faster than traditional methods.</a:t>
            </a:r>
            <a:endParaRPr lang="en-US" sz="1400" b="0" strike="noStrike" spc="-1">
              <a:solidFill>
                <a:srgbClr val="000000"/>
              </a:solidFill>
              <a:latin typeface="Arial"/>
            </a:endParaRPr>
          </a:p>
        </p:txBody>
      </p:sp>
      <p:sp>
        <p:nvSpPr>
          <p:cNvPr id="8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Rapid Manufacturing</a:t>
            </a:r>
            <a:endParaRPr lang="en-US" sz="1800" b="0" strike="noStrike" spc="-1">
              <a:solidFill>
                <a:srgbClr val="000000"/>
              </a:solidFill>
              <a:latin typeface="Arial"/>
            </a:endParaRPr>
          </a:p>
        </p:txBody>
      </p:sp>
      <p:sp>
        <p:nvSpPr>
          <p:cNvPr id="8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Can customize products according to different requirements.</a:t>
            </a:r>
            <a:endParaRPr lang="en-US" sz="1400" b="0" strike="noStrike" spc="-1">
              <a:solidFill>
                <a:srgbClr val="000000"/>
              </a:solidFill>
              <a:latin typeface="Arial"/>
            </a:endParaRPr>
          </a:p>
        </p:txBody>
      </p:sp>
      <p:sp>
        <p:nvSpPr>
          <p:cNvPr id="8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Customized Production</a:t>
            </a:r>
            <a:endParaRPr lang="en-US" sz="1800" b="0" strike="noStrike" spc="-1">
              <a:solidFill>
                <a:srgbClr val="000000"/>
              </a:solidFill>
              <a:latin typeface="Arial"/>
            </a:endParaRPr>
          </a:p>
        </p:txBody>
      </p:sp>
      <p:sp>
        <p:nvSpPr>
          <p:cNvPr id="8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Accurate material stacking reduces waste.</a:t>
            </a:r>
            <a:endParaRPr lang="en-US" sz="1400" b="0" strike="noStrike" spc="-1">
              <a:solidFill>
                <a:srgbClr val="000000"/>
              </a:solidFill>
              <a:latin typeface="Arial"/>
            </a:endParaRPr>
          </a:p>
        </p:txBody>
      </p:sp>
      <p:sp>
        <p:nvSpPr>
          <p:cNvPr id="8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Reduced Material Waste</a:t>
            </a:r>
            <a:endParaRPr lang="en-US" sz="1800" b="0" strike="noStrike" spc="-1">
              <a:solidFill>
                <a:srgbClr val="000000"/>
              </a:solidFill>
              <a:latin typeface="Arial"/>
            </a:endParaRPr>
          </a:p>
        </p:txBody>
      </p:sp>
      <p:sp>
        <p:nvSpPr>
          <p:cNvPr id="9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Applications of 3D Printing Technology</a:t>
            </a:r>
            <a:endParaRPr lang="en-US" sz="3600" b="0" strike="noStrike" spc="-1">
              <a:solidFill>
                <a:schemeClr val="dk1"/>
              </a:solidFill>
              <a:latin typeface="Arial"/>
            </a:endParaRPr>
          </a:p>
        </p:txBody>
      </p:sp>
      <p:sp>
        <p:nvSpPr>
          <p:cNvPr id="93"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Manufacturing organ models, prosthetics, etc.</a:t>
            </a:r>
            <a:endParaRPr lang="en-US" sz="1400" b="0" strike="noStrike" spc="-1">
              <a:solidFill>
                <a:srgbClr val="000000"/>
              </a:solidFill>
              <a:latin typeface="Arial"/>
            </a:endParaRPr>
          </a:p>
        </p:txBody>
      </p:sp>
      <p:sp>
        <p:nvSpPr>
          <p:cNvPr id="9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Medical Field</a:t>
            </a:r>
            <a:endParaRPr lang="en-US" sz="1800" b="0" strike="noStrike" spc="-1">
              <a:solidFill>
                <a:srgbClr val="000000"/>
              </a:solidFill>
              <a:latin typeface="Arial"/>
            </a:endParaRPr>
          </a:p>
        </p:txBody>
      </p:sp>
      <p:sp>
        <p:nvSpPr>
          <p:cNvPr id="95"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Producing prototypes, custom parts, etc.</a:t>
            </a:r>
            <a:endParaRPr lang="en-US" sz="1400" b="0" strike="noStrike" spc="-1">
              <a:solidFill>
                <a:srgbClr val="000000"/>
              </a:solidFill>
              <a:latin typeface="Arial"/>
            </a:endParaRPr>
          </a:p>
        </p:txBody>
      </p:sp>
      <p:sp>
        <p:nvSpPr>
          <p:cNvPr id="96"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Manufacturing Industry</a:t>
            </a:r>
            <a:endParaRPr lang="en-US" sz="1800" b="0" strike="noStrike" spc="-1">
              <a:solidFill>
                <a:srgbClr val="000000"/>
              </a:solidFill>
              <a:latin typeface="Arial"/>
            </a:endParaRPr>
          </a:p>
        </p:txBody>
      </p:sp>
      <p:sp>
        <p:nvSpPr>
          <p:cNvPr id="9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Creating art pieces, decorative items, etc.</a:t>
            </a:r>
            <a:endParaRPr lang="en-US" sz="1400" b="0" strike="noStrike" spc="-1">
              <a:solidFill>
                <a:srgbClr val="000000"/>
              </a:solidFill>
              <a:latin typeface="Arial"/>
            </a:endParaRPr>
          </a:p>
        </p:txBody>
      </p:sp>
      <p:sp>
        <p:nvSpPr>
          <p:cNvPr id="9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Art Field</a:t>
            </a:r>
            <a:endParaRPr lang="en-US" sz="1800" b="0" strike="noStrike" spc="-1">
              <a:solidFill>
                <a:srgbClr val="000000"/>
              </a:solidFill>
              <a:latin typeface="Arial"/>
            </a:endParaRPr>
          </a:p>
        </p:txBody>
      </p:sp>
      <p:sp>
        <p:nvSpPr>
          <p:cNvPr id="99"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00"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Development History of 3D Printing Technology</a:t>
            </a:r>
            <a:endParaRPr lang="en-US" sz="3600" b="0" strike="noStrike" spc="-1">
              <a:solidFill>
                <a:schemeClr val="dk1"/>
              </a:solidFill>
              <a:latin typeface="Arial"/>
            </a:endParaRPr>
          </a:p>
        </p:txBody>
      </p:sp>
      <p:sp>
        <p:nvSpPr>
          <p:cNvPr id="10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solidFill>
                <a:latin typeface="Arial"/>
                <a:ea typeface="微软雅黑"/>
              </a:rPr>
              <a:t>Earliest appearance of 3D printing technology.</a:t>
            </a:r>
            <a:endParaRPr lang="en-US" sz="1400" b="0" strike="noStrike" spc="-1">
              <a:solidFill>
                <a:srgbClr val="000000"/>
              </a:solidFill>
              <a:latin typeface="Arial"/>
            </a:endParaRPr>
          </a:p>
        </p:txBody>
      </p:sp>
      <p:sp>
        <p:nvSpPr>
          <p:cNvPr id="10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1980s</a:t>
            </a:r>
            <a:endParaRPr lang="en-US" sz="2000" b="0" strike="noStrike" spc="-1">
              <a:solidFill>
                <a:srgbClr val="000000"/>
              </a:solidFill>
              <a:latin typeface="Arial"/>
            </a:endParaRPr>
          </a:p>
        </p:txBody>
      </p:sp>
      <p:sp>
        <p:nvSpPr>
          <p:cNvPr id="10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Continuous innovation and expanding application fields.</a:t>
            </a:r>
            <a:endParaRPr lang="en-US" sz="1400" b="0" strike="noStrike" spc="-1">
              <a:solidFill>
                <a:srgbClr val="000000"/>
              </a:solidFill>
              <a:latin typeface="Arial"/>
            </a:endParaRPr>
          </a:p>
        </p:txBody>
      </p:sp>
      <p:sp>
        <p:nvSpPr>
          <p:cNvPr id="10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2020s</a:t>
            </a:r>
            <a:endParaRPr lang="en-US" sz="2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Gradually applied in industrial production.</a:t>
            </a:r>
            <a:endParaRPr lang="en-US" sz="1400" b="0" strike="noStrike" spc="-1">
              <a:solidFill>
                <a:srgbClr val="000000"/>
              </a:solidFill>
              <a:latin typeface="Arial"/>
            </a:endParaRPr>
          </a:p>
        </p:txBody>
      </p:sp>
      <p:sp>
        <p:nvSpPr>
          <p:cNvPr id="11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2000s</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1"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fontScale="65555"/>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Future Prospects of 3D Printing Technology</a:t>
            </a:r>
            <a:endParaRPr lang="en-US" sz="3600" b="0" strike="noStrike" spc="-1">
              <a:solidFill>
                <a:schemeClr val="dk1"/>
              </a:solidFill>
              <a:latin typeface="Arial"/>
            </a:endParaRPr>
          </a:p>
        </p:txBody>
      </p:sp>
      <p:sp>
        <p:nvSpPr>
          <p:cNvPr id="112"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As 3D printing technology continues to evolve, it is expected to revolutionize various industries such as aerospace, automotive, and construction. With advancements in materials innovation, the capabilities of 3D printing are expanding, opening up new possibilities for product design and manufacturing processes.</a:t>
            </a:r>
            <a:endParaRPr lang="en-US" sz="16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a:t>
            </a: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打印技术的材料创新</a:t>
            </a:r>
            <a:endParaRPr lang="en-US" sz="3600" b="0" strike="noStrike" spc="-1">
              <a:solidFill>
                <a:schemeClr val="dk1"/>
              </a:solidFill>
              <a:latin typeface="Arial"/>
            </a:endParaRPr>
          </a:p>
        </p:txBody>
      </p:sp>
      <p:sp>
        <p:nvSpPr>
          <p:cNvPr id="11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钛合金</a:t>
            </a:r>
            <a:endParaRPr lang="en-US" sz="1800" b="0" strike="noStrike" spc="-1">
              <a:solidFill>
                <a:srgbClr val="000000"/>
              </a:solidFill>
              <a:latin typeface="Arial"/>
            </a:endParaRPr>
          </a:p>
        </p:txBody>
      </p:sp>
      <p:sp>
        <p:nvSpPr>
          <p:cNvPr id="118"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1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铝合金</a:t>
            </a:r>
            <a:endParaRPr lang="en-US" sz="1800" b="0" strike="noStrike" spc="-1">
              <a:solidFill>
                <a:srgbClr val="000000"/>
              </a:solidFill>
              <a:latin typeface="Arial"/>
            </a:endParaRPr>
          </a:p>
        </p:txBody>
      </p:sp>
      <p:sp>
        <p:nvSpPr>
          <p:cNvPr id="121"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2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24"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2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金属</a:t>
            </a: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打印材料</a:t>
            </a:r>
            <a:endParaRPr lang="en-US" sz="3600" b="0" strike="noStrike" spc="-1">
              <a:solidFill>
                <a:schemeClr val="dk1"/>
              </a:solidFill>
              <a:latin typeface="Arial"/>
            </a:endParaRPr>
          </a:p>
        </p:txBody>
      </p:sp>
      <p:sp>
        <p:nvSpPr>
          <p:cNvPr id="12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不锈钢</a:t>
            </a:r>
            <a:endParaRPr lang="en-US" sz="1800" b="0" strike="noStrike" spc="-1">
              <a:solidFill>
                <a:srgbClr val="000000"/>
              </a:solidFill>
              <a:latin typeface="Arial"/>
            </a:endParaRPr>
          </a:p>
        </p:txBody>
      </p:sp>
      <p:sp>
        <p:nvSpPr>
          <p:cNvPr id="128"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生物材料在</a:t>
            </a: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打印中的应用</a:t>
            </a:r>
            <a:endParaRPr lang="en-US" sz="2200" b="0" strike="noStrike" spc="-1">
              <a:solidFill>
                <a:srgbClr val="000000"/>
              </a:solidFill>
              <a:latin typeface="Arial"/>
            </a:endParaRPr>
          </a:p>
        </p:txBody>
      </p:sp>
      <p:sp>
        <p:nvSpPr>
          <p:cNvPr id="13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生物打印技术是将细胞、生物相容性材料等结合</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打印技术，实现人体组织工程的生产。生物医学器械制造也有望通过</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打印技术实现个性化定制。</a:t>
            </a:r>
            <a:endParaRPr lang="en-US" sz="1400" b="0" strike="noStrike" spc="-1">
              <a:solidFill>
                <a:srgbClr val="000000"/>
              </a:solidFill>
              <a:latin typeface="Arial"/>
            </a:endParaRPr>
          </a:p>
        </p:txBody>
      </p:sp>
      <p:sp>
        <p:nvSpPr>
          <p:cNvPr id="13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高分子材料的应用</a:t>
            </a:r>
            <a:endParaRPr lang="en-US" sz="3600" b="0" strike="noStrike" spc="-1">
              <a:solidFill>
                <a:schemeClr val="dk1"/>
              </a:solidFill>
              <a:latin typeface="Arial"/>
            </a:endParaRPr>
          </a:p>
        </p:txBody>
      </p:sp>
      <p:sp>
        <p:nvSpPr>
          <p:cNvPr id="13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可塑性强</a:t>
            </a:r>
            <a:endParaRPr lang="en-US" sz="1400" b="0" strike="noStrike" spc="-1">
              <a:solidFill>
                <a:srgbClr val="000000"/>
              </a:solidFill>
              <a:latin typeface="Arial"/>
            </a:endParaRPr>
          </a:p>
        </p:txBody>
      </p:sp>
      <p:sp>
        <p:nvSpPr>
          <p:cNvPr id="13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聚合物</a:t>
            </a:r>
            <a:endParaRPr lang="en-US" sz="1800" b="0" strike="noStrike" spc="-1">
              <a:solidFill>
                <a:srgbClr val="000000"/>
              </a:solidFill>
              <a:latin typeface="Arial"/>
            </a:endParaRPr>
          </a:p>
        </p:txBody>
      </p:sp>
      <p:sp>
        <p:nvSpPr>
          <p:cNvPr id="13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粘结性好</a:t>
            </a:r>
            <a:endParaRPr lang="en-US" sz="1400" b="0" strike="noStrike" spc="-1">
              <a:solidFill>
                <a:srgbClr val="000000"/>
              </a:solidFill>
              <a:latin typeface="Arial"/>
            </a:endParaRPr>
          </a:p>
        </p:txBody>
      </p:sp>
      <p:sp>
        <p:nvSpPr>
          <p:cNvPr id="13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树脂</a:t>
            </a:r>
            <a:endParaRPr lang="en-US" sz="1800" b="0" strike="noStrike" spc="-1">
              <a:solidFill>
                <a:srgbClr val="000000"/>
              </a:solidFill>
              <a:latin typeface="Arial"/>
            </a:endParaRPr>
          </a:p>
        </p:txBody>
      </p:sp>
      <p:sp>
        <p:nvSpPr>
          <p:cNvPr id="13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环保可降解</a:t>
            </a:r>
            <a:endParaRPr lang="en-US" sz="1400" b="0" strike="noStrike" spc="-1">
              <a:solidFill>
                <a:srgbClr val="000000"/>
              </a:solidFill>
              <a:latin typeface="Arial"/>
            </a:endParaRPr>
          </a:p>
        </p:txBody>
      </p:sp>
      <p:sp>
        <p:nvSpPr>
          <p:cNvPr id="13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纤维素基材料</a:t>
            </a:r>
            <a:endParaRPr lang="en-US" sz="1800" b="0" strike="noStrike" spc="-1">
              <a:solidFill>
                <a:srgbClr val="000000"/>
              </a:solidFill>
              <a:latin typeface="Arial"/>
            </a:endParaRPr>
          </a:p>
        </p:txBody>
      </p:sp>
      <p:sp>
        <p:nvSpPr>
          <p:cNvPr id="14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陶瓷复合材料</a:t>
            </a:r>
            <a:endParaRPr lang="en-US" sz="1800" b="0" strike="noStrike" spc="-1">
              <a:solidFill>
                <a:srgbClr val="000000"/>
              </a:solidFill>
              <a:latin typeface="Arial"/>
            </a:endParaRPr>
          </a:p>
        </p:txBody>
      </p:sp>
      <p:sp>
        <p:nvSpPr>
          <p:cNvPr id="144"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高强度</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轻质</a:t>
            </a:r>
            <a:endParaRPr lang="en-US" sz="1200" b="0" strike="noStrike" spc="-1">
              <a:solidFill>
                <a:srgbClr val="000000"/>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陶瓷涂层技术</a:t>
            </a:r>
            <a:endParaRPr lang="en-US" sz="1800" b="0" strike="noStrike" spc="-1">
              <a:solidFill>
                <a:srgbClr val="000000"/>
              </a:solidFill>
              <a:latin typeface="Arial"/>
            </a:endParaRPr>
          </a:p>
        </p:txBody>
      </p:sp>
      <p:sp>
        <p:nvSpPr>
          <p:cNvPr id="147"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提高耐磨性</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表面润滑</a:t>
            </a:r>
            <a:endParaRPr lang="en-US" sz="1200" b="0" strike="noStrike" spc="-1">
              <a:solidFill>
                <a:srgbClr val="000000"/>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0"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5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陶瓷材料的使用</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陶瓷制品</a:t>
            </a:r>
            <a:endParaRPr lang="en-US" sz="1800" b="0" strike="noStrike" spc="-1">
              <a:solidFill>
                <a:srgbClr val="000000"/>
              </a:solidFill>
              <a:latin typeface="Arial"/>
            </a:endParaRPr>
          </a:p>
        </p:txBody>
      </p:sp>
      <p:sp>
        <p:nvSpPr>
          <p:cNvPr id="154"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耐高温</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良好的电绝缘性</a:t>
            </a:r>
            <a:endParaRPr lang="en-US" sz="1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未来发展展望</a:t>
            </a:r>
            <a:endParaRPr lang="en-US" sz="3600" b="0" strike="noStrike" spc="-1">
              <a:solidFill>
                <a:schemeClr val="dk1"/>
              </a:solidFill>
              <a:latin typeface="Arial"/>
            </a:endParaRPr>
          </a:p>
        </p:txBody>
      </p:sp>
      <p:sp>
        <p:nvSpPr>
          <p:cNvPr id="156"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个性化需求的实现</a:t>
            </a:r>
            <a:endParaRPr lang="en-US" sz="1400" b="0" strike="noStrike" spc="-1">
              <a:solidFill>
                <a:srgbClr val="000000"/>
              </a:solidFill>
              <a:latin typeface="Arial"/>
            </a:endParaRPr>
          </a:p>
        </p:txBody>
      </p:sp>
      <p:sp>
        <p:nvSpPr>
          <p:cNvPr id="157"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智能化定制</a:t>
            </a:r>
            <a:endParaRPr lang="en-US" sz="2000" b="0" strike="noStrike" spc="-1">
              <a:solidFill>
                <a:srgbClr val="000000"/>
              </a:solidFill>
              <a:latin typeface="Arial"/>
            </a:endParaRPr>
          </a:p>
        </p:txBody>
      </p:sp>
      <p:sp>
        <p:nvSpPr>
          <p:cNvPr id="15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人体组织工程进展</a:t>
            </a:r>
            <a:endParaRPr lang="en-US" sz="1400" b="0" strike="noStrike" spc="-1">
              <a:solidFill>
                <a:srgbClr val="000000"/>
              </a:solidFill>
              <a:latin typeface="Arial"/>
            </a:endParaRPr>
          </a:p>
        </p:txBody>
      </p:sp>
      <p:sp>
        <p:nvSpPr>
          <p:cNvPr id="16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生物医学应用</a:t>
            </a:r>
            <a:endParaRPr lang="en-US" sz="2000" b="0" strike="noStrike" spc="-1">
              <a:solidFill>
                <a:srgbClr val="000000"/>
              </a:solidFill>
              <a:latin typeface="Arial"/>
            </a:endParaRPr>
          </a:p>
        </p:txBody>
      </p:sp>
      <p:sp>
        <p:nvSpPr>
          <p:cNvPr id="16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加速产品研发周期</a:t>
            </a:r>
            <a:endParaRPr lang="en-US" sz="1400" b="0" strike="noStrike" spc="-1">
              <a:solidFill>
                <a:srgbClr val="000000"/>
              </a:solidFill>
              <a:latin typeface="Arial"/>
            </a:endParaRPr>
          </a:p>
        </p:txBody>
      </p:sp>
      <p:sp>
        <p:nvSpPr>
          <p:cNvPr id="16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快速原型制造</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a:t>
            </a: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打印技术的未来发展趋势</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打印在航空航天领域的应用</a:t>
            </a:r>
            <a:endParaRPr lang="en-US" sz="2200" b="0" strike="noStrike" spc="-1">
              <a:solidFill>
                <a:srgbClr val="000000"/>
              </a:solidFill>
              <a:latin typeface="Arial"/>
            </a:endParaRPr>
          </a:p>
        </p:txBody>
      </p:sp>
      <p:sp>
        <p:nvSpPr>
          <p:cNvPr id="17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随着</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打印技术的发展，航空航天领域开始广泛应用。通过</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打印，可以制造轻质零部件，提高部件的复杂度，同时减少零部件的数量，大大提高了航空航天产品的性能和效率。</a:t>
            </a:r>
            <a:endParaRPr lang="en-US" sz="14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打印在建筑领域的潜力</a:t>
            </a:r>
            <a:endParaRPr lang="en-US" sz="3600" b="0" strike="noStrike" spc="-1">
              <a:solidFill>
                <a:schemeClr val="dk1"/>
              </a:solidFill>
              <a:latin typeface="Arial"/>
            </a:endParaRPr>
          </a:p>
        </p:txBody>
      </p:sp>
      <p:sp>
        <p:nvSpPr>
          <p:cNvPr id="173"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增加建筑美观度</a:t>
            </a:r>
            <a:endParaRPr lang="en-US" sz="1400" b="0" strike="noStrike" spc="-1">
              <a:solidFill>
                <a:srgbClr val="000000"/>
              </a:solidFill>
              <a:latin typeface="Arial"/>
            </a:endParaRPr>
          </a:p>
        </p:txBody>
      </p:sp>
      <p:sp>
        <p:nvSpPr>
          <p:cNvPr id="174"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制造建筑外观装饰</a:t>
            </a:r>
            <a:endParaRPr lang="en-US" sz="2000" b="0" strike="noStrike" spc="-1">
              <a:solidFill>
                <a:srgbClr val="000000"/>
              </a:solidFill>
              <a:latin typeface="Arial"/>
            </a:endParaRPr>
          </a:p>
        </p:txBody>
      </p:sp>
      <p:sp>
        <p:nvSpPr>
          <p:cNvPr id="17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7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缩短建筑周期</a:t>
            </a:r>
            <a:endParaRPr lang="en-US" sz="1400" b="0" strike="noStrike" spc="-1">
              <a:solidFill>
                <a:srgbClr val="000000"/>
              </a:solidFill>
              <a:latin typeface="Arial"/>
            </a:endParaRPr>
          </a:p>
        </p:txBody>
      </p:sp>
      <p:sp>
        <p:nvSpPr>
          <p:cNvPr id="17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提升建筑工程效率</a:t>
            </a:r>
            <a:endParaRPr lang="en-US" sz="2000" b="0" strike="noStrike" spc="-1">
              <a:solidFill>
                <a:srgbClr val="000000"/>
              </a:solidFill>
              <a:latin typeface="Arial"/>
            </a:endParaRPr>
          </a:p>
        </p:txBody>
      </p:sp>
      <p:sp>
        <p:nvSpPr>
          <p:cNvPr id="17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满足不同建筑需求</a:t>
            </a:r>
            <a:endParaRPr lang="en-US" sz="1400" b="0" strike="noStrike" spc="-1">
              <a:solidFill>
                <a:srgbClr val="000000"/>
              </a:solidFill>
              <a:latin typeface="Arial"/>
            </a:endParaRPr>
          </a:p>
        </p:txBody>
      </p:sp>
      <p:sp>
        <p:nvSpPr>
          <p:cNvPr id="18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定制建筑构件</a:t>
            </a:r>
            <a:endParaRPr lang="en-US" sz="2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刺激创新思维</a:t>
            </a:r>
            <a:endParaRPr lang="en-US" sz="1800" b="0" strike="noStrike" spc="-1">
              <a:solidFill>
                <a:srgbClr val="000000"/>
              </a:solidFill>
              <a:latin typeface="Arial"/>
            </a:endParaRPr>
          </a:p>
        </p:txBody>
      </p:sp>
      <p:sp>
        <p:nvSpPr>
          <p:cNvPr id="184"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激发学生的创造力和想象力</a:t>
            </a:r>
            <a:endParaRPr lang="en-US" sz="1200" b="0" strike="noStrike" spc="-1">
              <a:solidFill>
                <a:srgbClr val="000000"/>
              </a:solidFill>
              <a:latin typeface="Arial"/>
            </a:endParaRPr>
          </a:p>
        </p:txBody>
      </p:sp>
      <p:sp>
        <p:nvSpPr>
          <p:cNvPr id="1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推动科技教育进步</a:t>
            </a:r>
            <a:endParaRPr lang="en-US" sz="1800" b="0" strike="noStrike" spc="-1">
              <a:solidFill>
                <a:srgbClr val="000000"/>
              </a:solidFill>
              <a:latin typeface="Arial"/>
            </a:endParaRPr>
          </a:p>
        </p:txBody>
      </p:sp>
      <p:sp>
        <p:nvSpPr>
          <p:cNvPr id="187"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加强学生对科技的认知和应用能力</a:t>
            </a:r>
            <a:endParaRPr lang="en-US" sz="1200" b="0" strike="noStrike" spc="-1">
              <a:solidFill>
                <a:srgbClr val="000000"/>
              </a:solidFill>
              <a:latin typeface="Arial"/>
            </a:endParaRPr>
          </a:p>
        </p:txBody>
      </p:sp>
      <p:sp>
        <p:nvSpPr>
          <p:cNvPr id="1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90"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9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打印在教育领域的发展</a:t>
            </a:r>
            <a:endParaRPr lang="en-US" sz="3600" b="0" strike="noStrike" spc="-1">
              <a:solidFill>
                <a:schemeClr val="dk1"/>
              </a:solidFill>
              <a:latin typeface="Arial"/>
            </a:endParaRPr>
          </a:p>
        </p:txBody>
      </p:sp>
      <p:sp>
        <p:nvSpPr>
          <p:cNvPr id="1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提供实践机会</a:t>
            </a:r>
            <a:endParaRPr lang="en-US" sz="1800" b="0" strike="noStrike" spc="-1">
              <a:solidFill>
                <a:srgbClr val="000000"/>
              </a:solidFill>
              <a:latin typeface="Arial"/>
            </a:endParaRPr>
          </a:p>
        </p:txBody>
      </p:sp>
      <p:sp>
        <p:nvSpPr>
          <p:cNvPr id="194"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学生可以通过实际操作加深理解</a:t>
            </a:r>
            <a:endParaRPr lang="en-US" sz="1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3D</a:t>
            </a:r>
            <a:r>
              <a:rPr lang="zh-CN" sz="3600" b="1" strike="noStrike" spc="299">
                <a:solidFill>
                  <a:schemeClr val="accent1"/>
                </a:solidFill>
                <a:latin typeface="微软雅黑"/>
                <a:ea typeface="微软雅黑"/>
              </a:rPr>
              <a:t>打印技术对工业生产的影响</a:t>
            </a:r>
            <a:endParaRPr lang="en-US" sz="3600" b="0" strike="noStrike" spc="-1">
              <a:solidFill>
                <a:schemeClr val="dk1"/>
              </a:solidFill>
              <a:latin typeface="Arial"/>
            </a:endParaRPr>
          </a:p>
        </p:txBody>
      </p:sp>
      <p:sp>
        <p:nvSpPr>
          <p:cNvPr id="196"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满足个性化需求</a:t>
            </a:r>
            <a:endParaRPr lang="en-US" sz="1400" b="0" strike="noStrike" spc="-1">
              <a:solidFill>
                <a:srgbClr val="000000"/>
              </a:solidFill>
              <a:latin typeface="Arial"/>
            </a:endParaRPr>
          </a:p>
        </p:txBody>
      </p:sp>
      <p:sp>
        <p:nvSpPr>
          <p:cNvPr id="19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定制化生产的趋势</a:t>
            </a:r>
            <a:endParaRPr lang="en-US" sz="1800" b="0" strike="noStrike" spc="-1">
              <a:solidFill>
                <a:srgbClr val="000000"/>
              </a:solidFill>
              <a:latin typeface="Arial"/>
            </a:endParaRPr>
          </a:p>
        </p:txBody>
      </p:sp>
      <p:sp>
        <p:nvSpPr>
          <p:cNvPr id="19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从大规模生产转向定制化生产</a:t>
            </a:r>
            <a:endParaRPr lang="en-US" sz="1400" b="0" strike="noStrike" spc="-1">
              <a:solidFill>
                <a:srgbClr val="000000"/>
              </a:solidFill>
              <a:latin typeface="Arial"/>
            </a:endParaRPr>
          </a:p>
        </p:txBody>
      </p:sp>
      <p:sp>
        <p:nvSpPr>
          <p:cNvPr id="19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工业生产模式的改变</a:t>
            </a:r>
            <a:endParaRPr lang="en-US" sz="1800" b="0" strike="noStrike" spc="-1">
              <a:solidFill>
                <a:srgbClr val="000000"/>
              </a:solidFill>
              <a:latin typeface="Arial"/>
            </a:endParaRPr>
          </a:p>
        </p:txBody>
      </p:sp>
      <p:sp>
        <p:nvSpPr>
          <p:cNvPr id="20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减少库存和废料</a:t>
            </a:r>
            <a:endParaRPr lang="en-US" sz="1400" b="0" strike="noStrike" spc="-1">
              <a:solidFill>
                <a:srgbClr val="000000"/>
              </a:solidFill>
              <a:latin typeface="Arial"/>
            </a:endParaRPr>
          </a:p>
        </p:txBody>
      </p:sp>
      <p:sp>
        <p:nvSpPr>
          <p:cNvPr id="20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简化供应链管理</a:t>
            </a:r>
            <a:endParaRPr lang="en-US" sz="1800" b="0" strike="noStrike" spc="-1">
              <a:solidFill>
                <a:srgbClr val="000000"/>
              </a:solidFill>
              <a:latin typeface="Arial"/>
            </a:endParaRPr>
          </a:p>
        </p:txBody>
      </p:sp>
      <p:sp>
        <p:nvSpPr>
          <p:cNvPr id="20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0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3D</a:t>
            </a:r>
            <a:r>
              <a:rPr lang="zh-CN" sz="3600" b="1" strike="noStrike" spc="299">
                <a:solidFill>
                  <a:schemeClr val="accent1"/>
                </a:solidFill>
                <a:latin typeface="微软雅黑"/>
                <a:ea typeface="微软雅黑"/>
              </a:rPr>
              <a:t>打印技术的未来发展趋势</a:t>
            </a:r>
            <a:endParaRPr lang="en-US" sz="3600" b="0" strike="noStrike" spc="-1">
              <a:solidFill>
                <a:schemeClr val="dk1"/>
              </a:solidFill>
              <a:latin typeface="Arial"/>
            </a:endParaRPr>
          </a:p>
        </p:txBody>
      </p:sp>
      <p:sp>
        <p:nvSpPr>
          <p:cNvPr id="20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提高生产效率</a:t>
            </a:r>
            <a:endParaRPr lang="en-US" sz="1400" b="0" strike="noStrike" spc="-1">
              <a:solidFill>
                <a:srgbClr val="000000"/>
              </a:solidFill>
              <a:latin typeface="Arial"/>
            </a:endParaRPr>
          </a:p>
        </p:txBody>
      </p:sp>
      <p:sp>
        <p:nvSpPr>
          <p:cNvPr id="20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数字化设计与制造</a:t>
            </a:r>
            <a:endParaRPr lang="en-US" sz="1800" b="0" strike="noStrike" spc="-1">
              <a:solidFill>
                <a:srgbClr val="000000"/>
              </a:solidFill>
              <a:latin typeface="Arial"/>
            </a:endParaRPr>
          </a:p>
        </p:txBody>
      </p:sp>
      <p:sp>
        <p:nvSpPr>
          <p:cNvPr id="20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应用于医疗领域</a:t>
            </a:r>
            <a:endParaRPr lang="en-US" sz="1400" b="0" strike="noStrike" spc="-1">
              <a:solidFill>
                <a:srgbClr val="000000"/>
              </a:solidFill>
              <a:latin typeface="Arial"/>
            </a:endParaRPr>
          </a:p>
        </p:txBody>
      </p:sp>
      <p:sp>
        <p:nvSpPr>
          <p:cNvPr id="20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生物打印技术</a:t>
            </a:r>
            <a:endParaRPr lang="en-US" sz="1800" b="0" strike="noStrike" spc="-1">
              <a:solidFill>
                <a:srgbClr val="000000"/>
              </a:solidFill>
              <a:latin typeface="Arial"/>
            </a:endParaRPr>
          </a:p>
        </p:txBody>
      </p:sp>
      <p:sp>
        <p:nvSpPr>
          <p:cNvPr id="20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广泛应用于航空航天领域</a:t>
            </a:r>
            <a:endParaRPr lang="en-US" sz="1400" b="0" strike="noStrike" spc="-1">
              <a:solidFill>
                <a:srgbClr val="000000"/>
              </a:solidFill>
              <a:latin typeface="Arial"/>
            </a:endParaRPr>
          </a:p>
        </p:txBody>
      </p:sp>
      <p:sp>
        <p:nvSpPr>
          <p:cNvPr id="21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金属</a:t>
            </a:r>
            <a:r>
              <a:rPr lang="en-US" sz="1800" b="1" strike="noStrike" spc="-1">
                <a:solidFill>
                  <a:schemeClr val="accent1"/>
                </a:solidFill>
                <a:latin typeface="微软雅黑"/>
                <a:ea typeface="微软雅黑"/>
              </a:rPr>
              <a:t>3D</a:t>
            </a:r>
            <a:r>
              <a:rPr lang="zh-CN" sz="1800" b="1" strike="noStrike" spc="-1">
                <a:solidFill>
                  <a:schemeClr val="accent1"/>
                </a:solidFill>
                <a:latin typeface="微软雅黑"/>
                <a:ea typeface="微软雅黑"/>
              </a:rPr>
              <a:t>打印技术</a:t>
            </a:r>
            <a:endParaRPr lang="en-US" sz="1800" b="0" strike="noStrike" spc="-1">
              <a:solidFill>
                <a:srgbClr val="000000"/>
              </a:solidFill>
              <a:latin typeface="Arial"/>
            </a:endParaRPr>
          </a:p>
        </p:txBody>
      </p:sp>
      <p:sp>
        <p:nvSpPr>
          <p:cNvPr id="21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1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4"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打印技术的社会影响</a:t>
            </a:r>
            <a:endParaRPr lang="en-US" sz="2200" b="0" strike="noStrike" spc="-1">
              <a:solidFill>
                <a:srgbClr val="000000"/>
              </a:solidFill>
              <a:latin typeface="Arial"/>
            </a:endParaRPr>
          </a:p>
        </p:txBody>
      </p:sp>
      <p:sp>
        <p:nvSpPr>
          <p:cNvPr id="21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随着</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打印技术的不断发展，它已经开始对社会产生重大影响。从制造业到医疗保健，从教育领域到建筑设计，</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打印技术正在改变我们的生活方式和工作方式。</a:t>
            </a:r>
            <a:endParaRPr lang="en-US" sz="1400" b="0" strike="noStrike" spc="-1">
              <a:solidFill>
                <a:srgbClr val="000000"/>
              </a:solidFill>
              <a:latin typeface="Arial"/>
            </a:endParaRPr>
          </a:p>
        </p:txBody>
      </p:sp>
      <p:sp>
        <p:nvSpPr>
          <p:cNvPr id="21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a:t>
            </a: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打印技术的环境影响及解决方案</a:t>
            </a:r>
            <a:endParaRPr lang="en-US" sz="3600" b="0" strike="noStrike" spc="-1">
              <a:solidFill>
                <a:schemeClr val="dk1"/>
              </a:solidFill>
              <a:latin typeface="Arial"/>
            </a:endParaRPr>
          </a:p>
        </p:txBody>
      </p:sp>
      <p:sp>
        <p:nvSpPr>
          <p:cNvPr id="2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https://d.book118.com/486054233143010103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23</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3D打印技术的材料创新与未来发展展望</vt:lpstr>
      <vt:lpstr>目录</vt:lpstr>
      <vt:lpstr>第1章 3D打印技术概述</vt:lpstr>
      <vt:lpstr> </vt:lpstr>
      <vt:lpstr>Advantages of 3D Printing Technology</vt:lpstr>
      <vt:lpstr>Applications of 3D Printing Technology</vt:lpstr>
      <vt:lpstr>Development History of 3D Printing Technology</vt:lpstr>
      <vt:lpstr>Future Prospects of 3D Printing Technology</vt:lpstr>
      <vt:lpstr>第2章 3D打印技术的材料创新</vt:lpstr>
      <vt:lpstr>金属3D打印材料</vt:lpstr>
      <vt:lpstr> </vt:lpstr>
      <vt:lpstr>高分子材料的应用</vt:lpstr>
      <vt:lpstr>陶瓷材料的使用</vt:lpstr>
      <vt:lpstr>未来发展展望</vt:lpstr>
      <vt:lpstr>第3章 3D打印技术的未来发展趋势</vt:lpstr>
      <vt:lpstr> </vt:lpstr>
      <vt:lpstr>3D打印在建筑领域的潜力</vt:lpstr>
      <vt:lpstr>3D打印在教育领域的发展</vt:lpstr>
      <vt:lpstr>3D打印技术对工业生产的影响</vt:lpstr>
      <vt:lpstr>3D打印技术的未来发展趋势</vt:lpstr>
      <vt:lpstr> </vt:lpstr>
      <vt:lpstr>第4章 3D打印技术的环境影响及解决方案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2024-09-28T23:22:23.638</cp:lastPrinted>
  <dcterms:created xsi:type="dcterms:W3CDTF">2024-09-28T15:22:23Z</dcterms:created>
  <dcterms:modified xsi:type="dcterms:W3CDTF">2024-09-28T15:22:25Z</dcterms:modified>
</cp:coreProperties>
</file>