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69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6B9E0-6956-4C52-BC5A-37336A48E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B6BC5-B406-43A8-9BF8-3023156B5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5E599-B1EA-4004-86C9-2CBEE8FC5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686D5-A75D-4DB2-910E-EF27C2BE9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5F3716-C7B0-4E5D-9BD0-C6CCD405F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A1B7D7-9CDC-435B-B308-988725885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0B07A2-A998-41E6-8057-BE830C2D1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963EC-6E62-4637-B17E-FC82B87E6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B2ABA-A42E-4858-8B2A-BA39D0CE2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24B9C-C31D-47CD-B1C9-F90506A9A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F18BD-E03E-401D-B712-90FC260A2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  <a:lvl6pPr marL="2286000" indent="0">
              <a:buNone/>
              <a:defRPr/>
            </a:lvl6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>
            <a:lvl1pPr marL="228600" indent="-228600" eaLnBrk="1" fontAlgn="auto" latinLnBrk="0" hangingPunct="1">
              <a:lnSpc>
                <a:spcPct val="130000"/>
              </a:lnSpc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indent="-2286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indent="-228600" eaLnBrk="1" fontAlgn="auto" latinLnBrk="0" hangingPunct="1">
              <a:lnSpc>
                <a:spcPct val="120000"/>
              </a:lnSpc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eaLnBrk="1" fontAlgn="auto" latinLnBrk="0" hangingPunct="1">
              <a:lnSpc>
                <a:spcPct val="120000"/>
              </a:lnSpc>
              <a:defRPr sz="1400"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4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 defTabSz="914400" eaLnBrk="1" fontAlgn="auto" latinLnBrk="0" hangingPunct="1">
              <a:buFont typeface="Arial" pitchFamily="34" charset="0"/>
              <a:buNone/>
              <a:tabLst>
                <a:tab pos="1609725"/>
              </a:tabLst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2pPr>
            <a:lvl3pPr eaLnBrk="1" fontAlgn="auto" latinLnBrk="0" hangingPunct="1">
              <a:buFont typeface="Arial" pitchFamily="34" charset="0"/>
              <a:buChar char="●"/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3pPr>
            <a:lvl4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4pPr>
            <a:lvl5pPr eaLnBrk="1" fontAlgn="auto" latinLnBrk="0" hangingPunct="1">
              <a:defRPr u="none" strike="noStrike" kern="1200" cap="none" spc="150" normalizeH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8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 eaLnBrk="1" fontAlgn="auto" latinLnBrk="0" hangingPunct="1">
              <a:lnSpc>
                <a:spcPct val="130000"/>
              </a:lnSpc>
              <a:spcAft>
                <a:spcPts val="10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1143000" indent="-228600" eaLnBrk="1" fontAlgn="auto" latinLnBrk="0" hangingPunct="1">
              <a:lnSpc>
                <a:spcPct val="120000"/>
              </a:lnSpc>
              <a:spcAft>
                <a:spcPts val="600"/>
              </a:spcAft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600200" indent="-228600" eaLnBrk="1" fontAlgn="auto" latinLnBrk="0" hangingPunct="1">
              <a:lnSpc>
                <a:spcPct val="120000"/>
              </a:lnSpc>
              <a:spcAft>
                <a:spcPts val="300"/>
              </a:spcAft>
              <a:buFont typeface="Wingdings" panose="05000000000000000000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2057400" indent="-228600" eaLnBrk="1" fontAlgn="auto" latinLnBrk="0" hangingPunct="1">
              <a:lnSpc>
                <a:spcPct val="120000"/>
              </a:lnSpc>
              <a:spcAft>
                <a:spcPts val="300"/>
              </a:spcAft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>
            <a:lvl1pPr marL="228600" indent="-228600" eaLnBrk="1" fontAlgn="auto" latinLnBrk="0" hangingPunct="1">
              <a:lnSpc>
                <a:spcPct val="13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685800" indent="-228600" defTabSz="9144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tabLst>
                <a:tab pos="1609725"/>
              </a:tabLst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2pPr>
            <a:lvl3pPr marL="1143000" indent="-228600" eaLnBrk="1" fontAlgn="auto" latinLnBrk="0" hangingPunct="1">
              <a:lnSpc>
                <a:spcPct val="120000"/>
              </a:lnSpc>
              <a:buFont typeface="Arial" pitchFamily="34" charset="0"/>
              <a:buChar char="●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3pPr>
            <a:lvl4pPr marL="1600200" indent="-228600" eaLnBrk="1" fontAlgn="auto" latinLnBrk="0" hangingPunct="1">
              <a:lnSpc>
                <a:spcPct val="120000"/>
              </a:lnSpc>
              <a:buFont typeface="Wingdings" panose="05000000000000000000" charset="0"/>
              <a:buChar char="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4pPr>
            <a:lvl5pPr marL="2057400" indent="-228600" eaLnBrk="1" fontAlgn="auto" latinLnBrk="0" hangingPunct="1">
              <a:lnSpc>
                <a:spcPct val="120000"/>
              </a:lnSpc>
              <a:buFont typeface="Arial" pitchFamily="34" charset="0"/>
              <a:buChar char="•"/>
              <a:defRPr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2.xml" /><Relationship Id="rId13" Type="http://schemas.openxmlformats.org/officeDocument/2006/relationships/tags" Target="../tags/tag53.xml" /><Relationship Id="rId14" Type="http://schemas.openxmlformats.org/officeDocument/2006/relationships/tags" Target="../tags/tag54.xml" /><Relationship Id="rId15" Type="http://schemas.openxmlformats.org/officeDocument/2006/relationships/tags" Target="../tags/tag55.xml" /><Relationship Id="rId16" Type="http://schemas.openxmlformats.org/officeDocument/2006/relationships/tags" Target="../tags/tag56.xml" /><Relationship Id="rId17" Type="http://schemas.openxmlformats.org/officeDocument/2006/relationships/tags" Target="../tags/tag57.xml" /><Relationship Id="rId18" Type="http://schemas.openxmlformats.org/officeDocument/2006/relationships/image" Target="../media/image1.png" /><Relationship Id="rId19" Type="http://schemas.microsoft.com/office/2007/relationships/hdphoto" Target="../media/image2.wdp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" name="图片 10"/>
          <p:cNvPicPr>
            <a:picLocks noChangeAspect="1"/>
          </p:cNvPicPr>
          <p:nvPr userDrawn="1"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rightnessContrast bright="-3000" contrast="-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398"/>
          <a:stretch>
            <a:fillRect/>
          </a:stretch>
        </p:blipFill>
        <p:spPr>
          <a:xfrm>
            <a:off x="0" y="0"/>
            <a:ext cx="12191365" cy="687895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5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0212315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Shape 45"/>
          <p:cNvSpPr/>
          <p:nvPr/>
        </p:nvSpPr>
        <p:spPr>
          <a:xfrm>
            <a:off x="814070" y="2164080"/>
            <a:ext cx="3839210" cy="1145540"/>
          </a:xfrm>
          <a:prstGeom prst="rect">
            <a:avLst/>
          </a:prstGeom>
          <a:ln w="12700">
            <a:miter lim="400000"/>
          </a:ln>
        </p:spPr>
        <p:txBody>
          <a:bodyPr wrap="square" lIns="34290" tIns="34290" rIns="3429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0" kern="1200" cap="all" spc="1350">
                <a:solidFill>
                  <a:srgbClr val="3766D7"/>
                </a:solidFill>
                <a:latin typeface="Impact" panose="020b0806030902050204"/>
                <a:ea typeface="Impact" panose="020b0806030902050204"/>
                <a:cs typeface="Impact" panose="020b0806030902050204"/>
                <a:sym typeface="Impact" panose="020b0806030902050204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defRPr sz="1800" cap="none" spc="0">
                <a:solidFill>
                  <a:srgbClr val="000000"/>
                </a:solidFill>
              </a:defRPr>
            </a:pPr>
            <a:r>
              <a:rPr lang="zh-CN" altLang="en-US" sz="7000" b="1" spc="281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Heiti SC Light" charset="-122"/>
              </a:rPr>
              <a:t>目标管理</a:t>
            </a:r>
            <a:endParaRPr lang="zh-CN" altLang="en-US" sz="7000" b="1" spc="28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Heiti SC Light" charset="-122"/>
            </a:endParaRPr>
          </a:p>
        </p:txBody>
      </p:sp>
      <p:grpSp>
        <p:nvGrpSpPr>
          <p:cNvPr id="14" name="Group 10"/>
          <p:cNvGrpSpPr/>
          <p:nvPr/>
        </p:nvGrpSpPr>
        <p:grpSpPr>
          <a:xfrm>
            <a:off x="0" y="4140835"/>
            <a:ext cx="12190730" cy="44450"/>
            <a:chOff x="-1" y="5137713"/>
            <a:chExt cx="24384002" cy="89187"/>
          </a:xfrm>
        </p:grpSpPr>
        <p:sp>
          <p:nvSpPr>
            <p:cNvPr id="20" name="Shape 49"/>
            <p:cNvSpPr/>
            <p:nvPr/>
          </p:nvSpPr>
          <p:spPr>
            <a:xfrm>
              <a:off x="-1" y="5137713"/>
              <a:ext cx="24384002" cy="0"/>
            </a:xfrm>
            <a:prstGeom prst="line">
              <a:avLst/>
            </a:prstGeom>
            <a:ln w="3175">
              <a:solidFill>
                <a:schemeClr val="tx1">
                  <a:lumMod val="65000"/>
                  <a:lumOff val="35000"/>
                </a:schemeClr>
              </a:solidFill>
              <a:miter lim="4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 sz="3200"/>
              </a:pPr>
              <a:endParaRPr sz="1800"/>
            </a:p>
          </p:txBody>
        </p:sp>
        <p:sp>
          <p:nvSpPr>
            <p:cNvPr id="21" name="Shape 50"/>
            <p:cNvSpPr/>
            <p:nvPr/>
          </p:nvSpPr>
          <p:spPr>
            <a:xfrm>
              <a:off x="-1" y="5226899"/>
              <a:ext cx="24384002" cy="1"/>
            </a:xfrm>
            <a:prstGeom prst="line">
              <a:avLst/>
            </a:prstGeom>
            <a:ln w="3175">
              <a:solidFill>
                <a:schemeClr val="tx1">
                  <a:lumMod val="65000"/>
                  <a:lumOff val="35000"/>
                </a:schemeClr>
              </a:solidFill>
              <a:custDash>
                <a:ds d="600000" sp="600000"/>
              </a:custDash>
              <a:miter lim="4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 sz="3200"/>
              </a:pPr>
              <a:endParaRPr sz="1800"/>
            </a:p>
          </p:txBody>
        </p:sp>
      </p:grpSp>
      <p:sp>
        <p:nvSpPr>
          <p:cNvPr id="15" name="矩形 14"/>
          <p:cNvSpPr/>
          <p:nvPr/>
        </p:nvSpPr>
        <p:spPr>
          <a:xfrm>
            <a:off x="-27305" y="6532880"/>
            <a:ext cx="12246610" cy="35306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81"/>
          <p:cNvGrpSpPr/>
          <p:nvPr/>
        </p:nvGrpSpPr>
        <p:grpSpPr>
          <a:xfrm>
            <a:off x="7304405" y="1871345"/>
            <a:ext cx="3846830" cy="3602355"/>
            <a:chOff x="7133415" y="1668270"/>
            <a:chExt cx="4322441" cy="4047961"/>
          </a:xfrm>
        </p:grpSpPr>
        <p:grpSp>
          <p:nvGrpSpPr>
            <p:cNvPr id="32" name="Group 9"/>
            <p:cNvGrpSpPr/>
            <p:nvPr/>
          </p:nvGrpSpPr>
          <p:grpSpPr>
            <a:xfrm>
              <a:off x="7133415" y="2987835"/>
              <a:ext cx="4322441" cy="2728396"/>
              <a:chOff x="1685115" y="3521460"/>
              <a:chExt cx="4322441" cy="2728396"/>
            </a:xfrm>
            <a:solidFill>
              <a:schemeClr val="tx1">
                <a:lumMod val="85000"/>
                <a:lumOff val="15000"/>
              </a:schemeClr>
            </a:solidFill>
          </p:grpSpPr>
          <p:sp>
            <p:nvSpPr>
              <p:cNvPr id="33" name="Freeform 10"/>
              <p:cNvSpPr/>
              <p:nvPr/>
            </p:nvSpPr>
            <p:spPr bwMode="auto">
              <a:xfrm>
                <a:off x="3925886" y="4199156"/>
                <a:ext cx="2081670" cy="2050700"/>
              </a:xfrm>
              <a:custGeom>
                <a:gdLst>
                  <a:gd name="T0" fmla="*/ 3577 w 3638"/>
                  <a:gd name="T1" fmla="*/ 3090 h 3585"/>
                  <a:gd name="T2" fmla="*/ 3555 w 3638"/>
                  <a:gd name="T3" fmla="*/ 3072 h 3585"/>
                  <a:gd name="T4" fmla="*/ 3556 w 3638"/>
                  <a:gd name="T5" fmla="*/ 3071 h 3585"/>
                  <a:gd name="T6" fmla="*/ 468 w 3638"/>
                  <a:gd name="T7" fmla="*/ 0 h 3585"/>
                  <a:gd name="T8" fmla="*/ 0 w 3638"/>
                  <a:gd name="T9" fmla="*/ 470 h 3585"/>
                  <a:gd name="T10" fmla="*/ 3062 w 3638"/>
                  <a:gd name="T11" fmla="*/ 3516 h 3585"/>
                  <a:gd name="T12" fmla="*/ 3067 w 3638"/>
                  <a:gd name="T13" fmla="*/ 3522 h 3585"/>
                  <a:gd name="T14" fmla="*/ 3084 w 3638"/>
                  <a:gd name="T15" fmla="*/ 3537 h 3585"/>
                  <a:gd name="T16" fmla="*/ 3088 w 3638"/>
                  <a:gd name="T17" fmla="*/ 3541 h 3585"/>
                  <a:gd name="T18" fmla="*/ 3088 w 3638"/>
                  <a:gd name="T19" fmla="*/ 3540 h 3585"/>
                  <a:gd name="T20" fmla="*/ 3432 w 3638"/>
                  <a:gd name="T21" fmla="*/ 3436 h 3585"/>
                  <a:gd name="T22" fmla="*/ 3577 w 3638"/>
                  <a:gd name="T23" fmla="*/ 3090 h 35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638" h="3585">
                    <a:moveTo>
                      <a:pt x="3577" y="3090"/>
                    </a:moveTo>
                    <a:cubicBezTo>
                      <a:pt x="3570" y="3083"/>
                      <a:pt x="3563" y="3077"/>
                      <a:pt x="3555" y="3072"/>
                    </a:cubicBezTo>
                    <a:cubicBezTo>
                      <a:pt x="3556" y="3071"/>
                      <a:pt x="3556" y="3071"/>
                      <a:pt x="3556" y="3071"/>
                    </a:cubicBezTo>
                    <a:cubicBezTo>
                      <a:pt x="468" y="0"/>
                      <a:pt x="468" y="0"/>
                      <a:pt x="468" y="0"/>
                    </a:cubicBezTo>
                    <a:cubicBezTo>
                      <a:pt x="0" y="470"/>
                      <a:pt x="0" y="470"/>
                      <a:pt x="0" y="470"/>
                    </a:cubicBezTo>
                    <a:cubicBezTo>
                      <a:pt x="3062" y="3516"/>
                      <a:pt x="3062" y="3516"/>
                      <a:pt x="3062" y="3516"/>
                    </a:cubicBezTo>
                    <a:cubicBezTo>
                      <a:pt x="3064" y="3518"/>
                      <a:pt x="3065" y="3520"/>
                      <a:pt x="3067" y="3522"/>
                    </a:cubicBezTo>
                    <a:cubicBezTo>
                      <a:pt x="3072" y="3528"/>
                      <a:pt x="3078" y="3533"/>
                      <a:pt x="3084" y="3537"/>
                    </a:cubicBezTo>
                    <a:cubicBezTo>
                      <a:pt x="3088" y="3541"/>
                      <a:pt x="3088" y="3541"/>
                      <a:pt x="3088" y="3541"/>
                    </a:cubicBezTo>
                    <a:cubicBezTo>
                      <a:pt x="3088" y="3540"/>
                      <a:pt x="3088" y="3540"/>
                      <a:pt x="3088" y="3540"/>
                    </a:cubicBezTo>
                    <a:cubicBezTo>
                      <a:pt x="3160" y="3585"/>
                      <a:pt x="3305" y="3544"/>
                      <a:pt x="3432" y="3436"/>
                    </a:cubicBezTo>
                    <a:cubicBezTo>
                      <a:pt x="3573" y="3317"/>
                      <a:pt x="3638" y="3162"/>
                      <a:pt x="3577" y="3090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393700" dir="18900000" sy="23000" kx="-1200000" algn="bl" rotWithShape="0">
                  <a:prstClr val="black">
                    <a:alpha val="40000"/>
                  </a:prstClr>
                </a:out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4" name="Freeform 11"/>
              <p:cNvSpPr/>
              <p:nvPr/>
            </p:nvSpPr>
            <p:spPr bwMode="auto">
              <a:xfrm>
                <a:off x="1685115" y="4199156"/>
                <a:ext cx="2081063" cy="2050700"/>
              </a:xfrm>
              <a:custGeom>
                <a:gdLst>
                  <a:gd name="T0" fmla="*/ 3637 w 3637"/>
                  <a:gd name="T1" fmla="*/ 470 h 3585"/>
                  <a:gd name="T2" fmla="*/ 3169 w 3637"/>
                  <a:gd name="T3" fmla="*/ 0 h 3585"/>
                  <a:gd name="T4" fmla="*/ 82 w 3637"/>
                  <a:gd name="T5" fmla="*/ 3071 h 3585"/>
                  <a:gd name="T6" fmla="*/ 83 w 3637"/>
                  <a:gd name="T7" fmla="*/ 3072 h 3585"/>
                  <a:gd name="T8" fmla="*/ 61 w 3637"/>
                  <a:gd name="T9" fmla="*/ 3090 h 3585"/>
                  <a:gd name="T10" fmla="*/ 205 w 3637"/>
                  <a:gd name="T11" fmla="*/ 3436 h 3585"/>
                  <a:gd name="T12" fmla="*/ 549 w 3637"/>
                  <a:gd name="T13" fmla="*/ 3540 h 3585"/>
                  <a:gd name="T14" fmla="*/ 550 w 3637"/>
                  <a:gd name="T15" fmla="*/ 3541 h 3585"/>
                  <a:gd name="T16" fmla="*/ 553 w 3637"/>
                  <a:gd name="T17" fmla="*/ 3537 h 3585"/>
                  <a:gd name="T18" fmla="*/ 570 w 3637"/>
                  <a:gd name="T19" fmla="*/ 3522 h 3585"/>
                  <a:gd name="T20" fmla="*/ 575 w 3637"/>
                  <a:gd name="T21" fmla="*/ 3516 h 3585"/>
                  <a:gd name="T22" fmla="*/ 3637 w 3637"/>
                  <a:gd name="T23" fmla="*/ 470 h 35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637" h="3585">
                    <a:moveTo>
                      <a:pt x="3637" y="470"/>
                    </a:moveTo>
                    <a:cubicBezTo>
                      <a:pt x="3169" y="0"/>
                      <a:pt x="3169" y="0"/>
                      <a:pt x="3169" y="0"/>
                    </a:cubicBezTo>
                    <a:cubicBezTo>
                      <a:pt x="82" y="3071"/>
                      <a:pt x="82" y="3071"/>
                      <a:pt x="82" y="3071"/>
                    </a:cubicBezTo>
                    <a:cubicBezTo>
                      <a:pt x="83" y="3072"/>
                      <a:pt x="83" y="3072"/>
                      <a:pt x="83" y="3072"/>
                    </a:cubicBezTo>
                    <a:cubicBezTo>
                      <a:pt x="74" y="3077"/>
                      <a:pt x="67" y="3083"/>
                      <a:pt x="61" y="3090"/>
                    </a:cubicBezTo>
                    <a:cubicBezTo>
                      <a:pt x="0" y="3162"/>
                      <a:pt x="65" y="3317"/>
                      <a:pt x="205" y="3436"/>
                    </a:cubicBezTo>
                    <a:cubicBezTo>
                      <a:pt x="332" y="3544"/>
                      <a:pt x="477" y="3585"/>
                      <a:pt x="549" y="3540"/>
                    </a:cubicBezTo>
                    <a:cubicBezTo>
                      <a:pt x="550" y="3541"/>
                      <a:pt x="550" y="3541"/>
                      <a:pt x="550" y="3541"/>
                    </a:cubicBezTo>
                    <a:cubicBezTo>
                      <a:pt x="553" y="3537"/>
                      <a:pt x="553" y="3537"/>
                      <a:pt x="553" y="3537"/>
                    </a:cubicBezTo>
                    <a:cubicBezTo>
                      <a:pt x="560" y="3533"/>
                      <a:pt x="565" y="3528"/>
                      <a:pt x="570" y="3522"/>
                    </a:cubicBezTo>
                    <a:cubicBezTo>
                      <a:pt x="572" y="3520"/>
                      <a:pt x="574" y="3518"/>
                      <a:pt x="575" y="3516"/>
                    </a:cubicBezTo>
                    <a:lnTo>
                      <a:pt x="3637" y="47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393700" dir="18900000" sy="23000" kx="-1200000" algn="bl" rotWithShape="0">
                  <a:prstClr val="black">
                    <a:alpha val="40000"/>
                  </a:prstClr>
                </a:out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5" name="Freeform 12"/>
              <p:cNvSpPr/>
              <p:nvPr/>
            </p:nvSpPr>
            <p:spPr bwMode="auto">
              <a:xfrm>
                <a:off x="3668410" y="3521460"/>
                <a:ext cx="411112" cy="2598444"/>
              </a:xfrm>
              <a:custGeom>
                <a:gdLst>
                  <a:gd name="T0" fmla="*/ 667 w 719"/>
                  <a:gd name="T1" fmla="*/ 4334 h 4542"/>
                  <a:gd name="T2" fmla="*/ 666 w 719"/>
                  <a:gd name="T3" fmla="*/ 4326 h 4542"/>
                  <a:gd name="T4" fmla="*/ 719 w 719"/>
                  <a:gd name="T5" fmla="*/ 8 h 4542"/>
                  <a:gd name="T6" fmla="*/ 56 w 719"/>
                  <a:gd name="T7" fmla="*/ 0 h 4542"/>
                  <a:gd name="T8" fmla="*/ 2 w 719"/>
                  <a:gd name="T9" fmla="*/ 4354 h 4542"/>
                  <a:gd name="T10" fmla="*/ 4 w 719"/>
                  <a:gd name="T11" fmla="*/ 4354 h 4542"/>
                  <a:gd name="T12" fmla="*/ 1 w 719"/>
                  <a:gd name="T13" fmla="*/ 4383 h 4542"/>
                  <a:gd name="T14" fmla="*/ 347 w 719"/>
                  <a:gd name="T15" fmla="*/ 4529 h 4542"/>
                  <a:gd name="T16" fmla="*/ 665 w 719"/>
                  <a:gd name="T17" fmla="*/ 4362 h 4542"/>
                  <a:gd name="T18" fmla="*/ 666 w 719"/>
                  <a:gd name="T19" fmla="*/ 4362 h 4542"/>
                  <a:gd name="T20" fmla="*/ 666 w 719"/>
                  <a:gd name="T21" fmla="*/ 4357 h 4542"/>
                  <a:gd name="T22" fmla="*/ 667 w 719"/>
                  <a:gd name="T23" fmla="*/ 4334 h 454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19" h="4542">
                    <a:moveTo>
                      <a:pt x="667" y="4334"/>
                    </a:moveTo>
                    <a:cubicBezTo>
                      <a:pt x="667" y="4332"/>
                      <a:pt x="667" y="4329"/>
                      <a:pt x="666" y="4326"/>
                    </a:cubicBezTo>
                    <a:cubicBezTo>
                      <a:pt x="719" y="8"/>
                      <a:pt x="719" y="8"/>
                      <a:pt x="719" y="8"/>
                    </a:cubicBezTo>
                    <a:cubicBezTo>
                      <a:pt x="56" y="0"/>
                      <a:pt x="56" y="0"/>
                      <a:pt x="56" y="0"/>
                    </a:cubicBezTo>
                    <a:cubicBezTo>
                      <a:pt x="2" y="4354"/>
                      <a:pt x="2" y="4354"/>
                      <a:pt x="2" y="4354"/>
                    </a:cubicBezTo>
                    <a:cubicBezTo>
                      <a:pt x="4" y="4354"/>
                      <a:pt x="4" y="4354"/>
                      <a:pt x="4" y="4354"/>
                    </a:cubicBezTo>
                    <a:cubicBezTo>
                      <a:pt x="1" y="4364"/>
                      <a:pt x="0" y="4373"/>
                      <a:pt x="1" y="4383"/>
                    </a:cubicBezTo>
                    <a:cubicBezTo>
                      <a:pt x="8" y="4477"/>
                      <a:pt x="163" y="4542"/>
                      <a:pt x="347" y="4529"/>
                    </a:cubicBezTo>
                    <a:cubicBezTo>
                      <a:pt x="512" y="4517"/>
                      <a:pt x="645" y="4445"/>
                      <a:pt x="665" y="4362"/>
                    </a:cubicBezTo>
                    <a:cubicBezTo>
                      <a:pt x="666" y="4362"/>
                      <a:pt x="666" y="4362"/>
                      <a:pt x="666" y="4362"/>
                    </a:cubicBezTo>
                    <a:cubicBezTo>
                      <a:pt x="666" y="4357"/>
                      <a:pt x="666" y="4357"/>
                      <a:pt x="666" y="4357"/>
                    </a:cubicBezTo>
                    <a:cubicBezTo>
                      <a:pt x="667" y="4350"/>
                      <a:pt x="668" y="4342"/>
                      <a:pt x="667" y="4334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393700" dir="18900000" sy="23000" kx="-1200000" algn="bl" rotWithShape="0">
                  <a:prstClr val="black">
                    <a:alpha val="40000"/>
                  </a:prstClr>
                </a:out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36" name="Group 13"/>
            <p:cNvGrpSpPr/>
            <p:nvPr/>
          </p:nvGrpSpPr>
          <p:grpSpPr>
            <a:xfrm>
              <a:off x="7876695" y="2814767"/>
              <a:ext cx="2864422" cy="2524359"/>
              <a:chOff x="2428395" y="3348392"/>
              <a:chExt cx="2864422" cy="2524359"/>
            </a:xfrm>
            <a:solidFill>
              <a:schemeClr val="tx1">
                <a:alpha val="50000"/>
              </a:schemeClr>
            </a:solidFill>
          </p:grpSpPr>
          <p:sp>
            <p:nvSpPr>
              <p:cNvPr id="37" name="Freeform 14"/>
              <p:cNvSpPr/>
              <p:nvPr/>
            </p:nvSpPr>
            <p:spPr bwMode="auto">
              <a:xfrm>
                <a:off x="2428395" y="4143896"/>
                <a:ext cx="1392436" cy="1374218"/>
              </a:xfrm>
              <a:custGeom>
                <a:gdLst>
                  <a:gd name="T0" fmla="*/ 0 w 2434"/>
                  <a:gd name="T1" fmla="*/ 1956 h 2402"/>
                  <a:gd name="T2" fmla="*/ 492 w 2434"/>
                  <a:gd name="T3" fmla="*/ 2402 h 2402"/>
                  <a:gd name="T4" fmla="*/ 2434 w 2434"/>
                  <a:gd name="T5" fmla="*/ 470 h 2402"/>
                  <a:gd name="T6" fmla="*/ 1966 w 2434"/>
                  <a:gd name="T7" fmla="*/ 0 h 2402"/>
                  <a:gd name="T8" fmla="*/ 0 w 2434"/>
                  <a:gd name="T9" fmla="*/ 1956 h 24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34" h="2402">
                    <a:moveTo>
                      <a:pt x="0" y="1956"/>
                    </a:moveTo>
                    <a:cubicBezTo>
                      <a:pt x="90" y="2246"/>
                      <a:pt x="246" y="2330"/>
                      <a:pt x="492" y="2402"/>
                    </a:cubicBezTo>
                    <a:cubicBezTo>
                      <a:pt x="2434" y="470"/>
                      <a:pt x="2434" y="470"/>
                      <a:pt x="2434" y="470"/>
                    </a:cubicBezTo>
                    <a:cubicBezTo>
                      <a:pt x="1966" y="0"/>
                      <a:pt x="1966" y="0"/>
                      <a:pt x="1966" y="0"/>
                    </a:cubicBezTo>
                    <a:lnTo>
                      <a:pt x="0" y="195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8" name="Freeform 15"/>
              <p:cNvSpPr/>
              <p:nvPr/>
            </p:nvSpPr>
            <p:spPr bwMode="auto">
              <a:xfrm>
                <a:off x="3877913" y="4151183"/>
                <a:ext cx="1414904" cy="1392435"/>
              </a:xfrm>
              <a:custGeom>
                <a:gdLst>
                  <a:gd name="T0" fmla="*/ 468 w 2473"/>
                  <a:gd name="T1" fmla="*/ 0 h 2434"/>
                  <a:gd name="T2" fmla="*/ 0 w 2473"/>
                  <a:gd name="T3" fmla="*/ 470 h 2434"/>
                  <a:gd name="T4" fmla="*/ 1974 w 2473"/>
                  <a:gd name="T5" fmla="*/ 2434 h 2434"/>
                  <a:gd name="T6" fmla="*/ 2473 w 2473"/>
                  <a:gd name="T7" fmla="*/ 1994 h 2434"/>
                  <a:gd name="T8" fmla="*/ 468 w 2473"/>
                  <a:gd name="T9" fmla="*/ 0 h 243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73" h="2434">
                    <a:moveTo>
                      <a:pt x="468" y="0"/>
                    </a:moveTo>
                    <a:cubicBezTo>
                      <a:pt x="0" y="470"/>
                      <a:pt x="0" y="470"/>
                      <a:pt x="0" y="470"/>
                    </a:cubicBezTo>
                    <a:cubicBezTo>
                      <a:pt x="1974" y="2434"/>
                      <a:pt x="1974" y="2434"/>
                      <a:pt x="1974" y="2434"/>
                    </a:cubicBezTo>
                    <a:cubicBezTo>
                      <a:pt x="2200" y="2366"/>
                      <a:pt x="2332" y="2258"/>
                      <a:pt x="2473" y="1994"/>
                    </a:cubicBezTo>
                    <a:lnTo>
                      <a:pt x="468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9" name="Freeform 16"/>
              <p:cNvSpPr/>
              <p:nvPr/>
            </p:nvSpPr>
            <p:spPr bwMode="auto">
              <a:xfrm>
                <a:off x="3670232" y="3348392"/>
                <a:ext cx="409290" cy="2524359"/>
              </a:xfrm>
              <a:custGeom>
                <a:gdLst>
                  <a:gd name="T0" fmla="*/ 0 w 715"/>
                  <a:gd name="T1" fmla="*/ 4252 h 4412"/>
                  <a:gd name="T2" fmla="*/ 663 w 715"/>
                  <a:gd name="T3" fmla="*/ 4275 h 4412"/>
                  <a:gd name="T4" fmla="*/ 715 w 715"/>
                  <a:gd name="T5" fmla="*/ 9 h 4412"/>
                  <a:gd name="T6" fmla="*/ 52 w 715"/>
                  <a:gd name="T7" fmla="*/ 0 h 4412"/>
                  <a:gd name="T8" fmla="*/ 0 w 715"/>
                  <a:gd name="T9" fmla="*/ 4252 h 44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15" h="4412">
                    <a:moveTo>
                      <a:pt x="0" y="4252"/>
                    </a:moveTo>
                    <a:cubicBezTo>
                      <a:pt x="196" y="4412"/>
                      <a:pt x="476" y="4402"/>
                      <a:pt x="663" y="4275"/>
                    </a:cubicBezTo>
                    <a:cubicBezTo>
                      <a:pt x="715" y="9"/>
                      <a:pt x="715" y="9"/>
                      <a:pt x="715" y="9"/>
                    </a:cubicBezTo>
                    <a:cubicBezTo>
                      <a:pt x="52" y="0"/>
                      <a:pt x="52" y="0"/>
                      <a:pt x="52" y="0"/>
                    </a:cubicBezTo>
                    <a:lnTo>
                      <a:pt x="0" y="425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40" name="Group 17"/>
            <p:cNvGrpSpPr/>
            <p:nvPr/>
          </p:nvGrpSpPr>
          <p:grpSpPr>
            <a:xfrm>
              <a:off x="7565173" y="1668270"/>
              <a:ext cx="3500825" cy="3500217"/>
              <a:chOff x="2116873" y="2201895"/>
              <a:chExt cx="3500825" cy="3500217"/>
            </a:xfrm>
          </p:grpSpPr>
          <p:sp>
            <p:nvSpPr>
              <p:cNvPr id="41" name="Oval 11"/>
              <p:cNvSpPr>
                <a:spLocks noChangeArrowheads="1"/>
              </p:cNvSpPr>
              <p:nvPr/>
            </p:nvSpPr>
            <p:spPr bwMode="auto">
              <a:xfrm>
                <a:off x="2116873" y="2201895"/>
                <a:ext cx="3500825" cy="3500217"/>
              </a:xfrm>
              <a:prstGeom prst="ellipse">
                <a:avLst/>
              </a:prstGeom>
              <a:solidFill>
                <a:schemeClr val="bg2">
                  <a:lumMod val="6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2" name="Oval 12"/>
              <p:cNvSpPr>
                <a:spLocks noChangeArrowheads="1"/>
              </p:cNvSpPr>
              <p:nvPr/>
            </p:nvSpPr>
            <p:spPr bwMode="auto">
              <a:xfrm>
                <a:off x="2377993" y="2463014"/>
                <a:ext cx="2979193" cy="2978585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3" name="Oval 13"/>
              <p:cNvSpPr>
                <a:spLocks noChangeArrowheads="1"/>
              </p:cNvSpPr>
              <p:nvPr/>
            </p:nvSpPr>
            <p:spPr bwMode="auto">
              <a:xfrm>
                <a:off x="2693765" y="2778180"/>
                <a:ext cx="2347648" cy="2347648"/>
              </a:xfrm>
              <a:prstGeom prst="ellipse">
                <a:avLst/>
              </a:prstGeom>
              <a:solidFill>
                <a:schemeClr val="bg2">
                  <a:lumMod val="6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4" name="Oval 14"/>
              <p:cNvSpPr>
                <a:spLocks noChangeArrowheads="1"/>
              </p:cNvSpPr>
              <p:nvPr/>
            </p:nvSpPr>
            <p:spPr bwMode="auto">
              <a:xfrm>
                <a:off x="2996179" y="3079985"/>
                <a:ext cx="1742822" cy="1744036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5" name="Oval 15"/>
              <p:cNvSpPr>
                <a:spLocks noChangeArrowheads="1"/>
              </p:cNvSpPr>
              <p:nvPr/>
            </p:nvSpPr>
            <p:spPr bwMode="auto">
              <a:xfrm>
                <a:off x="3284018" y="3368432"/>
                <a:ext cx="1166537" cy="1167144"/>
              </a:xfrm>
              <a:prstGeom prst="ellipse">
                <a:avLst/>
              </a:prstGeom>
              <a:solidFill>
                <a:schemeClr val="bg2">
                  <a:lumMod val="6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6" name="Oval 16"/>
              <p:cNvSpPr>
                <a:spLocks noChangeArrowheads="1"/>
              </p:cNvSpPr>
              <p:nvPr/>
            </p:nvSpPr>
            <p:spPr bwMode="auto">
              <a:xfrm>
                <a:off x="3530563" y="3615584"/>
                <a:ext cx="672839" cy="672838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7" name="Oval 17"/>
              <p:cNvSpPr>
                <a:spLocks noChangeArrowheads="1"/>
              </p:cNvSpPr>
              <p:nvPr/>
            </p:nvSpPr>
            <p:spPr bwMode="auto">
              <a:xfrm>
                <a:off x="3709096" y="3794117"/>
                <a:ext cx="315773" cy="315773"/>
              </a:xfrm>
              <a:prstGeom prst="ellipse">
                <a:avLst/>
              </a:prstGeom>
              <a:solidFill>
                <a:srgbClr val="C0000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</p:grpSp>
      <p:grpSp>
        <p:nvGrpSpPr>
          <p:cNvPr id="48" name="Group 34"/>
          <p:cNvGrpSpPr/>
          <p:nvPr/>
        </p:nvGrpSpPr>
        <p:grpSpPr>
          <a:xfrm rot="20520000">
            <a:off x="6675755" y="2216785"/>
            <a:ext cx="2066925" cy="2111375"/>
            <a:chOff x="5920323" y="2302554"/>
            <a:chExt cx="2180669" cy="2227927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49" name="Freeform 21"/>
            <p:cNvSpPr/>
            <p:nvPr/>
          </p:nvSpPr>
          <p:spPr bwMode="auto">
            <a:xfrm>
              <a:off x="7879324" y="4300937"/>
              <a:ext cx="221668" cy="229544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0" name="Freeform 22"/>
            <p:cNvSpPr/>
            <p:nvPr/>
          </p:nvSpPr>
          <p:spPr bwMode="auto">
            <a:xfrm>
              <a:off x="7375227" y="3756332"/>
              <a:ext cx="554732" cy="640248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1" name="Freeform 23"/>
            <p:cNvSpPr/>
            <p:nvPr/>
          </p:nvSpPr>
          <p:spPr bwMode="auto">
            <a:xfrm>
              <a:off x="7363975" y="3746206"/>
              <a:ext cx="155280" cy="247548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2" name="Freeform 24"/>
            <p:cNvSpPr/>
            <p:nvPr/>
          </p:nvSpPr>
          <p:spPr bwMode="auto">
            <a:xfrm>
              <a:off x="5920323" y="2783021"/>
              <a:ext cx="534478" cy="459088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3" name="Freeform 25"/>
            <p:cNvSpPr/>
            <p:nvPr/>
          </p:nvSpPr>
          <p:spPr bwMode="auto">
            <a:xfrm>
              <a:off x="6315274" y="2361065"/>
              <a:ext cx="198038" cy="517599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4" name="Freeform 26"/>
            <p:cNvSpPr/>
            <p:nvPr/>
          </p:nvSpPr>
          <p:spPr bwMode="auto">
            <a:xfrm>
              <a:off x="6072227" y="2841532"/>
              <a:ext cx="569359" cy="690883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chemeClr val="bg2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5" name="Freeform 27"/>
            <p:cNvSpPr/>
            <p:nvPr/>
          </p:nvSpPr>
          <p:spPr bwMode="auto">
            <a:xfrm>
              <a:off x="6363658" y="2302554"/>
              <a:ext cx="541229" cy="755020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chemeClr val="bg2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6" name="Freeform 28"/>
            <p:cNvSpPr/>
            <p:nvPr/>
          </p:nvSpPr>
          <p:spPr bwMode="auto">
            <a:xfrm>
              <a:off x="6451425" y="2878664"/>
              <a:ext cx="1019446" cy="1046451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grpSp>
        <p:nvGrpSpPr>
          <p:cNvPr id="57" name="Group 43"/>
          <p:cNvGrpSpPr/>
          <p:nvPr/>
        </p:nvGrpSpPr>
        <p:grpSpPr>
          <a:xfrm rot="1020000">
            <a:off x="8093075" y="860425"/>
            <a:ext cx="1816735" cy="1856105"/>
            <a:chOff x="6076950" y="2555876"/>
            <a:chExt cx="3076576" cy="3143249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58" name="Freeform 21"/>
            <p:cNvSpPr/>
            <p:nvPr/>
          </p:nvSpPr>
          <p:spPr bwMode="auto">
            <a:xfrm>
              <a:off x="8840788" y="5375275"/>
              <a:ext cx="312738" cy="323850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9" name="Freeform 22"/>
            <p:cNvSpPr/>
            <p:nvPr/>
          </p:nvSpPr>
          <p:spPr bwMode="auto">
            <a:xfrm>
              <a:off x="8129588" y="4606925"/>
              <a:ext cx="782638" cy="903287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0" name="Freeform 23"/>
            <p:cNvSpPr/>
            <p:nvPr/>
          </p:nvSpPr>
          <p:spPr bwMode="auto">
            <a:xfrm>
              <a:off x="8113713" y="4592638"/>
              <a:ext cx="219075" cy="349250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1" name="Freeform 24"/>
            <p:cNvSpPr/>
            <p:nvPr/>
          </p:nvSpPr>
          <p:spPr bwMode="auto">
            <a:xfrm>
              <a:off x="6076950" y="3233738"/>
              <a:ext cx="754063" cy="647700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2" name="Freeform 25"/>
            <p:cNvSpPr/>
            <p:nvPr/>
          </p:nvSpPr>
          <p:spPr bwMode="auto">
            <a:xfrm>
              <a:off x="6634163" y="2638425"/>
              <a:ext cx="279400" cy="730250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3" name="Freeform 26"/>
            <p:cNvSpPr/>
            <p:nvPr/>
          </p:nvSpPr>
          <p:spPr bwMode="auto">
            <a:xfrm>
              <a:off x="6291263" y="3316288"/>
              <a:ext cx="803275" cy="974725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4" name="Freeform 27"/>
            <p:cNvSpPr/>
            <p:nvPr/>
          </p:nvSpPr>
          <p:spPr bwMode="auto">
            <a:xfrm>
              <a:off x="6702425" y="2555876"/>
              <a:ext cx="763588" cy="1065212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5" name="Freeform 28"/>
            <p:cNvSpPr/>
            <p:nvPr/>
          </p:nvSpPr>
          <p:spPr bwMode="auto">
            <a:xfrm>
              <a:off x="6826250" y="3368675"/>
              <a:ext cx="1438275" cy="1476375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grpSp>
        <p:nvGrpSpPr>
          <p:cNvPr id="66" name="Group 25"/>
          <p:cNvGrpSpPr/>
          <p:nvPr/>
        </p:nvGrpSpPr>
        <p:grpSpPr>
          <a:xfrm>
            <a:off x="6882130" y="1017905"/>
            <a:ext cx="2327910" cy="2378075"/>
            <a:chOff x="6076950" y="2555876"/>
            <a:chExt cx="3076576" cy="3143249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67" name="Freeform 21"/>
            <p:cNvSpPr/>
            <p:nvPr/>
          </p:nvSpPr>
          <p:spPr bwMode="auto">
            <a:xfrm>
              <a:off x="8840788" y="5375275"/>
              <a:ext cx="312738" cy="323850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8" name="Freeform 22"/>
            <p:cNvSpPr/>
            <p:nvPr/>
          </p:nvSpPr>
          <p:spPr bwMode="auto">
            <a:xfrm>
              <a:off x="8129588" y="4606925"/>
              <a:ext cx="782638" cy="903287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9" name="Freeform 23"/>
            <p:cNvSpPr/>
            <p:nvPr/>
          </p:nvSpPr>
          <p:spPr bwMode="auto">
            <a:xfrm>
              <a:off x="8113713" y="4592638"/>
              <a:ext cx="219075" cy="349250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0" name="Freeform 24"/>
            <p:cNvSpPr/>
            <p:nvPr/>
          </p:nvSpPr>
          <p:spPr bwMode="auto">
            <a:xfrm>
              <a:off x="6076950" y="3233738"/>
              <a:ext cx="754063" cy="647700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1" name="Freeform 25"/>
            <p:cNvSpPr/>
            <p:nvPr/>
          </p:nvSpPr>
          <p:spPr bwMode="auto">
            <a:xfrm>
              <a:off x="6635002" y="2638425"/>
              <a:ext cx="279400" cy="730250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2" name="Freeform 26"/>
            <p:cNvSpPr/>
            <p:nvPr/>
          </p:nvSpPr>
          <p:spPr bwMode="auto">
            <a:xfrm>
              <a:off x="6291263" y="3316288"/>
              <a:ext cx="803275" cy="974725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3" name="Freeform 27"/>
            <p:cNvSpPr/>
            <p:nvPr/>
          </p:nvSpPr>
          <p:spPr bwMode="auto">
            <a:xfrm>
              <a:off x="6702425" y="2555876"/>
              <a:ext cx="763588" cy="1065212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4" name="Freeform 28"/>
            <p:cNvSpPr/>
            <p:nvPr/>
          </p:nvSpPr>
          <p:spPr bwMode="auto">
            <a:xfrm>
              <a:off x="6826250" y="3368675"/>
              <a:ext cx="1438275" cy="1476375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</p:spTree>
    <p:custDataLst>
      <p:tags r:id="rId3"/>
    </p:custDataLst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9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9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" presetClass="entr" presetSubtype="9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图形"/>
          <p:cNvSpPr/>
          <p:nvPr/>
        </p:nvSpPr>
        <p:spPr>
          <a:xfrm>
            <a:off x="0" y="2159383"/>
            <a:ext cx="1494159" cy="2540435"/>
          </a:xfrm>
          <a:custGeom>
            <a:gdLst>
              <a:gd name="connsiteX0" fmla="*/ 0 w 1777902"/>
              <a:gd name="connsiteY0" fmla="*/ 0 h 2540567"/>
              <a:gd name="connsiteX1" fmla="*/ 1777901 w 1777902"/>
              <a:gd name="connsiteY1" fmla="*/ 0 h 2540567"/>
              <a:gd name="connsiteX2" fmla="*/ 1672613 w 1777902"/>
              <a:gd name="connsiteY2" fmla="*/ 63964 h 2540567"/>
              <a:gd name="connsiteX3" fmla="*/ 1031218 w 1777902"/>
              <a:gd name="connsiteY3" fmla="*/ 1270283 h 2540567"/>
              <a:gd name="connsiteX4" fmla="*/ 1672613 w 1777902"/>
              <a:gd name="connsiteY4" fmla="*/ 2476602 h 2540567"/>
              <a:gd name="connsiteX5" fmla="*/ 1777902 w 1777902"/>
              <a:gd name="connsiteY5" fmla="*/ 2540567 h 2540567"/>
              <a:gd name="connsiteX6" fmla="*/ 0 w 1777902"/>
              <a:gd name="connsiteY6" fmla="*/ 2540567 h 254056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77902" h="2540567">
                <a:moveTo>
                  <a:pt x="0" y="0"/>
                </a:moveTo>
                <a:lnTo>
                  <a:pt x="1777901" y="0"/>
                </a:lnTo>
                <a:lnTo>
                  <a:pt x="1672613" y="63964"/>
                </a:lnTo>
                <a:cubicBezTo>
                  <a:pt x="1285641" y="325397"/>
                  <a:pt x="1031218" y="768128"/>
                  <a:pt x="1031218" y="1270283"/>
                </a:cubicBezTo>
                <a:cubicBezTo>
                  <a:pt x="1031218" y="1772438"/>
                  <a:pt x="1285641" y="2215169"/>
                  <a:pt x="1672613" y="2476602"/>
                </a:cubicBezTo>
                <a:lnTo>
                  <a:pt x="1777902" y="2540567"/>
                </a:lnTo>
                <a:lnTo>
                  <a:pt x="0" y="2540567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360">
              <a:solidFill>
                <a:prstClr val="white"/>
              </a:solidFill>
              <a:latin typeface="+mn-ea"/>
            </a:endParaRPr>
          </a:p>
        </p:txBody>
      </p:sp>
      <p:sp>
        <p:nvSpPr>
          <p:cNvPr id="17" name="弧形"/>
          <p:cNvSpPr/>
          <p:nvPr/>
        </p:nvSpPr>
        <p:spPr>
          <a:xfrm>
            <a:off x="-695357" y="549749"/>
            <a:ext cx="5759700" cy="5759700"/>
          </a:xfrm>
          <a:prstGeom prst="arc">
            <a:avLst>
              <a:gd name="adj1" fmla="val 17627964"/>
              <a:gd name="adj2" fmla="val 3987377"/>
            </a:avLst>
          </a:prstGeom>
          <a:ln w="12700">
            <a:solidFill>
              <a:schemeClr val="tx1">
                <a:lumMod val="75000"/>
                <a:lumOff val="2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360">
              <a:solidFill>
                <a:prstClr val="black"/>
              </a:solidFill>
              <a:latin typeface="+mn-ea"/>
            </a:endParaRPr>
          </a:p>
        </p:txBody>
      </p:sp>
      <p:sp>
        <p:nvSpPr>
          <p:cNvPr id="18" name="圆"/>
          <p:cNvSpPr/>
          <p:nvPr/>
        </p:nvSpPr>
        <p:spPr>
          <a:xfrm>
            <a:off x="1072656" y="1976127"/>
            <a:ext cx="2909391" cy="2909391"/>
          </a:xfrm>
          <a:prstGeom prst="ellipse">
            <a:avLst/>
          </a:prstGeom>
          <a:solidFill>
            <a:srgbClr val="C00000"/>
          </a:solidFill>
          <a:ln w="1016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2000" b="1">
              <a:solidFill>
                <a:srgbClr val="C71C1C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" name="图标"/>
          <p:cNvSpPr>
            <a:spLocks noEditPoints="1"/>
          </p:cNvSpPr>
          <p:nvPr/>
        </p:nvSpPr>
        <p:spPr bwMode="auto">
          <a:xfrm>
            <a:off x="2155985" y="2198244"/>
            <a:ext cx="742732" cy="1015195"/>
          </a:xfrm>
          <a:custGeom>
            <a:gdLst>
              <a:gd name="T0" fmla="*/ 58 w 443"/>
              <a:gd name="T1" fmla="*/ 98 h 605"/>
              <a:gd name="T2" fmla="*/ 49 w 443"/>
              <a:gd name="T3" fmla="*/ 605 h 605"/>
              <a:gd name="T4" fmla="*/ 443 w 443"/>
              <a:gd name="T5" fmla="*/ 149 h 605"/>
              <a:gd name="T6" fmla="*/ 410 w 443"/>
              <a:gd name="T7" fmla="*/ 159 h 605"/>
              <a:gd name="T8" fmla="*/ 51 w 443"/>
              <a:gd name="T9" fmla="*/ 570 h 605"/>
              <a:gd name="T10" fmla="*/ 192 w 443"/>
              <a:gd name="T11" fmla="*/ 64 h 605"/>
              <a:gd name="T12" fmla="*/ 252 w 443"/>
              <a:gd name="T13" fmla="*/ 64 h 605"/>
              <a:gd name="T14" fmla="*/ 221 w 443"/>
              <a:gd name="T15" fmla="*/ 96 h 605"/>
              <a:gd name="T16" fmla="*/ 155 w 443"/>
              <a:gd name="T17" fmla="*/ 66 h 605"/>
              <a:gd name="T18" fmla="*/ 81 w 443"/>
              <a:gd name="T19" fmla="*/ 153 h 605"/>
              <a:gd name="T20" fmla="*/ 362 w 443"/>
              <a:gd name="T21" fmla="*/ 153 h 605"/>
              <a:gd name="T22" fmla="*/ 288 w 443"/>
              <a:gd name="T23" fmla="*/ 66 h 605"/>
              <a:gd name="T24" fmla="*/ 155 w 443"/>
              <a:gd name="T25" fmla="*/ 66 h 605"/>
              <a:gd name="T26" fmla="*/ 156 w 443"/>
              <a:gd name="T27" fmla="*/ 459 h 605"/>
              <a:gd name="T28" fmla="*/ 107 w 443"/>
              <a:gd name="T29" fmla="*/ 473 h 605"/>
              <a:gd name="T30" fmla="*/ 97 w 443"/>
              <a:gd name="T31" fmla="*/ 484 h 605"/>
              <a:gd name="T32" fmla="*/ 156 w 443"/>
              <a:gd name="T33" fmla="*/ 489 h 605"/>
              <a:gd name="T34" fmla="*/ 94 w 443"/>
              <a:gd name="T35" fmla="*/ 519 h 605"/>
              <a:gd name="T36" fmla="*/ 172 w 443"/>
              <a:gd name="T37" fmla="*/ 481 h 605"/>
              <a:gd name="T38" fmla="*/ 172 w 443"/>
              <a:gd name="T39" fmla="*/ 456 h 605"/>
              <a:gd name="T40" fmla="*/ 78 w 443"/>
              <a:gd name="T41" fmla="*/ 461 h 605"/>
              <a:gd name="T42" fmla="*/ 152 w 443"/>
              <a:gd name="T43" fmla="*/ 539 h 605"/>
              <a:gd name="T44" fmla="*/ 152 w 443"/>
              <a:gd name="T45" fmla="*/ 237 h 605"/>
              <a:gd name="T46" fmla="*/ 107 w 443"/>
              <a:gd name="T47" fmla="*/ 251 h 605"/>
              <a:gd name="T48" fmla="*/ 123 w 443"/>
              <a:gd name="T49" fmla="*/ 291 h 605"/>
              <a:gd name="T50" fmla="*/ 94 w 443"/>
              <a:gd name="T51" fmla="*/ 302 h 605"/>
              <a:gd name="T52" fmla="*/ 152 w 443"/>
              <a:gd name="T53" fmla="*/ 222 h 605"/>
              <a:gd name="T54" fmla="*/ 78 w 443"/>
              <a:gd name="T55" fmla="*/ 300 h 605"/>
              <a:gd name="T56" fmla="*/ 171 w 443"/>
              <a:gd name="T57" fmla="*/ 255 h 605"/>
              <a:gd name="T58" fmla="*/ 170 w 443"/>
              <a:gd name="T59" fmla="*/ 234 h 605"/>
              <a:gd name="T60" fmla="*/ 156 w 443"/>
              <a:gd name="T61" fmla="*/ 357 h 605"/>
              <a:gd name="T62" fmla="*/ 97 w 443"/>
              <a:gd name="T63" fmla="*/ 372 h 605"/>
              <a:gd name="T64" fmla="*/ 156 w 443"/>
              <a:gd name="T65" fmla="*/ 412 h 605"/>
              <a:gd name="T66" fmla="*/ 171 w 443"/>
              <a:gd name="T67" fmla="*/ 345 h 605"/>
              <a:gd name="T68" fmla="*/ 78 w 443"/>
              <a:gd name="T69" fmla="*/ 349 h 605"/>
              <a:gd name="T70" fmla="*/ 156 w 443"/>
              <a:gd name="T71" fmla="*/ 427 h 605"/>
              <a:gd name="T72" fmla="*/ 205 w 443"/>
              <a:gd name="T73" fmla="*/ 330 h 605"/>
              <a:gd name="T74" fmla="*/ 232 w 443"/>
              <a:gd name="T75" fmla="*/ 513 h 605"/>
              <a:gd name="T76" fmla="*/ 356 w 443"/>
              <a:gd name="T77" fmla="*/ 475 h 605"/>
              <a:gd name="T78" fmla="*/ 227 w 443"/>
              <a:gd name="T79" fmla="*/ 508 h 605"/>
              <a:gd name="T80" fmla="*/ 356 w 443"/>
              <a:gd name="T81" fmla="*/ 360 h 605"/>
              <a:gd name="T82" fmla="*/ 227 w 443"/>
              <a:gd name="T83" fmla="*/ 291 h 605"/>
              <a:gd name="T84" fmla="*/ 227 w 443"/>
              <a:gd name="T85" fmla="*/ 250 h 6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442" h="605">
                <a:moveTo>
                  <a:pt x="34" y="159"/>
                </a:moveTo>
                <a:cubicBezTo>
                  <a:pt x="34" y="142"/>
                  <a:pt x="42" y="134"/>
                  <a:pt x="58" y="133"/>
                </a:cubicBezTo>
                <a:lnTo>
                  <a:pt x="58" y="98"/>
                </a:lnTo>
                <a:cubicBezTo>
                  <a:pt x="27" y="99"/>
                  <a:pt x="0" y="118"/>
                  <a:pt x="0" y="149"/>
                </a:cubicBezTo>
                <a:lnTo>
                  <a:pt x="0" y="556"/>
                </a:lnTo>
                <a:cubicBezTo>
                  <a:pt x="0" y="581"/>
                  <a:pt x="24" y="605"/>
                  <a:pt x="49" y="605"/>
                </a:cubicBezTo>
                <a:lnTo>
                  <a:pt x="394" y="605"/>
                </a:lnTo>
                <a:cubicBezTo>
                  <a:pt x="419" y="605"/>
                  <a:pt x="443" y="581"/>
                  <a:pt x="443" y="556"/>
                </a:cubicBezTo>
                <a:lnTo>
                  <a:pt x="443" y="149"/>
                </a:lnTo>
                <a:cubicBezTo>
                  <a:pt x="443" y="118"/>
                  <a:pt x="416" y="99"/>
                  <a:pt x="385" y="98"/>
                </a:cubicBezTo>
                <a:lnTo>
                  <a:pt x="385" y="133"/>
                </a:lnTo>
                <a:cubicBezTo>
                  <a:pt x="402" y="134"/>
                  <a:pt x="410" y="142"/>
                  <a:pt x="410" y="159"/>
                </a:cubicBezTo>
                <a:lnTo>
                  <a:pt x="410" y="545"/>
                </a:lnTo>
                <a:cubicBezTo>
                  <a:pt x="410" y="557"/>
                  <a:pt x="404" y="570"/>
                  <a:pt x="393" y="570"/>
                </a:cubicBezTo>
                <a:lnTo>
                  <a:pt x="51" y="570"/>
                </a:lnTo>
                <a:cubicBezTo>
                  <a:pt x="37" y="570"/>
                  <a:pt x="34" y="556"/>
                  <a:pt x="34" y="542"/>
                </a:cubicBezTo>
                <a:lnTo>
                  <a:pt x="34" y="159"/>
                </a:lnTo>
                <a:close/>
                <a:moveTo>
                  <a:pt x="192" y="64"/>
                </a:moveTo>
                <a:cubicBezTo>
                  <a:pt x="192" y="50"/>
                  <a:pt x="205" y="37"/>
                  <a:pt x="219" y="37"/>
                </a:cubicBezTo>
                <a:lnTo>
                  <a:pt x="224" y="37"/>
                </a:lnTo>
                <a:cubicBezTo>
                  <a:pt x="238" y="37"/>
                  <a:pt x="252" y="50"/>
                  <a:pt x="252" y="64"/>
                </a:cubicBezTo>
                <a:lnTo>
                  <a:pt x="252" y="67"/>
                </a:lnTo>
                <a:cubicBezTo>
                  <a:pt x="252" y="83"/>
                  <a:pt x="238" y="96"/>
                  <a:pt x="222" y="96"/>
                </a:cubicBezTo>
                <a:lnTo>
                  <a:pt x="221" y="96"/>
                </a:lnTo>
                <a:cubicBezTo>
                  <a:pt x="205" y="96"/>
                  <a:pt x="192" y="83"/>
                  <a:pt x="192" y="67"/>
                </a:cubicBezTo>
                <a:lnTo>
                  <a:pt x="192" y="64"/>
                </a:lnTo>
                <a:close/>
                <a:moveTo>
                  <a:pt x="155" y="66"/>
                </a:moveTo>
                <a:lnTo>
                  <a:pt x="106" y="66"/>
                </a:lnTo>
                <a:cubicBezTo>
                  <a:pt x="89" y="66"/>
                  <a:pt x="81" y="74"/>
                  <a:pt x="81" y="90"/>
                </a:cubicBezTo>
                <a:lnTo>
                  <a:pt x="81" y="153"/>
                </a:lnTo>
                <a:cubicBezTo>
                  <a:pt x="81" y="164"/>
                  <a:pt x="88" y="175"/>
                  <a:pt x="98" y="175"/>
                </a:cubicBezTo>
                <a:lnTo>
                  <a:pt x="345" y="175"/>
                </a:lnTo>
                <a:cubicBezTo>
                  <a:pt x="355" y="175"/>
                  <a:pt x="362" y="164"/>
                  <a:pt x="362" y="153"/>
                </a:cubicBezTo>
                <a:lnTo>
                  <a:pt x="362" y="90"/>
                </a:lnTo>
                <a:cubicBezTo>
                  <a:pt x="362" y="74"/>
                  <a:pt x="354" y="66"/>
                  <a:pt x="337" y="66"/>
                </a:cubicBezTo>
                <a:lnTo>
                  <a:pt x="288" y="66"/>
                </a:lnTo>
                <a:cubicBezTo>
                  <a:pt x="288" y="32"/>
                  <a:pt x="260" y="0"/>
                  <a:pt x="227" y="0"/>
                </a:cubicBezTo>
                <a:lnTo>
                  <a:pt x="216" y="0"/>
                </a:lnTo>
                <a:cubicBezTo>
                  <a:pt x="184" y="0"/>
                  <a:pt x="155" y="32"/>
                  <a:pt x="155" y="66"/>
                </a:cubicBezTo>
                <a:close/>
                <a:moveTo>
                  <a:pt x="94" y="464"/>
                </a:moveTo>
                <a:cubicBezTo>
                  <a:pt x="94" y="460"/>
                  <a:pt x="95" y="459"/>
                  <a:pt x="98" y="459"/>
                </a:cubicBezTo>
                <a:lnTo>
                  <a:pt x="156" y="459"/>
                </a:lnTo>
                <a:lnTo>
                  <a:pt x="156" y="464"/>
                </a:lnTo>
                <a:cubicBezTo>
                  <a:pt x="156" y="469"/>
                  <a:pt x="132" y="483"/>
                  <a:pt x="127" y="485"/>
                </a:cubicBezTo>
                <a:cubicBezTo>
                  <a:pt x="123" y="482"/>
                  <a:pt x="114" y="473"/>
                  <a:pt x="107" y="473"/>
                </a:cubicBezTo>
                <a:lnTo>
                  <a:pt x="106" y="473"/>
                </a:lnTo>
                <a:cubicBezTo>
                  <a:pt x="102" y="473"/>
                  <a:pt x="97" y="479"/>
                  <a:pt x="97" y="482"/>
                </a:cubicBezTo>
                <a:lnTo>
                  <a:pt x="97" y="484"/>
                </a:lnTo>
                <a:cubicBezTo>
                  <a:pt x="97" y="488"/>
                  <a:pt x="118" y="511"/>
                  <a:pt x="123" y="511"/>
                </a:cubicBezTo>
                <a:lnTo>
                  <a:pt x="124" y="511"/>
                </a:lnTo>
                <a:cubicBezTo>
                  <a:pt x="128" y="511"/>
                  <a:pt x="152" y="492"/>
                  <a:pt x="156" y="489"/>
                </a:cubicBezTo>
                <a:cubicBezTo>
                  <a:pt x="156" y="497"/>
                  <a:pt x="160" y="524"/>
                  <a:pt x="152" y="524"/>
                </a:cubicBezTo>
                <a:lnTo>
                  <a:pt x="98" y="524"/>
                </a:lnTo>
                <a:cubicBezTo>
                  <a:pt x="95" y="524"/>
                  <a:pt x="94" y="523"/>
                  <a:pt x="94" y="519"/>
                </a:cubicBezTo>
                <a:lnTo>
                  <a:pt x="94" y="464"/>
                </a:lnTo>
                <a:close/>
                <a:moveTo>
                  <a:pt x="152" y="539"/>
                </a:moveTo>
                <a:cubicBezTo>
                  <a:pt x="181" y="539"/>
                  <a:pt x="170" y="508"/>
                  <a:pt x="172" y="481"/>
                </a:cubicBezTo>
                <a:cubicBezTo>
                  <a:pt x="173" y="467"/>
                  <a:pt x="207" y="455"/>
                  <a:pt x="210" y="443"/>
                </a:cubicBezTo>
                <a:lnTo>
                  <a:pt x="206" y="443"/>
                </a:lnTo>
                <a:cubicBezTo>
                  <a:pt x="195" y="443"/>
                  <a:pt x="179" y="452"/>
                  <a:pt x="172" y="456"/>
                </a:cubicBezTo>
                <a:cubicBezTo>
                  <a:pt x="168" y="451"/>
                  <a:pt x="164" y="444"/>
                  <a:pt x="155" y="444"/>
                </a:cubicBezTo>
                <a:lnTo>
                  <a:pt x="95" y="444"/>
                </a:lnTo>
                <a:cubicBezTo>
                  <a:pt x="86" y="444"/>
                  <a:pt x="78" y="452"/>
                  <a:pt x="78" y="461"/>
                </a:cubicBezTo>
                <a:lnTo>
                  <a:pt x="78" y="522"/>
                </a:lnTo>
                <a:cubicBezTo>
                  <a:pt x="78" y="533"/>
                  <a:pt x="87" y="539"/>
                  <a:pt x="98" y="539"/>
                </a:cubicBezTo>
                <a:lnTo>
                  <a:pt x="152" y="539"/>
                </a:lnTo>
                <a:close/>
                <a:moveTo>
                  <a:pt x="94" y="242"/>
                </a:moveTo>
                <a:cubicBezTo>
                  <a:pt x="94" y="238"/>
                  <a:pt x="95" y="237"/>
                  <a:pt x="98" y="237"/>
                </a:cubicBezTo>
                <a:lnTo>
                  <a:pt x="152" y="237"/>
                </a:lnTo>
                <a:cubicBezTo>
                  <a:pt x="155" y="237"/>
                  <a:pt x="156" y="238"/>
                  <a:pt x="156" y="242"/>
                </a:cubicBezTo>
                <a:cubicBezTo>
                  <a:pt x="156" y="246"/>
                  <a:pt x="130" y="263"/>
                  <a:pt x="127" y="263"/>
                </a:cubicBezTo>
                <a:cubicBezTo>
                  <a:pt x="124" y="263"/>
                  <a:pt x="116" y="251"/>
                  <a:pt x="107" y="251"/>
                </a:cubicBezTo>
                <a:cubicBezTo>
                  <a:pt x="103" y="251"/>
                  <a:pt x="97" y="256"/>
                  <a:pt x="97" y="260"/>
                </a:cubicBezTo>
                <a:lnTo>
                  <a:pt x="97" y="262"/>
                </a:lnTo>
                <a:cubicBezTo>
                  <a:pt x="97" y="268"/>
                  <a:pt x="118" y="288"/>
                  <a:pt x="123" y="291"/>
                </a:cubicBezTo>
                <a:lnTo>
                  <a:pt x="156" y="266"/>
                </a:lnTo>
                <a:lnTo>
                  <a:pt x="156" y="302"/>
                </a:lnTo>
                <a:lnTo>
                  <a:pt x="94" y="302"/>
                </a:lnTo>
                <a:lnTo>
                  <a:pt x="94" y="242"/>
                </a:lnTo>
                <a:close/>
                <a:moveTo>
                  <a:pt x="170" y="234"/>
                </a:moveTo>
                <a:cubicBezTo>
                  <a:pt x="168" y="226"/>
                  <a:pt x="162" y="222"/>
                  <a:pt x="152" y="222"/>
                </a:cubicBezTo>
                <a:lnTo>
                  <a:pt x="98" y="222"/>
                </a:lnTo>
                <a:cubicBezTo>
                  <a:pt x="87" y="222"/>
                  <a:pt x="78" y="229"/>
                  <a:pt x="78" y="239"/>
                </a:cubicBezTo>
                <a:lnTo>
                  <a:pt x="78" y="300"/>
                </a:lnTo>
                <a:cubicBezTo>
                  <a:pt x="78" y="309"/>
                  <a:pt x="86" y="317"/>
                  <a:pt x="95" y="317"/>
                </a:cubicBezTo>
                <a:lnTo>
                  <a:pt x="155" y="317"/>
                </a:lnTo>
                <a:cubicBezTo>
                  <a:pt x="179" y="317"/>
                  <a:pt x="172" y="279"/>
                  <a:pt x="171" y="255"/>
                </a:cubicBezTo>
                <a:lnTo>
                  <a:pt x="210" y="222"/>
                </a:lnTo>
                <a:cubicBezTo>
                  <a:pt x="210" y="222"/>
                  <a:pt x="207" y="221"/>
                  <a:pt x="207" y="221"/>
                </a:cubicBezTo>
                <a:cubicBezTo>
                  <a:pt x="192" y="221"/>
                  <a:pt x="180" y="234"/>
                  <a:pt x="170" y="234"/>
                </a:cubicBezTo>
                <a:close/>
                <a:moveTo>
                  <a:pt x="94" y="349"/>
                </a:moveTo>
                <a:lnTo>
                  <a:pt x="156" y="349"/>
                </a:lnTo>
                <a:lnTo>
                  <a:pt x="156" y="357"/>
                </a:lnTo>
                <a:lnTo>
                  <a:pt x="127" y="375"/>
                </a:lnTo>
                <a:lnTo>
                  <a:pt x="108" y="361"/>
                </a:lnTo>
                <a:cubicBezTo>
                  <a:pt x="103" y="364"/>
                  <a:pt x="97" y="365"/>
                  <a:pt x="97" y="372"/>
                </a:cubicBezTo>
                <a:cubicBezTo>
                  <a:pt x="97" y="377"/>
                  <a:pt x="118" y="401"/>
                  <a:pt x="123" y="401"/>
                </a:cubicBezTo>
                <a:cubicBezTo>
                  <a:pt x="130" y="401"/>
                  <a:pt x="148" y="380"/>
                  <a:pt x="156" y="378"/>
                </a:cubicBezTo>
                <a:lnTo>
                  <a:pt x="156" y="412"/>
                </a:lnTo>
                <a:lnTo>
                  <a:pt x="94" y="412"/>
                </a:lnTo>
                <a:lnTo>
                  <a:pt x="94" y="349"/>
                </a:lnTo>
                <a:close/>
                <a:moveTo>
                  <a:pt x="171" y="345"/>
                </a:moveTo>
                <a:cubicBezTo>
                  <a:pt x="169" y="340"/>
                  <a:pt x="165" y="334"/>
                  <a:pt x="156" y="334"/>
                </a:cubicBezTo>
                <a:lnTo>
                  <a:pt x="94" y="334"/>
                </a:lnTo>
                <a:cubicBezTo>
                  <a:pt x="86" y="334"/>
                  <a:pt x="78" y="341"/>
                  <a:pt x="78" y="349"/>
                </a:cubicBezTo>
                <a:lnTo>
                  <a:pt x="78" y="412"/>
                </a:lnTo>
                <a:cubicBezTo>
                  <a:pt x="78" y="420"/>
                  <a:pt x="86" y="427"/>
                  <a:pt x="94" y="427"/>
                </a:cubicBezTo>
                <a:lnTo>
                  <a:pt x="156" y="427"/>
                </a:lnTo>
                <a:cubicBezTo>
                  <a:pt x="179" y="427"/>
                  <a:pt x="172" y="388"/>
                  <a:pt x="171" y="365"/>
                </a:cubicBezTo>
                <a:lnTo>
                  <a:pt x="210" y="333"/>
                </a:lnTo>
                <a:lnTo>
                  <a:pt x="205" y="330"/>
                </a:lnTo>
                <a:lnTo>
                  <a:pt x="171" y="345"/>
                </a:lnTo>
                <a:close/>
                <a:moveTo>
                  <a:pt x="227" y="508"/>
                </a:moveTo>
                <a:cubicBezTo>
                  <a:pt x="227" y="512"/>
                  <a:pt x="228" y="513"/>
                  <a:pt x="232" y="513"/>
                </a:cubicBezTo>
                <a:lnTo>
                  <a:pt x="351" y="513"/>
                </a:lnTo>
                <a:cubicBezTo>
                  <a:pt x="355" y="513"/>
                  <a:pt x="356" y="512"/>
                  <a:pt x="356" y="508"/>
                </a:cubicBezTo>
                <a:lnTo>
                  <a:pt x="356" y="475"/>
                </a:lnTo>
                <a:cubicBezTo>
                  <a:pt x="356" y="471"/>
                  <a:pt x="355" y="470"/>
                  <a:pt x="351" y="470"/>
                </a:cubicBezTo>
                <a:lnTo>
                  <a:pt x="227" y="470"/>
                </a:lnTo>
                <a:lnTo>
                  <a:pt x="227" y="508"/>
                </a:lnTo>
                <a:close/>
                <a:moveTo>
                  <a:pt x="227" y="401"/>
                </a:moveTo>
                <a:lnTo>
                  <a:pt x="356" y="401"/>
                </a:lnTo>
                <a:lnTo>
                  <a:pt x="356" y="360"/>
                </a:lnTo>
                <a:lnTo>
                  <a:pt x="227" y="360"/>
                </a:lnTo>
                <a:lnTo>
                  <a:pt x="227" y="401"/>
                </a:lnTo>
                <a:close/>
                <a:moveTo>
                  <a:pt x="227" y="291"/>
                </a:moveTo>
                <a:lnTo>
                  <a:pt x="321" y="291"/>
                </a:lnTo>
                <a:lnTo>
                  <a:pt x="321" y="250"/>
                </a:lnTo>
                <a:lnTo>
                  <a:pt x="227" y="250"/>
                </a:lnTo>
                <a:lnTo>
                  <a:pt x="227" y="29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394" tIns="45696" rIns="91394" bIns="45696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2400" b="1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圆环"/>
          <p:cNvSpPr>
            <a:spLocks noChangeArrowheads="1"/>
          </p:cNvSpPr>
          <p:nvPr/>
        </p:nvSpPr>
        <p:spPr bwMode="auto">
          <a:xfrm>
            <a:off x="1236819" y="2139713"/>
            <a:ext cx="2581065" cy="2582217"/>
          </a:xfrm>
          <a:prstGeom prst="ellipse">
            <a:avLst/>
          </a:prstGeom>
          <a:noFill/>
          <a:ln>
            <a:solidFill>
              <a:srgbClr val="F8F8F8"/>
            </a:solidFill>
            <a:prstDash val="dash"/>
          </a:ln>
        </p:spPr>
        <p:txBody>
          <a:bodyPr vert="horz" wrap="square" lIns="91398" tIns="45698" rIns="91398" bIns="45698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endParaRPr lang="zh-CN" altLang="en-US">
              <a:solidFill>
                <a:srgbClr val="C4261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文本"/>
          <p:cNvSpPr txBox="1">
            <a:spLocks noChangeArrowheads="1"/>
          </p:cNvSpPr>
          <p:nvPr/>
        </p:nvSpPr>
        <p:spPr bwMode="auto">
          <a:xfrm>
            <a:off x="1821024" y="3496161"/>
            <a:ext cx="1412655" cy="977265"/>
          </a:xfrm>
          <a:prstGeom prst="rect">
            <a:avLst/>
          </a:prstGeom>
          <a:noFill/>
          <a:ln>
            <a:noFill/>
          </a:ln>
        </p:spPr>
        <p:txBody>
          <a:bodyPr wrap="square" lIns="0" rIns="0" anchor="ctr" anchorCtr="1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 defTabSz="913765">
              <a:lnSpc>
                <a:spcPct val="120000"/>
              </a:lnSpc>
              <a:defRPr/>
            </a:pPr>
            <a:r>
              <a:rPr lang="zh-CN" altLang="en-US" sz="4800" b="1" spc="3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目录</a:t>
            </a:r>
            <a:r>
              <a:rPr lang="zh-CN" altLang="en-US" sz="4000" b="1" spc="3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endParaRPr lang="en-US" altLang="zh-CN" sz="4000" b="1" spc="30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3" name="文本"/>
          <p:cNvSpPr/>
          <p:nvPr/>
        </p:nvSpPr>
        <p:spPr>
          <a:xfrm>
            <a:off x="1837741" y="3213439"/>
            <a:ext cx="137922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3765">
              <a:lnSpc>
                <a:spcPct val="120000"/>
              </a:lnSpc>
              <a:defRPr/>
            </a:pPr>
            <a:r>
              <a:rPr lang="en-US" altLang="zh-CN" sz="2000" kern="0" spc="1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Contents</a:t>
            </a:r>
            <a:endParaRPr lang="en-US" altLang="zh-CN" sz="2000" kern="0" spc="10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4" name="组合 1"/>
          <p:cNvGrpSpPr/>
          <p:nvPr/>
        </p:nvGrpSpPr>
        <p:grpSpPr>
          <a:xfrm>
            <a:off x="4278144" y="1691096"/>
            <a:ext cx="5039737" cy="569565"/>
            <a:chOff x="4278367" y="1584390"/>
            <a:chExt cx="5040000" cy="569594"/>
          </a:xfrm>
          <a:solidFill>
            <a:srgbClr val="0070C0"/>
          </a:solidFill>
        </p:grpSpPr>
        <p:sp>
          <p:nvSpPr>
            <p:cNvPr id="25" name="圆角矩形"/>
            <p:cNvSpPr/>
            <p:nvPr/>
          </p:nvSpPr>
          <p:spPr>
            <a:xfrm>
              <a:off x="4278367" y="1584390"/>
              <a:ext cx="5040000" cy="560522"/>
            </a:xfrm>
            <a:prstGeom prst="roundRect">
              <a:avLst>
                <a:gd name="adj" fmla="val 4658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935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6" name="圆"/>
            <p:cNvSpPr/>
            <p:nvPr/>
          </p:nvSpPr>
          <p:spPr>
            <a:xfrm>
              <a:off x="8880016" y="1735246"/>
              <a:ext cx="259080" cy="259080"/>
            </a:xfrm>
            <a:prstGeom prst="ellipse">
              <a:avLst/>
            </a:prstGeom>
            <a:grp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935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7" name="等腰三角形"/>
            <p:cNvSpPr/>
            <p:nvPr/>
          </p:nvSpPr>
          <p:spPr>
            <a:xfrm rot="5400000">
              <a:off x="8944688" y="1788787"/>
              <a:ext cx="164242" cy="141588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935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8" name="文字"/>
            <p:cNvSpPr/>
            <p:nvPr/>
          </p:nvSpPr>
          <p:spPr>
            <a:xfrm>
              <a:off x="5313155" y="1611031"/>
              <a:ext cx="2651898" cy="542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935" spc="30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目标管理概述</a:t>
              </a:r>
              <a:endParaRPr lang="zh-CN" altLang="en-US" sz="2935" spc="3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29" name="组合 2"/>
          <p:cNvGrpSpPr/>
          <p:nvPr/>
        </p:nvGrpSpPr>
        <p:grpSpPr>
          <a:xfrm>
            <a:off x="4623661" y="2646183"/>
            <a:ext cx="5039737" cy="584652"/>
            <a:chOff x="4623902" y="2539526"/>
            <a:chExt cx="5040000" cy="584683"/>
          </a:xfrm>
          <a:solidFill>
            <a:srgbClr val="0070C0"/>
          </a:solidFill>
        </p:grpSpPr>
        <p:sp>
          <p:nvSpPr>
            <p:cNvPr id="30" name="圆角矩形"/>
            <p:cNvSpPr/>
            <p:nvPr/>
          </p:nvSpPr>
          <p:spPr>
            <a:xfrm>
              <a:off x="4623902" y="2563687"/>
              <a:ext cx="5040000" cy="560522"/>
            </a:xfrm>
            <a:prstGeom prst="roundRect">
              <a:avLst>
                <a:gd name="adj" fmla="val 4658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935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1" name="圆"/>
            <p:cNvSpPr/>
            <p:nvPr/>
          </p:nvSpPr>
          <p:spPr>
            <a:xfrm>
              <a:off x="9225551" y="2714543"/>
              <a:ext cx="259080" cy="259080"/>
            </a:xfrm>
            <a:prstGeom prst="ellipse">
              <a:avLst/>
            </a:prstGeom>
            <a:grp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935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2" name="等腰三角形"/>
            <p:cNvSpPr/>
            <p:nvPr/>
          </p:nvSpPr>
          <p:spPr>
            <a:xfrm rot="5400000">
              <a:off x="9290223" y="2768084"/>
              <a:ext cx="164242" cy="141588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935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3" name="文字"/>
            <p:cNvSpPr/>
            <p:nvPr/>
          </p:nvSpPr>
          <p:spPr>
            <a:xfrm>
              <a:off x="5658690" y="2539526"/>
              <a:ext cx="3084356" cy="5429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935" spc="30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Smart</a:t>
              </a:r>
              <a:r>
                <a:rPr lang="zh-CN" altLang="en-US" sz="2935" spc="30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管理原则</a:t>
              </a:r>
              <a:endParaRPr lang="zh-CN" altLang="en-US" sz="2935" spc="3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34" name="组合 3"/>
          <p:cNvGrpSpPr/>
          <p:nvPr/>
        </p:nvGrpSpPr>
        <p:grpSpPr>
          <a:xfrm>
            <a:off x="4623661" y="3645748"/>
            <a:ext cx="5039737" cy="564333"/>
            <a:chOff x="4623902" y="3539144"/>
            <a:chExt cx="5040000" cy="564362"/>
          </a:xfrm>
          <a:solidFill>
            <a:srgbClr val="0070C0"/>
          </a:solidFill>
        </p:grpSpPr>
        <p:sp>
          <p:nvSpPr>
            <p:cNvPr id="35" name="圆角矩形"/>
            <p:cNvSpPr/>
            <p:nvPr/>
          </p:nvSpPr>
          <p:spPr>
            <a:xfrm>
              <a:off x="4623902" y="3542984"/>
              <a:ext cx="5040000" cy="560522"/>
            </a:xfrm>
            <a:prstGeom prst="roundRect">
              <a:avLst>
                <a:gd name="adj" fmla="val 4658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935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6" name="圆"/>
            <p:cNvSpPr/>
            <p:nvPr/>
          </p:nvSpPr>
          <p:spPr>
            <a:xfrm>
              <a:off x="9225551" y="3693840"/>
              <a:ext cx="259080" cy="259080"/>
            </a:xfrm>
            <a:prstGeom prst="ellipse">
              <a:avLst/>
            </a:prstGeom>
            <a:grp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935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7" name="等腰三角形"/>
            <p:cNvSpPr/>
            <p:nvPr/>
          </p:nvSpPr>
          <p:spPr>
            <a:xfrm rot="5400000">
              <a:off x="9290223" y="3747381"/>
              <a:ext cx="164242" cy="141588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935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8" name="文字"/>
            <p:cNvSpPr/>
            <p:nvPr/>
          </p:nvSpPr>
          <p:spPr>
            <a:xfrm>
              <a:off x="5658690" y="3539144"/>
              <a:ext cx="3495857" cy="542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935" spc="30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Smart</a:t>
              </a:r>
              <a:r>
                <a:rPr lang="zh-CN" altLang="en-US" sz="2935" spc="30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管理的应用</a:t>
              </a:r>
              <a:endParaRPr lang="zh-CN" altLang="en-US" sz="2935" spc="3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39" name="组合 4"/>
          <p:cNvGrpSpPr/>
          <p:nvPr/>
        </p:nvGrpSpPr>
        <p:grpSpPr>
          <a:xfrm>
            <a:off x="4278144" y="4628835"/>
            <a:ext cx="5039737" cy="560493"/>
            <a:chOff x="4278367" y="4522281"/>
            <a:chExt cx="5040000" cy="560522"/>
          </a:xfrm>
          <a:solidFill>
            <a:srgbClr val="0070C0"/>
          </a:solidFill>
        </p:grpSpPr>
        <p:sp>
          <p:nvSpPr>
            <p:cNvPr id="40" name="圆角矩形"/>
            <p:cNvSpPr/>
            <p:nvPr/>
          </p:nvSpPr>
          <p:spPr>
            <a:xfrm>
              <a:off x="4278367" y="4522281"/>
              <a:ext cx="5040000" cy="560522"/>
            </a:xfrm>
            <a:prstGeom prst="roundRect">
              <a:avLst>
                <a:gd name="adj" fmla="val 46580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935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1" name="圆"/>
            <p:cNvSpPr/>
            <p:nvPr/>
          </p:nvSpPr>
          <p:spPr>
            <a:xfrm>
              <a:off x="8880016" y="4673137"/>
              <a:ext cx="259080" cy="259080"/>
            </a:xfrm>
            <a:prstGeom prst="ellipse">
              <a:avLst/>
            </a:prstGeom>
            <a:grpFill/>
            <a:ln w="254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935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2" name="等腰三角形"/>
            <p:cNvSpPr/>
            <p:nvPr/>
          </p:nvSpPr>
          <p:spPr>
            <a:xfrm rot="5400000">
              <a:off x="8944688" y="4726678"/>
              <a:ext cx="164242" cy="141588"/>
            </a:xfrm>
            <a:prstGeom prst="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935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43" name="文字"/>
            <p:cNvSpPr/>
            <p:nvPr/>
          </p:nvSpPr>
          <p:spPr>
            <a:xfrm>
              <a:off x="5313155" y="4536222"/>
              <a:ext cx="3495857" cy="542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grpFill/>
                </a14:hiddenFill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US" altLang="zh-CN" sz="2935" spc="30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Smart</a:t>
              </a:r>
              <a:r>
                <a:rPr lang="zh-CN" altLang="en-US" sz="2935" spc="300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管理的意义</a:t>
              </a:r>
              <a:endParaRPr lang="zh-CN" altLang="en-US" sz="2935" spc="3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44" name="圆"/>
          <p:cNvSpPr/>
          <p:nvPr/>
        </p:nvSpPr>
        <p:spPr>
          <a:xfrm>
            <a:off x="4278144" y="1578725"/>
            <a:ext cx="809601" cy="809601"/>
          </a:xfrm>
          <a:prstGeom prst="ellipse">
            <a:avLst/>
          </a:prstGeom>
          <a:solidFill>
            <a:srgbClr val="C0000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0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endParaRPr lang="en-US" altLang="zh-CN" sz="300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5" name="圆"/>
          <p:cNvSpPr/>
          <p:nvPr/>
        </p:nvSpPr>
        <p:spPr>
          <a:xfrm>
            <a:off x="4623661" y="2557971"/>
            <a:ext cx="809601" cy="809601"/>
          </a:xfrm>
          <a:prstGeom prst="ellipse">
            <a:avLst/>
          </a:prstGeom>
          <a:solidFill>
            <a:srgbClr val="C0000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0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en-US" altLang="zh-CN" sz="300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6" name="圆"/>
          <p:cNvSpPr/>
          <p:nvPr/>
        </p:nvSpPr>
        <p:spPr>
          <a:xfrm>
            <a:off x="4623661" y="3537217"/>
            <a:ext cx="809601" cy="809601"/>
          </a:xfrm>
          <a:prstGeom prst="ellipse">
            <a:avLst/>
          </a:prstGeom>
          <a:solidFill>
            <a:srgbClr val="C0000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0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endParaRPr lang="en-US" altLang="zh-CN" sz="300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7" name="圆"/>
          <p:cNvSpPr/>
          <p:nvPr/>
        </p:nvSpPr>
        <p:spPr>
          <a:xfrm>
            <a:off x="4278144" y="4516463"/>
            <a:ext cx="809601" cy="809601"/>
          </a:xfrm>
          <a:prstGeom prst="ellipse">
            <a:avLst/>
          </a:prstGeom>
          <a:solidFill>
            <a:srgbClr val="C0000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000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endParaRPr lang="en-US" altLang="zh-CN" sz="3000">
              <a:solidFill>
                <a:prstClr val="white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25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8" presetClass="emph" presetSubtype="0" dur="2000" repeatCount="indefinite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4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37" dur="5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dur="5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8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6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4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62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7" grpId="0"/>
      <p:bldP spid="18" grpId="0"/>
      <p:bldP spid="19" grpId="0"/>
      <p:bldP spid="21" grpId="0"/>
      <p:bldP spid="21" grpId="1"/>
      <p:bldP spid="22" grpId="0"/>
      <p:bldP spid="23" grpId="0"/>
      <p:bldP spid="44" grpId="0"/>
      <p:bldP spid="45" grpId="0"/>
      <p:bldP spid="46" grpId="0"/>
      <p:bldP spid="4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/>
        </p:nvSpPr>
        <p:spPr>
          <a:xfrm>
            <a:off x="0" y="3378835"/>
            <a:ext cx="12246610" cy="37973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2" name="Group 10"/>
          <p:cNvGrpSpPr/>
          <p:nvPr/>
        </p:nvGrpSpPr>
        <p:grpSpPr>
          <a:xfrm>
            <a:off x="0" y="3555365"/>
            <a:ext cx="12190730" cy="44450"/>
            <a:chOff x="-1" y="5137713"/>
            <a:chExt cx="24384002" cy="89187"/>
          </a:xfrm>
        </p:grpSpPr>
        <p:sp>
          <p:nvSpPr>
            <p:cNvPr id="93" name="Shape 49"/>
            <p:cNvSpPr/>
            <p:nvPr/>
          </p:nvSpPr>
          <p:spPr>
            <a:xfrm>
              <a:off x="-1" y="5137713"/>
              <a:ext cx="24384002" cy="0"/>
            </a:xfrm>
            <a:prstGeom prst="line">
              <a:avLst/>
            </a:prstGeom>
            <a:ln w="3175">
              <a:solidFill>
                <a:schemeClr val="bg1"/>
              </a:solidFill>
              <a:miter lim="4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 sz="3200"/>
              </a:pPr>
              <a:endParaRPr sz="1800"/>
            </a:p>
          </p:txBody>
        </p:sp>
        <p:sp>
          <p:nvSpPr>
            <p:cNvPr id="94" name="Shape 50"/>
            <p:cNvSpPr/>
            <p:nvPr/>
          </p:nvSpPr>
          <p:spPr>
            <a:xfrm>
              <a:off x="-1" y="5226899"/>
              <a:ext cx="24384002" cy="1"/>
            </a:xfrm>
            <a:prstGeom prst="line">
              <a:avLst/>
            </a:prstGeom>
            <a:ln w="3175">
              <a:solidFill>
                <a:schemeClr val="bg1"/>
              </a:solidFill>
              <a:custDash>
                <a:ds d="600000" sp="600000"/>
              </a:custDash>
              <a:miter lim="4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 sz="3200"/>
              </a:pPr>
              <a:endParaRPr sz="1800"/>
            </a:p>
          </p:txBody>
        </p:sp>
      </p:grpSp>
      <p:grpSp>
        <p:nvGrpSpPr>
          <p:cNvPr id="30" name="Group 81"/>
          <p:cNvGrpSpPr/>
          <p:nvPr/>
        </p:nvGrpSpPr>
        <p:grpSpPr>
          <a:xfrm>
            <a:off x="7380605" y="2080895"/>
            <a:ext cx="3846830" cy="3602355"/>
            <a:chOff x="7133415" y="1668270"/>
            <a:chExt cx="4322441" cy="4047961"/>
          </a:xfrm>
        </p:grpSpPr>
        <p:grpSp>
          <p:nvGrpSpPr>
            <p:cNvPr id="32" name="Group 9"/>
            <p:cNvGrpSpPr/>
            <p:nvPr/>
          </p:nvGrpSpPr>
          <p:grpSpPr>
            <a:xfrm>
              <a:off x="7133415" y="2987835"/>
              <a:ext cx="4322441" cy="2728396"/>
              <a:chOff x="1685115" y="3521460"/>
              <a:chExt cx="4322441" cy="2728396"/>
            </a:xfrm>
            <a:solidFill>
              <a:schemeClr val="tx1">
                <a:lumMod val="85000"/>
                <a:lumOff val="15000"/>
              </a:schemeClr>
            </a:solidFill>
          </p:grpSpPr>
          <p:sp>
            <p:nvSpPr>
              <p:cNvPr id="33" name="Freeform 10"/>
              <p:cNvSpPr/>
              <p:nvPr/>
            </p:nvSpPr>
            <p:spPr bwMode="auto">
              <a:xfrm>
                <a:off x="3925886" y="4199156"/>
                <a:ext cx="2081670" cy="2050700"/>
              </a:xfrm>
              <a:custGeom>
                <a:gdLst>
                  <a:gd name="T0" fmla="*/ 3577 w 3638"/>
                  <a:gd name="T1" fmla="*/ 3090 h 3585"/>
                  <a:gd name="T2" fmla="*/ 3555 w 3638"/>
                  <a:gd name="T3" fmla="*/ 3072 h 3585"/>
                  <a:gd name="T4" fmla="*/ 3556 w 3638"/>
                  <a:gd name="T5" fmla="*/ 3071 h 3585"/>
                  <a:gd name="T6" fmla="*/ 468 w 3638"/>
                  <a:gd name="T7" fmla="*/ 0 h 3585"/>
                  <a:gd name="T8" fmla="*/ 0 w 3638"/>
                  <a:gd name="T9" fmla="*/ 470 h 3585"/>
                  <a:gd name="T10" fmla="*/ 3062 w 3638"/>
                  <a:gd name="T11" fmla="*/ 3516 h 3585"/>
                  <a:gd name="T12" fmla="*/ 3067 w 3638"/>
                  <a:gd name="T13" fmla="*/ 3522 h 3585"/>
                  <a:gd name="T14" fmla="*/ 3084 w 3638"/>
                  <a:gd name="T15" fmla="*/ 3537 h 3585"/>
                  <a:gd name="T16" fmla="*/ 3088 w 3638"/>
                  <a:gd name="T17" fmla="*/ 3541 h 3585"/>
                  <a:gd name="T18" fmla="*/ 3088 w 3638"/>
                  <a:gd name="T19" fmla="*/ 3540 h 3585"/>
                  <a:gd name="T20" fmla="*/ 3432 w 3638"/>
                  <a:gd name="T21" fmla="*/ 3436 h 3585"/>
                  <a:gd name="T22" fmla="*/ 3577 w 3638"/>
                  <a:gd name="T23" fmla="*/ 3090 h 35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638" h="3585">
                    <a:moveTo>
                      <a:pt x="3577" y="3090"/>
                    </a:moveTo>
                    <a:cubicBezTo>
                      <a:pt x="3570" y="3083"/>
                      <a:pt x="3563" y="3077"/>
                      <a:pt x="3555" y="3072"/>
                    </a:cubicBezTo>
                    <a:cubicBezTo>
                      <a:pt x="3556" y="3071"/>
                      <a:pt x="3556" y="3071"/>
                      <a:pt x="3556" y="3071"/>
                    </a:cubicBezTo>
                    <a:cubicBezTo>
                      <a:pt x="468" y="0"/>
                      <a:pt x="468" y="0"/>
                      <a:pt x="468" y="0"/>
                    </a:cubicBezTo>
                    <a:cubicBezTo>
                      <a:pt x="0" y="470"/>
                      <a:pt x="0" y="470"/>
                      <a:pt x="0" y="470"/>
                    </a:cubicBezTo>
                    <a:cubicBezTo>
                      <a:pt x="3062" y="3516"/>
                      <a:pt x="3062" y="3516"/>
                      <a:pt x="3062" y="3516"/>
                    </a:cubicBezTo>
                    <a:cubicBezTo>
                      <a:pt x="3064" y="3518"/>
                      <a:pt x="3065" y="3520"/>
                      <a:pt x="3067" y="3522"/>
                    </a:cubicBezTo>
                    <a:cubicBezTo>
                      <a:pt x="3072" y="3528"/>
                      <a:pt x="3078" y="3533"/>
                      <a:pt x="3084" y="3537"/>
                    </a:cubicBezTo>
                    <a:cubicBezTo>
                      <a:pt x="3088" y="3541"/>
                      <a:pt x="3088" y="3541"/>
                      <a:pt x="3088" y="3541"/>
                    </a:cubicBezTo>
                    <a:cubicBezTo>
                      <a:pt x="3088" y="3540"/>
                      <a:pt x="3088" y="3540"/>
                      <a:pt x="3088" y="3540"/>
                    </a:cubicBezTo>
                    <a:cubicBezTo>
                      <a:pt x="3160" y="3585"/>
                      <a:pt x="3305" y="3544"/>
                      <a:pt x="3432" y="3436"/>
                    </a:cubicBezTo>
                    <a:cubicBezTo>
                      <a:pt x="3573" y="3317"/>
                      <a:pt x="3638" y="3162"/>
                      <a:pt x="3577" y="3090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393700" dir="18900000" sy="23000" kx="-1200000" algn="bl" rotWithShape="0">
                  <a:prstClr val="black">
                    <a:alpha val="40000"/>
                  </a:prstClr>
                </a:out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4" name="Freeform 11"/>
              <p:cNvSpPr/>
              <p:nvPr/>
            </p:nvSpPr>
            <p:spPr bwMode="auto">
              <a:xfrm>
                <a:off x="1685115" y="4199156"/>
                <a:ext cx="2081063" cy="2050700"/>
              </a:xfrm>
              <a:custGeom>
                <a:gdLst>
                  <a:gd name="T0" fmla="*/ 3637 w 3637"/>
                  <a:gd name="T1" fmla="*/ 470 h 3585"/>
                  <a:gd name="T2" fmla="*/ 3169 w 3637"/>
                  <a:gd name="T3" fmla="*/ 0 h 3585"/>
                  <a:gd name="T4" fmla="*/ 82 w 3637"/>
                  <a:gd name="T5" fmla="*/ 3071 h 3585"/>
                  <a:gd name="T6" fmla="*/ 83 w 3637"/>
                  <a:gd name="T7" fmla="*/ 3072 h 3585"/>
                  <a:gd name="T8" fmla="*/ 61 w 3637"/>
                  <a:gd name="T9" fmla="*/ 3090 h 3585"/>
                  <a:gd name="T10" fmla="*/ 205 w 3637"/>
                  <a:gd name="T11" fmla="*/ 3436 h 3585"/>
                  <a:gd name="T12" fmla="*/ 549 w 3637"/>
                  <a:gd name="T13" fmla="*/ 3540 h 3585"/>
                  <a:gd name="T14" fmla="*/ 550 w 3637"/>
                  <a:gd name="T15" fmla="*/ 3541 h 3585"/>
                  <a:gd name="T16" fmla="*/ 553 w 3637"/>
                  <a:gd name="T17" fmla="*/ 3537 h 3585"/>
                  <a:gd name="T18" fmla="*/ 570 w 3637"/>
                  <a:gd name="T19" fmla="*/ 3522 h 3585"/>
                  <a:gd name="T20" fmla="*/ 575 w 3637"/>
                  <a:gd name="T21" fmla="*/ 3516 h 3585"/>
                  <a:gd name="T22" fmla="*/ 3637 w 3637"/>
                  <a:gd name="T23" fmla="*/ 470 h 35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637" h="3585">
                    <a:moveTo>
                      <a:pt x="3637" y="470"/>
                    </a:moveTo>
                    <a:cubicBezTo>
                      <a:pt x="3169" y="0"/>
                      <a:pt x="3169" y="0"/>
                      <a:pt x="3169" y="0"/>
                    </a:cubicBezTo>
                    <a:cubicBezTo>
                      <a:pt x="82" y="3071"/>
                      <a:pt x="82" y="3071"/>
                      <a:pt x="82" y="3071"/>
                    </a:cubicBezTo>
                    <a:cubicBezTo>
                      <a:pt x="83" y="3072"/>
                      <a:pt x="83" y="3072"/>
                      <a:pt x="83" y="3072"/>
                    </a:cubicBezTo>
                    <a:cubicBezTo>
                      <a:pt x="74" y="3077"/>
                      <a:pt x="67" y="3083"/>
                      <a:pt x="61" y="3090"/>
                    </a:cubicBezTo>
                    <a:cubicBezTo>
                      <a:pt x="0" y="3162"/>
                      <a:pt x="65" y="3317"/>
                      <a:pt x="205" y="3436"/>
                    </a:cubicBezTo>
                    <a:cubicBezTo>
                      <a:pt x="332" y="3544"/>
                      <a:pt x="477" y="3585"/>
                      <a:pt x="549" y="3540"/>
                    </a:cubicBezTo>
                    <a:cubicBezTo>
                      <a:pt x="550" y="3541"/>
                      <a:pt x="550" y="3541"/>
                      <a:pt x="550" y="3541"/>
                    </a:cubicBezTo>
                    <a:cubicBezTo>
                      <a:pt x="553" y="3537"/>
                      <a:pt x="553" y="3537"/>
                      <a:pt x="553" y="3537"/>
                    </a:cubicBezTo>
                    <a:cubicBezTo>
                      <a:pt x="560" y="3533"/>
                      <a:pt x="565" y="3528"/>
                      <a:pt x="570" y="3522"/>
                    </a:cubicBezTo>
                    <a:cubicBezTo>
                      <a:pt x="572" y="3520"/>
                      <a:pt x="574" y="3518"/>
                      <a:pt x="575" y="3516"/>
                    </a:cubicBezTo>
                    <a:lnTo>
                      <a:pt x="3637" y="47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393700" dir="18900000" sy="23000" kx="-1200000" algn="bl" rotWithShape="0">
                  <a:prstClr val="black">
                    <a:alpha val="40000"/>
                  </a:prstClr>
                </a:out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5" name="Freeform 12"/>
              <p:cNvSpPr/>
              <p:nvPr/>
            </p:nvSpPr>
            <p:spPr bwMode="auto">
              <a:xfrm>
                <a:off x="3668410" y="3521460"/>
                <a:ext cx="411112" cy="2598444"/>
              </a:xfrm>
              <a:custGeom>
                <a:gdLst>
                  <a:gd name="T0" fmla="*/ 667 w 719"/>
                  <a:gd name="T1" fmla="*/ 4334 h 4542"/>
                  <a:gd name="T2" fmla="*/ 666 w 719"/>
                  <a:gd name="T3" fmla="*/ 4326 h 4542"/>
                  <a:gd name="T4" fmla="*/ 719 w 719"/>
                  <a:gd name="T5" fmla="*/ 8 h 4542"/>
                  <a:gd name="T6" fmla="*/ 56 w 719"/>
                  <a:gd name="T7" fmla="*/ 0 h 4542"/>
                  <a:gd name="T8" fmla="*/ 2 w 719"/>
                  <a:gd name="T9" fmla="*/ 4354 h 4542"/>
                  <a:gd name="T10" fmla="*/ 4 w 719"/>
                  <a:gd name="T11" fmla="*/ 4354 h 4542"/>
                  <a:gd name="T12" fmla="*/ 1 w 719"/>
                  <a:gd name="T13" fmla="*/ 4383 h 4542"/>
                  <a:gd name="T14" fmla="*/ 347 w 719"/>
                  <a:gd name="T15" fmla="*/ 4529 h 4542"/>
                  <a:gd name="T16" fmla="*/ 665 w 719"/>
                  <a:gd name="T17" fmla="*/ 4362 h 4542"/>
                  <a:gd name="T18" fmla="*/ 666 w 719"/>
                  <a:gd name="T19" fmla="*/ 4362 h 4542"/>
                  <a:gd name="T20" fmla="*/ 666 w 719"/>
                  <a:gd name="T21" fmla="*/ 4357 h 4542"/>
                  <a:gd name="T22" fmla="*/ 667 w 719"/>
                  <a:gd name="T23" fmla="*/ 4334 h 454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19" h="4542">
                    <a:moveTo>
                      <a:pt x="667" y="4334"/>
                    </a:moveTo>
                    <a:cubicBezTo>
                      <a:pt x="667" y="4332"/>
                      <a:pt x="667" y="4329"/>
                      <a:pt x="666" y="4326"/>
                    </a:cubicBezTo>
                    <a:cubicBezTo>
                      <a:pt x="719" y="8"/>
                      <a:pt x="719" y="8"/>
                      <a:pt x="719" y="8"/>
                    </a:cubicBezTo>
                    <a:cubicBezTo>
                      <a:pt x="56" y="0"/>
                      <a:pt x="56" y="0"/>
                      <a:pt x="56" y="0"/>
                    </a:cubicBezTo>
                    <a:cubicBezTo>
                      <a:pt x="2" y="4354"/>
                      <a:pt x="2" y="4354"/>
                      <a:pt x="2" y="4354"/>
                    </a:cubicBezTo>
                    <a:cubicBezTo>
                      <a:pt x="4" y="4354"/>
                      <a:pt x="4" y="4354"/>
                      <a:pt x="4" y="4354"/>
                    </a:cubicBezTo>
                    <a:cubicBezTo>
                      <a:pt x="1" y="4364"/>
                      <a:pt x="0" y="4373"/>
                      <a:pt x="1" y="4383"/>
                    </a:cubicBezTo>
                    <a:cubicBezTo>
                      <a:pt x="8" y="4477"/>
                      <a:pt x="163" y="4542"/>
                      <a:pt x="347" y="4529"/>
                    </a:cubicBezTo>
                    <a:cubicBezTo>
                      <a:pt x="512" y="4517"/>
                      <a:pt x="645" y="4445"/>
                      <a:pt x="665" y="4362"/>
                    </a:cubicBezTo>
                    <a:cubicBezTo>
                      <a:pt x="666" y="4362"/>
                      <a:pt x="666" y="4362"/>
                      <a:pt x="666" y="4362"/>
                    </a:cubicBezTo>
                    <a:cubicBezTo>
                      <a:pt x="666" y="4357"/>
                      <a:pt x="666" y="4357"/>
                      <a:pt x="666" y="4357"/>
                    </a:cubicBezTo>
                    <a:cubicBezTo>
                      <a:pt x="667" y="4350"/>
                      <a:pt x="668" y="4342"/>
                      <a:pt x="667" y="4334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393700" dir="18900000" sy="23000" kx="-1200000" algn="bl" rotWithShape="0">
                  <a:prstClr val="black">
                    <a:alpha val="40000"/>
                  </a:prstClr>
                </a:out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36" name="Group 13"/>
            <p:cNvGrpSpPr/>
            <p:nvPr/>
          </p:nvGrpSpPr>
          <p:grpSpPr>
            <a:xfrm>
              <a:off x="7876695" y="2814767"/>
              <a:ext cx="2864422" cy="2524359"/>
              <a:chOff x="2428395" y="3348392"/>
              <a:chExt cx="2864422" cy="2524359"/>
            </a:xfrm>
            <a:solidFill>
              <a:schemeClr val="tx1">
                <a:alpha val="50000"/>
              </a:schemeClr>
            </a:solidFill>
          </p:grpSpPr>
          <p:sp>
            <p:nvSpPr>
              <p:cNvPr id="37" name="Freeform 14"/>
              <p:cNvSpPr/>
              <p:nvPr/>
            </p:nvSpPr>
            <p:spPr bwMode="auto">
              <a:xfrm>
                <a:off x="2428395" y="4143896"/>
                <a:ext cx="1392436" cy="1374218"/>
              </a:xfrm>
              <a:custGeom>
                <a:gdLst>
                  <a:gd name="T0" fmla="*/ 0 w 2434"/>
                  <a:gd name="T1" fmla="*/ 1956 h 2402"/>
                  <a:gd name="T2" fmla="*/ 492 w 2434"/>
                  <a:gd name="T3" fmla="*/ 2402 h 2402"/>
                  <a:gd name="T4" fmla="*/ 2434 w 2434"/>
                  <a:gd name="T5" fmla="*/ 470 h 2402"/>
                  <a:gd name="T6" fmla="*/ 1966 w 2434"/>
                  <a:gd name="T7" fmla="*/ 0 h 2402"/>
                  <a:gd name="T8" fmla="*/ 0 w 2434"/>
                  <a:gd name="T9" fmla="*/ 1956 h 24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34" h="2402">
                    <a:moveTo>
                      <a:pt x="0" y="1956"/>
                    </a:moveTo>
                    <a:cubicBezTo>
                      <a:pt x="90" y="2246"/>
                      <a:pt x="246" y="2330"/>
                      <a:pt x="492" y="2402"/>
                    </a:cubicBezTo>
                    <a:cubicBezTo>
                      <a:pt x="2434" y="470"/>
                      <a:pt x="2434" y="470"/>
                      <a:pt x="2434" y="470"/>
                    </a:cubicBezTo>
                    <a:cubicBezTo>
                      <a:pt x="1966" y="0"/>
                      <a:pt x="1966" y="0"/>
                      <a:pt x="1966" y="0"/>
                    </a:cubicBezTo>
                    <a:lnTo>
                      <a:pt x="0" y="195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8" name="Freeform 15"/>
              <p:cNvSpPr/>
              <p:nvPr/>
            </p:nvSpPr>
            <p:spPr bwMode="auto">
              <a:xfrm>
                <a:off x="3877913" y="4151183"/>
                <a:ext cx="1414904" cy="1392435"/>
              </a:xfrm>
              <a:custGeom>
                <a:gdLst>
                  <a:gd name="T0" fmla="*/ 468 w 2473"/>
                  <a:gd name="T1" fmla="*/ 0 h 2434"/>
                  <a:gd name="T2" fmla="*/ 0 w 2473"/>
                  <a:gd name="T3" fmla="*/ 470 h 2434"/>
                  <a:gd name="T4" fmla="*/ 1974 w 2473"/>
                  <a:gd name="T5" fmla="*/ 2434 h 2434"/>
                  <a:gd name="T6" fmla="*/ 2473 w 2473"/>
                  <a:gd name="T7" fmla="*/ 1994 h 2434"/>
                  <a:gd name="T8" fmla="*/ 468 w 2473"/>
                  <a:gd name="T9" fmla="*/ 0 h 243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73" h="2434">
                    <a:moveTo>
                      <a:pt x="468" y="0"/>
                    </a:moveTo>
                    <a:cubicBezTo>
                      <a:pt x="0" y="470"/>
                      <a:pt x="0" y="470"/>
                      <a:pt x="0" y="470"/>
                    </a:cubicBezTo>
                    <a:cubicBezTo>
                      <a:pt x="1974" y="2434"/>
                      <a:pt x="1974" y="2434"/>
                      <a:pt x="1974" y="2434"/>
                    </a:cubicBezTo>
                    <a:cubicBezTo>
                      <a:pt x="2200" y="2366"/>
                      <a:pt x="2332" y="2258"/>
                      <a:pt x="2473" y="1994"/>
                    </a:cubicBezTo>
                    <a:lnTo>
                      <a:pt x="468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9" name="Freeform 16"/>
              <p:cNvSpPr/>
              <p:nvPr/>
            </p:nvSpPr>
            <p:spPr bwMode="auto">
              <a:xfrm>
                <a:off x="3670232" y="3348392"/>
                <a:ext cx="409290" cy="2524359"/>
              </a:xfrm>
              <a:custGeom>
                <a:gdLst>
                  <a:gd name="T0" fmla="*/ 0 w 715"/>
                  <a:gd name="T1" fmla="*/ 4252 h 4412"/>
                  <a:gd name="T2" fmla="*/ 663 w 715"/>
                  <a:gd name="T3" fmla="*/ 4275 h 4412"/>
                  <a:gd name="T4" fmla="*/ 715 w 715"/>
                  <a:gd name="T5" fmla="*/ 9 h 4412"/>
                  <a:gd name="T6" fmla="*/ 52 w 715"/>
                  <a:gd name="T7" fmla="*/ 0 h 4412"/>
                  <a:gd name="T8" fmla="*/ 0 w 715"/>
                  <a:gd name="T9" fmla="*/ 4252 h 44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15" h="4412">
                    <a:moveTo>
                      <a:pt x="0" y="4252"/>
                    </a:moveTo>
                    <a:cubicBezTo>
                      <a:pt x="196" y="4412"/>
                      <a:pt x="476" y="4402"/>
                      <a:pt x="663" y="4275"/>
                    </a:cubicBezTo>
                    <a:cubicBezTo>
                      <a:pt x="715" y="9"/>
                      <a:pt x="715" y="9"/>
                      <a:pt x="715" y="9"/>
                    </a:cubicBezTo>
                    <a:cubicBezTo>
                      <a:pt x="52" y="0"/>
                      <a:pt x="52" y="0"/>
                      <a:pt x="52" y="0"/>
                    </a:cubicBezTo>
                    <a:lnTo>
                      <a:pt x="0" y="425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40" name="Group 17"/>
            <p:cNvGrpSpPr/>
            <p:nvPr/>
          </p:nvGrpSpPr>
          <p:grpSpPr>
            <a:xfrm>
              <a:off x="7565173" y="1668270"/>
              <a:ext cx="3500825" cy="3500217"/>
              <a:chOff x="2116873" y="2201895"/>
              <a:chExt cx="3500825" cy="3500217"/>
            </a:xfrm>
          </p:grpSpPr>
          <p:sp>
            <p:nvSpPr>
              <p:cNvPr id="41" name="Oval 11"/>
              <p:cNvSpPr>
                <a:spLocks noChangeArrowheads="1"/>
              </p:cNvSpPr>
              <p:nvPr/>
            </p:nvSpPr>
            <p:spPr bwMode="auto">
              <a:xfrm>
                <a:off x="2116873" y="2201895"/>
                <a:ext cx="3500825" cy="3500217"/>
              </a:xfrm>
              <a:prstGeom prst="ellipse">
                <a:avLst/>
              </a:prstGeom>
              <a:solidFill>
                <a:schemeClr val="bg2">
                  <a:lumMod val="6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2" name="Oval 12"/>
              <p:cNvSpPr>
                <a:spLocks noChangeArrowheads="1"/>
              </p:cNvSpPr>
              <p:nvPr/>
            </p:nvSpPr>
            <p:spPr bwMode="auto">
              <a:xfrm>
                <a:off x="2377993" y="2463014"/>
                <a:ext cx="2979193" cy="2978585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3" name="Oval 13"/>
              <p:cNvSpPr>
                <a:spLocks noChangeArrowheads="1"/>
              </p:cNvSpPr>
              <p:nvPr/>
            </p:nvSpPr>
            <p:spPr bwMode="auto">
              <a:xfrm>
                <a:off x="2693765" y="2778180"/>
                <a:ext cx="2347648" cy="2347648"/>
              </a:xfrm>
              <a:prstGeom prst="ellipse">
                <a:avLst/>
              </a:prstGeom>
              <a:solidFill>
                <a:schemeClr val="bg2">
                  <a:lumMod val="6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4" name="Oval 14"/>
              <p:cNvSpPr>
                <a:spLocks noChangeArrowheads="1"/>
              </p:cNvSpPr>
              <p:nvPr/>
            </p:nvSpPr>
            <p:spPr bwMode="auto">
              <a:xfrm>
                <a:off x="2996179" y="3079985"/>
                <a:ext cx="1742822" cy="1744036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5" name="Oval 15"/>
              <p:cNvSpPr>
                <a:spLocks noChangeArrowheads="1"/>
              </p:cNvSpPr>
              <p:nvPr/>
            </p:nvSpPr>
            <p:spPr bwMode="auto">
              <a:xfrm>
                <a:off x="3284018" y="3368432"/>
                <a:ext cx="1166537" cy="1167144"/>
              </a:xfrm>
              <a:prstGeom prst="ellipse">
                <a:avLst/>
              </a:prstGeom>
              <a:solidFill>
                <a:schemeClr val="bg2">
                  <a:lumMod val="6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6" name="Oval 16"/>
              <p:cNvSpPr>
                <a:spLocks noChangeArrowheads="1"/>
              </p:cNvSpPr>
              <p:nvPr/>
            </p:nvSpPr>
            <p:spPr bwMode="auto">
              <a:xfrm>
                <a:off x="3530563" y="3615584"/>
                <a:ext cx="672839" cy="672838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7" name="Oval 17"/>
              <p:cNvSpPr>
                <a:spLocks noChangeArrowheads="1"/>
              </p:cNvSpPr>
              <p:nvPr/>
            </p:nvSpPr>
            <p:spPr bwMode="auto">
              <a:xfrm>
                <a:off x="3709096" y="3794117"/>
                <a:ext cx="315773" cy="315773"/>
              </a:xfrm>
              <a:prstGeom prst="ellipse">
                <a:avLst/>
              </a:prstGeom>
              <a:solidFill>
                <a:srgbClr val="C0000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</p:grpSp>
      <p:grpSp>
        <p:nvGrpSpPr>
          <p:cNvPr id="48" name="Group 34"/>
          <p:cNvGrpSpPr/>
          <p:nvPr/>
        </p:nvGrpSpPr>
        <p:grpSpPr>
          <a:xfrm rot="20520000">
            <a:off x="6751955" y="2426335"/>
            <a:ext cx="2066925" cy="2111375"/>
            <a:chOff x="5920323" y="2302554"/>
            <a:chExt cx="2180669" cy="2227927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49" name="Freeform 21"/>
            <p:cNvSpPr/>
            <p:nvPr/>
          </p:nvSpPr>
          <p:spPr bwMode="auto">
            <a:xfrm>
              <a:off x="7879324" y="4300937"/>
              <a:ext cx="221668" cy="229544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0" name="Freeform 22"/>
            <p:cNvSpPr/>
            <p:nvPr/>
          </p:nvSpPr>
          <p:spPr bwMode="auto">
            <a:xfrm>
              <a:off x="7375227" y="3756332"/>
              <a:ext cx="554732" cy="640248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1" name="Freeform 23"/>
            <p:cNvSpPr/>
            <p:nvPr/>
          </p:nvSpPr>
          <p:spPr bwMode="auto">
            <a:xfrm>
              <a:off x="7363975" y="3746206"/>
              <a:ext cx="155280" cy="247548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2" name="Freeform 24"/>
            <p:cNvSpPr/>
            <p:nvPr/>
          </p:nvSpPr>
          <p:spPr bwMode="auto">
            <a:xfrm>
              <a:off x="5920323" y="2783021"/>
              <a:ext cx="534478" cy="459088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3" name="Freeform 25"/>
            <p:cNvSpPr/>
            <p:nvPr/>
          </p:nvSpPr>
          <p:spPr bwMode="auto">
            <a:xfrm>
              <a:off x="6315274" y="2361065"/>
              <a:ext cx="198038" cy="517599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4" name="Freeform 26"/>
            <p:cNvSpPr/>
            <p:nvPr/>
          </p:nvSpPr>
          <p:spPr bwMode="auto">
            <a:xfrm>
              <a:off x="6072227" y="2841532"/>
              <a:ext cx="569359" cy="690883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chemeClr val="bg2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5" name="Freeform 27"/>
            <p:cNvSpPr/>
            <p:nvPr/>
          </p:nvSpPr>
          <p:spPr bwMode="auto">
            <a:xfrm>
              <a:off x="6363658" y="2302554"/>
              <a:ext cx="541229" cy="755020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chemeClr val="bg2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6" name="Freeform 28"/>
            <p:cNvSpPr/>
            <p:nvPr/>
          </p:nvSpPr>
          <p:spPr bwMode="auto">
            <a:xfrm>
              <a:off x="6451425" y="2878664"/>
              <a:ext cx="1019446" cy="1046451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grpSp>
        <p:nvGrpSpPr>
          <p:cNvPr id="57" name="Group 43"/>
          <p:cNvGrpSpPr/>
          <p:nvPr/>
        </p:nvGrpSpPr>
        <p:grpSpPr>
          <a:xfrm rot="1020000">
            <a:off x="8169275" y="1069975"/>
            <a:ext cx="1816735" cy="1856105"/>
            <a:chOff x="6076950" y="2555876"/>
            <a:chExt cx="3076576" cy="3143249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58" name="Freeform 21"/>
            <p:cNvSpPr/>
            <p:nvPr/>
          </p:nvSpPr>
          <p:spPr bwMode="auto">
            <a:xfrm>
              <a:off x="8840788" y="5375275"/>
              <a:ext cx="312738" cy="323850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9" name="Freeform 22"/>
            <p:cNvSpPr/>
            <p:nvPr/>
          </p:nvSpPr>
          <p:spPr bwMode="auto">
            <a:xfrm>
              <a:off x="8129588" y="4606925"/>
              <a:ext cx="782638" cy="903287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0" name="Freeform 23"/>
            <p:cNvSpPr/>
            <p:nvPr/>
          </p:nvSpPr>
          <p:spPr bwMode="auto">
            <a:xfrm>
              <a:off x="8113713" y="4592638"/>
              <a:ext cx="219075" cy="349250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1" name="Freeform 24"/>
            <p:cNvSpPr/>
            <p:nvPr/>
          </p:nvSpPr>
          <p:spPr bwMode="auto">
            <a:xfrm>
              <a:off x="6076950" y="3233738"/>
              <a:ext cx="754063" cy="647700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2" name="Freeform 25"/>
            <p:cNvSpPr/>
            <p:nvPr/>
          </p:nvSpPr>
          <p:spPr bwMode="auto">
            <a:xfrm>
              <a:off x="6634163" y="2638425"/>
              <a:ext cx="279400" cy="730250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3" name="Freeform 26"/>
            <p:cNvSpPr/>
            <p:nvPr/>
          </p:nvSpPr>
          <p:spPr bwMode="auto">
            <a:xfrm>
              <a:off x="6291263" y="3316288"/>
              <a:ext cx="803275" cy="974725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4" name="Freeform 27"/>
            <p:cNvSpPr/>
            <p:nvPr/>
          </p:nvSpPr>
          <p:spPr bwMode="auto">
            <a:xfrm>
              <a:off x="6702425" y="2555876"/>
              <a:ext cx="763588" cy="1065212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5" name="Freeform 28"/>
            <p:cNvSpPr/>
            <p:nvPr/>
          </p:nvSpPr>
          <p:spPr bwMode="auto">
            <a:xfrm>
              <a:off x="6826250" y="3368675"/>
              <a:ext cx="1438275" cy="1476375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grpSp>
        <p:nvGrpSpPr>
          <p:cNvPr id="66" name="Group 25"/>
          <p:cNvGrpSpPr/>
          <p:nvPr/>
        </p:nvGrpSpPr>
        <p:grpSpPr>
          <a:xfrm>
            <a:off x="6974840" y="1219200"/>
            <a:ext cx="2327910" cy="2378075"/>
            <a:chOff x="6076950" y="2555876"/>
            <a:chExt cx="3076576" cy="3143249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67" name="Freeform 21"/>
            <p:cNvSpPr/>
            <p:nvPr/>
          </p:nvSpPr>
          <p:spPr bwMode="auto">
            <a:xfrm>
              <a:off x="8840788" y="5375275"/>
              <a:ext cx="312738" cy="323850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8" name="Freeform 22"/>
            <p:cNvSpPr/>
            <p:nvPr/>
          </p:nvSpPr>
          <p:spPr bwMode="auto">
            <a:xfrm>
              <a:off x="8129588" y="4606925"/>
              <a:ext cx="782638" cy="903287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9" name="Freeform 23"/>
            <p:cNvSpPr/>
            <p:nvPr/>
          </p:nvSpPr>
          <p:spPr bwMode="auto">
            <a:xfrm>
              <a:off x="8113713" y="4592638"/>
              <a:ext cx="219075" cy="349250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0" name="Freeform 24"/>
            <p:cNvSpPr/>
            <p:nvPr/>
          </p:nvSpPr>
          <p:spPr bwMode="auto">
            <a:xfrm>
              <a:off x="6076950" y="3233738"/>
              <a:ext cx="754063" cy="647700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1" name="Freeform 25"/>
            <p:cNvSpPr/>
            <p:nvPr/>
          </p:nvSpPr>
          <p:spPr bwMode="auto">
            <a:xfrm>
              <a:off x="6634163" y="2638425"/>
              <a:ext cx="279400" cy="730250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2" name="Freeform 26"/>
            <p:cNvSpPr/>
            <p:nvPr/>
          </p:nvSpPr>
          <p:spPr bwMode="auto">
            <a:xfrm>
              <a:off x="6291263" y="3316288"/>
              <a:ext cx="803275" cy="974725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3" name="Freeform 27"/>
            <p:cNvSpPr/>
            <p:nvPr/>
          </p:nvSpPr>
          <p:spPr bwMode="auto">
            <a:xfrm>
              <a:off x="6702425" y="2555876"/>
              <a:ext cx="763588" cy="1065212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4" name="Freeform 28"/>
            <p:cNvSpPr/>
            <p:nvPr/>
          </p:nvSpPr>
          <p:spPr bwMode="auto">
            <a:xfrm>
              <a:off x="6826250" y="3368675"/>
              <a:ext cx="1438275" cy="1476375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sp>
        <p:nvSpPr>
          <p:cNvPr id="90" name="Shape 45"/>
          <p:cNvSpPr/>
          <p:nvPr/>
        </p:nvSpPr>
        <p:spPr>
          <a:xfrm>
            <a:off x="907415" y="2519045"/>
            <a:ext cx="2834005" cy="760730"/>
          </a:xfrm>
          <a:prstGeom prst="rect">
            <a:avLst/>
          </a:prstGeom>
          <a:ln w="12700">
            <a:miter lim="400000"/>
          </a:ln>
        </p:spPr>
        <p:txBody>
          <a:bodyPr wrap="square" lIns="34290" tIns="34290" rIns="3429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0" kern="1200" cap="all" spc="1350">
                <a:solidFill>
                  <a:srgbClr val="3766D7"/>
                </a:solidFill>
                <a:latin typeface="Impact" panose="020b0806030902050204"/>
                <a:ea typeface="Impact" panose="020b0806030902050204"/>
                <a:cs typeface="Impact" panose="020b0806030902050204"/>
                <a:sym typeface="Impact" panose="020b0806030902050204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 sz="1800" cap="none" spc="0">
                <a:solidFill>
                  <a:srgbClr val="000000"/>
                </a:solidFill>
              </a:defRPr>
            </a:pPr>
            <a:r>
              <a:rPr lang="en-US" altLang="zh-CN" sz="4500" b="1" spc="281" smtClean="0">
                <a:solidFill>
                  <a:srgbClr val="59595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Heiti SC Light" charset="-122"/>
              </a:rPr>
              <a:t>PART 01</a:t>
            </a:r>
            <a:endParaRPr lang="en-US" altLang="zh-CN" sz="4500" b="1" spc="281" smtClean="0">
              <a:solidFill>
                <a:srgbClr val="595959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Heiti SC Light" charset="-122"/>
            </a:endParaRPr>
          </a:p>
        </p:txBody>
      </p:sp>
      <p:sp>
        <p:nvSpPr>
          <p:cNvPr id="91" name="Shape 45"/>
          <p:cNvSpPr/>
          <p:nvPr/>
        </p:nvSpPr>
        <p:spPr>
          <a:xfrm>
            <a:off x="907415" y="3809365"/>
            <a:ext cx="4853940" cy="991870"/>
          </a:xfrm>
          <a:prstGeom prst="rect">
            <a:avLst/>
          </a:prstGeom>
          <a:ln w="12700">
            <a:miter lim="400000"/>
          </a:ln>
        </p:spPr>
        <p:txBody>
          <a:bodyPr wrap="none" lIns="34290" tIns="34290" rIns="3429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0" kern="1200" cap="all" spc="1350">
                <a:solidFill>
                  <a:srgbClr val="3766D7"/>
                </a:solidFill>
                <a:latin typeface="Impact" panose="020b0806030902050204"/>
                <a:ea typeface="Impact" panose="020b0806030902050204"/>
                <a:cs typeface="Impact" panose="020b0806030902050204"/>
                <a:sym typeface="Impact" panose="020b0806030902050204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 sz="1800" cap="none" spc="0">
                <a:solidFill>
                  <a:srgbClr val="000000"/>
                </a:solidFill>
              </a:defRPr>
            </a:pPr>
            <a:r>
              <a:rPr lang="zh-CN" altLang="en-US" sz="6000" b="1" spc="281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Heiti SC Light" charset="-122"/>
              </a:rPr>
              <a:t>目标管理</a:t>
            </a:r>
            <a:r>
              <a:rPr lang="zh-CN" sz="6000" b="1" spc="281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Heiti SC Light" charset="-122"/>
              </a:rPr>
              <a:t>概述</a:t>
            </a:r>
            <a:endParaRPr lang="zh-CN" sz="6000" b="1" spc="28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Heiti SC Light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9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9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9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MH_Other_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rot="21439215">
            <a:off x="2678430" y="4558665"/>
            <a:ext cx="1602105" cy="1216660"/>
          </a:xfrm>
          <a:prstGeom prst="roundRect">
            <a:avLst>
              <a:gd name="adj" fmla="val 18567"/>
            </a:avLst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7" tIns="34289" rIns="68567" bIns="34289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600" b="1">
                <a:solidFill>
                  <a:schemeClr val="bg1"/>
                </a:solidFill>
                <a:cs typeface="+mn-ea"/>
                <a:sym typeface="+mn-lt"/>
              </a:rPr>
              <a:t>启示</a:t>
            </a:r>
            <a:endParaRPr lang="zh-CN" altLang="en-US" sz="36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25" name="MH_Other_3"/>
          <p:cNvSpPr>
            <a:spLocks noChangeAspect="1"/>
          </p:cNvSpPr>
          <p:nvPr>
            <p:custDataLst>
              <p:tags r:id="rId3"/>
            </p:custDataLst>
          </p:nvPr>
        </p:nvSpPr>
        <p:spPr>
          <a:xfrm rot="21439215">
            <a:off x="2966720" y="3331845"/>
            <a:ext cx="1602105" cy="1216660"/>
          </a:xfrm>
          <a:prstGeom prst="roundRect">
            <a:avLst>
              <a:gd name="adj" fmla="val 18567"/>
            </a:avLst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7" tIns="34289" rIns="68567" bIns="34289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600" b="1">
                <a:solidFill>
                  <a:srgbClr val="FFFFFF"/>
                </a:solidFill>
                <a:cs typeface="+mn-ea"/>
                <a:sym typeface="+mn-lt"/>
              </a:rPr>
              <a:t>故事</a:t>
            </a:r>
            <a:endParaRPr lang="zh-CN" altLang="en-US" sz="3600" b="1">
              <a:solidFill>
                <a:srgbClr val="FFFFFF"/>
              </a:solidFill>
              <a:cs typeface="+mn-ea"/>
              <a:sym typeface="+mn-lt"/>
            </a:endParaRPr>
          </a:p>
        </p:txBody>
      </p:sp>
      <p:sp>
        <p:nvSpPr>
          <p:cNvPr id="27" name="MH_Other_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 rot="21116664">
            <a:off x="2533650" y="2139950"/>
            <a:ext cx="1600200" cy="1216660"/>
          </a:xfrm>
          <a:prstGeom prst="roundRect">
            <a:avLst>
              <a:gd name="adj" fmla="val 18567"/>
            </a:avLst>
          </a:prstGeom>
          <a:solidFill>
            <a:srgbClr val="2F4D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7" tIns="34289" rIns="68567" bIns="34289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500" b="1">
                <a:solidFill>
                  <a:schemeClr val="bg1"/>
                </a:solidFill>
                <a:cs typeface="+mn-ea"/>
                <a:sym typeface="+mn-lt"/>
              </a:rPr>
              <a:t>目标</a:t>
            </a:r>
            <a:endParaRPr lang="zh-CN" altLang="en-US" sz="3500" b="1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30" name="MH_Other_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069975" y="2622550"/>
            <a:ext cx="1805305" cy="3429000"/>
          </a:xfrm>
          <a:custGeom>
            <a:gdLst>
              <a:gd name="connsiteX0" fmla="*/ 293746 w 1306152"/>
              <a:gd name="connsiteY0" fmla="*/ 0 h 2686846"/>
              <a:gd name="connsiteX1" fmla="*/ 585501 w 1306152"/>
              <a:gd name="connsiteY1" fmla="*/ 291755 h 2686846"/>
              <a:gd name="connsiteX2" fmla="*/ 579574 w 1306152"/>
              <a:gd name="connsiteY2" fmla="*/ 350554 h 2686846"/>
              <a:gd name="connsiteX3" fmla="*/ 577096 w 1306152"/>
              <a:gd name="connsiteY3" fmla="*/ 358536 h 2686846"/>
              <a:gd name="connsiteX4" fmla="*/ 935187 w 1306152"/>
              <a:gd name="connsiteY4" fmla="*/ 95888 h 2686846"/>
              <a:gd name="connsiteX5" fmla="*/ 983494 w 1306152"/>
              <a:gd name="connsiteY5" fmla="*/ 103315 h 2686846"/>
              <a:gd name="connsiteX6" fmla="*/ 1065250 w 1306152"/>
              <a:gd name="connsiteY6" fmla="*/ 214780 h 2686846"/>
              <a:gd name="connsiteX7" fmla="*/ 1057823 w 1306152"/>
              <a:gd name="connsiteY7" fmla="*/ 263088 h 2686846"/>
              <a:gd name="connsiteX8" fmla="*/ 613339 w 1306152"/>
              <a:gd name="connsiteY8" fmla="*/ 589102 h 2686846"/>
              <a:gd name="connsiteX9" fmla="*/ 1182197 w 1306152"/>
              <a:gd name="connsiteY9" fmla="*/ 245417 h 2686846"/>
              <a:gd name="connsiteX10" fmla="*/ 1229663 w 1306152"/>
              <a:gd name="connsiteY10" fmla="*/ 257130 h 2686846"/>
              <a:gd name="connsiteX11" fmla="*/ 1301166 w 1306152"/>
              <a:gd name="connsiteY11" fmla="*/ 375480 h 2686846"/>
              <a:gd name="connsiteX12" fmla="*/ 1289454 w 1306152"/>
              <a:gd name="connsiteY12" fmla="*/ 422945 h 2686846"/>
              <a:gd name="connsiteX13" fmla="*/ 520445 w 1306152"/>
              <a:gd name="connsiteY13" fmla="*/ 887555 h 2686846"/>
              <a:gd name="connsiteX14" fmla="*/ 520445 w 1306152"/>
              <a:gd name="connsiteY14" fmla="*/ 1530594 h 2686846"/>
              <a:gd name="connsiteX15" fmla="*/ 517079 w 1306152"/>
              <a:gd name="connsiteY15" fmla="*/ 1547268 h 2686846"/>
              <a:gd name="connsiteX16" fmla="*/ 524388 w 1306152"/>
              <a:gd name="connsiteY16" fmla="*/ 1558620 h 2686846"/>
              <a:gd name="connsiteX17" fmla="*/ 598416 w 1306152"/>
              <a:gd name="connsiteY17" fmla="*/ 1747885 h 2686846"/>
              <a:gd name="connsiteX18" fmla="*/ 602444 w 1306152"/>
              <a:gd name="connsiteY18" fmla="*/ 1749554 h 2686846"/>
              <a:gd name="connsiteX19" fmla="*/ 613843 w 1306152"/>
              <a:gd name="connsiteY19" fmla="*/ 1777073 h 2686846"/>
              <a:gd name="connsiteX20" fmla="*/ 613843 w 1306152"/>
              <a:gd name="connsiteY20" fmla="*/ 2639033 h 2686846"/>
              <a:gd name="connsiteX21" fmla="*/ 574924 w 1306152"/>
              <a:gd name="connsiteY21" fmla="*/ 2677952 h 2686846"/>
              <a:gd name="connsiteX22" fmla="*/ 419251 w 1306152"/>
              <a:gd name="connsiteY22" fmla="*/ 2677952 h 2686846"/>
              <a:gd name="connsiteX23" fmla="*/ 380332 w 1306152"/>
              <a:gd name="connsiteY23" fmla="*/ 2639033 h 2686846"/>
              <a:gd name="connsiteX24" fmla="*/ 380332 w 1306152"/>
              <a:gd name="connsiteY24" fmla="*/ 1815414 h 2686846"/>
              <a:gd name="connsiteX25" fmla="*/ 312333 w 1306152"/>
              <a:gd name="connsiteY25" fmla="*/ 1641561 h 2686846"/>
              <a:gd name="connsiteX26" fmla="*/ 308084 w 1306152"/>
              <a:gd name="connsiteY26" fmla="*/ 1617337 h 2686846"/>
              <a:gd name="connsiteX27" fmla="*/ 233545 w 1306152"/>
              <a:gd name="connsiteY27" fmla="*/ 1617337 h 2686846"/>
              <a:gd name="connsiteX28" fmla="*/ 233545 w 1306152"/>
              <a:gd name="connsiteY28" fmla="*/ 2648895 h 2686846"/>
              <a:gd name="connsiteX29" fmla="*/ 195594 w 1306152"/>
              <a:gd name="connsiteY29" fmla="*/ 2686846 h 2686846"/>
              <a:gd name="connsiteX30" fmla="*/ 43797 w 1306152"/>
              <a:gd name="connsiteY30" fmla="*/ 2686846 h 2686846"/>
              <a:gd name="connsiteX31" fmla="*/ 5846 w 1306152"/>
              <a:gd name="connsiteY31" fmla="*/ 2648895 h 2686846"/>
              <a:gd name="connsiteX32" fmla="*/ 5846 w 1306152"/>
              <a:gd name="connsiteY32" fmla="*/ 1581840 h 2686846"/>
              <a:gd name="connsiteX33" fmla="*/ 10701 w 1306152"/>
              <a:gd name="connsiteY33" fmla="*/ 1570120 h 2686846"/>
              <a:gd name="connsiteX34" fmla="*/ 6817 w 1306152"/>
              <a:gd name="connsiteY34" fmla="*/ 1564359 h 2686846"/>
              <a:gd name="connsiteX35" fmla="*/ 0 w 1306152"/>
              <a:gd name="connsiteY35" fmla="*/ 1530594 h 2686846"/>
              <a:gd name="connsiteX36" fmla="*/ 0 w 1306152"/>
              <a:gd name="connsiteY36" fmla="*/ 695715 h 2686846"/>
              <a:gd name="connsiteX37" fmla="*/ 86743 w 1306152"/>
              <a:gd name="connsiteY37" fmla="*/ 608972 h 2686846"/>
              <a:gd name="connsiteX38" fmla="*/ 235655 w 1306152"/>
              <a:gd name="connsiteY38" fmla="*/ 608972 h 2686846"/>
              <a:gd name="connsiteX39" fmla="*/ 275415 w 1306152"/>
              <a:gd name="connsiteY39" fmla="*/ 579809 h 2686846"/>
              <a:gd name="connsiteX40" fmla="*/ 180182 w 1306152"/>
              <a:gd name="connsiteY40" fmla="*/ 560583 h 2686846"/>
              <a:gd name="connsiteX41" fmla="*/ 1991 w 1306152"/>
              <a:gd name="connsiteY41" fmla="*/ 291755 h 2686846"/>
              <a:gd name="connsiteX42" fmla="*/ 293746 w 1306152"/>
              <a:gd name="connsiteY42" fmla="*/ 0 h 2686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1306152" h="2686846">
                <a:moveTo>
                  <a:pt x="293746" y="0"/>
                </a:moveTo>
                <a:cubicBezTo>
                  <a:pt x="454878" y="0"/>
                  <a:pt x="585501" y="130623"/>
                  <a:pt x="585501" y="291755"/>
                </a:cubicBezTo>
                <a:cubicBezTo>
                  <a:pt x="585501" y="311897"/>
                  <a:pt x="583460" y="331561"/>
                  <a:pt x="579574" y="350554"/>
                </a:cubicBezTo>
                <a:lnTo>
                  <a:pt x="577096" y="358536"/>
                </a:lnTo>
                <a:lnTo>
                  <a:pt x="935187" y="95888"/>
                </a:lnTo>
                <a:cubicBezTo>
                  <a:pt x="950578" y="84599"/>
                  <a:pt x="972206" y="87925"/>
                  <a:pt x="983494" y="103315"/>
                </a:cubicBezTo>
                <a:lnTo>
                  <a:pt x="1065250" y="214780"/>
                </a:lnTo>
                <a:cubicBezTo>
                  <a:pt x="1076539" y="230171"/>
                  <a:pt x="1073213" y="251799"/>
                  <a:pt x="1057823" y="263088"/>
                </a:cubicBezTo>
                <a:lnTo>
                  <a:pt x="613339" y="589102"/>
                </a:lnTo>
                <a:lnTo>
                  <a:pt x="1182197" y="245417"/>
                </a:lnTo>
                <a:cubicBezTo>
                  <a:pt x="1198539" y="235544"/>
                  <a:pt x="1219790" y="240788"/>
                  <a:pt x="1229663" y="257130"/>
                </a:cubicBezTo>
                <a:lnTo>
                  <a:pt x="1301166" y="375480"/>
                </a:lnTo>
                <a:cubicBezTo>
                  <a:pt x="1311039" y="391821"/>
                  <a:pt x="1305795" y="413072"/>
                  <a:pt x="1289454" y="422945"/>
                </a:cubicBezTo>
                <a:lnTo>
                  <a:pt x="520445" y="887555"/>
                </a:lnTo>
                <a:lnTo>
                  <a:pt x="520445" y="1530594"/>
                </a:lnTo>
                <a:lnTo>
                  <a:pt x="517079" y="1547268"/>
                </a:lnTo>
                <a:lnTo>
                  <a:pt x="524388" y="1558620"/>
                </a:lnTo>
                <a:lnTo>
                  <a:pt x="598416" y="1747885"/>
                </a:lnTo>
                <a:lnTo>
                  <a:pt x="602444" y="1749554"/>
                </a:lnTo>
                <a:cubicBezTo>
                  <a:pt x="609487" y="1756597"/>
                  <a:pt x="613843" y="1766326"/>
                  <a:pt x="613843" y="1777073"/>
                </a:cubicBezTo>
                <a:lnTo>
                  <a:pt x="613843" y="2639033"/>
                </a:lnTo>
                <a:cubicBezTo>
                  <a:pt x="613843" y="2660527"/>
                  <a:pt x="596418" y="2677952"/>
                  <a:pt x="574924" y="2677952"/>
                </a:cubicBezTo>
                <a:lnTo>
                  <a:pt x="419251" y="2677952"/>
                </a:lnTo>
                <a:cubicBezTo>
                  <a:pt x="397757" y="2677952"/>
                  <a:pt x="380332" y="2660527"/>
                  <a:pt x="380332" y="2639033"/>
                </a:cubicBezTo>
                <a:lnTo>
                  <a:pt x="380332" y="1815414"/>
                </a:lnTo>
                <a:lnTo>
                  <a:pt x="312333" y="1641561"/>
                </a:lnTo>
                <a:lnTo>
                  <a:pt x="308084" y="1617337"/>
                </a:lnTo>
                <a:lnTo>
                  <a:pt x="233545" y="1617337"/>
                </a:lnTo>
                <a:lnTo>
                  <a:pt x="233545" y="2648895"/>
                </a:lnTo>
                <a:cubicBezTo>
                  <a:pt x="233545" y="2669855"/>
                  <a:pt x="216554" y="2686846"/>
                  <a:pt x="195594" y="2686846"/>
                </a:cubicBezTo>
                <a:lnTo>
                  <a:pt x="43797" y="2686846"/>
                </a:lnTo>
                <a:cubicBezTo>
                  <a:pt x="22837" y="2686846"/>
                  <a:pt x="5846" y="2669855"/>
                  <a:pt x="5846" y="2648895"/>
                </a:cubicBezTo>
                <a:lnTo>
                  <a:pt x="5846" y="1581840"/>
                </a:lnTo>
                <a:lnTo>
                  <a:pt x="10701" y="1570120"/>
                </a:lnTo>
                <a:lnTo>
                  <a:pt x="6817" y="1564359"/>
                </a:lnTo>
                <a:cubicBezTo>
                  <a:pt x="2427" y="1553981"/>
                  <a:pt x="0" y="1542571"/>
                  <a:pt x="0" y="1530594"/>
                </a:cubicBezTo>
                <a:lnTo>
                  <a:pt x="0" y="695715"/>
                </a:lnTo>
                <a:cubicBezTo>
                  <a:pt x="0" y="647808"/>
                  <a:pt x="38836" y="608972"/>
                  <a:pt x="86743" y="608972"/>
                </a:cubicBezTo>
                <a:lnTo>
                  <a:pt x="235655" y="608972"/>
                </a:lnTo>
                <a:lnTo>
                  <a:pt x="275415" y="579809"/>
                </a:lnTo>
                <a:lnTo>
                  <a:pt x="180182" y="560583"/>
                </a:lnTo>
                <a:cubicBezTo>
                  <a:pt x="75466" y="516292"/>
                  <a:pt x="1991" y="412604"/>
                  <a:pt x="1991" y="291755"/>
                </a:cubicBezTo>
                <a:cubicBezTo>
                  <a:pt x="1991" y="130623"/>
                  <a:pt x="132614" y="0"/>
                  <a:pt x="293746" y="0"/>
                </a:cubicBezTo>
                <a:close/>
              </a:path>
            </a:pathLst>
          </a:cu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7" tIns="34289" rIns="68567" bIns="34289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cs typeface="+mn-ea"/>
              <a:sym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202555" y="1833880"/>
            <a:ext cx="23164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/>
              <a:t>马和驴子的故事</a:t>
            </a:r>
            <a:endParaRPr lang="zh-CN" altLang="en-US" sz="2400" b="1"/>
          </a:p>
        </p:txBody>
      </p:sp>
      <p:sp>
        <p:nvSpPr>
          <p:cNvPr id="3" name="文本框 2"/>
          <p:cNvSpPr txBox="1"/>
          <p:nvPr/>
        </p:nvSpPr>
        <p:spPr>
          <a:xfrm>
            <a:off x="4853305" y="2294255"/>
            <a:ext cx="6638925" cy="3784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l"/>
            </a:pP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唐太宗贞观年间，有一头马和-头驴子，它们是好朋友。贞观三年,这匹马被玄奘选中，前往印度取经。17年后， 这匹马驮着佛经回到长安，便到磨房会见它的朋友驴子。老马谈起这次旅途的经历:浩瀚无边的沙漠、高耸入云的山峰、炽热的火山、奇幻的波渊神话般的境界，让驴子听了大为惊异。驴子感叹道: “你有多么丰富的见闻呀!那么遥远的路途，我连想都不敢想。"老马说:“其实， 我们跨过的距离大体是相同的,当我向印度前进的时候,你也-刻没有停步。不同的是.我同玄类大师有一个遥远的目标，按照始终如一的方向前行，所以我们走进了一个广阔的世界。而你被蒙住了眼睛，一直围着磨盘打转，所以永远也走不出狭隘的天地</a:t>
            </a:r>
            <a:r>
              <a:rPr lang="en-US" altLang="zh-CN" sz="12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......”</a:t>
            </a:r>
            <a:endParaRPr lang="en-US" altLang="zh-CN" sz="12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285750" indent="-285750" algn="just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l"/>
            </a:pP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285750" indent="-285750" algn="just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l"/>
            </a:pP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目标的不同，最终导致了不同的结果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285750" indent="-285750" algn="just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l"/>
            </a:pP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企业或团队有 目标不等于有好目标，好目标一定要结合企业的长远发展和员工的特点来制订。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265430" y="267970"/>
            <a:ext cx="438785" cy="622300"/>
            <a:chOff x="418" y="422"/>
            <a:chExt cx="691" cy="980"/>
          </a:xfrm>
          <a:solidFill>
            <a:srgbClr val="0070C0"/>
          </a:solidFill>
        </p:grpSpPr>
        <p:sp>
          <p:nvSpPr>
            <p:cNvPr id="41" name="Freeform 5"/>
            <p:cNvSpPr/>
            <p:nvPr/>
          </p:nvSpPr>
          <p:spPr bwMode="auto">
            <a:xfrm>
              <a:off x="425" y="422"/>
              <a:ext cx="414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6"/>
            <p:cNvSpPr/>
            <p:nvPr/>
          </p:nvSpPr>
          <p:spPr bwMode="auto">
            <a:xfrm>
              <a:off x="695" y="696"/>
              <a:ext cx="414" cy="423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7"/>
            <p:cNvSpPr/>
            <p:nvPr/>
          </p:nvSpPr>
          <p:spPr bwMode="auto">
            <a:xfrm>
              <a:off x="418" y="982"/>
              <a:ext cx="411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cxnSp>
        <p:nvCxnSpPr>
          <p:cNvPr id="45" name="直接连接符 44"/>
          <p:cNvCxnSpPr/>
          <p:nvPr/>
        </p:nvCxnSpPr>
        <p:spPr>
          <a:xfrm>
            <a:off x="874395" y="921385"/>
            <a:ext cx="10248900" cy="0"/>
          </a:xfrm>
          <a:prstGeom prst="line">
            <a:avLst/>
          </a:prstGeom>
          <a:ln w="9525">
            <a:solidFill>
              <a:schemeClr val="tx1">
                <a:lumMod val="65000"/>
                <a:lumOff val="3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矩形 3"/>
          <p:cNvSpPr>
            <a:spLocks noChangeArrowheads="1"/>
          </p:cNvSpPr>
          <p:nvPr/>
        </p:nvSpPr>
        <p:spPr bwMode="auto">
          <a:xfrm>
            <a:off x="789323" y="338657"/>
            <a:ext cx="2371090" cy="548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8760" tIns="59381" rIns="118760" bIns="5938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9pPr>
          </a:lstStyle>
          <a:p>
            <a:pPr algn="l">
              <a:spcBef>
                <a:spcPct val="0"/>
              </a:spcBef>
              <a:buNone/>
            </a:pPr>
            <a:r>
              <a:rPr lang="zh-CN" alt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目标管理概述</a:t>
            </a:r>
            <a:endParaRPr lang="zh-CN" altLang="en-US" sz="2800" b="1" smtClean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9" name="组合 38"/>
          <p:cNvGrpSpPr/>
          <p:nvPr/>
        </p:nvGrpSpPr>
        <p:grpSpPr>
          <a:xfrm>
            <a:off x="10817225" y="164465"/>
            <a:ext cx="1038860" cy="1056005"/>
            <a:chOff x="8166" y="1198"/>
            <a:chExt cx="5105" cy="5191"/>
          </a:xfrm>
        </p:grpSpPr>
        <p:grpSp>
          <p:nvGrpSpPr>
            <p:cNvPr id="82" name="Group 81"/>
            <p:cNvGrpSpPr/>
            <p:nvPr/>
          </p:nvGrpSpPr>
          <p:grpSpPr>
            <a:xfrm>
              <a:off x="8983" y="2373"/>
              <a:ext cx="4288" cy="4016"/>
              <a:chOff x="7133415" y="1668270"/>
              <a:chExt cx="4322441" cy="4047961"/>
            </a:xfrm>
          </p:grpSpPr>
          <p:grpSp>
            <p:nvGrpSpPr>
              <p:cNvPr id="6" name="Group 9"/>
              <p:cNvGrpSpPr/>
              <p:nvPr/>
            </p:nvGrpSpPr>
            <p:grpSpPr>
              <a:xfrm>
                <a:off x="7133415" y="2987835"/>
                <a:ext cx="4322441" cy="2728396"/>
                <a:chOff x="1685115" y="3521460"/>
                <a:chExt cx="4322441" cy="2728396"/>
              </a:xfrm>
              <a:solidFill>
                <a:schemeClr val="tx1">
                  <a:lumMod val="85000"/>
                  <a:lumOff val="15000"/>
                </a:schemeClr>
              </a:solidFill>
            </p:grpSpPr>
            <p:sp>
              <p:nvSpPr>
                <p:cNvPr id="16" name="Freeform 10"/>
                <p:cNvSpPr/>
                <p:nvPr/>
              </p:nvSpPr>
              <p:spPr bwMode="auto">
                <a:xfrm>
                  <a:off x="3925886" y="4199156"/>
                  <a:ext cx="2081670" cy="2050700"/>
                </a:xfrm>
                <a:custGeom>
                  <a:gdLst>
                    <a:gd name="T0" fmla="*/ 3577 w 3638"/>
                    <a:gd name="T1" fmla="*/ 3090 h 3585"/>
                    <a:gd name="T2" fmla="*/ 3555 w 3638"/>
                    <a:gd name="T3" fmla="*/ 3072 h 3585"/>
                    <a:gd name="T4" fmla="*/ 3556 w 3638"/>
                    <a:gd name="T5" fmla="*/ 3071 h 3585"/>
                    <a:gd name="T6" fmla="*/ 468 w 3638"/>
                    <a:gd name="T7" fmla="*/ 0 h 3585"/>
                    <a:gd name="T8" fmla="*/ 0 w 3638"/>
                    <a:gd name="T9" fmla="*/ 470 h 3585"/>
                    <a:gd name="T10" fmla="*/ 3062 w 3638"/>
                    <a:gd name="T11" fmla="*/ 3516 h 3585"/>
                    <a:gd name="T12" fmla="*/ 3067 w 3638"/>
                    <a:gd name="T13" fmla="*/ 3522 h 3585"/>
                    <a:gd name="T14" fmla="*/ 3084 w 3638"/>
                    <a:gd name="T15" fmla="*/ 3537 h 3585"/>
                    <a:gd name="T16" fmla="*/ 3088 w 3638"/>
                    <a:gd name="T17" fmla="*/ 3541 h 3585"/>
                    <a:gd name="T18" fmla="*/ 3088 w 3638"/>
                    <a:gd name="T19" fmla="*/ 3540 h 3585"/>
                    <a:gd name="T20" fmla="*/ 3432 w 3638"/>
                    <a:gd name="T21" fmla="*/ 3436 h 3585"/>
                    <a:gd name="T22" fmla="*/ 3577 w 3638"/>
                    <a:gd name="T23" fmla="*/ 309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8" h="3585">
                      <a:moveTo>
                        <a:pt x="3577" y="3090"/>
                      </a:moveTo>
                      <a:cubicBezTo>
                        <a:pt x="3570" y="3083"/>
                        <a:pt x="3563" y="3077"/>
                        <a:pt x="3555" y="3072"/>
                      </a:cubicBezTo>
                      <a:cubicBezTo>
                        <a:pt x="3556" y="3071"/>
                        <a:pt x="3556" y="3071"/>
                        <a:pt x="3556" y="3071"/>
                      </a:cubicBezTo>
                      <a:cubicBezTo>
                        <a:pt x="468" y="0"/>
                        <a:pt x="468" y="0"/>
                        <a:pt x="468" y="0"/>
                      </a:cubicBez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3062" y="3516"/>
                        <a:pt x="3062" y="3516"/>
                        <a:pt x="3062" y="3516"/>
                      </a:cubicBezTo>
                      <a:cubicBezTo>
                        <a:pt x="3064" y="3518"/>
                        <a:pt x="3065" y="3520"/>
                        <a:pt x="3067" y="3522"/>
                      </a:cubicBezTo>
                      <a:cubicBezTo>
                        <a:pt x="3072" y="3528"/>
                        <a:pt x="3078" y="3533"/>
                        <a:pt x="3084" y="3537"/>
                      </a:cubicBezTo>
                      <a:cubicBezTo>
                        <a:pt x="3088" y="3541"/>
                        <a:pt x="3088" y="3541"/>
                        <a:pt x="3088" y="3541"/>
                      </a:cubicBezTo>
                      <a:cubicBezTo>
                        <a:pt x="3088" y="3540"/>
                        <a:pt x="3088" y="3540"/>
                        <a:pt x="3088" y="3540"/>
                      </a:cubicBezTo>
                      <a:cubicBezTo>
                        <a:pt x="3160" y="3585"/>
                        <a:pt x="3305" y="3544"/>
                        <a:pt x="3432" y="3436"/>
                      </a:cubicBezTo>
                      <a:cubicBezTo>
                        <a:pt x="3573" y="3317"/>
                        <a:pt x="3638" y="3162"/>
                        <a:pt x="3577" y="309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7" name="Freeform 11"/>
                <p:cNvSpPr/>
                <p:nvPr/>
              </p:nvSpPr>
              <p:spPr bwMode="auto">
                <a:xfrm>
                  <a:off x="1685115" y="4199156"/>
                  <a:ext cx="2081063" cy="2050700"/>
                </a:xfrm>
                <a:custGeom>
                  <a:gdLst>
                    <a:gd name="T0" fmla="*/ 3637 w 3637"/>
                    <a:gd name="T1" fmla="*/ 470 h 3585"/>
                    <a:gd name="T2" fmla="*/ 3169 w 3637"/>
                    <a:gd name="T3" fmla="*/ 0 h 3585"/>
                    <a:gd name="T4" fmla="*/ 82 w 3637"/>
                    <a:gd name="T5" fmla="*/ 3071 h 3585"/>
                    <a:gd name="T6" fmla="*/ 83 w 3637"/>
                    <a:gd name="T7" fmla="*/ 3072 h 3585"/>
                    <a:gd name="T8" fmla="*/ 61 w 3637"/>
                    <a:gd name="T9" fmla="*/ 3090 h 3585"/>
                    <a:gd name="T10" fmla="*/ 205 w 3637"/>
                    <a:gd name="T11" fmla="*/ 3436 h 3585"/>
                    <a:gd name="T12" fmla="*/ 549 w 3637"/>
                    <a:gd name="T13" fmla="*/ 3540 h 3585"/>
                    <a:gd name="T14" fmla="*/ 550 w 3637"/>
                    <a:gd name="T15" fmla="*/ 3541 h 3585"/>
                    <a:gd name="T16" fmla="*/ 553 w 3637"/>
                    <a:gd name="T17" fmla="*/ 3537 h 3585"/>
                    <a:gd name="T18" fmla="*/ 570 w 3637"/>
                    <a:gd name="T19" fmla="*/ 3522 h 3585"/>
                    <a:gd name="T20" fmla="*/ 575 w 3637"/>
                    <a:gd name="T21" fmla="*/ 3516 h 3585"/>
                    <a:gd name="T22" fmla="*/ 3637 w 3637"/>
                    <a:gd name="T23" fmla="*/ 47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7" h="3585">
                      <a:moveTo>
                        <a:pt x="3637" y="470"/>
                      </a:moveTo>
                      <a:cubicBezTo>
                        <a:pt x="3169" y="0"/>
                        <a:pt x="3169" y="0"/>
                        <a:pt x="3169" y="0"/>
                      </a:cubicBezTo>
                      <a:cubicBezTo>
                        <a:pt x="82" y="3071"/>
                        <a:pt x="82" y="3071"/>
                        <a:pt x="82" y="3071"/>
                      </a:cubicBezTo>
                      <a:cubicBezTo>
                        <a:pt x="83" y="3072"/>
                        <a:pt x="83" y="3072"/>
                        <a:pt x="83" y="3072"/>
                      </a:cubicBezTo>
                      <a:cubicBezTo>
                        <a:pt x="74" y="3077"/>
                        <a:pt x="67" y="3083"/>
                        <a:pt x="61" y="3090"/>
                      </a:cubicBezTo>
                      <a:cubicBezTo>
                        <a:pt x="0" y="3162"/>
                        <a:pt x="65" y="3317"/>
                        <a:pt x="205" y="3436"/>
                      </a:cubicBezTo>
                      <a:cubicBezTo>
                        <a:pt x="332" y="3544"/>
                        <a:pt x="477" y="3585"/>
                        <a:pt x="549" y="3540"/>
                      </a:cubicBezTo>
                      <a:cubicBezTo>
                        <a:pt x="550" y="3541"/>
                        <a:pt x="550" y="3541"/>
                        <a:pt x="550" y="3541"/>
                      </a:cubicBezTo>
                      <a:cubicBezTo>
                        <a:pt x="553" y="3537"/>
                        <a:pt x="553" y="3537"/>
                        <a:pt x="553" y="3537"/>
                      </a:cubicBezTo>
                      <a:cubicBezTo>
                        <a:pt x="560" y="3533"/>
                        <a:pt x="565" y="3528"/>
                        <a:pt x="570" y="3522"/>
                      </a:cubicBezTo>
                      <a:cubicBezTo>
                        <a:pt x="572" y="3520"/>
                        <a:pt x="574" y="3518"/>
                        <a:pt x="575" y="3516"/>
                      </a:cubicBezTo>
                      <a:lnTo>
                        <a:pt x="3637" y="4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8" name="Freeform 12"/>
                <p:cNvSpPr/>
                <p:nvPr/>
              </p:nvSpPr>
              <p:spPr bwMode="auto">
                <a:xfrm>
                  <a:off x="3668410" y="3521460"/>
                  <a:ext cx="411112" cy="2598444"/>
                </a:xfrm>
                <a:custGeom>
                  <a:gdLst>
                    <a:gd name="T0" fmla="*/ 667 w 719"/>
                    <a:gd name="T1" fmla="*/ 4334 h 4542"/>
                    <a:gd name="T2" fmla="*/ 666 w 719"/>
                    <a:gd name="T3" fmla="*/ 4326 h 4542"/>
                    <a:gd name="T4" fmla="*/ 719 w 719"/>
                    <a:gd name="T5" fmla="*/ 8 h 4542"/>
                    <a:gd name="T6" fmla="*/ 56 w 719"/>
                    <a:gd name="T7" fmla="*/ 0 h 4542"/>
                    <a:gd name="T8" fmla="*/ 2 w 719"/>
                    <a:gd name="T9" fmla="*/ 4354 h 4542"/>
                    <a:gd name="T10" fmla="*/ 4 w 719"/>
                    <a:gd name="T11" fmla="*/ 4354 h 4542"/>
                    <a:gd name="T12" fmla="*/ 1 w 719"/>
                    <a:gd name="T13" fmla="*/ 4383 h 4542"/>
                    <a:gd name="T14" fmla="*/ 347 w 719"/>
                    <a:gd name="T15" fmla="*/ 4529 h 4542"/>
                    <a:gd name="T16" fmla="*/ 665 w 719"/>
                    <a:gd name="T17" fmla="*/ 4362 h 4542"/>
                    <a:gd name="T18" fmla="*/ 666 w 719"/>
                    <a:gd name="T19" fmla="*/ 4362 h 4542"/>
                    <a:gd name="T20" fmla="*/ 666 w 719"/>
                    <a:gd name="T21" fmla="*/ 4357 h 4542"/>
                    <a:gd name="T22" fmla="*/ 667 w 719"/>
                    <a:gd name="T23" fmla="*/ 4334 h 454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19" h="4542">
                      <a:moveTo>
                        <a:pt x="667" y="4334"/>
                      </a:moveTo>
                      <a:cubicBezTo>
                        <a:pt x="667" y="4332"/>
                        <a:pt x="667" y="4329"/>
                        <a:pt x="666" y="4326"/>
                      </a:cubicBezTo>
                      <a:cubicBezTo>
                        <a:pt x="719" y="8"/>
                        <a:pt x="719" y="8"/>
                        <a:pt x="719" y="8"/>
                      </a:cubicBezTo>
                      <a:cubicBezTo>
                        <a:pt x="56" y="0"/>
                        <a:pt x="56" y="0"/>
                        <a:pt x="56" y="0"/>
                      </a:cubicBezTo>
                      <a:cubicBezTo>
                        <a:pt x="2" y="4354"/>
                        <a:pt x="2" y="4354"/>
                        <a:pt x="2" y="4354"/>
                      </a:cubicBezTo>
                      <a:cubicBezTo>
                        <a:pt x="4" y="4354"/>
                        <a:pt x="4" y="4354"/>
                        <a:pt x="4" y="4354"/>
                      </a:cubicBezTo>
                      <a:cubicBezTo>
                        <a:pt x="1" y="4364"/>
                        <a:pt x="0" y="4373"/>
                        <a:pt x="1" y="4383"/>
                      </a:cubicBezTo>
                      <a:cubicBezTo>
                        <a:pt x="8" y="4477"/>
                        <a:pt x="163" y="4542"/>
                        <a:pt x="347" y="4529"/>
                      </a:cubicBezTo>
                      <a:cubicBezTo>
                        <a:pt x="512" y="4517"/>
                        <a:pt x="645" y="4445"/>
                        <a:pt x="665" y="4362"/>
                      </a:cubicBezTo>
                      <a:cubicBezTo>
                        <a:pt x="666" y="4362"/>
                        <a:pt x="666" y="4362"/>
                        <a:pt x="666" y="4362"/>
                      </a:cubicBezTo>
                      <a:cubicBezTo>
                        <a:pt x="666" y="4357"/>
                        <a:pt x="666" y="4357"/>
                        <a:pt x="666" y="4357"/>
                      </a:cubicBezTo>
                      <a:cubicBezTo>
                        <a:pt x="667" y="4350"/>
                        <a:pt x="668" y="4342"/>
                        <a:pt x="667" y="433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19" name="Group 13"/>
              <p:cNvGrpSpPr/>
              <p:nvPr/>
            </p:nvGrpSpPr>
            <p:grpSpPr>
              <a:xfrm>
                <a:off x="7876695" y="2814767"/>
                <a:ext cx="2864422" cy="2524359"/>
                <a:chOff x="2428395" y="3348392"/>
                <a:chExt cx="2864422" cy="2524359"/>
              </a:xfrm>
              <a:solidFill>
                <a:schemeClr val="tx1">
                  <a:alpha val="50000"/>
                </a:schemeClr>
              </a:solidFill>
            </p:grpSpPr>
            <p:sp>
              <p:nvSpPr>
                <p:cNvPr id="20" name="Freeform 14"/>
                <p:cNvSpPr/>
                <p:nvPr/>
              </p:nvSpPr>
              <p:spPr bwMode="auto">
                <a:xfrm>
                  <a:off x="2428395" y="4143896"/>
                  <a:ext cx="1392436" cy="1374218"/>
                </a:xfrm>
                <a:custGeom>
                  <a:gdLst>
                    <a:gd name="T0" fmla="*/ 0 w 2434"/>
                    <a:gd name="T1" fmla="*/ 1956 h 2402"/>
                    <a:gd name="T2" fmla="*/ 492 w 2434"/>
                    <a:gd name="T3" fmla="*/ 2402 h 2402"/>
                    <a:gd name="T4" fmla="*/ 2434 w 2434"/>
                    <a:gd name="T5" fmla="*/ 470 h 2402"/>
                    <a:gd name="T6" fmla="*/ 1966 w 2434"/>
                    <a:gd name="T7" fmla="*/ 0 h 2402"/>
                    <a:gd name="T8" fmla="*/ 0 w 2434"/>
                    <a:gd name="T9" fmla="*/ 1956 h 240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34" h="2402">
                      <a:moveTo>
                        <a:pt x="0" y="1956"/>
                      </a:moveTo>
                      <a:cubicBezTo>
                        <a:pt x="90" y="2246"/>
                        <a:pt x="246" y="2330"/>
                        <a:pt x="492" y="2402"/>
                      </a:cubicBezTo>
                      <a:cubicBezTo>
                        <a:pt x="2434" y="470"/>
                        <a:pt x="2434" y="470"/>
                        <a:pt x="2434" y="470"/>
                      </a:cubicBezTo>
                      <a:cubicBezTo>
                        <a:pt x="1966" y="0"/>
                        <a:pt x="1966" y="0"/>
                        <a:pt x="1966" y="0"/>
                      </a:cubicBezTo>
                      <a:lnTo>
                        <a:pt x="0" y="195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1" name="Freeform 15"/>
                <p:cNvSpPr/>
                <p:nvPr/>
              </p:nvSpPr>
              <p:spPr bwMode="auto">
                <a:xfrm>
                  <a:off x="3877913" y="4151183"/>
                  <a:ext cx="1414904" cy="1392435"/>
                </a:xfrm>
                <a:custGeom>
                  <a:gdLst>
                    <a:gd name="T0" fmla="*/ 468 w 2473"/>
                    <a:gd name="T1" fmla="*/ 0 h 2434"/>
                    <a:gd name="T2" fmla="*/ 0 w 2473"/>
                    <a:gd name="T3" fmla="*/ 470 h 2434"/>
                    <a:gd name="T4" fmla="*/ 1974 w 2473"/>
                    <a:gd name="T5" fmla="*/ 2434 h 2434"/>
                    <a:gd name="T6" fmla="*/ 2473 w 2473"/>
                    <a:gd name="T7" fmla="*/ 1994 h 2434"/>
                    <a:gd name="T8" fmla="*/ 468 w 2473"/>
                    <a:gd name="T9" fmla="*/ 0 h 243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73" h="2434">
                      <a:moveTo>
                        <a:pt x="468" y="0"/>
                      </a:move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1974" y="2434"/>
                        <a:pt x="1974" y="2434"/>
                        <a:pt x="1974" y="2434"/>
                      </a:cubicBezTo>
                      <a:cubicBezTo>
                        <a:pt x="2200" y="2366"/>
                        <a:pt x="2332" y="2258"/>
                        <a:pt x="2473" y="1994"/>
                      </a:cubicBezTo>
                      <a:lnTo>
                        <a:pt x="468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4" name="Freeform 16"/>
                <p:cNvSpPr/>
                <p:nvPr/>
              </p:nvSpPr>
              <p:spPr bwMode="auto">
                <a:xfrm>
                  <a:off x="3670232" y="3348392"/>
                  <a:ext cx="409290" cy="2524359"/>
                </a:xfrm>
                <a:custGeom>
                  <a:gdLst>
                    <a:gd name="T0" fmla="*/ 0 w 715"/>
                    <a:gd name="T1" fmla="*/ 4252 h 4412"/>
                    <a:gd name="T2" fmla="*/ 663 w 715"/>
                    <a:gd name="T3" fmla="*/ 4275 h 4412"/>
                    <a:gd name="T4" fmla="*/ 715 w 715"/>
                    <a:gd name="T5" fmla="*/ 9 h 4412"/>
                    <a:gd name="T6" fmla="*/ 52 w 715"/>
                    <a:gd name="T7" fmla="*/ 0 h 4412"/>
                    <a:gd name="T8" fmla="*/ 0 w 715"/>
                    <a:gd name="T9" fmla="*/ 4252 h 44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15" h="4412">
                      <a:moveTo>
                        <a:pt x="0" y="4252"/>
                      </a:moveTo>
                      <a:cubicBezTo>
                        <a:pt x="196" y="4412"/>
                        <a:pt x="476" y="4402"/>
                        <a:pt x="663" y="4275"/>
                      </a:cubicBezTo>
                      <a:cubicBezTo>
                        <a:pt x="715" y="9"/>
                        <a:pt x="715" y="9"/>
                        <a:pt x="715" y="9"/>
                      </a:cubicBezTo>
                      <a:cubicBezTo>
                        <a:pt x="52" y="0"/>
                        <a:pt x="52" y="0"/>
                        <a:pt x="52" y="0"/>
                      </a:cubicBezTo>
                      <a:lnTo>
                        <a:pt x="0" y="42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5" name="Group 17"/>
              <p:cNvGrpSpPr/>
              <p:nvPr/>
            </p:nvGrpSpPr>
            <p:grpSpPr>
              <a:xfrm>
                <a:off x="7565173" y="1668270"/>
                <a:ext cx="3500825" cy="3500217"/>
                <a:chOff x="2116873" y="2201895"/>
                <a:chExt cx="3500825" cy="3500217"/>
              </a:xfrm>
            </p:grpSpPr>
            <p:sp>
              <p:nvSpPr>
                <p:cNvPr id="24" name="Oval 11"/>
                <p:cNvSpPr>
                  <a:spLocks noChangeArrowheads="1"/>
                </p:cNvSpPr>
                <p:nvPr/>
              </p:nvSpPr>
              <p:spPr bwMode="auto">
                <a:xfrm>
                  <a:off x="2116873" y="2201895"/>
                  <a:ext cx="3500825" cy="3500217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7" name="Oval 12"/>
                <p:cNvSpPr>
                  <a:spLocks noChangeArrowheads="1"/>
                </p:cNvSpPr>
                <p:nvPr/>
              </p:nvSpPr>
              <p:spPr bwMode="auto">
                <a:xfrm>
                  <a:off x="2377993" y="2463014"/>
                  <a:ext cx="2979193" cy="2978585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8" name="Oval 13"/>
                <p:cNvSpPr>
                  <a:spLocks noChangeArrowheads="1"/>
                </p:cNvSpPr>
                <p:nvPr/>
              </p:nvSpPr>
              <p:spPr bwMode="auto">
                <a:xfrm>
                  <a:off x="2693765" y="2778180"/>
                  <a:ext cx="2347648" cy="2347648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9" name="Oval 14"/>
                <p:cNvSpPr>
                  <a:spLocks noChangeArrowheads="1"/>
                </p:cNvSpPr>
                <p:nvPr/>
              </p:nvSpPr>
              <p:spPr bwMode="auto">
                <a:xfrm>
                  <a:off x="2996179" y="3079985"/>
                  <a:ext cx="1742822" cy="1744036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8" name="Oval 15"/>
                <p:cNvSpPr>
                  <a:spLocks noChangeArrowheads="1"/>
                </p:cNvSpPr>
                <p:nvPr/>
              </p:nvSpPr>
              <p:spPr bwMode="auto">
                <a:xfrm>
                  <a:off x="3284018" y="3368432"/>
                  <a:ext cx="1166537" cy="1167144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9" name="Oval 16"/>
                <p:cNvSpPr>
                  <a:spLocks noChangeArrowheads="1"/>
                </p:cNvSpPr>
                <p:nvPr/>
              </p:nvSpPr>
              <p:spPr bwMode="auto">
                <a:xfrm>
                  <a:off x="3530563" y="3615584"/>
                  <a:ext cx="672839" cy="67283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31" name="Oval 17"/>
                <p:cNvSpPr>
                  <a:spLocks noChangeArrowheads="1"/>
                </p:cNvSpPr>
                <p:nvPr/>
              </p:nvSpPr>
              <p:spPr bwMode="auto">
                <a:xfrm>
                  <a:off x="3709096" y="3794117"/>
                  <a:ext cx="315773" cy="315773"/>
                </a:xfrm>
                <a:prstGeom prst="ellipse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</p:grpSp>
        <p:grpSp>
          <p:nvGrpSpPr>
            <p:cNvPr id="32" name="Group 25"/>
            <p:cNvGrpSpPr/>
            <p:nvPr/>
          </p:nvGrpSpPr>
          <p:grpSpPr>
            <a:xfrm rot="840000">
              <a:off x="10023" y="1597"/>
              <a:ext cx="2214" cy="2262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0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1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2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6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7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8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3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4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42" name="Group 34"/>
            <p:cNvGrpSpPr/>
            <p:nvPr/>
          </p:nvGrpSpPr>
          <p:grpSpPr>
            <a:xfrm rot="20700000">
              <a:off x="8166" y="2555"/>
              <a:ext cx="2622" cy="2679"/>
              <a:chOff x="5920323" y="2302554"/>
              <a:chExt cx="2180669" cy="2227927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5" name="Freeform 21"/>
              <p:cNvSpPr/>
              <p:nvPr/>
            </p:nvSpPr>
            <p:spPr bwMode="auto">
              <a:xfrm>
                <a:off x="7879324" y="4300937"/>
                <a:ext cx="221668" cy="229544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2" name="Freeform 22"/>
              <p:cNvSpPr/>
              <p:nvPr/>
            </p:nvSpPr>
            <p:spPr bwMode="auto">
              <a:xfrm>
                <a:off x="7375227" y="3756332"/>
                <a:ext cx="554732" cy="640248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6" name="Freeform 23"/>
              <p:cNvSpPr/>
              <p:nvPr/>
            </p:nvSpPr>
            <p:spPr bwMode="auto">
              <a:xfrm>
                <a:off x="7363975" y="3746206"/>
                <a:ext cx="155280" cy="247548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6" name="Freeform 24"/>
              <p:cNvSpPr/>
              <p:nvPr/>
            </p:nvSpPr>
            <p:spPr bwMode="auto">
              <a:xfrm>
                <a:off x="5920323" y="2783021"/>
                <a:ext cx="534478" cy="459088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7" name="Freeform 25"/>
              <p:cNvSpPr/>
              <p:nvPr/>
            </p:nvSpPr>
            <p:spPr bwMode="auto">
              <a:xfrm>
                <a:off x="6315274" y="2361065"/>
                <a:ext cx="198038" cy="517599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8" name="Freeform 26"/>
              <p:cNvSpPr/>
              <p:nvPr/>
            </p:nvSpPr>
            <p:spPr bwMode="auto">
              <a:xfrm>
                <a:off x="6053930" y="2855670"/>
                <a:ext cx="569359" cy="690883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9" name="Freeform 27"/>
              <p:cNvSpPr/>
              <p:nvPr/>
            </p:nvSpPr>
            <p:spPr bwMode="auto">
              <a:xfrm>
                <a:off x="6363658" y="2302554"/>
                <a:ext cx="541229" cy="755020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0" name="Freeform 28"/>
              <p:cNvSpPr/>
              <p:nvPr/>
            </p:nvSpPr>
            <p:spPr bwMode="auto">
              <a:xfrm>
                <a:off x="6451425" y="2878664"/>
                <a:ext cx="1019446" cy="1046451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51" name="Group 43"/>
            <p:cNvGrpSpPr/>
            <p:nvPr/>
          </p:nvGrpSpPr>
          <p:grpSpPr>
            <a:xfrm rot="240000">
              <a:off x="8420" y="1198"/>
              <a:ext cx="2838" cy="2900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52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3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4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5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6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7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8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9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</p:grpSp>
    </p:spTree>
  </p:cSld>
  <p:clrMapOvr>
    <a:masterClrMapping/>
  </p:clrMapOvr>
  <p:transition>
    <p:rand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4676775" y="2077085"/>
            <a:ext cx="6359525" cy="3291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just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l"/>
            </a:pPr>
            <a:r>
              <a:rPr sz="13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美国管理大师</a:t>
            </a:r>
            <a:r>
              <a:rPr sz="13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彼得 </a:t>
            </a:r>
            <a:r>
              <a:rPr lang="en-US" sz="13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· </a:t>
            </a:r>
            <a:r>
              <a:rPr sz="1300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德鲁克</a:t>
            </a:r>
            <a:r>
              <a:rPr sz="13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(Peter Drucker) 于1954年在其名著《管理实践》中最先提出了“目标管理”的概念。德鲁克认为，并不是有了工作才有目标，而是相反，有了目标才能确定每个人的工作。</a:t>
            </a:r>
            <a:endParaRPr sz="13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285750" indent="-285750" algn="just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charset="0"/>
              <a:buChar char="l"/>
            </a:pPr>
            <a:r>
              <a:rPr sz="13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目标管理是以目标为导向，以人为中心，以成果为标准，而使组织和个人取得最佳业绩的现代管理方法。目标管理亦称“成果管理”，俗称责任制。是指在企业个体职工的积极参与下，自上而下地确定工作目标，并在工作中实行“自我控制”，自下而上地保证目标实现的一-种管理办法。所以“企业的使命和任务，必须转化为目标”，管理者应该通过 目标对下级进行管理。</a:t>
            </a:r>
            <a:endParaRPr sz="13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265430" y="267970"/>
            <a:ext cx="438785" cy="622300"/>
            <a:chOff x="418" y="422"/>
            <a:chExt cx="691" cy="980"/>
          </a:xfrm>
          <a:solidFill>
            <a:srgbClr val="0070C0"/>
          </a:solidFill>
        </p:grpSpPr>
        <p:sp>
          <p:nvSpPr>
            <p:cNvPr id="41" name="Freeform 5"/>
            <p:cNvSpPr/>
            <p:nvPr/>
          </p:nvSpPr>
          <p:spPr bwMode="auto">
            <a:xfrm>
              <a:off x="425" y="422"/>
              <a:ext cx="414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6"/>
            <p:cNvSpPr/>
            <p:nvPr/>
          </p:nvSpPr>
          <p:spPr bwMode="auto">
            <a:xfrm>
              <a:off x="695" y="696"/>
              <a:ext cx="414" cy="423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7"/>
            <p:cNvSpPr/>
            <p:nvPr/>
          </p:nvSpPr>
          <p:spPr bwMode="auto">
            <a:xfrm>
              <a:off x="418" y="982"/>
              <a:ext cx="411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cxnSp>
        <p:nvCxnSpPr>
          <p:cNvPr id="45" name="直接连接符 44"/>
          <p:cNvCxnSpPr/>
          <p:nvPr/>
        </p:nvCxnSpPr>
        <p:spPr>
          <a:xfrm>
            <a:off x="874395" y="921385"/>
            <a:ext cx="10248900" cy="0"/>
          </a:xfrm>
          <a:prstGeom prst="line">
            <a:avLst/>
          </a:prstGeom>
          <a:ln w="9525">
            <a:solidFill>
              <a:schemeClr val="tx1">
                <a:lumMod val="65000"/>
                <a:lumOff val="3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矩形 3"/>
          <p:cNvSpPr>
            <a:spLocks noChangeArrowheads="1"/>
          </p:cNvSpPr>
          <p:nvPr/>
        </p:nvSpPr>
        <p:spPr bwMode="auto">
          <a:xfrm>
            <a:off x="789323" y="338657"/>
            <a:ext cx="2371090" cy="548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8760" tIns="59381" rIns="118760" bIns="5938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9pPr>
          </a:lstStyle>
          <a:p>
            <a:pPr algn="l">
              <a:spcBef>
                <a:spcPct val="0"/>
              </a:spcBef>
              <a:buNone/>
            </a:pPr>
            <a:r>
              <a:rPr lang="zh-CN" alt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目标管理概述</a:t>
            </a:r>
            <a:endParaRPr lang="zh-CN" altLang="en-US" sz="2800" b="1" smtClean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9" name="组合 38"/>
          <p:cNvGrpSpPr/>
          <p:nvPr/>
        </p:nvGrpSpPr>
        <p:grpSpPr>
          <a:xfrm>
            <a:off x="10817225" y="164465"/>
            <a:ext cx="1038860" cy="1056005"/>
            <a:chOff x="8166" y="1198"/>
            <a:chExt cx="5105" cy="5191"/>
          </a:xfrm>
        </p:grpSpPr>
        <p:grpSp>
          <p:nvGrpSpPr>
            <p:cNvPr id="82" name="Group 81"/>
            <p:cNvGrpSpPr/>
            <p:nvPr/>
          </p:nvGrpSpPr>
          <p:grpSpPr>
            <a:xfrm>
              <a:off x="8983" y="2373"/>
              <a:ext cx="4288" cy="4016"/>
              <a:chOff x="7133415" y="1668270"/>
              <a:chExt cx="4322441" cy="4047961"/>
            </a:xfrm>
          </p:grpSpPr>
          <p:grpSp>
            <p:nvGrpSpPr>
              <p:cNvPr id="6" name="Group 9"/>
              <p:cNvGrpSpPr/>
              <p:nvPr/>
            </p:nvGrpSpPr>
            <p:grpSpPr>
              <a:xfrm>
                <a:off x="7133415" y="2987835"/>
                <a:ext cx="4322441" cy="2728396"/>
                <a:chOff x="1685115" y="3521460"/>
                <a:chExt cx="4322441" cy="2728396"/>
              </a:xfrm>
              <a:solidFill>
                <a:schemeClr val="tx1">
                  <a:lumMod val="85000"/>
                  <a:lumOff val="15000"/>
                </a:schemeClr>
              </a:solidFill>
            </p:grpSpPr>
            <p:sp>
              <p:nvSpPr>
                <p:cNvPr id="16" name="Freeform 10"/>
                <p:cNvSpPr/>
                <p:nvPr/>
              </p:nvSpPr>
              <p:spPr bwMode="auto">
                <a:xfrm>
                  <a:off x="3925886" y="4199156"/>
                  <a:ext cx="2081670" cy="2050700"/>
                </a:xfrm>
                <a:custGeom>
                  <a:gdLst>
                    <a:gd name="T0" fmla="*/ 3577 w 3638"/>
                    <a:gd name="T1" fmla="*/ 3090 h 3585"/>
                    <a:gd name="T2" fmla="*/ 3555 w 3638"/>
                    <a:gd name="T3" fmla="*/ 3072 h 3585"/>
                    <a:gd name="T4" fmla="*/ 3556 w 3638"/>
                    <a:gd name="T5" fmla="*/ 3071 h 3585"/>
                    <a:gd name="T6" fmla="*/ 468 w 3638"/>
                    <a:gd name="T7" fmla="*/ 0 h 3585"/>
                    <a:gd name="T8" fmla="*/ 0 w 3638"/>
                    <a:gd name="T9" fmla="*/ 470 h 3585"/>
                    <a:gd name="T10" fmla="*/ 3062 w 3638"/>
                    <a:gd name="T11" fmla="*/ 3516 h 3585"/>
                    <a:gd name="T12" fmla="*/ 3067 w 3638"/>
                    <a:gd name="T13" fmla="*/ 3522 h 3585"/>
                    <a:gd name="T14" fmla="*/ 3084 w 3638"/>
                    <a:gd name="T15" fmla="*/ 3537 h 3585"/>
                    <a:gd name="T16" fmla="*/ 3088 w 3638"/>
                    <a:gd name="T17" fmla="*/ 3541 h 3585"/>
                    <a:gd name="T18" fmla="*/ 3088 w 3638"/>
                    <a:gd name="T19" fmla="*/ 3540 h 3585"/>
                    <a:gd name="T20" fmla="*/ 3432 w 3638"/>
                    <a:gd name="T21" fmla="*/ 3436 h 3585"/>
                    <a:gd name="T22" fmla="*/ 3577 w 3638"/>
                    <a:gd name="T23" fmla="*/ 309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8" h="3585">
                      <a:moveTo>
                        <a:pt x="3577" y="3090"/>
                      </a:moveTo>
                      <a:cubicBezTo>
                        <a:pt x="3570" y="3083"/>
                        <a:pt x="3563" y="3077"/>
                        <a:pt x="3555" y="3072"/>
                      </a:cubicBezTo>
                      <a:cubicBezTo>
                        <a:pt x="3556" y="3071"/>
                        <a:pt x="3556" y="3071"/>
                        <a:pt x="3556" y="3071"/>
                      </a:cubicBezTo>
                      <a:cubicBezTo>
                        <a:pt x="468" y="0"/>
                        <a:pt x="468" y="0"/>
                        <a:pt x="468" y="0"/>
                      </a:cubicBez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3062" y="3516"/>
                        <a:pt x="3062" y="3516"/>
                        <a:pt x="3062" y="3516"/>
                      </a:cubicBezTo>
                      <a:cubicBezTo>
                        <a:pt x="3064" y="3518"/>
                        <a:pt x="3065" y="3520"/>
                        <a:pt x="3067" y="3522"/>
                      </a:cubicBezTo>
                      <a:cubicBezTo>
                        <a:pt x="3072" y="3528"/>
                        <a:pt x="3078" y="3533"/>
                        <a:pt x="3084" y="3537"/>
                      </a:cubicBezTo>
                      <a:cubicBezTo>
                        <a:pt x="3088" y="3541"/>
                        <a:pt x="3088" y="3541"/>
                        <a:pt x="3088" y="3541"/>
                      </a:cubicBezTo>
                      <a:cubicBezTo>
                        <a:pt x="3088" y="3540"/>
                        <a:pt x="3088" y="3540"/>
                        <a:pt x="3088" y="3540"/>
                      </a:cubicBezTo>
                      <a:cubicBezTo>
                        <a:pt x="3160" y="3585"/>
                        <a:pt x="3305" y="3544"/>
                        <a:pt x="3432" y="3436"/>
                      </a:cubicBezTo>
                      <a:cubicBezTo>
                        <a:pt x="3573" y="3317"/>
                        <a:pt x="3638" y="3162"/>
                        <a:pt x="3577" y="309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7" name="Freeform 11"/>
                <p:cNvSpPr/>
                <p:nvPr/>
              </p:nvSpPr>
              <p:spPr bwMode="auto">
                <a:xfrm>
                  <a:off x="1685115" y="4199156"/>
                  <a:ext cx="2081063" cy="2050700"/>
                </a:xfrm>
                <a:custGeom>
                  <a:gdLst>
                    <a:gd name="T0" fmla="*/ 3637 w 3637"/>
                    <a:gd name="T1" fmla="*/ 470 h 3585"/>
                    <a:gd name="T2" fmla="*/ 3169 w 3637"/>
                    <a:gd name="T3" fmla="*/ 0 h 3585"/>
                    <a:gd name="T4" fmla="*/ 82 w 3637"/>
                    <a:gd name="T5" fmla="*/ 3071 h 3585"/>
                    <a:gd name="T6" fmla="*/ 83 w 3637"/>
                    <a:gd name="T7" fmla="*/ 3072 h 3585"/>
                    <a:gd name="T8" fmla="*/ 61 w 3637"/>
                    <a:gd name="T9" fmla="*/ 3090 h 3585"/>
                    <a:gd name="T10" fmla="*/ 205 w 3637"/>
                    <a:gd name="T11" fmla="*/ 3436 h 3585"/>
                    <a:gd name="T12" fmla="*/ 549 w 3637"/>
                    <a:gd name="T13" fmla="*/ 3540 h 3585"/>
                    <a:gd name="T14" fmla="*/ 550 w 3637"/>
                    <a:gd name="T15" fmla="*/ 3541 h 3585"/>
                    <a:gd name="T16" fmla="*/ 553 w 3637"/>
                    <a:gd name="T17" fmla="*/ 3537 h 3585"/>
                    <a:gd name="T18" fmla="*/ 570 w 3637"/>
                    <a:gd name="T19" fmla="*/ 3522 h 3585"/>
                    <a:gd name="T20" fmla="*/ 575 w 3637"/>
                    <a:gd name="T21" fmla="*/ 3516 h 3585"/>
                    <a:gd name="T22" fmla="*/ 3637 w 3637"/>
                    <a:gd name="T23" fmla="*/ 47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7" h="3585">
                      <a:moveTo>
                        <a:pt x="3637" y="470"/>
                      </a:moveTo>
                      <a:cubicBezTo>
                        <a:pt x="3169" y="0"/>
                        <a:pt x="3169" y="0"/>
                        <a:pt x="3169" y="0"/>
                      </a:cubicBezTo>
                      <a:cubicBezTo>
                        <a:pt x="82" y="3071"/>
                        <a:pt x="82" y="3071"/>
                        <a:pt x="82" y="3071"/>
                      </a:cubicBezTo>
                      <a:cubicBezTo>
                        <a:pt x="83" y="3072"/>
                        <a:pt x="83" y="3072"/>
                        <a:pt x="83" y="3072"/>
                      </a:cubicBezTo>
                      <a:cubicBezTo>
                        <a:pt x="74" y="3077"/>
                        <a:pt x="67" y="3083"/>
                        <a:pt x="61" y="3090"/>
                      </a:cubicBezTo>
                      <a:cubicBezTo>
                        <a:pt x="0" y="3162"/>
                        <a:pt x="65" y="3317"/>
                        <a:pt x="205" y="3436"/>
                      </a:cubicBezTo>
                      <a:cubicBezTo>
                        <a:pt x="332" y="3544"/>
                        <a:pt x="477" y="3585"/>
                        <a:pt x="549" y="3540"/>
                      </a:cubicBezTo>
                      <a:cubicBezTo>
                        <a:pt x="550" y="3541"/>
                        <a:pt x="550" y="3541"/>
                        <a:pt x="550" y="3541"/>
                      </a:cubicBezTo>
                      <a:cubicBezTo>
                        <a:pt x="553" y="3537"/>
                        <a:pt x="553" y="3537"/>
                        <a:pt x="553" y="3537"/>
                      </a:cubicBezTo>
                      <a:cubicBezTo>
                        <a:pt x="560" y="3533"/>
                        <a:pt x="565" y="3528"/>
                        <a:pt x="570" y="3522"/>
                      </a:cubicBezTo>
                      <a:cubicBezTo>
                        <a:pt x="572" y="3520"/>
                        <a:pt x="574" y="3518"/>
                        <a:pt x="575" y="3516"/>
                      </a:cubicBezTo>
                      <a:lnTo>
                        <a:pt x="3637" y="4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8" name="Freeform 12"/>
                <p:cNvSpPr/>
                <p:nvPr/>
              </p:nvSpPr>
              <p:spPr bwMode="auto">
                <a:xfrm>
                  <a:off x="3668410" y="3521460"/>
                  <a:ext cx="411112" cy="2598444"/>
                </a:xfrm>
                <a:custGeom>
                  <a:gdLst>
                    <a:gd name="T0" fmla="*/ 667 w 719"/>
                    <a:gd name="T1" fmla="*/ 4334 h 4542"/>
                    <a:gd name="T2" fmla="*/ 666 w 719"/>
                    <a:gd name="T3" fmla="*/ 4326 h 4542"/>
                    <a:gd name="T4" fmla="*/ 719 w 719"/>
                    <a:gd name="T5" fmla="*/ 8 h 4542"/>
                    <a:gd name="T6" fmla="*/ 56 w 719"/>
                    <a:gd name="T7" fmla="*/ 0 h 4542"/>
                    <a:gd name="T8" fmla="*/ 2 w 719"/>
                    <a:gd name="T9" fmla="*/ 4354 h 4542"/>
                    <a:gd name="T10" fmla="*/ 4 w 719"/>
                    <a:gd name="T11" fmla="*/ 4354 h 4542"/>
                    <a:gd name="T12" fmla="*/ 1 w 719"/>
                    <a:gd name="T13" fmla="*/ 4383 h 4542"/>
                    <a:gd name="T14" fmla="*/ 347 w 719"/>
                    <a:gd name="T15" fmla="*/ 4529 h 4542"/>
                    <a:gd name="T16" fmla="*/ 665 w 719"/>
                    <a:gd name="T17" fmla="*/ 4362 h 4542"/>
                    <a:gd name="T18" fmla="*/ 666 w 719"/>
                    <a:gd name="T19" fmla="*/ 4362 h 4542"/>
                    <a:gd name="T20" fmla="*/ 666 w 719"/>
                    <a:gd name="T21" fmla="*/ 4357 h 4542"/>
                    <a:gd name="T22" fmla="*/ 667 w 719"/>
                    <a:gd name="T23" fmla="*/ 4334 h 454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19" h="4542">
                      <a:moveTo>
                        <a:pt x="667" y="4334"/>
                      </a:moveTo>
                      <a:cubicBezTo>
                        <a:pt x="667" y="4332"/>
                        <a:pt x="667" y="4329"/>
                        <a:pt x="666" y="4326"/>
                      </a:cubicBezTo>
                      <a:cubicBezTo>
                        <a:pt x="719" y="8"/>
                        <a:pt x="719" y="8"/>
                        <a:pt x="719" y="8"/>
                      </a:cubicBezTo>
                      <a:cubicBezTo>
                        <a:pt x="56" y="0"/>
                        <a:pt x="56" y="0"/>
                        <a:pt x="56" y="0"/>
                      </a:cubicBezTo>
                      <a:cubicBezTo>
                        <a:pt x="2" y="4354"/>
                        <a:pt x="2" y="4354"/>
                        <a:pt x="2" y="4354"/>
                      </a:cubicBezTo>
                      <a:cubicBezTo>
                        <a:pt x="4" y="4354"/>
                        <a:pt x="4" y="4354"/>
                        <a:pt x="4" y="4354"/>
                      </a:cubicBezTo>
                      <a:cubicBezTo>
                        <a:pt x="1" y="4364"/>
                        <a:pt x="0" y="4373"/>
                        <a:pt x="1" y="4383"/>
                      </a:cubicBezTo>
                      <a:cubicBezTo>
                        <a:pt x="8" y="4477"/>
                        <a:pt x="163" y="4542"/>
                        <a:pt x="347" y="4529"/>
                      </a:cubicBezTo>
                      <a:cubicBezTo>
                        <a:pt x="512" y="4517"/>
                        <a:pt x="645" y="4445"/>
                        <a:pt x="665" y="4362"/>
                      </a:cubicBezTo>
                      <a:cubicBezTo>
                        <a:pt x="666" y="4362"/>
                        <a:pt x="666" y="4362"/>
                        <a:pt x="666" y="4362"/>
                      </a:cubicBezTo>
                      <a:cubicBezTo>
                        <a:pt x="666" y="4357"/>
                        <a:pt x="666" y="4357"/>
                        <a:pt x="666" y="4357"/>
                      </a:cubicBezTo>
                      <a:cubicBezTo>
                        <a:pt x="667" y="4350"/>
                        <a:pt x="668" y="4342"/>
                        <a:pt x="667" y="433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19" name="Group 13"/>
              <p:cNvGrpSpPr/>
              <p:nvPr/>
            </p:nvGrpSpPr>
            <p:grpSpPr>
              <a:xfrm>
                <a:off x="7876695" y="2814767"/>
                <a:ext cx="2864422" cy="2524359"/>
                <a:chOff x="2428395" y="3348392"/>
                <a:chExt cx="2864422" cy="2524359"/>
              </a:xfrm>
              <a:solidFill>
                <a:schemeClr val="tx1">
                  <a:alpha val="50000"/>
                </a:schemeClr>
              </a:solidFill>
            </p:grpSpPr>
            <p:sp>
              <p:nvSpPr>
                <p:cNvPr id="20" name="Freeform 14"/>
                <p:cNvSpPr/>
                <p:nvPr/>
              </p:nvSpPr>
              <p:spPr bwMode="auto">
                <a:xfrm>
                  <a:off x="2428395" y="4143896"/>
                  <a:ext cx="1392436" cy="1374218"/>
                </a:xfrm>
                <a:custGeom>
                  <a:gdLst>
                    <a:gd name="T0" fmla="*/ 0 w 2434"/>
                    <a:gd name="T1" fmla="*/ 1956 h 2402"/>
                    <a:gd name="T2" fmla="*/ 492 w 2434"/>
                    <a:gd name="T3" fmla="*/ 2402 h 2402"/>
                    <a:gd name="T4" fmla="*/ 2434 w 2434"/>
                    <a:gd name="T5" fmla="*/ 470 h 2402"/>
                    <a:gd name="T6" fmla="*/ 1966 w 2434"/>
                    <a:gd name="T7" fmla="*/ 0 h 2402"/>
                    <a:gd name="T8" fmla="*/ 0 w 2434"/>
                    <a:gd name="T9" fmla="*/ 1956 h 240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34" h="2402">
                      <a:moveTo>
                        <a:pt x="0" y="1956"/>
                      </a:moveTo>
                      <a:cubicBezTo>
                        <a:pt x="90" y="2246"/>
                        <a:pt x="246" y="2330"/>
                        <a:pt x="492" y="2402"/>
                      </a:cubicBezTo>
                      <a:cubicBezTo>
                        <a:pt x="2434" y="470"/>
                        <a:pt x="2434" y="470"/>
                        <a:pt x="2434" y="470"/>
                      </a:cubicBezTo>
                      <a:cubicBezTo>
                        <a:pt x="1966" y="0"/>
                        <a:pt x="1966" y="0"/>
                        <a:pt x="1966" y="0"/>
                      </a:cubicBezTo>
                      <a:lnTo>
                        <a:pt x="0" y="195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1" name="Freeform 15"/>
                <p:cNvSpPr/>
                <p:nvPr/>
              </p:nvSpPr>
              <p:spPr bwMode="auto">
                <a:xfrm>
                  <a:off x="3877913" y="4151183"/>
                  <a:ext cx="1414904" cy="1392435"/>
                </a:xfrm>
                <a:custGeom>
                  <a:gdLst>
                    <a:gd name="T0" fmla="*/ 468 w 2473"/>
                    <a:gd name="T1" fmla="*/ 0 h 2434"/>
                    <a:gd name="T2" fmla="*/ 0 w 2473"/>
                    <a:gd name="T3" fmla="*/ 470 h 2434"/>
                    <a:gd name="T4" fmla="*/ 1974 w 2473"/>
                    <a:gd name="T5" fmla="*/ 2434 h 2434"/>
                    <a:gd name="T6" fmla="*/ 2473 w 2473"/>
                    <a:gd name="T7" fmla="*/ 1994 h 2434"/>
                    <a:gd name="T8" fmla="*/ 468 w 2473"/>
                    <a:gd name="T9" fmla="*/ 0 h 243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73" h="2434">
                      <a:moveTo>
                        <a:pt x="468" y="0"/>
                      </a:move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1974" y="2434"/>
                        <a:pt x="1974" y="2434"/>
                        <a:pt x="1974" y="2434"/>
                      </a:cubicBezTo>
                      <a:cubicBezTo>
                        <a:pt x="2200" y="2366"/>
                        <a:pt x="2332" y="2258"/>
                        <a:pt x="2473" y="1994"/>
                      </a:cubicBezTo>
                      <a:lnTo>
                        <a:pt x="468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4" name="Freeform 16"/>
                <p:cNvSpPr/>
                <p:nvPr/>
              </p:nvSpPr>
              <p:spPr bwMode="auto">
                <a:xfrm>
                  <a:off x="3670232" y="3348392"/>
                  <a:ext cx="409290" cy="2524359"/>
                </a:xfrm>
                <a:custGeom>
                  <a:gdLst>
                    <a:gd name="T0" fmla="*/ 0 w 715"/>
                    <a:gd name="T1" fmla="*/ 4252 h 4412"/>
                    <a:gd name="T2" fmla="*/ 663 w 715"/>
                    <a:gd name="T3" fmla="*/ 4275 h 4412"/>
                    <a:gd name="T4" fmla="*/ 715 w 715"/>
                    <a:gd name="T5" fmla="*/ 9 h 4412"/>
                    <a:gd name="T6" fmla="*/ 52 w 715"/>
                    <a:gd name="T7" fmla="*/ 0 h 4412"/>
                    <a:gd name="T8" fmla="*/ 0 w 715"/>
                    <a:gd name="T9" fmla="*/ 4252 h 44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15" h="4412">
                      <a:moveTo>
                        <a:pt x="0" y="4252"/>
                      </a:moveTo>
                      <a:cubicBezTo>
                        <a:pt x="196" y="4412"/>
                        <a:pt x="476" y="4402"/>
                        <a:pt x="663" y="4275"/>
                      </a:cubicBezTo>
                      <a:cubicBezTo>
                        <a:pt x="715" y="9"/>
                        <a:pt x="715" y="9"/>
                        <a:pt x="715" y="9"/>
                      </a:cubicBezTo>
                      <a:cubicBezTo>
                        <a:pt x="52" y="0"/>
                        <a:pt x="52" y="0"/>
                        <a:pt x="52" y="0"/>
                      </a:cubicBezTo>
                      <a:lnTo>
                        <a:pt x="0" y="42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5" name="Group 17"/>
              <p:cNvGrpSpPr/>
              <p:nvPr/>
            </p:nvGrpSpPr>
            <p:grpSpPr>
              <a:xfrm>
                <a:off x="7565173" y="1668270"/>
                <a:ext cx="3500825" cy="3500217"/>
                <a:chOff x="2116873" y="2201895"/>
                <a:chExt cx="3500825" cy="3500217"/>
              </a:xfrm>
            </p:grpSpPr>
            <p:sp>
              <p:nvSpPr>
                <p:cNvPr id="24" name="Oval 11"/>
                <p:cNvSpPr>
                  <a:spLocks noChangeArrowheads="1"/>
                </p:cNvSpPr>
                <p:nvPr/>
              </p:nvSpPr>
              <p:spPr bwMode="auto">
                <a:xfrm>
                  <a:off x="2116873" y="2201895"/>
                  <a:ext cx="3500825" cy="3500217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7" name="Oval 12"/>
                <p:cNvSpPr>
                  <a:spLocks noChangeArrowheads="1"/>
                </p:cNvSpPr>
                <p:nvPr/>
              </p:nvSpPr>
              <p:spPr bwMode="auto">
                <a:xfrm>
                  <a:off x="2377993" y="2463014"/>
                  <a:ext cx="2979193" cy="2978585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8" name="Oval 13"/>
                <p:cNvSpPr>
                  <a:spLocks noChangeArrowheads="1"/>
                </p:cNvSpPr>
                <p:nvPr/>
              </p:nvSpPr>
              <p:spPr bwMode="auto">
                <a:xfrm>
                  <a:off x="2693765" y="2778180"/>
                  <a:ext cx="2347648" cy="2347648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9" name="Oval 14"/>
                <p:cNvSpPr>
                  <a:spLocks noChangeArrowheads="1"/>
                </p:cNvSpPr>
                <p:nvPr/>
              </p:nvSpPr>
              <p:spPr bwMode="auto">
                <a:xfrm>
                  <a:off x="2996179" y="3079985"/>
                  <a:ext cx="1742822" cy="1744036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8" name="Oval 15"/>
                <p:cNvSpPr>
                  <a:spLocks noChangeArrowheads="1"/>
                </p:cNvSpPr>
                <p:nvPr/>
              </p:nvSpPr>
              <p:spPr bwMode="auto">
                <a:xfrm>
                  <a:off x="3284018" y="3368432"/>
                  <a:ext cx="1166537" cy="1167144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9" name="Oval 16"/>
                <p:cNvSpPr>
                  <a:spLocks noChangeArrowheads="1"/>
                </p:cNvSpPr>
                <p:nvPr/>
              </p:nvSpPr>
              <p:spPr bwMode="auto">
                <a:xfrm>
                  <a:off x="3530563" y="3615584"/>
                  <a:ext cx="672839" cy="67283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31" name="Oval 17"/>
                <p:cNvSpPr>
                  <a:spLocks noChangeArrowheads="1"/>
                </p:cNvSpPr>
                <p:nvPr/>
              </p:nvSpPr>
              <p:spPr bwMode="auto">
                <a:xfrm>
                  <a:off x="3709096" y="3794117"/>
                  <a:ext cx="315773" cy="315773"/>
                </a:xfrm>
                <a:prstGeom prst="ellipse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</p:grpSp>
        <p:grpSp>
          <p:nvGrpSpPr>
            <p:cNvPr id="32" name="Group 25"/>
            <p:cNvGrpSpPr/>
            <p:nvPr/>
          </p:nvGrpSpPr>
          <p:grpSpPr>
            <a:xfrm rot="840000">
              <a:off x="10023" y="1597"/>
              <a:ext cx="2214" cy="2262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0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1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2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6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7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8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3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4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42" name="Group 34"/>
            <p:cNvGrpSpPr/>
            <p:nvPr/>
          </p:nvGrpSpPr>
          <p:grpSpPr>
            <a:xfrm rot="20700000">
              <a:off x="8166" y="2555"/>
              <a:ext cx="2622" cy="2679"/>
              <a:chOff x="5920323" y="2302554"/>
              <a:chExt cx="2180669" cy="2227927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5" name="Freeform 21"/>
              <p:cNvSpPr/>
              <p:nvPr/>
            </p:nvSpPr>
            <p:spPr bwMode="auto">
              <a:xfrm>
                <a:off x="7879324" y="4300937"/>
                <a:ext cx="221668" cy="229544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2" name="Freeform 22"/>
              <p:cNvSpPr/>
              <p:nvPr/>
            </p:nvSpPr>
            <p:spPr bwMode="auto">
              <a:xfrm>
                <a:off x="7375227" y="3756332"/>
                <a:ext cx="554732" cy="640248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6" name="Freeform 23"/>
              <p:cNvSpPr/>
              <p:nvPr/>
            </p:nvSpPr>
            <p:spPr bwMode="auto">
              <a:xfrm>
                <a:off x="7363975" y="3746206"/>
                <a:ext cx="155280" cy="247548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6" name="Freeform 24"/>
              <p:cNvSpPr/>
              <p:nvPr/>
            </p:nvSpPr>
            <p:spPr bwMode="auto">
              <a:xfrm>
                <a:off x="5920323" y="2783021"/>
                <a:ext cx="534478" cy="459088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7" name="Freeform 25"/>
              <p:cNvSpPr/>
              <p:nvPr/>
            </p:nvSpPr>
            <p:spPr bwMode="auto">
              <a:xfrm>
                <a:off x="6315274" y="2361065"/>
                <a:ext cx="198038" cy="517599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8" name="Freeform 26"/>
              <p:cNvSpPr/>
              <p:nvPr/>
            </p:nvSpPr>
            <p:spPr bwMode="auto">
              <a:xfrm>
                <a:off x="6053930" y="2855670"/>
                <a:ext cx="569359" cy="690883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9" name="Freeform 27"/>
              <p:cNvSpPr/>
              <p:nvPr/>
            </p:nvSpPr>
            <p:spPr bwMode="auto">
              <a:xfrm>
                <a:off x="6363658" y="2302554"/>
                <a:ext cx="541229" cy="755020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0" name="Freeform 28"/>
              <p:cNvSpPr/>
              <p:nvPr/>
            </p:nvSpPr>
            <p:spPr bwMode="auto">
              <a:xfrm>
                <a:off x="6451425" y="2878664"/>
                <a:ext cx="1019446" cy="1046451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51" name="Group 43"/>
            <p:cNvGrpSpPr/>
            <p:nvPr/>
          </p:nvGrpSpPr>
          <p:grpSpPr>
            <a:xfrm rot="240000">
              <a:off x="8420" y="1198"/>
              <a:ext cx="2838" cy="2900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52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3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4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5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6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7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8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9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</p:grpSp>
      <p:sp>
        <p:nvSpPr>
          <p:cNvPr id="2" name="文本框 1"/>
          <p:cNvSpPr txBox="1"/>
          <p:nvPr/>
        </p:nvSpPr>
        <p:spPr>
          <a:xfrm>
            <a:off x="987425" y="5492750"/>
            <a:ext cx="3194685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chemeClr val="tx2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彼得 </a:t>
            </a:r>
            <a:r>
              <a:rPr lang="en-US" b="1">
                <a:solidFill>
                  <a:schemeClr val="tx2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· </a:t>
            </a:r>
            <a:r>
              <a:rPr b="1">
                <a:solidFill>
                  <a:schemeClr val="tx2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德鲁克</a:t>
            </a:r>
            <a:r>
              <a:rPr>
                <a:solidFill>
                  <a:schemeClr val="tx2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(Peter Drucker) </a:t>
            </a:r>
            <a:endParaRPr lang="zh-CN" altLang="en-US">
              <a:solidFill>
                <a:schemeClr val="tx2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2"/>
          <a:srcRect l="584" t="581"/>
          <a:stretch>
            <a:fillRect/>
          </a:stretch>
        </p:blipFill>
        <p:spPr>
          <a:xfrm>
            <a:off x="1306830" y="2097405"/>
            <a:ext cx="2376805" cy="3257550"/>
          </a:xfrm>
          <a:prstGeom prst="rect">
            <a:avLst/>
          </a:prstGeom>
        </p:spPr>
      </p:pic>
    </p:spTree>
  </p:cSld>
  <p:clrMapOvr>
    <a:masterClrMapping/>
  </p:clrMapOvr>
  <p:transition>
    <p:rand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" name="组合 39"/>
          <p:cNvGrpSpPr/>
          <p:nvPr/>
        </p:nvGrpSpPr>
        <p:grpSpPr>
          <a:xfrm>
            <a:off x="265430" y="267970"/>
            <a:ext cx="438785" cy="622300"/>
            <a:chOff x="418" y="422"/>
            <a:chExt cx="691" cy="980"/>
          </a:xfrm>
          <a:solidFill>
            <a:srgbClr val="0070C0"/>
          </a:solidFill>
        </p:grpSpPr>
        <p:sp>
          <p:nvSpPr>
            <p:cNvPr id="41" name="Freeform 5"/>
            <p:cNvSpPr/>
            <p:nvPr/>
          </p:nvSpPr>
          <p:spPr bwMode="auto">
            <a:xfrm>
              <a:off x="425" y="422"/>
              <a:ext cx="414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6"/>
            <p:cNvSpPr/>
            <p:nvPr/>
          </p:nvSpPr>
          <p:spPr bwMode="auto">
            <a:xfrm>
              <a:off x="695" y="696"/>
              <a:ext cx="414" cy="423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7"/>
            <p:cNvSpPr/>
            <p:nvPr/>
          </p:nvSpPr>
          <p:spPr bwMode="auto">
            <a:xfrm>
              <a:off x="418" y="982"/>
              <a:ext cx="411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cxnSp>
        <p:nvCxnSpPr>
          <p:cNvPr id="45" name="直接连接符 44"/>
          <p:cNvCxnSpPr/>
          <p:nvPr/>
        </p:nvCxnSpPr>
        <p:spPr>
          <a:xfrm>
            <a:off x="874395" y="921385"/>
            <a:ext cx="10248900" cy="0"/>
          </a:xfrm>
          <a:prstGeom prst="line">
            <a:avLst/>
          </a:prstGeom>
          <a:ln w="9525">
            <a:solidFill>
              <a:schemeClr val="tx1">
                <a:lumMod val="65000"/>
                <a:lumOff val="3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矩形 3"/>
          <p:cNvSpPr>
            <a:spLocks noChangeArrowheads="1"/>
          </p:cNvSpPr>
          <p:nvPr/>
        </p:nvSpPr>
        <p:spPr bwMode="auto">
          <a:xfrm>
            <a:off x="789323" y="338657"/>
            <a:ext cx="2726690" cy="548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8760" tIns="59381" rIns="118760" bIns="5938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9pPr>
          </a:lstStyle>
          <a:p>
            <a:pPr algn="l">
              <a:spcBef>
                <a:spcPct val="0"/>
              </a:spcBef>
              <a:buNone/>
            </a:pPr>
            <a:r>
              <a:rPr lang="zh-CN" alt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目标管理的应用</a:t>
            </a:r>
            <a:endParaRPr lang="en-US" altLang="zh-CN" sz="2800" b="1" smtClean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9" name="组合 38"/>
          <p:cNvGrpSpPr/>
          <p:nvPr/>
        </p:nvGrpSpPr>
        <p:grpSpPr>
          <a:xfrm>
            <a:off x="10817225" y="164465"/>
            <a:ext cx="1038860" cy="1056005"/>
            <a:chOff x="8166" y="1198"/>
            <a:chExt cx="5105" cy="5191"/>
          </a:xfrm>
        </p:grpSpPr>
        <p:grpSp>
          <p:nvGrpSpPr>
            <p:cNvPr id="82" name="Group 81"/>
            <p:cNvGrpSpPr/>
            <p:nvPr/>
          </p:nvGrpSpPr>
          <p:grpSpPr>
            <a:xfrm>
              <a:off x="8983" y="2373"/>
              <a:ext cx="4288" cy="4016"/>
              <a:chOff x="7133415" y="1668270"/>
              <a:chExt cx="4322441" cy="4047961"/>
            </a:xfrm>
          </p:grpSpPr>
          <p:grpSp>
            <p:nvGrpSpPr>
              <p:cNvPr id="6" name="Group 9"/>
              <p:cNvGrpSpPr/>
              <p:nvPr/>
            </p:nvGrpSpPr>
            <p:grpSpPr>
              <a:xfrm>
                <a:off x="7133415" y="2987835"/>
                <a:ext cx="4322441" cy="2728396"/>
                <a:chOff x="1685115" y="3521460"/>
                <a:chExt cx="4322441" cy="2728396"/>
              </a:xfrm>
              <a:solidFill>
                <a:schemeClr val="tx1">
                  <a:lumMod val="85000"/>
                  <a:lumOff val="15000"/>
                </a:schemeClr>
              </a:solidFill>
            </p:grpSpPr>
            <p:sp>
              <p:nvSpPr>
                <p:cNvPr id="16" name="Freeform 10"/>
                <p:cNvSpPr/>
                <p:nvPr/>
              </p:nvSpPr>
              <p:spPr bwMode="auto">
                <a:xfrm>
                  <a:off x="3925886" y="4199156"/>
                  <a:ext cx="2081670" cy="2050700"/>
                </a:xfrm>
                <a:custGeom>
                  <a:gdLst>
                    <a:gd name="T0" fmla="*/ 3577 w 3638"/>
                    <a:gd name="T1" fmla="*/ 3090 h 3585"/>
                    <a:gd name="T2" fmla="*/ 3555 w 3638"/>
                    <a:gd name="T3" fmla="*/ 3072 h 3585"/>
                    <a:gd name="T4" fmla="*/ 3556 w 3638"/>
                    <a:gd name="T5" fmla="*/ 3071 h 3585"/>
                    <a:gd name="T6" fmla="*/ 468 w 3638"/>
                    <a:gd name="T7" fmla="*/ 0 h 3585"/>
                    <a:gd name="T8" fmla="*/ 0 w 3638"/>
                    <a:gd name="T9" fmla="*/ 470 h 3585"/>
                    <a:gd name="T10" fmla="*/ 3062 w 3638"/>
                    <a:gd name="T11" fmla="*/ 3516 h 3585"/>
                    <a:gd name="T12" fmla="*/ 3067 w 3638"/>
                    <a:gd name="T13" fmla="*/ 3522 h 3585"/>
                    <a:gd name="T14" fmla="*/ 3084 w 3638"/>
                    <a:gd name="T15" fmla="*/ 3537 h 3585"/>
                    <a:gd name="T16" fmla="*/ 3088 w 3638"/>
                    <a:gd name="T17" fmla="*/ 3541 h 3585"/>
                    <a:gd name="T18" fmla="*/ 3088 w 3638"/>
                    <a:gd name="T19" fmla="*/ 3540 h 3585"/>
                    <a:gd name="T20" fmla="*/ 3432 w 3638"/>
                    <a:gd name="T21" fmla="*/ 3436 h 3585"/>
                    <a:gd name="T22" fmla="*/ 3577 w 3638"/>
                    <a:gd name="T23" fmla="*/ 309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8" h="3585">
                      <a:moveTo>
                        <a:pt x="3577" y="3090"/>
                      </a:moveTo>
                      <a:cubicBezTo>
                        <a:pt x="3570" y="3083"/>
                        <a:pt x="3563" y="3077"/>
                        <a:pt x="3555" y="3072"/>
                      </a:cubicBezTo>
                      <a:cubicBezTo>
                        <a:pt x="3556" y="3071"/>
                        <a:pt x="3556" y="3071"/>
                        <a:pt x="3556" y="3071"/>
                      </a:cubicBezTo>
                      <a:cubicBezTo>
                        <a:pt x="468" y="0"/>
                        <a:pt x="468" y="0"/>
                        <a:pt x="468" y="0"/>
                      </a:cubicBez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3062" y="3516"/>
                        <a:pt x="3062" y="3516"/>
                        <a:pt x="3062" y="3516"/>
                      </a:cubicBezTo>
                      <a:cubicBezTo>
                        <a:pt x="3064" y="3518"/>
                        <a:pt x="3065" y="3520"/>
                        <a:pt x="3067" y="3522"/>
                      </a:cubicBezTo>
                      <a:cubicBezTo>
                        <a:pt x="3072" y="3528"/>
                        <a:pt x="3078" y="3533"/>
                        <a:pt x="3084" y="3537"/>
                      </a:cubicBezTo>
                      <a:cubicBezTo>
                        <a:pt x="3088" y="3541"/>
                        <a:pt x="3088" y="3541"/>
                        <a:pt x="3088" y="3541"/>
                      </a:cubicBezTo>
                      <a:cubicBezTo>
                        <a:pt x="3088" y="3540"/>
                        <a:pt x="3088" y="3540"/>
                        <a:pt x="3088" y="3540"/>
                      </a:cubicBezTo>
                      <a:cubicBezTo>
                        <a:pt x="3160" y="3585"/>
                        <a:pt x="3305" y="3544"/>
                        <a:pt x="3432" y="3436"/>
                      </a:cubicBezTo>
                      <a:cubicBezTo>
                        <a:pt x="3573" y="3317"/>
                        <a:pt x="3638" y="3162"/>
                        <a:pt x="3577" y="309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7" name="Freeform 11"/>
                <p:cNvSpPr/>
                <p:nvPr/>
              </p:nvSpPr>
              <p:spPr bwMode="auto">
                <a:xfrm>
                  <a:off x="1685115" y="4199156"/>
                  <a:ext cx="2081063" cy="2050700"/>
                </a:xfrm>
                <a:custGeom>
                  <a:gdLst>
                    <a:gd name="T0" fmla="*/ 3637 w 3637"/>
                    <a:gd name="T1" fmla="*/ 470 h 3585"/>
                    <a:gd name="T2" fmla="*/ 3169 w 3637"/>
                    <a:gd name="T3" fmla="*/ 0 h 3585"/>
                    <a:gd name="T4" fmla="*/ 82 w 3637"/>
                    <a:gd name="T5" fmla="*/ 3071 h 3585"/>
                    <a:gd name="T6" fmla="*/ 83 w 3637"/>
                    <a:gd name="T7" fmla="*/ 3072 h 3585"/>
                    <a:gd name="T8" fmla="*/ 61 w 3637"/>
                    <a:gd name="T9" fmla="*/ 3090 h 3585"/>
                    <a:gd name="T10" fmla="*/ 205 w 3637"/>
                    <a:gd name="T11" fmla="*/ 3436 h 3585"/>
                    <a:gd name="T12" fmla="*/ 549 w 3637"/>
                    <a:gd name="T13" fmla="*/ 3540 h 3585"/>
                    <a:gd name="T14" fmla="*/ 550 w 3637"/>
                    <a:gd name="T15" fmla="*/ 3541 h 3585"/>
                    <a:gd name="T16" fmla="*/ 553 w 3637"/>
                    <a:gd name="T17" fmla="*/ 3537 h 3585"/>
                    <a:gd name="T18" fmla="*/ 570 w 3637"/>
                    <a:gd name="T19" fmla="*/ 3522 h 3585"/>
                    <a:gd name="T20" fmla="*/ 575 w 3637"/>
                    <a:gd name="T21" fmla="*/ 3516 h 3585"/>
                    <a:gd name="T22" fmla="*/ 3637 w 3637"/>
                    <a:gd name="T23" fmla="*/ 47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7" h="3585">
                      <a:moveTo>
                        <a:pt x="3637" y="470"/>
                      </a:moveTo>
                      <a:cubicBezTo>
                        <a:pt x="3169" y="0"/>
                        <a:pt x="3169" y="0"/>
                        <a:pt x="3169" y="0"/>
                      </a:cubicBezTo>
                      <a:cubicBezTo>
                        <a:pt x="82" y="3071"/>
                        <a:pt x="82" y="3071"/>
                        <a:pt x="82" y="3071"/>
                      </a:cubicBezTo>
                      <a:cubicBezTo>
                        <a:pt x="83" y="3072"/>
                        <a:pt x="83" y="3072"/>
                        <a:pt x="83" y="3072"/>
                      </a:cubicBezTo>
                      <a:cubicBezTo>
                        <a:pt x="74" y="3077"/>
                        <a:pt x="67" y="3083"/>
                        <a:pt x="61" y="3090"/>
                      </a:cubicBezTo>
                      <a:cubicBezTo>
                        <a:pt x="0" y="3162"/>
                        <a:pt x="65" y="3317"/>
                        <a:pt x="205" y="3436"/>
                      </a:cubicBezTo>
                      <a:cubicBezTo>
                        <a:pt x="332" y="3544"/>
                        <a:pt x="477" y="3585"/>
                        <a:pt x="549" y="3540"/>
                      </a:cubicBezTo>
                      <a:cubicBezTo>
                        <a:pt x="550" y="3541"/>
                        <a:pt x="550" y="3541"/>
                        <a:pt x="550" y="3541"/>
                      </a:cubicBezTo>
                      <a:cubicBezTo>
                        <a:pt x="553" y="3537"/>
                        <a:pt x="553" y="3537"/>
                        <a:pt x="553" y="3537"/>
                      </a:cubicBezTo>
                      <a:cubicBezTo>
                        <a:pt x="560" y="3533"/>
                        <a:pt x="565" y="3528"/>
                        <a:pt x="570" y="3522"/>
                      </a:cubicBezTo>
                      <a:cubicBezTo>
                        <a:pt x="572" y="3520"/>
                        <a:pt x="574" y="3518"/>
                        <a:pt x="575" y="3516"/>
                      </a:cubicBezTo>
                      <a:lnTo>
                        <a:pt x="3637" y="4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8" name="Freeform 12"/>
                <p:cNvSpPr/>
                <p:nvPr/>
              </p:nvSpPr>
              <p:spPr bwMode="auto">
                <a:xfrm>
                  <a:off x="3668410" y="3521460"/>
                  <a:ext cx="411112" cy="2598444"/>
                </a:xfrm>
                <a:custGeom>
                  <a:gdLst>
                    <a:gd name="T0" fmla="*/ 667 w 719"/>
                    <a:gd name="T1" fmla="*/ 4334 h 4542"/>
                    <a:gd name="T2" fmla="*/ 666 w 719"/>
                    <a:gd name="T3" fmla="*/ 4326 h 4542"/>
                    <a:gd name="T4" fmla="*/ 719 w 719"/>
                    <a:gd name="T5" fmla="*/ 8 h 4542"/>
                    <a:gd name="T6" fmla="*/ 56 w 719"/>
                    <a:gd name="T7" fmla="*/ 0 h 4542"/>
                    <a:gd name="T8" fmla="*/ 2 w 719"/>
                    <a:gd name="T9" fmla="*/ 4354 h 4542"/>
                    <a:gd name="T10" fmla="*/ 4 w 719"/>
                    <a:gd name="T11" fmla="*/ 4354 h 4542"/>
                    <a:gd name="T12" fmla="*/ 1 w 719"/>
                    <a:gd name="T13" fmla="*/ 4383 h 4542"/>
                    <a:gd name="T14" fmla="*/ 347 w 719"/>
                    <a:gd name="T15" fmla="*/ 4529 h 4542"/>
                    <a:gd name="T16" fmla="*/ 665 w 719"/>
                    <a:gd name="T17" fmla="*/ 4362 h 4542"/>
                    <a:gd name="T18" fmla="*/ 666 w 719"/>
                    <a:gd name="T19" fmla="*/ 4362 h 4542"/>
                    <a:gd name="T20" fmla="*/ 666 w 719"/>
                    <a:gd name="T21" fmla="*/ 4357 h 4542"/>
                    <a:gd name="T22" fmla="*/ 667 w 719"/>
                    <a:gd name="T23" fmla="*/ 4334 h 454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19" h="4542">
                      <a:moveTo>
                        <a:pt x="667" y="4334"/>
                      </a:moveTo>
                      <a:cubicBezTo>
                        <a:pt x="667" y="4332"/>
                        <a:pt x="667" y="4329"/>
                        <a:pt x="666" y="4326"/>
                      </a:cubicBezTo>
                      <a:cubicBezTo>
                        <a:pt x="719" y="8"/>
                        <a:pt x="719" y="8"/>
                        <a:pt x="719" y="8"/>
                      </a:cubicBezTo>
                      <a:cubicBezTo>
                        <a:pt x="56" y="0"/>
                        <a:pt x="56" y="0"/>
                        <a:pt x="56" y="0"/>
                      </a:cubicBezTo>
                      <a:cubicBezTo>
                        <a:pt x="2" y="4354"/>
                        <a:pt x="2" y="4354"/>
                        <a:pt x="2" y="4354"/>
                      </a:cubicBezTo>
                      <a:cubicBezTo>
                        <a:pt x="4" y="4354"/>
                        <a:pt x="4" y="4354"/>
                        <a:pt x="4" y="4354"/>
                      </a:cubicBezTo>
                      <a:cubicBezTo>
                        <a:pt x="1" y="4364"/>
                        <a:pt x="0" y="4373"/>
                        <a:pt x="1" y="4383"/>
                      </a:cubicBezTo>
                      <a:cubicBezTo>
                        <a:pt x="8" y="4477"/>
                        <a:pt x="163" y="4542"/>
                        <a:pt x="347" y="4529"/>
                      </a:cubicBezTo>
                      <a:cubicBezTo>
                        <a:pt x="512" y="4517"/>
                        <a:pt x="645" y="4445"/>
                        <a:pt x="665" y="4362"/>
                      </a:cubicBezTo>
                      <a:cubicBezTo>
                        <a:pt x="666" y="4362"/>
                        <a:pt x="666" y="4362"/>
                        <a:pt x="666" y="4362"/>
                      </a:cubicBezTo>
                      <a:cubicBezTo>
                        <a:pt x="666" y="4357"/>
                        <a:pt x="666" y="4357"/>
                        <a:pt x="666" y="4357"/>
                      </a:cubicBezTo>
                      <a:cubicBezTo>
                        <a:pt x="667" y="4350"/>
                        <a:pt x="668" y="4342"/>
                        <a:pt x="667" y="433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19" name="Group 13"/>
              <p:cNvGrpSpPr/>
              <p:nvPr/>
            </p:nvGrpSpPr>
            <p:grpSpPr>
              <a:xfrm>
                <a:off x="7876695" y="2814767"/>
                <a:ext cx="2864422" cy="2524359"/>
                <a:chOff x="2428395" y="3348392"/>
                <a:chExt cx="2864422" cy="2524359"/>
              </a:xfrm>
              <a:solidFill>
                <a:schemeClr val="tx1">
                  <a:alpha val="50000"/>
                </a:schemeClr>
              </a:solidFill>
            </p:grpSpPr>
            <p:sp>
              <p:nvSpPr>
                <p:cNvPr id="20" name="Freeform 14"/>
                <p:cNvSpPr/>
                <p:nvPr/>
              </p:nvSpPr>
              <p:spPr bwMode="auto">
                <a:xfrm>
                  <a:off x="2428395" y="4143896"/>
                  <a:ext cx="1392436" cy="1374218"/>
                </a:xfrm>
                <a:custGeom>
                  <a:gdLst>
                    <a:gd name="T0" fmla="*/ 0 w 2434"/>
                    <a:gd name="T1" fmla="*/ 1956 h 2402"/>
                    <a:gd name="T2" fmla="*/ 492 w 2434"/>
                    <a:gd name="T3" fmla="*/ 2402 h 2402"/>
                    <a:gd name="T4" fmla="*/ 2434 w 2434"/>
                    <a:gd name="T5" fmla="*/ 470 h 2402"/>
                    <a:gd name="T6" fmla="*/ 1966 w 2434"/>
                    <a:gd name="T7" fmla="*/ 0 h 2402"/>
                    <a:gd name="T8" fmla="*/ 0 w 2434"/>
                    <a:gd name="T9" fmla="*/ 1956 h 240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34" h="2402">
                      <a:moveTo>
                        <a:pt x="0" y="1956"/>
                      </a:moveTo>
                      <a:cubicBezTo>
                        <a:pt x="90" y="2246"/>
                        <a:pt x="246" y="2330"/>
                        <a:pt x="492" y="2402"/>
                      </a:cubicBezTo>
                      <a:cubicBezTo>
                        <a:pt x="2434" y="470"/>
                        <a:pt x="2434" y="470"/>
                        <a:pt x="2434" y="470"/>
                      </a:cubicBezTo>
                      <a:cubicBezTo>
                        <a:pt x="1966" y="0"/>
                        <a:pt x="1966" y="0"/>
                        <a:pt x="1966" y="0"/>
                      </a:cubicBezTo>
                      <a:lnTo>
                        <a:pt x="0" y="195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1" name="Freeform 15"/>
                <p:cNvSpPr/>
                <p:nvPr/>
              </p:nvSpPr>
              <p:spPr bwMode="auto">
                <a:xfrm>
                  <a:off x="3877913" y="4151183"/>
                  <a:ext cx="1414904" cy="1392435"/>
                </a:xfrm>
                <a:custGeom>
                  <a:gdLst>
                    <a:gd name="T0" fmla="*/ 468 w 2473"/>
                    <a:gd name="T1" fmla="*/ 0 h 2434"/>
                    <a:gd name="T2" fmla="*/ 0 w 2473"/>
                    <a:gd name="T3" fmla="*/ 470 h 2434"/>
                    <a:gd name="T4" fmla="*/ 1974 w 2473"/>
                    <a:gd name="T5" fmla="*/ 2434 h 2434"/>
                    <a:gd name="T6" fmla="*/ 2473 w 2473"/>
                    <a:gd name="T7" fmla="*/ 1994 h 2434"/>
                    <a:gd name="T8" fmla="*/ 468 w 2473"/>
                    <a:gd name="T9" fmla="*/ 0 h 243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73" h="2434">
                      <a:moveTo>
                        <a:pt x="468" y="0"/>
                      </a:move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1974" y="2434"/>
                        <a:pt x="1974" y="2434"/>
                        <a:pt x="1974" y="2434"/>
                      </a:cubicBezTo>
                      <a:cubicBezTo>
                        <a:pt x="2200" y="2366"/>
                        <a:pt x="2332" y="2258"/>
                        <a:pt x="2473" y="1994"/>
                      </a:cubicBezTo>
                      <a:lnTo>
                        <a:pt x="468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4" name="Freeform 16"/>
                <p:cNvSpPr/>
                <p:nvPr/>
              </p:nvSpPr>
              <p:spPr bwMode="auto">
                <a:xfrm>
                  <a:off x="3670232" y="3348392"/>
                  <a:ext cx="409290" cy="2524359"/>
                </a:xfrm>
                <a:custGeom>
                  <a:gdLst>
                    <a:gd name="T0" fmla="*/ 0 w 715"/>
                    <a:gd name="T1" fmla="*/ 4252 h 4412"/>
                    <a:gd name="T2" fmla="*/ 663 w 715"/>
                    <a:gd name="T3" fmla="*/ 4275 h 4412"/>
                    <a:gd name="T4" fmla="*/ 715 w 715"/>
                    <a:gd name="T5" fmla="*/ 9 h 4412"/>
                    <a:gd name="T6" fmla="*/ 52 w 715"/>
                    <a:gd name="T7" fmla="*/ 0 h 4412"/>
                    <a:gd name="T8" fmla="*/ 0 w 715"/>
                    <a:gd name="T9" fmla="*/ 4252 h 44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15" h="4412">
                      <a:moveTo>
                        <a:pt x="0" y="4252"/>
                      </a:moveTo>
                      <a:cubicBezTo>
                        <a:pt x="196" y="4412"/>
                        <a:pt x="476" y="4402"/>
                        <a:pt x="663" y="4275"/>
                      </a:cubicBezTo>
                      <a:cubicBezTo>
                        <a:pt x="715" y="9"/>
                        <a:pt x="715" y="9"/>
                        <a:pt x="715" y="9"/>
                      </a:cubicBezTo>
                      <a:cubicBezTo>
                        <a:pt x="52" y="0"/>
                        <a:pt x="52" y="0"/>
                        <a:pt x="52" y="0"/>
                      </a:cubicBezTo>
                      <a:lnTo>
                        <a:pt x="0" y="42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5" name="Group 17"/>
              <p:cNvGrpSpPr/>
              <p:nvPr/>
            </p:nvGrpSpPr>
            <p:grpSpPr>
              <a:xfrm>
                <a:off x="7565173" y="1668270"/>
                <a:ext cx="3500825" cy="3500217"/>
                <a:chOff x="2116873" y="2201895"/>
                <a:chExt cx="3500825" cy="3500217"/>
              </a:xfrm>
            </p:grpSpPr>
            <p:sp>
              <p:nvSpPr>
                <p:cNvPr id="24" name="Oval 11"/>
                <p:cNvSpPr>
                  <a:spLocks noChangeArrowheads="1"/>
                </p:cNvSpPr>
                <p:nvPr/>
              </p:nvSpPr>
              <p:spPr bwMode="auto">
                <a:xfrm>
                  <a:off x="2116873" y="2201895"/>
                  <a:ext cx="3500825" cy="3500217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7" name="Oval 12"/>
                <p:cNvSpPr>
                  <a:spLocks noChangeArrowheads="1"/>
                </p:cNvSpPr>
                <p:nvPr/>
              </p:nvSpPr>
              <p:spPr bwMode="auto">
                <a:xfrm>
                  <a:off x="2377993" y="2463014"/>
                  <a:ext cx="2979193" cy="2978585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8" name="Oval 13"/>
                <p:cNvSpPr>
                  <a:spLocks noChangeArrowheads="1"/>
                </p:cNvSpPr>
                <p:nvPr/>
              </p:nvSpPr>
              <p:spPr bwMode="auto">
                <a:xfrm>
                  <a:off x="2693765" y="2778180"/>
                  <a:ext cx="2347648" cy="2347648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9" name="Oval 14"/>
                <p:cNvSpPr>
                  <a:spLocks noChangeArrowheads="1"/>
                </p:cNvSpPr>
                <p:nvPr/>
              </p:nvSpPr>
              <p:spPr bwMode="auto">
                <a:xfrm>
                  <a:off x="2996179" y="3079985"/>
                  <a:ext cx="1742822" cy="1744036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8" name="Oval 15"/>
                <p:cNvSpPr>
                  <a:spLocks noChangeArrowheads="1"/>
                </p:cNvSpPr>
                <p:nvPr/>
              </p:nvSpPr>
              <p:spPr bwMode="auto">
                <a:xfrm>
                  <a:off x="3284018" y="3368432"/>
                  <a:ext cx="1166537" cy="1167144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9" name="Oval 16"/>
                <p:cNvSpPr>
                  <a:spLocks noChangeArrowheads="1"/>
                </p:cNvSpPr>
                <p:nvPr/>
              </p:nvSpPr>
              <p:spPr bwMode="auto">
                <a:xfrm>
                  <a:off x="3530563" y="3615584"/>
                  <a:ext cx="672839" cy="67283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31" name="Oval 17"/>
                <p:cNvSpPr>
                  <a:spLocks noChangeArrowheads="1"/>
                </p:cNvSpPr>
                <p:nvPr/>
              </p:nvSpPr>
              <p:spPr bwMode="auto">
                <a:xfrm>
                  <a:off x="3709096" y="3794117"/>
                  <a:ext cx="315773" cy="315773"/>
                </a:xfrm>
                <a:prstGeom prst="ellipse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</p:grpSp>
        <p:grpSp>
          <p:nvGrpSpPr>
            <p:cNvPr id="32" name="Group 25"/>
            <p:cNvGrpSpPr/>
            <p:nvPr/>
          </p:nvGrpSpPr>
          <p:grpSpPr>
            <a:xfrm rot="840000">
              <a:off x="10023" y="1597"/>
              <a:ext cx="2214" cy="2262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0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1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2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6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7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8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3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4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42" name="Group 34"/>
            <p:cNvGrpSpPr/>
            <p:nvPr/>
          </p:nvGrpSpPr>
          <p:grpSpPr>
            <a:xfrm rot="20700000">
              <a:off x="8166" y="2555"/>
              <a:ext cx="2622" cy="2679"/>
              <a:chOff x="5920323" y="2302554"/>
              <a:chExt cx="2180669" cy="2227927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5" name="Freeform 21"/>
              <p:cNvSpPr/>
              <p:nvPr/>
            </p:nvSpPr>
            <p:spPr bwMode="auto">
              <a:xfrm>
                <a:off x="7879324" y="4300937"/>
                <a:ext cx="221668" cy="229544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2" name="Freeform 22"/>
              <p:cNvSpPr/>
              <p:nvPr/>
            </p:nvSpPr>
            <p:spPr bwMode="auto">
              <a:xfrm>
                <a:off x="7375227" y="3756332"/>
                <a:ext cx="554732" cy="640248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6" name="Freeform 23"/>
              <p:cNvSpPr/>
              <p:nvPr/>
            </p:nvSpPr>
            <p:spPr bwMode="auto">
              <a:xfrm>
                <a:off x="7363975" y="3746206"/>
                <a:ext cx="155280" cy="247548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6" name="Freeform 24"/>
              <p:cNvSpPr/>
              <p:nvPr/>
            </p:nvSpPr>
            <p:spPr bwMode="auto">
              <a:xfrm>
                <a:off x="5920323" y="2783021"/>
                <a:ext cx="534478" cy="459088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7" name="Freeform 25"/>
              <p:cNvSpPr/>
              <p:nvPr/>
            </p:nvSpPr>
            <p:spPr bwMode="auto">
              <a:xfrm>
                <a:off x="6315274" y="2361065"/>
                <a:ext cx="198038" cy="517599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8" name="Freeform 26"/>
              <p:cNvSpPr/>
              <p:nvPr/>
            </p:nvSpPr>
            <p:spPr bwMode="auto">
              <a:xfrm>
                <a:off x="6053930" y="2855670"/>
                <a:ext cx="569359" cy="690883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9" name="Freeform 27"/>
              <p:cNvSpPr/>
              <p:nvPr/>
            </p:nvSpPr>
            <p:spPr bwMode="auto">
              <a:xfrm>
                <a:off x="6363658" y="2302554"/>
                <a:ext cx="541229" cy="755020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0" name="Freeform 28"/>
              <p:cNvSpPr/>
              <p:nvPr/>
            </p:nvSpPr>
            <p:spPr bwMode="auto">
              <a:xfrm>
                <a:off x="6451425" y="2878664"/>
                <a:ext cx="1019446" cy="1046451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51" name="Group 43"/>
            <p:cNvGrpSpPr/>
            <p:nvPr/>
          </p:nvGrpSpPr>
          <p:grpSpPr>
            <a:xfrm rot="240000">
              <a:off x="8420" y="1198"/>
              <a:ext cx="2838" cy="2900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52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3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4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5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6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7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8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9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</p:grpSp>
      <p:sp>
        <p:nvSpPr>
          <p:cNvPr id="1022" name="Freeform 981"/>
          <p:cNvSpPr>
            <a:spLocks noChangeAspect="1" noEditPoints="1"/>
          </p:cNvSpPr>
          <p:nvPr/>
        </p:nvSpPr>
        <p:spPr bwMode="auto">
          <a:xfrm>
            <a:off x="1434465" y="2983230"/>
            <a:ext cx="515620" cy="581025"/>
          </a:xfrm>
          <a:custGeom>
            <a:gdLst>
              <a:gd name="T0" fmla="*/ 564 w 2538"/>
              <a:gd name="T1" fmla="*/ 2393 h 2856"/>
              <a:gd name="T2" fmla="*/ 994 w 2538"/>
              <a:gd name="T3" fmla="*/ 2514 h 2856"/>
              <a:gd name="T4" fmla="*/ 1542 w 2538"/>
              <a:gd name="T5" fmla="*/ 2522 h 2856"/>
              <a:gd name="T6" fmla="*/ 1981 w 2538"/>
              <a:gd name="T7" fmla="*/ 2382 h 2856"/>
              <a:gd name="T8" fmla="*/ 1828 w 2538"/>
              <a:gd name="T9" fmla="*/ 2167 h 2856"/>
              <a:gd name="T10" fmla="*/ 1582 w 2538"/>
              <a:gd name="T11" fmla="*/ 1973 h 2856"/>
              <a:gd name="T12" fmla="*/ 1267 w 2538"/>
              <a:gd name="T13" fmla="*/ 1946 h 2856"/>
              <a:gd name="T14" fmla="*/ 962 w 2538"/>
              <a:gd name="T15" fmla="*/ 1914 h 2856"/>
              <a:gd name="T16" fmla="*/ 802 w 2538"/>
              <a:gd name="T17" fmla="*/ 2136 h 2856"/>
              <a:gd name="T18" fmla="*/ 1820 w 2538"/>
              <a:gd name="T19" fmla="*/ 998 h 2856"/>
              <a:gd name="T20" fmla="*/ 1926 w 2538"/>
              <a:gd name="T21" fmla="*/ 1117 h 2856"/>
              <a:gd name="T22" fmla="*/ 1832 w 2538"/>
              <a:gd name="T23" fmla="*/ 1299 h 2856"/>
              <a:gd name="T24" fmla="*/ 1801 w 2538"/>
              <a:gd name="T25" fmla="*/ 1363 h 2856"/>
              <a:gd name="T26" fmla="*/ 1849 w 2538"/>
              <a:gd name="T27" fmla="*/ 1376 h 2856"/>
              <a:gd name="T28" fmla="*/ 1943 w 2538"/>
              <a:gd name="T29" fmla="*/ 1184 h 2856"/>
              <a:gd name="T30" fmla="*/ 1904 w 2538"/>
              <a:gd name="T31" fmla="*/ 992 h 2856"/>
              <a:gd name="T32" fmla="*/ 852 w 2538"/>
              <a:gd name="T33" fmla="*/ 653 h 2856"/>
              <a:gd name="T34" fmla="*/ 778 w 2538"/>
              <a:gd name="T35" fmla="*/ 1012 h 2856"/>
              <a:gd name="T36" fmla="*/ 778 w 2538"/>
              <a:gd name="T37" fmla="*/ 1109 h 2856"/>
              <a:gd name="T38" fmla="*/ 770 w 2538"/>
              <a:gd name="T39" fmla="*/ 1117 h 2856"/>
              <a:gd name="T40" fmla="*/ 745 w 2538"/>
              <a:gd name="T41" fmla="*/ 1063 h 2856"/>
              <a:gd name="T42" fmla="*/ 649 w 2538"/>
              <a:gd name="T43" fmla="*/ 985 h 2856"/>
              <a:gd name="T44" fmla="*/ 595 w 2538"/>
              <a:gd name="T45" fmla="*/ 1203 h 2856"/>
              <a:gd name="T46" fmla="*/ 710 w 2538"/>
              <a:gd name="T47" fmla="*/ 1440 h 2856"/>
              <a:gd name="T48" fmla="*/ 994 w 2538"/>
              <a:gd name="T49" fmla="*/ 1768 h 2856"/>
              <a:gd name="T50" fmla="*/ 1430 w 2538"/>
              <a:gd name="T51" fmla="*/ 1825 h 2856"/>
              <a:gd name="T52" fmla="*/ 1749 w 2538"/>
              <a:gd name="T53" fmla="*/ 1530 h 2856"/>
              <a:gd name="T54" fmla="*/ 1622 w 2538"/>
              <a:gd name="T55" fmla="*/ 1357 h 2856"/>
              <a:gd name="T56" fmla="*/ 1728 w 2538"/>
              <a:gd name="T57" fmla="*/ 1182 h 2856"/>
              <a:gd name="T58" fmla="*/ 1530 w 2538"/>
              <a:gd name="T59" fmla="*/ 1129 h 2856"/>
              <a:gd name="T60" fmla="*/ 1473 w 2538"/>
              <a:gd name="T61" fmla="*/ 1021 h 2856"/>
              <a:gd name="T62" fmla="*/ 1463 w 2538"/>
              <a:gd name="T63" fmla="*/ 908 h 2856"/>
              <a:gd name="T64" fmla="*/ 1127 w 2538"/>
              <a:gd name="T65" fmla="*/ 856 h 2856"/>
              <a:gd name="T66" fmla="*/ 756 w 2538"/>
              <a:gd name="T67" fmla="*/ 136 h 2856"/>
              <a:gd name="T68" fmla="*/ 1042 w 2538"/>
              <a:gd name="T69" fmla="*/ 77 h 2856"/>
              <a:gd name="T70" fmla="*/ 1367 w 2538"/>
              <a:gd name="T71" fmla="*/ 0 h 2856"/>
              <a:gd name="T72" fmla="*/ 1780 w 2538"/>
              <a:gd name="T73" fmla="*/ 140 h 2856"/>
              <a:gd name="T74" fmla="*/ 1956 w 2538"/>
              <a:gd name="T75" fmla="*/ 438 h 2856"/>
              <a:gd name="T76" fmla="*/ 2050 w 2538"/>
              <a:gd name="T77" fmla="*/ 658 h 2856"/>
              <a:gd name="T78" fmla="*/ 2300 w 2538"/>
              <a:gd name="T79" fmla="*/ 823 h 2856"/>
              <a:gd name="T80" fmla="*/ 2348 w 2538"/>
              <a:gd name="T81" fmla="*/ 1148 h 2856"/>
              <a:gd name="T82" fmla="*/ 2177 w 2538"/>
              <a:gd name="T83" fmla="*/ 1393 h 2856"/>
              <a:gd name="T84" fmla="*/ 2338 w 2538"/>
              <a:gd name="T85" fmla="*/ 1537 h 2856"/>
              <a:gd name="T86" fmla="*/ 2346 w 2538"/>
              <a:gd name="T87" fmla="*/ 1716 h 2856"/>
              <a:gd name="T88" fmla="*/ 2169 w 2538"/>
              <a:gd name="T89" fmla="*/ 1848 h 2856"/>
              <a:gd name="T90" fmla="*/ 2194 w 2538"/>
              <a:gd name="T91" fmla="*/ 2008 h 2856"/>
              <a:gd name="T92" fmla="*/ 2290 w 2538"/>
              <a:gd name="T93" fmla="*/ 2182 h 2856"/>
              <a:gd name="T94" fmla="*/ 2505 w 2538"/>
              <a:gd name="T95" fmla="*/ 2434 h 2856"/>
              <a:gd name="T96" fmla="*/ 2450 w 2538"/>
              <a:gd name="T97" fmla="*/ 2852 h 2856"/>
              <a:gd name="T98" fmla="*/ 0 w 2538"/>
              <a:gd name="T99" fmla="*/ 2603 h 2856"/>
              <a:gd name="T100" fmla="*/ 190 w 2538"/>
              <a:gd name="T101" fmla="*/ 2265 h 2856"/>
              <a:gd name="T102" fmla="*/ 261 w 2538"/>
              <a:gd name="T103" fmla="*/ 2094 h 2856"/>
              <a:gd name="T104" fmla="*/ 399 w 2538"/>
              <a:gd name="T105" fmla="*/ 1944 h 2856"/>
              <a:gd name="T106" fmla="*/ 225 w 2538"/>
              <a:gd name="T107" fmla="*/ 1781 h 2856"/>
              <a:gd name="T108" fmla="*/ 173 w 2538"/>
              <a:gd name="T109" fmla="*/ 1534 h 2856"/>
              <a:gd name="T110" fmla="*/ 347 w 2538"/>
              <a:gd name="T111" fmla="*/ 1328 h 2856"/>
              <a:gd name="T112" fmla="*/ 248 w 2538"/>
              <a:gd name="T113" fmla="*/ 1113 h 2856"/>
              <a:gd name="T114" fmla="*/ 257 w 2538"/>
              <a:gd name="T115" fmla="*/ 808 h 2856"/>
              <a:gd name="T116" fmla="*/ 488 w 2538"/>
              <a:gd name="T117" fmla="*/ 674 h 2856"/>
              <a:gd name="T118" fmla="*/ 555 w 2538"/>
              <a:gd name="T119" fmla="*/ 499 h 2856"/>
              <a:gd name="T120" fmla="*/ 699 w 2538"/>
              <a:gd name="T121" fmla="*/ 188 h 28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2538" h="2856">
                <a:moveTo>
                  <a:pt x="453" y="2244"/>
                </a:moveTo>
                <a:lnTo>
                  <a:pt x="455" y="2286"/>
                </a:lnTo>
                <a:lnTo>
                  <a:pt x="474" y="2328"/>
                </a:lnTo>
                <a:lnTo>
                  <a:pt x="511" y="2361"/>
                </a:lnTo>
                <a:lnTo>
                  <a:pt x="564" y="2393"/>
                </a:lnTo>
                <a:lnTo>
                  <a:pt x="628" y="2426"/>
                </a:lnTo>
                <a:lnTo>
                  <a:pt x="706" y="2453"/>
                </a:lnTo>
                <a:lnTo>
                  <a:pt x="797" y="2478"/>
                </a:lnTo>
                <a:lnTo>
                  <a:pt x="891" y="2497"/>
                </a:lnTo>
                <a:lnTo>
                  <a:pt x="994" y="2514"/>
                </a:lnTo>
                <a:lnTo>
                  <a:pt x="1100" y="2524"/>
                </a:lnTo>
                <a:lnTo>
                  <a:pt x="1213" y="2534"/>
                </a:lnTo>
                <a:lnTo>
                  <a:pt x="1323" y="2534"/>
                </a:lnTo>
                <a:lnTo>
                  <a:pt x="1434" y="2530"/>
                </a:lnTo>
                <a:lnTo>
                  <a:pt x="1542" y="2522"/>
                </a:lnTo>
                <a:lnTo>
                  <a:pt x="1643" y="2505"/>
                </a:lnTo>
                <a:lnTo>
                  <a:pt x="1741" y="2486"/>
                </a:lnTo>
                <a:lnTo>
                  <a:pt x="1833" y="2457"/>
                </a:lnTo>
                <a:lnTo>
                  <a:pt x="1912" y="2422"/>
                </a:lnTo>
                <a:lnTo>
                  <a:pt x="1981" y="2382"/>
                </a:lnTo>
                <a:lnTo>
                  <a:pt x="2033" y="2336"/>
                </a:lnTo>
                <a:lnTo>
                  <a:pt x="2068" y="2292"/>
                </a:lnTo>
                <a:lnTo>
                  <a:pt x="2091" y="2246"/>
                </a:lnTo>
                <a:lnTo>
                  <a:pt x="1922" y="2196"/>
                </a:lnTo>
                <a:lnTo>
                  <a:pt x="1828" y="2167"/>
                </a:lnTo>
                <a:lnTo>
                  <a:pt x="1736" y="2136"/>
                </a:lnTo>
                <a:lnTo>
                  <a:pt x="1674" y="2106"/>
                </a:lnTo>
                <a:lnTo>
                  <a:pt x="1628" y="2069"/>
                </a:lnTo>
                <a:lnTo>
                  <a:pt x="1601" y="2021"/>
                </a:lnTo>
                <a:lnTo>
                  <a:pt x="1582" y="1973"/>
                </a:lnTo>
                <a:lnTo>
                  <a:pt x="1572" y="1916"/>
                </a:lnTo>
                <a:lnTo>
                  <a:pt x="1572" y="1854"/>
                </a:lnTo>
                <a:lnTo>
                  <a:pt x="1480" y="1906"/>
                </a:lnTo>
                <a:lnTo>
                  <a:pt x="1378" y="1937"/>
                </a:lnTo>
                <a:lnTo>
                  <a:pt x="1267" y="1946"/>
                </a:lnTo>
                <a:lnTo>
                  <a:pt x="1183" y="1939"/>
                </a:lnTo>
                <a:lnTo>
                  <a:pt x="1104" y="1923"/>
                </a:lnTo>
                <a:lnTo>
                  <a:pt x="1031" y="1892"/>
                </a:lnTo>
                <a:lnTo>
                  <a:pt x="964" y="1856"/>
                </a:lnTo>
                <a:lnTo>
                  <a:pt x="962" y="1914"/>
                </a:lnTo>
                <a:lnTo>
                  <a:pt x="954" y="1969"/>
                </a:lnTo>
                <a:lnTo>
                  <a:pt x="937" y="2025"/>
                </a:lnTo>
                <a:lnTo>
                  <a:pt x="906" y="2067"/>
                </a:lnTo>
                <a:lnTo>
                  <a:pt x="860" y="2104"/>
                </a:lnTo>
                <a:lnTo>
                  <a:pt x="802" y="2136"/>
                </a:lnTo>
                <a:lnTo>
                  <a:pt x="683" y="2173"/>
                </a:lnTo>
                <a:lnTo>
                  <a:pt x="564" y="2209"/>
                </a:lnTo>
                <a:lnTo>
                  <a:pt x="453" y="2244"/>
                </a:lnTo>
                <a:close/>
                <a:moveTo>
                  <a:pt x="1837" y="971"/>
                </a:moveTo>
                <a:lnTo>
                  <a:pt x="1820" y="998"/>
                </a:lnTo>
                <a:lnTo>
                  <a:pt x="1826" y="998"/>
                </a:lnTo>
                <a:lnTo>
                  <a:pt x="1872" y="1029"/>
                </a:lnTo>
                <a:lnTo>
                  <a:pt x="1904" y="1056"/>
                </a:lnTo>
                <a:lnTo>
                  <a:pt x="1920" y="1086"/>
                </a:lnTo>
                <a:lnTo>
                  <a:pt x="1926" y="1117"/>
                </a:lnTo>
                <a:lnTo>
                  <a:pt x="1920" y="1154"/>
                </a:lnTo>
                <a:lnTo>
                  <a:pt x="1906" y="1188"/>
                </a:lnTo>
                <a:lnTo>
                  <a:pt x="1887" y="1219"/>
                </a:lnTo>
                <a:lnTo>
                  <a:pt x="1860" y="1261"/>
                </a:lnTo>
                <a:lnTo>
                  <a:pt x="1832" y="1299"/>
                </a:lnTo>
                <a:lnTo>
                  <a:pt x="1810" y="1326"/>
                </a:lnTo>
                <a:lnTo>
                  <a:pt x="1805" y="1340"/>
                </a:lnTo>
                <a:lnTo>
                  <a:pt x="1797" y="1349"/>
                </a:lnTo>
                <a:lnTo>
                  <a:pt x="1797" y="1355"/>
                </a:lnTo>
                <a:lnTo>
                  <a:pt x="1801" y="1363"/>
                </a:lnTo>
                <a:lnTo>
                  <a:pt x="1805" y="1369"/>
                </a:lnTo>
                <a:lnTo>
                  <a:pt x="1814" y="1372"/>
                </a:lnTo>
                <a:lnTo>
                  <a:pt x="1826" y="1372"/>
                </a:lnTo>
                <a:lnTo>
                  <a:pt x="1847" y="1372"/>
                </a:lnTo>
                <a:lnTo>
                  <a:pt x="1849" y="1376"/>
                </a:lnTo>
                <a:lnTo>
                  <a:pt x="1870" y="1370"/>
                </a:lnTo>
                <a:lnTo>
                  <a:pt x="1891" y="1374"/>
                </a:lnTo>
                <a:lnTo>
                  <a:pt x="1914" y="1326"/>
                </a:lnTo>
                <a:lnTo>
                  <a:pt x="1931" y="1273"/>
                </a:lnTo>
                <a:lnTo>
                  <a:pt x="1943" y="1184"/>
                </a:lnTo>
                <a:lnTo>
                  <a:pt x="1935" y="1094"/>
                </a:lnTo>
                <a:lnTo>
                  <a:pt x="1933" y="1071"/>
                </a:lnTo>
                <a:lnTo>
                  <a:pt x="1926" y="1044"/>
                </a:lnTo>
                <a:lnTo>
                  <a:pt x="1914" y="1017"/>
                </a:lnTo>
                <a:lnTo>
                  <a:pt x="1904" y="992"/>
                </a:lnTo>
                <a:lnTo>
                  <a:pt x="1889" y="967"/>
                </a:lnTo>
                <a:lnTo>
                  <a:pt x="1872" y="958"/>
                </a:lnTo>
                <a:lnTo>
                  <a:pt x="1855" y="956"/>
                </a:lnTo>
                <a:lnTo>
                  <a:pt x="1837" y="971"/>
                </a:lnTo>
                <a:close/>
                <a:moveTo>
                  <a:pt x="852" y="653"/>
                </a:moveTo>
                <a:lnTo>
                  <a:pt x="845" y="668"/>
                </a:lnTo>
                <a:lnTo>
                  <a:pt x="820" y="735"/>
                </a:lnTo>
                <a:lnTo>
                  <a:pt x="799" y="800"/>
                </a:lnTo>
                <a:lnTo>
                  <a:pt x="778" y="908"/>
                </a:lnTo>
                <a:lnTo>
                  <a:pt x="778" y="1012"/>
                </a:lnTo>
                <a:lnTo>
                  <a:pt x="778" y="1040"/>
                </a:lnTo>
                <a:lnTo>
                  <a:pt x="778" y="1067"/>
                </a:lnTo>
                <a:lnTo>
                  <a:pt x="779" y="1086"/>
                </a:lnTo>
                <a:lnTo>
                  <a:pt x="779" y="1100"/>
                </a:lnTo>
                <a:lnTo>
                  <a:pt x="778" y="1109"/>
                </a:lnTo>
                <a:lnTo>
                  <a:pt x="776" y="1117"/>
                </a:lnTo>
                <a:lnTo>
                  <a:pt x="776" y="1123"/>
                </a:lnTo>
                <a:lnTo>
                  <a:pt x="776" y="1123"/>
                </a:lnTo>
                <a:lnTo>
                  <a:pt x="772" y="1119"/>
                </a:lnTo>
                <a:lnTo>
                  <a:pt x="770" y="1117"/>
                </a:lnTo>
                <a:lnTo>
                  <a:pt x="764" y="1109"/>
                </a:lnTo>
                <a:lnTo>
                  <a:pt x="762" y="1100"/>
                </a:lnTo>
                <a:lnTo>
                  <a:pt x="758" y="1088"/>
                </a:lnTo>
                <a:lnTo>
                  <a:pt x="751" y="1077"/>
                </a:lnTo>
                <a:lnTo>
                  <a:pt x="745" y="1063"/>
                </a:lnTo>
                <a:lnTo>
                  <a:pt x="737" y="1046"/>
                </a:lnTo>
                <a:lnTo>
                  <a:pt x="714" y="1008"/>
                </a:lnTo>
                <a:lnTo>
                  <a:pt x="693" y="987"/>
                </a:lnTo>
                <a:lnTo>
                  <a:pt x="672" y="977"/>
                </a:lnTo>
                <a:lnTo>
                  <a:pt x="649" y="985"/>
                </a:lnTo>
                <a:lnTo>
                  <a:pt x="630" y="1006"/>
                </a:lnTo>
                <a:lnTo>
                  <a:pt x="612" y="1040"/>
                </a:lnTo>
                <a:lnTo>
                  <a:pt x="601" y="1083"/>
                </a:lnTo>
                <a:lnTo>
                  <a:pt x="593" y="1140"/>
                </a:lnTo>
                <a:lnTo>
                  <a:pt x="595" y="1203"/>
                </a:lnTo>
                <a:lnTo>
                  <a:pt x="603" y="1261"/>
                </a:lnTo>
                <a:lnTo>
                  <a:pt x="616" y="1319"/>
                </a:lnTo>
                <a:lnTo>
                  <a:pt x="645" y="1369"/>
                </a:lnTo>
                <a:lnTo>
                  <a:pt x="672" y="1411"/>
                </a:lnTo>
                <a:lnTo>
                  <a:pt x="710" y="1440"/>
                </a:lnTo>
                <a:lnTo>
                  <a:pt x="753" y="1455"/>
                </a:lnTo>
                <a:lnTo>
                  <a:pt x="801" y="1551"/>
                </a:lnTo>
                <a:lnTo>
                  <a:pt x="854" y="1635"/>
                </a:lnTo>
                <a:lnTo>
                  <a:pt x="920" y="1710"/>
                </a:lnTo>
                <a:lnTo>
                  <a:pt x="994" y="1768"/>
                </a:lnTo>
                <a:lnTo>
                  <a:pt x="1079" y="1816"/>
                </a:lnTo>
                <a:lnTo>
                  <a:pt x="1165" y="1845"/>
                </a:lnTo>
                <a:lnTo>
                  <a:pt x="1269" y="1854"/>
                </a:lnTo>
                <a:lnTo>
                  <a:pt x="1353" y="1848"/>
                </a:lnTo>
                <a:lnTo>
                  <a:pt x="1430" y="1825"/>
                </a:lnTo>
                <a:lnTo>
                  <a:pt x="1499" y="1795"/>
                </a:lnTo>
                <a:lnTo>
                  <a:pt x="1565" y="1752"/>
                </a:lnTo>
                <a:lnTo>
                  <a:pt x="1638" y="1689"/>
                </a:lnTo>
                <a:lnTo>
                  <a:pt x="1697" y="1614"/>
                </a:lnTo>
                <a:lnTo>
                  <a:pt x="1749" y="1530"/>
                </a:lnTo>
                <a:lnTo>
                  <a:pt x="1684" y="1512"/>
                </a:lnTo>
                <a:lnTo>
                  <a:pt x="1641" y="1482"/>
                </a:lnTo>
                <a:lnTo>
                  <a:pt x="1615" y="1443"/>
                </a:lnTo>
                <a:lnTo>
                  <a:pt x="1611" y="1403"/>
                </a:lnTo>
                <a:lnTo>
                  <a:pt x="1622" y="1357"/>
                </a:lnTo>
                <a:lnTo>
                  <a:pt x="1647" y="1317"/>
                </a:lnTo>
                <a:lnTo>
                  <a:pt x="1693" y="1263"/>
                </a:lnTo>
                <a:lnTo>
                  <a:pt x="1728" y="1225"/>
                </a:lnTo>
                <a:lnTo>
                  <a:pt x="1732" y="1200"/>
                </a:lnTo>
                <a:lnTo>
                  <a:pt x="1728" y="1182"/>
                </a:lnTo>
                <a:lnTo>
                  <a:pt x="1707" y="1167"/>
                </a:lnTo>
                <a:lnTo>
                  <a:pt x="1668" y="1152"/>
                </a:lnTo>
                <a:lnTo>
                  <a:pt x="1630" y="1148"/>
                </a:lnTo>
                <a:lnTo>
                  <a:pt x="1582" y="1136"/>
                </a:lnTo>
                <a:lnTo>
                  <a:pt x="1530" y="1129"/>
                </a:lnTo>
                <a:lnTo>
                  <a:pt x="1496" y="1109"/>
                </a:lnTo>
                <a:lnTo>
                  <a:pt x="1476" y="1092"/>
                </a:lnTo>
                <a:lnTo>
                  <a:pt x="1469" y="1069"/>
                </a:lnTo>
                <a:lnTo>
                  <a:pt x="1467" y="1044"/>
                </a:lnTo>
                <a:lnTo>
                  <a:pt x="1473" y="1021"/>
                </a:lnTo>
                <a:lnTo>
                  <a:pt x="1478" y="996"/>
                </a:lnTo>
                <a:lnTo>
                  <a:pt x="1482" y="967"/>
                </a:lnTo>
                <a:lnTo>
                  <a:pt x="1482" y="946"/>
                </a:lnTo>
                <a:lnTo>
                  <a:pt x="1478" y="927"/>
                </a:lnTo>
                <a:lnTo>
                  <a:pt x="1463" y="908"/>
                </a:lnTo>
                <a:lnTo>
                  <a:pt x="1430" y="894"/>
                </a:lnTo>
                <a:lnTo>
                  <a:pt x="1386" y="887"/>
                </a:lnTo>
                <a:lnTo>
                  <a:pt x="1325" y="885"/>
                </a:lnTo>
                <a:lnTo>
                  <a:pt x="1221" y="879"/>
                </a:lnTo>
                <a:lnTo>
                  <a:pt x="1127" y="856"/>
                </a:lnTo>
                <a:lnTo>
                  <a:pt x="1039" y="816"/>
                </a:lnTo>
                <a:lnTo>
                  <a:pt x="968" y="770"/>
                </a:lnTo>
                <a:lnTo>
                  <a:pt x="902" y="712"/>
                </a:lnTo>
                <a:lnTo>
                  <a:pt x="852" y="653"/>
                </a:lnTo>
                <a:close/>
                <a:moveTo>
                  <a:pt x="756" y="136"/>
                </a:moveTo>
                <a:lnTo>
                  <a:pt x="820" y="96"/>
                </a:lnTo>
                <a:lnTo>
                  <a:pt x="887" y="69"/>
                </a:lnTo>
                <a:lnTo>
                  <a:pt x="950" y="56"/>
                </a:lnTo>
                <a:lnTo>
                  <a:pt x="998" y="61"/>
                </a:lnTo>
                <a:lnTo>
                  <a:pt x="1042" y="77"/>
                </a:lnTo>
                <a:lnTo>
                  <a:pt x="1083" y="109"/>
                </a:lnTo>
                <a:lnTo>
                  <a:pt x="1142" y="58"/>
                </a:lnTo>
                <a:lnTo>
                  <a:pt x="1208" y="23"/>
                </a:lnTo>
                <a:lnTo>
                  <a:pt x="1286" y="6"/>
                </a:lnTo>
                <a:lnTo>
                  <a:pt x="1367" y="0"/>
                </a:lnTo>
                <a:lnTo>
                  <a:pt x="1455" y="10"/>
                </a:lnTo>
                <a:lnTo>
                  <a:pt x="1545" y="25"/>
                </a:lnTo>
                <a:lnTo>
                  <a:pt x="1630" y="58"/>
                </a:lnTo>
                <a:lnTo>
                  <a:pt x="1709" y="94"/>
                </a:lnTo>
                <a:lnTo>
                  <a:pt x="1780" y="140"/>
                </a:lnTo>
                <a:lnTo>
                  <a:pt x="1839" y="186"/>
                </a:lnTo>
                <a:lnTo>
                  <a:pt x="1887" y="244"/>
                </a:lnTo>
                <a:lnTo>
                  <a:pt x="1918" y="298"/>
                </a:lnTo>
                <a:lnTo>
                  <a:pt x="1937" y="372"/>
                </a:lnTo>
                <a:lnTo>
                  <a:pt x="1956" y="438"/>
                </a:lnTo>
                <a:lnTo>
                  <a:pt x="1968" y="497"/>
                </a:lnTo>
                <a:lnTo>
                  <a:pt x="1981" y="545"/>
                </a:lnTo>
                <a:lnTo>
                  <a:pt x="2000" y="591"/>
                </a:lnTo>
                <a:lnTo>
                  <a:pt x="2018" y="626"/>
                </a:lnTo>
                <a:lnTo>
                  <a:pt x="2050" y="658"/>
                </a:lnTo>
                <a:lnTo>
                  <a:pt x="2095" y="685"/>
                </a:lnTo>
                <a:lnTo>
                  <a:pt x="2152" y="706"/>
                </a:lnTo>
                <a:lnTo>
                  <a:pt x="2210" y="731"/>
                </a:lnTo>
                <a:lnTo>
                  <a:pt x="2258" y="772"/>
                </a:lnTo>
                <a:lnTo>
                  <a:pt x="2300" y="823"/>
                </a:lnTo>
                <a:lnTo>
                  <a:pt x="2331" y="881"/>
                </a:lnTo>
                <a:lnTo>
                  <a:pt x="2352" y="950"/>
                </a:lnTo>
                <a:lnTo>
                  <a:pt x="2361" y="1017"/>
                </a:lnTo>
                <a:lnTo>
                  <a:pt x="2359" y="1083"/>
                </a:lnTo>
                <a:lnTo>
                  <a:pt x="2348" y="1148"/>
                </a:lnTo>
                <a:lnTo>
                  <a:pt x="2325" y="1205"/>
                </a:lnTo>
                <a:lnTo>
                  <a:pt x="2287" y="1257"/>
                </a:lnTo>
                <a:lnTo>
                  <a:pt x="2233" y="1315"/>
                </a:lnTo>
                <a:lnTo>
                  <a:pt x="2194" y="1353"/>
                </a:lnTo>
                <a:lnTo>
                  <a:pt x="2177" y="1393"/>
                </a:lnTo>
                <a:lnTo>
                  <a:pt x="2175" y="1420"/>
                </a:lnTo>
                <a:lnTo>
                  <a:pt x="2192" y="1449"/>
                </a:lnTo>
                <a:lnTo>
                  <a:pt x="2229" y="1478"/>
                </a:lnTo>
                <a:lnTo>
                  <a:pt x="2287" y="1505"/>
                </a:lnTo>
                <a:lnTo>
                  <a:pt x="2338" y="1537"/>
                </a:lnTo>
                <a:lnTo>
                  <a:pt x="2373" y="1574"/>
                </a:lnTo>
                <a:lnTo>
                  <a:pt x="2386" y="1610"/>
                </a:lnTo>
                <a:lnTo>
                  <a:pt x="2390" y="1645"/>
                </a:lnTo>
                <a:lnTo>
                  <a:pt x="2375" y="1683"/>
                </a:lnTo>
                <a:lnTo>
                  <a:pt x="2346" y="1716"/>
                </a:lnTo>
                <a:lnTo>
                  <a:pt x="2311" y="1745"/>
                </a:lnTo>
                <a:lnTo>
                  <a:pt x="2281" y="1764"/>
                </a:lnTo>
                <a:lnTo>
                  <a:pt x="2239" y="1787"/>
                </a:lnTo>
                <a:lnTo>
                  <a:pt x="2204" y="1816"/>
                </a:lnTo>
                <a:lnTo>
                  <a:pt x="2169" y="1848"/>
                </a:lnTo>
                <a:lnTo>
                  <a:pt x="2148" y="1885"/>
                </a:lnTo>
                <a:lnTo>
                  <a:pt x="2141" y="1916"/>
                </a:lnTo>
                <a:lnTo>
                  <a:pt x="2143" y="1950"/>
                </a:lnTo>
                <a:lnTo>
                  <a:pt x="2160" y="1979"/>
                </a:lnTo>
                <a:lnTo>
                  <a:pt x="2194" y="2008"/>
                </a:lnTo>
                <a:lnTo>
                  <a:pt x="2235" y="2035"/>
                </a:lnTo>
                <a:lnTo>
                  <a:pt x="2265" y="2065"/>
                </a:lnTo>
                <a:lnTo>
                  <a:pt x="2283" y="2100"/>
                </a:lnTo>
                <a:lnTo>
                  <a:pt x="2294" y="2140"/>
                </a:lnTo>
                <a:lnTo>
                  <a:pt x="2290" y="2182"/>
                </a:lnTo>
                <a:lnTo>
                  <a:pt x="2271" y="2228"/>
                </a:lnTo>
                <a:lnTo>
                  <a:pt x="2348" y="2267"/>
                </a:lnTo>
                <a:lnTo>
                  <a:pt x="2409" y="2313"/>
                </a:lnTo>
                <a:lnTo>
                  <a:pt x="2463" y="2368"/>
                </a:lnTo>
                <a:lnTo>
                  <a:pt x="2505" y="2434"/>
                </a:lnTo>
                <a:lnTo>
                  <a:pt x="2528" y="2511"/>
                </a:lnTo>
                <a:lnTo>
                  <a:pt x="2538" y="2601"/>
                </a:lnTo>
                <a:lnTo>
                  <a:pt x="2523" y="2683"/>
                </a:lnTo>
                <a:lnTo>
                  <a:pt x="2498" y="2768"/>
                </a:lnTo>
                <a:lnTo>
                  <a:pt x="2450" y="2852"/>
                </a:lnTo>
                <a:lnTo>
                  <a:pt x="2452" y="2856"/>
                </a:lnTo>
                <a:lnTo>
                  <a:pt x="86" y="2852"/>
                </a:lnTo>
                <a:lnTo>
                  <a:pt x="38" y="2770"/>
                </a:lnTo>
                <a:lnTo>
                  <a:pt x="13" y="2689"/>
                </a:lnTo>
                <a:lnTo>
                  <a:pt x="0" y="2603"/>
                </a:lnTo>
                <a:lnTo>
                  <a:pt x="10" y="2511"/>
                </a:lnTo>
                <a:lnTo>
                  <a:pt x="33" y="2434"/>
                </a:lnTo>
                <a:lnTo>
                  <a:pt x="71" y="2367"/>
                </a:lnTo>
                <a:lnTo>
                  <a:pt x="127" y="2311"/>
                </a:lnTo>
                <a:lnTo>
                  <a:pt x="190" y="2265"/>
                </a:lnTo>
                <a:lnTo>
                  <a:pt x="265" y="2226"/>
                </a:lnTo>
                <a:lnTo>
                  <a:pt x="246" y="2190"/>
                </a:lnTo>
                <a:lnTo>
                  <a:pt x="238" y="2157"/>
                </a:lnTo>
                <a:lnTo>
                  <a:pt x="248" y="2125"/>
                </a:lnTo>
                <a:lnTo>
                  <a:pt x="261" y="2094"/>
                </a:lnTo>
                <a:lnTo>
                  <a:pt x="290" y="2065"/>
                </a:lnTo>
                <a:lnTo>
                  <a:pt x="326" y="2040"/>
                </a:lnTo>
                <a:lnTo>
                  <a:pt x="369" y="2011"/>
                </a:lnTo>
                <a:lnTo>
                  <a:pt x="394" y="1979"/>
                </a:lnTo>
                <a:lnTo>
                  <a:pt x="399" y="1944"/>
                </a:lnTo>
                <a:lnTo>
                  <a:pt x="388" y="1906"/>
                </a:lnTo>
                <a:lnTo>
                  <a:pt x="365" y="1871"/>
                </a:lnTo>
                <a:lnTo>
                  <a:pt x="324" y="1839"/>
                </a:lnTo>
                <a:lnTo>
                  <a:pt x="271" y="1810"/>
                </a:lnTo>
                <a:lnTo>
                  <a:pt x="225" y="1781"/>
                </a:lnTo>
                <a:lnTo>
                  <a:pt x="190" y="1737"/>
                </a:lnTo>
                <a:lnTo>
                  <a:pt x="161" y="1691"/>
                </a:lnTo>
                <a:lnTo>
                  <a:pt x="150" y="1641"/>
                </a:lnTo>
                <a:lnTo>
                  <a:pt x="157" y="1587"/>
                </a:lnTo>
                <a:lnTo>
                  <a:pt x="173" y="1534"/>
                </a:lnTo>
                <a:lnTo>
                  <a:pt x="204" y="1484"/>
                </a:lnTo>
                <a:lnTo>
                  <a:pt x="251" y="1440"/>
                </a:lnTo>
                <a:lnTo>
                  <a:pt x="299" y="1399"/>
                </a:lnTo>
                <a:lnTo>
                  <a:pt x="330" y="1363"/>
                </a:lnTo>
                <a:lnTo>
                  <a:pt x="347" y="1328"/>
                </a:lnTo>
                <a:lnTo>
                  <a:pt x="347" y="1292"/>
                </a:lnTo>
                <a:lnTo>
                  <a:pt x="336" y="1253"/>
                </a:lnTo>
                <a:lnTo>
                  <a:pt x="315" y="1215"/>
                </a:lnTo>
                <a:lnTo>
                  <a:pt x="286" y="1167"/>
                </a:lnTo>
                <a:lnTo>
                  <a:pt x="248" y="1113"/>
                </a:lnTo>
                <a:lnTo>
                  <a:pt x="219" y="1058"/>
                </a:lnTo>
                <a:lnTo>
                  <a:pt x="205" y="992"/>
                </a:lnTo>
                <a:lnTo>
                  <a:pt x="209" y="927"/>
                </a:lnTo>
                <a:lnTo>
                  <a:pt x="230" y="866"/>
                </a:lnTo>
                <a:lnTo>
                  <a:pt x="257" y="808"/>
                </a:lnTo>
                <a:lnTo>
                  <a:pt x="298" y="760"/>
                </a:lnTo>
                <a:lnTo>
                  <a:pt x="349" y="724"/>
                </a:lnTo>
                <a:lnTo>
                  <a:pt x="407" y="702"/>
                </a:lnTo>
                <a:lnTo>
                  <a:pt x="455" y="691"/>
                </a:lnTo>
                <a:lnTo>
                  <a:pt x="488" y="674"/>
                </a:lnTo>
                <a:lnTo>
                  <a:pt x="515" y="653"/>
                </a:lnTo>
                <a:lnTo>
                  <a:pt x="528" y="626"/>
                </a:lnTo>
                <a:lnTo>
                  <a:pt x="539" y="591"/>
                </a:lnTo>
                <a:lnTo>
                  <a:pt x="547" y="549"/>
                </a:lnTo>
                <a:lnTo>
                  <a:pt x="555" y="499"/>
                </a:lnTo>
                <a:lnTo>
                  <a:pt x="568" y="445"/>
                </a:lnTo>
                <a:lnTo>
                  <a:pt x="582" y="382"/>
                </a:lnTo>
                <a:lnTo>
                  <a:pt x="612" y="315"/>
                </a:lnTo>
                <a:lnTo>
                  <a:pt x="649" y="250"/>
                </a:lnTo>
                <a:lnTo>
                  <a:pt x="699" y="188"/>
                </a:lnTo>
                <a:lnTo>
                  <a:pt x="756" y="136"/>
                </a:lnTo>
                <a:close/>
              </a:path>
            </a:pathLst>
          </a:custGeom>
          <a:solidFill>
            <a:srgbClr val="0070C0"/>
          </a:solidFill>
          <a:ln w="9525">
            <a:noFill/>
            <a:round/>
          </a:ln>
        </p:spPr>
        <p:txBody>
          <a:bodyPr vert="horz" wrap="square" lIns="45715" tIns="22857" rIns="45715" bIns="22857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s-SV" sz="900"/>
          </a:p>
        </p:txBody>
      </p:sp>
      <p:sp>
        <p:nvSpPr>
          <p:cNvPr id="9158" name="Freeform 993"/>
          <p:cNvSpPr>
            <a:spLocks noChangeAspect="1" noEditPoints="1"/>
          </p:cNvSpPr>
          <p:nvPr/>
        </p:nvSpPr>
        <p:spPr bwMode="auto">
          <a:xfrm>
            <a:off x="1434465" y="4281805"/>
            <a:ext cx="515620" cy="555625"/>
          </a:xfrm>
          <a:custGeom>
            <a:gdLst>
              <a:gd name="T0" fmla="*/ 730 w 2535"/>
              <a:gd name="T1" fmla="*/ 1323 h 2730"/>
              <a:gd name="T2" fmla="*/ 851 w 2535"/>
              <a:gd name="T3" fmla="*/ 1507 h 2730"/>
              <a:gd name="T4" fmla="*/ 1045 w 2535"/>
              <a:gd name="T5" fmla="*/ 1674 h 2730"/>
              <a:gd name="T6" fmla="*/ 1237 w 2535"/>
              <a:gd name="T7" fmla="*/ 1726 h 2730"/>
              <a:gd name="T8" fmla="*/ 1467 w 2535"/>
              <a:gd name="T9" fmla="*/ 1686 h 2730"/>
              <a:gd name="T10" fmla="*/ 1692 w 2535"/>
              <a:gd name="T11" fmla="*/ 1496 h 2730"/>
              <a:gd name="T12" fmla="*/ 1822 w 2535"/>
              <a:gd name="T13" fmla="*/ 1313 h 2730"/>
              <a:gd name="T14" fmla="*/ 1763 w 2535"/>
              <a:gd name="T15" fmla="*/ 1104 h 2730"/>
              <a:gd name="T16" fmla="*/ 1653 w 2535"/>
              <a:gd name="T17" fmla="*/ 766 h 2730"/>
              <a:gd name="T18" fmla="*/ 1435 w 2535"/>
              <a:gd name="T19" fmla="*/ 995 h 2730"/>
              <a:gd name="T20" fmla="*/ 1175 w 2535"/>
              <a:gd name="T21" fmla="*/ 1171 h 2730"/>
              <a:gd name="T22" fmla="*/ 937 w 2535"/>
              <a:gd name="T23" fmla="*/ 1254 h 2730"/>
              <a:gd name="T24" fmla="*/ 1106 w 2535"/>
              <a:gd name="T25" fmla="*/ 1029 h 2730"/>
              <a:gd name="T26" fmla="*/ 1317 w 2535"/>
              <a:gd name="T27" fmla="*/ 783 h 2730"/>
              <a:gd name="T28" fmla="*/ 1417 w 2535"/>
              <a:gd name="T29" fmla="*/ 632 h 2730"/>
              <a:gd name="T30" fmla="*/ 1060 w 2535"/>
              <a:gd name="T31" fmla="*/ 966 h 2730"/>
              <a:gd name="T32" fmla="*/ 824 w 2535"/>
              <a:gd name="T33" fmla="*/ 1200 h 2730"/>
              <a:gd name="T34" fmla="*/ 325 w 2535"/>
              <a:gd name="T35" fmla="*/ 2170 h 2730"/>
              <a:gd name="T36" fmla="*/ 619 w 2535"/>
              <a:gd name="T37" fmla="*/ 2410 h 2730"/>
              <a:gd name="T38" fmla="*/ 1051 w 2535"/>
              <a:gd name="T39" fmla="*/ 2558 h 2730"/>
              <a:gd name="T40" fmla="*/ 1511 w 2535"/>
              <a:gd name="T41" fmla="*/ 2544 h 2730"/>
              <a:gd name="T42" fmla="*/ 1959 w 2535"/>
              <a:gd name="T43" fmla="*/ 2383 h 2730"/>
              <a:gd name="T44" fmla="*/ 2133 w 2535"/>
              <a:gd name="T45" fmla="*/ 2141 h 2730"/>
              <a:gd name="T46" fmla="*/ 1824 w 2535"/>
              <a:gd name="T47" fmla="*/ 2043 h 2730"/>
              <a:gd name="T48" fmla="*/ 1653 w 2535"/>
              <a:gd name="T49" fmla="*/ 1953 h 2730"/>
              <a:gd name="T50" fmla="*/ 1544 w 2535"/>
              <a:gd name="T51" fmla="*/ 1736 h 2730"/>
              <a:gd name="T52" fmla="*/ 1268 w 2535"/>
              <a:gd name="T53" fmla="*/ 1807 h 2730"/>
              <a:gd name="T54" fmla="*/ 1043 w 2535"/>
              <a:gd name="T55" fmla="*/ 1763 h 2730"/>
              <a:gd name="T56" fmla="*/ 924 w 2535"/>
              <a:gd name="T57" fmla="*/ 1887 h 2730"/>
              <a:gd name="T58" fmla="*/ 782 w 2535"/>
              <a:gd name="T59" fmla="*/ 2006 h 2730"/>
              <a:gd name="T60" fmla="*/ 421 w 2535"/>
              <a:gd name="T61" fmla="*/ 2129 h 2730"/>
              <a:gd name="T62" fmla="*/ 39 w 2535"/>
              <a:gd name="T63" fmla="*/ 2644 h 2730"/>
              <a:gd name="T64" fmla="*/ 0 w 2535"/>
              <a:gd name="T65" fmla="*/ 2431 h 2730"/>
              <a:gd name="T66" fmla="*/ 81 w 2535"/>
              <a:gd name="T67" fmla="*/ 2231 h 2730"/>
              <a:gd name="T68" fmla="*/ 258 w 2535"/>
              <a:gd name="T69" fmla="*/ 2104 h 2730"/>
              <a:gd name="T70" fmla="*/ 486 w 2535"/>
              <a:gd name="T71" fmla="*/ 2018 h 2730"/>
              <a:gd name="T72" fmla="*/ 718 w 2535"/>
              <a:gd name="T73" fmla="*/ 1937 h 2730"/>
              <a:gd name="T74" fmla="*/ 864 w 2535"/>
              <a:gd name="T75" fmla="*/ 1824 h 2730"/>
              <a:gd name="T76" fmla="*/ 828 w 2535"/>
              <a:gd name="T77" fmla="*/ 1778 h 2730"/>
              <a:gd name="T78" fmla="*/ 615 w 2535"/>
              <a:gd name="T79" fmla="*/ 1645 h 2730"/>
              <a:gd name="T80" fmla="*/ 488 w 2535"/>
              <a:gd name="T81" fmla="*/ 1356 h 2730"/>
              <a:gd name="T82" fmla="*/ 440 w 2535"/>
              <a:gd name="T83" fmla="*/ 972 h 2730"/>
              <a:gd name="T84" fmla="*/ 507 w 2535"/>
              <a:gd name="T85" fmla="*/ 549 h 2730"/>
              <a:gd name="T86" fmla="*/ 692 w 2535"/>
              <a:gd name="T87" fmla="*/ 253 h 2730"/>
              <a:gd name="T88" fmla="*/ 943 w 2535"/>
              <a:gd name="T89" fmla="*/ 67 h 2730"/>
              <a:gd name="T90" fmla="*/ 1220 w 2535"/>
              <a:gd name="T91" fmla="*/ 0 h 2730"/>
              <a:gd name="T92" fmla="*/ 1473 w 2535"/>
              <a:gd name="T93" fmla="*/ 38 h 2730"/>
              <a:gd name="T94" fmla="*/ 1707 w 2535"/>
              <a:gd name="T95" fmla="*/ 136 h 2730"/>
              <a:gd name="T96" fmla="*/ 1932 w 2535"/>
              <a:gd name="T97" fmla="*/ 252 h 2730"/>
              <a:gd name="T98" fmla="*/ 2066 w 2535"/>
              <a:gd name="T99" fmla="*/ 470 h 2730"/>
              <a:gd name="T100" fmla="*/ 2120 w 2535"/>
              <a:gd name="T101" fmla="*/ 760 h 2730"/>
              <a:gd name="T102" fmla="*/ 2078 w 2535"/>
              <a:gd name="T103" fmla="*/ 1210 h 2730"/>
              <a:gd name="T104" fmla="*/ 1949 w 2535"/>
              <a:gd name="T105" fmla="*/ 1582 h 2730"/>
              <a:gd name="T106" fmla="*/ 1765 w 2535"/>
              <a:gd name="T107" fmla="*/ 1849 h 2730"/>
              <a:gd name="T108" fmla="*/ 1659 w 2535"/>
              <a:gd name="T109" fmla="*/ 1801 h 2730"/>
              <a:gd name="T110" fmla="*/ 1815 w 2535"/>
              <a:gd name="T111" fmla="*/ 1935 h 2730"/>
              <a:gd name="T112" fmla="*/ 2059 w 2535"/>
              <a:gd name="T113" fmla="*/ 2022 h 2730"/>
              <a:gd name="T114" fmla="*/ 2291 w 2535"/>
              <a:gd name="T115" fmla="*/ 2110 h 2730"/>
              <a:gd name="T116" fmla="*/ 2468 w 2535"/>
              <a:gd name="T117" fmla="*/ 2250 h 2730"/>
              <a:gd name="T118" fmla="*/ 2535 w 2535"/>
              <a:gd name="T119" fmla="*/ 2475 h 2730"/>
              <a:gd name="T120" fmla="*/ 2448 w 2535"/>
              <a:gd name="T121" fmla="*/ 2728 h 273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2535" h="2730">
                <a:moveTo>
                  <a:pt x="690" y="1298"/>
                </a:moveTo>
                <a:lnTo>
                  <a:pt x="707" y="1313"/>
                </a:lnTo>
                <a:lnTo>
                  <a:pt x="730" y="1323"/>
                </a:lnTo>
                <a:lnTo>
                  <a:pt x="751" y="1329"/>
                </a:lnTo>
                <a:lnTo>
                  <a:pt x="799" y="1421"/>
                </a:lnTo>
                <a:lnTo>
                  <a:pt x="851" y="1507"/>
                </a:lnTo>
                <a:lnTo>
                  <a:pt x="909" y="1573"/>
                </a:lnTo>
                <a:lnTo>
                  <a:pt x="974" y="1630"/>
                </a:lnTo>
                <a:lnTo>
                  <a:pt x="1045" y="1674"/>
                </a:lnTo>
                <a:lnTo>
                  <a:pt x="1122" y="1705"/>
                </a:lnTo>
                <a:lnTo>
                  <a:pt x="1208" y="1722"/>
                </a:lnTo>
                <a:lnTo>
                  <a:pt x="1237" y="1726"/>
                </a:lnTo>
                <a:lnTo>
                  <a:pt x="1266" y="1726"/>
                </a:lnTo>
                <a:lnTo>
                  <a:pt x="1371" y="1717"/>
                </a:lnTo>
                <a:lnTo>
                  <a:pt x="1467" y="1686"/>
                </a:lnTo>
                <a:lnTo>
                  <a:pt x="1550" y="1638"/>
                </a:lnTo>
                <a:lnTo>
                  <a:pt x="1623" y="1571"/>
                </a:lnTo>
                <a:lnTo>
                  <a:pt x="1692" y="1496"/>
                </a:lnTo>
                <a:lnTo>
                  <a:pt x="1748" y="1405"/>
                </a:lnTo>
                <a:lnTo>
                  <a:pt x="1782" y="1329"/>
                </a:lnTo>
                <a:lnTo>
                  <a:pt x="1822" y="1313"/>
                </a:lnTo>
                <a:lnTo>
                  <a:pt x="1861" y="1286"/>
                </a:lnTo>
                <a:lnTo>
                  <a:pt x="1807" y="1202"/>
                </a:lnTo>
                <a:lnTo>
                  <a:pt x="1763" y="1104"/>
                </a:lnTo>
                <a:lnTo>
                  <a:pt x="1723" y="995"/>
                </a:lnTo>
                <a:lnTo>
                  <a:pt x="1684" y="879"/>
                </a:lnTo>
                <a:lnTo>
                  <a:pt x="1653" y="766"/>
                </a:lnTo>
                <a:lnTo>
                  <a:pt x="1588" y="847"/>
                </a:lnTo>
                <a:lnTo>
                  <a:pt x="1515" y="920"/>
                </a:lnTo>
                <a:lnTo>
                  <a:pt x="1435" y="995"/>
                </a:lnTo>
                <a:lnTo>
                  <a:pt x="1350" y="1060"/>
                </a:lnTo>
                <a:lnTo>
                  <a:pt x="1264" y="1119"/>
                </a:lnTo>
                <a:lnTo>
                  <a:pt x="1175" y="1171"/>
                </a:lnTo>
                <a:lnTo>
                  <a:pt x="1093" y="1212"/>
                </a:lnTo>
                <a:lnTo>
                  <a:pt x="1012" y="1242"/>
                </a:lnTo>
                <a:lnTo>
                  <a:pt x="937" y="1254"/>
                </a:lnTo>
                <a:lnTo>
                  <a:pt x="870" y="1254"/>
                </a:lnTo>
                <a:lnTo>
                  <a:pt x="1003" y="1135"/>
                </a:lnTo>
                <a:lnTo>
                  <a:pt x="1106" y="1029"/>
                </a:lnTo>
                <a:lnTo>
                  <a:pt x="1195" y="935"/>
                </a:lnTo>
                <a:lnTo>
                  <a:pt x="1266" y="854"/>
                </a:lnTo>
                <a:lnTo>
                  <a:pt x="1317" y="783"/>
                </a:lnTo>
                <a:lnTo>
                  <a:pt x="1358" y="724"/>
                </a:lnTo>
                <a:lnTo>
                  <a:pt x="1392" y="672"/>
                </a:lnTo>
                <a:lnTo>
                  <a:pt x="1417" y="632"/>
                </a:lnTo>
                <a:lnTo>
                  <a:pt x="1279" y="757"/>
                </a:lnTo>
                <a:lnTo>
                  <a:pt x="1164" y="866"/>
                </a:lnTo>
                <a:lnTo>
                  <a:pt x="1060" y="966"/>
                </a:lnTo>
                <a:lnTo>
                  <a:pt x="972" y="1054"/>
                </a:lnTo>
                <a:lnTo>
                  <a:pt x="893" y="1133"/>
                </a:lnTo>
                <a:lnTo>
                  <a:pt x="824" y="1200"/>
                </a:lnTo>
                <a:lnTo>
                  <a:pt x="757" y="1254"/>
                </a:lnTo>
                <a:lnTo>
                  <a:pt x="690" y="1298"/>
                </a:lnTo>
                <a:close/>
                <a:moveTo>
                  <a:pt x="325" y="2170"/>
                </a:moveTo>
                <a:lnTo>
                  <a:pt x="365" y="2216"/>
                </a:lnTo>
                <a:lnTo>
                  <a:pt x="484" y="2321"/>
                </a:lnTo>
                <a:lnTo>
                  <a:pt x="619" y="2410"/>
                </a:lnTo>
                <a:lnTo>
                  <a:pt x="761" y="2479"/>
                </a:lnTo>
                <a:lnTo>
                  <a:pt x="903" y="2525"/>
                </a:lnTo>
                <a:lnTo>
                  <a:pt x="1051" y="2558"/>
                </a:lnTo>
                <a:lnTo>
                  <a:pt x="1202" y="2569"/>
                </a:lnTo>
                <a:lnTo>
                  <a:pt x="1358" y="2567"/>
                </a:lnTo>
                <a:lnTo>
                  <a:pt x="1511" y="2544"/>
                </a:lnTo>
                <a:lnTo>
                  <a:pt x="1665" y="2510"/>
                </a:lnTo>
                <a:lnTo>
                  <a:pt x="1813" y="2454"/>
                </a:lnTo>
                <a:lnTo>
                  <a:pt x="1959" y="2383"/>
                </a:lnTo>
                <a:lnTo>
                  <a:pt x="2101" y="2291"/>
                </a:lnTo>
                <a:lnTo>
                  <a:pt x="2229" y="2181"/>
                </a:lnTo>
                <a:lnTo>
                  <a:pt x="2133" y="2141"/>
                </a:lnTo>
                <a:lnTo>
                  <a:pt x="2028" y="2108"/>
                </a:lnTo>
                <a:lnTo>
                  <a:pt x="1924" y="2074"/>
                </a:lnTo>
                <a:lnTo>
                  <a:pt x="1824" y="2043"/>
                </a:lnTo>
                <a:lnTo>
                  <a:pt x="1738" y="2008"/>
                </a:lnTo>
                <a:lnTo>
                  <a:pt x="1692" y="1985"/>
                </a:lnTo>
                <a:lnTo>
                  <a:pt x="1653" y="1953"/>
                </a:lnTo>
                <a:lnTo>
                  <a:pt x="1604" y="1893"/>
                </a:lnTo>
                <a:lnTo>
                  <a:pt x="1571" y="1820"/>
                </a:lnTo>
                <a:lnTo>
                  <a:pt x="1544" y="1736"/>
                </a:lnTo>
                <a:lnTo>
                  <a:pt x="1460" y="1776"/>
                </a:lnTo>
                <a:lnTo>
                  <a:pt x="1365" y="1799"/>
                </a:lnTo>
                <a:lnTo>
                  <a:pt x="1268" y="1807"/>
                </a:lnTo>
                <a:lnTo>
                  <a:pt x="1183" y="1803"/>
                </a:lnTo>
                <a:lnTo>
                  <a:pt x="1101" y="1786"/>
                </a:lnTo>
                <a:lnTo>
                  <a:pt x="1043" y="1763"/>
                </a:lnTo>
                <a:lnTo>
                  <a:pt x="989" y="1732"/>
                </a:lnTo>
                <a:lnTo>
                  <a:pt x="960" y="1816"/>
                </a:lnTo>
                <a:lnTo>
                  <a:pt x="924" y="1887"/>
                </a:lnTo>
                <a:lnTo>
                  <a:pt x="884" y="1937"/>
                </a:lnTo>
                <a:lnTo>
                  <a:pt x="836" y="1980"/>
                </a:lnTo>
                <a:lnTo>
                  <a:pt x="782" y="2006"/>
                </a:lnTo>
                <a:lnTo>
                  <a:pt x="636" y="2058"/>
                </a:lnTo>
                <a:lnTo>
                  <a:pt x="528" y="2093"/>
                </a:lnTo>
                <a:lnTo>
                  <a:pt x="421" y="2129"/>
                </a:lnTo>
                <a:lnTo>
                  <a:pt x="325" y="2170"/>
                </a:lnTo>
                <a:close/>
                <a:moveTo>
                  <a:pt x="85" y="2728"/>
                </a:moveTo>
                <a:lnTo>
                  <a:pt x="39" y="2644"/>
                </a:lnTo>
                <a:lnTo>
                  <a:pt x="12" y="2559"/>
                </a:lnTo>
                <a:lnTo>
                  <a:pt x="0" y="2475"/>
                </a:lnTo>
                <a:lnTo>
                  <a:pt x="0" y="2431"/>
                </a:lnTo>
                <a:lnTo>
                  <a:pt x="14" y="2356"/>
                </a:lnTo>
                <a:lnTo>
                  <a:pt x="41" y="2285"/>
                </a:lnTo>
                <a:lnTo>
                  <a:pt x="81" y="2231"/>
                </a:lnTo>
                <a:lnTo>
                  <a:pt x="131" y="2177"/>
                </a:lnTo>
                <a:lnTo>
                  <a:pt x="192" y="2137"/>
                </a:lnTo>
                <a:lnTo>
                  <a:pt x="258" y="2104"/>
                </a:lnTo>
                <a:lnTo>
                  <a:pt x="329" y="2072"/>
                </a:lnTo>
                <a:lnTo>
                  <a:pt x="407" y="2043"/>
                </a:lnTo>
                <a:lnTo>
                  <a:pt x="486" y="2018"/>
                </a:lnTo>
                <a:lnTo>
                  <a:pt x="565" y="1991"/>
                </a:lnTo>
                <a:lnTo>
                  <a:pt x="644" y="1962"/>
                </a:lnTo>
                <a:lnTo>
                  <a:pt x="718" y="1937"/>
                </a:lnTo>
                <a:lnTo>
                  <a:pt x="782" y="1905"/>
                </a:lnTo>
                <a:lnTo>
                  <a:pt x="828" y="1868"/>
                </a:lnTo>
                <a:lnTo>
                  <a:pt x="864" y="1824"/>
                </a:lnTo>
                <a:lnTo>
                  <a:pt x="885" y="1778"/>
                </a:lnTo>
                <a:lnTo>
                  <a:pt x="905" y="1724"/>
                </a:lnTo>
                <a:lnTo>
                  <a:pt x="828" y="1778"/>
                </a:lnTo>
                <a:lnTo>
                  <a:pt x="757" y="1843"/>
                </a:lnTo>
                <a:lnTo>
                  <a:pt x="682" y="1743"/>
                </a:lnTo>
                <a:lnTo>
                  <a:pt x="615" y="1645"/>
                </a:lnTo>
                <a:lnTo>
                  <a:pt x="565" y="1553"/>
                </a:lnTo>
                <a:lnTo>
                  <a:pt x="523" y="1457"/>
                </a:lnTo>
                <a:lnTo>
                  <a:pt x="488" y="1356"/>
                </a:lnTo>
                <a:lnTo>
                  <a:pt x="463" y="1240"/>
                </a:lnTo>
                <a:lnTo>
                  <a:pt x="448" y="1116"/>
                </a:lnTo>
                <a:lnTo>
                  <a:pt x="440" y="972"/>
                </a:lnTo>
                <a:lnTo>
                  <a:pt x="446" y="818"/>
                </a:lnTo>
                <a:lnTo>
                  <a:pt x="469" y="680"/>
                </a:lnTo>
                <a:lnTo>
                  <a:pt x="507" y="549"/>
                </a:lnTo>
                <a:lnTo>
                  <a:pt x="557" y="438"/>
                </a:lnTo>
                <a:lnTo>
                  <a:pt x="619" y="340"/>
                </a:lnTo>
                <a:lnTo>
                  <a:pt x="692" y="253"/>
                </a:lnTo>
                <a:lnTo>
                  <a:pt x="768" y="179"/>
                </a:lnTo>
                <a:lnTo>
                  <a:pt x="853" y="117"/>
                </a:lnTo>
                <a:lnTo>
                  <a:pt x="943" y="67"/>
                </a:lnTo>
                <a:lnTo>
                  <a:pt x="1033" y="33"/>
                </a:lnTo>
                <a:lnTo>
                  <a:pt x="1124" y="10"/>
                </a:lnTo>
                <a:lnTo>
                  <a:pt x="1220" y="0"/>
                </a:lnTo>
                <a:lnTo>
                  <a:pt x="1308" y="2"/>
                </a:lnTo>
                <a:lnTo>
                  <a:pt x="1392" y="15"/>
                </a:lnTo>
                <a:lnTo>
                  <a:pt x="1473" y="38"/>
                </a:lnTo>
                <a:lnTo>
                  <a:pt x="1546" y="77"/>
                </a:lnTo>
                <a:lnTo>
                  <a:pt x="1609" y="127"/>
                </a:lnTo>
                <a:lnTo>
                  <a:pt x="1707" y="136"/>
                </a:lnTo>
                <a:lnTo>
                  <a:pt x="1792" y="159"/>
                </a:lnTo>
                <a:lnTo>
                  <a:pt x="1869" y="200"/>
                </a:lnTo>
                <a:lnTo>
                  <a:pt x="1932" y="252"/>
                </a:lnTo>
                <a:lnTo>
                  <a:pt x="1988" y="315"/>
                </a:lnTo>
                <a:lnTo>
                  <a:pt x="2030" y="388"/>
                </a:lnTo>
                <a:lnTo>
                  <a:pt x="2066" y="470"/>
                </a:lnTo>
                <a:lnTo>
                  <a:pt x="2091" y="563"/>
                </a:lnTo>
                <a:lnTo>
                  <a:pt x="2110" y="660"/>
                </a:lnTo>
                <a:lnTo>
                  <a:pt x="2120" y="760"/>
                </a:lnTo>
                <a:lnTo>
                  <a:pt x="2118" y="910"/>
                </a:lnTo>
                <a:lnTo>
                  <a:pt x="2103" y="1062"/>
                </a:lnTo>
                <a:lnTo>
                  <a:pt x="2078" y="1210"/>
                </a:lnTo>
                <a:lnTo>
                  <a:pt x="2041" y="1342"/>
                </a:lnTo>
                <a:lnTo>
                  <a:pt x="1999" y="1467"/>
                </a:lnTo>
                <a:lnTo>
                  <a:pt x="1949" y="1582"/>
                </a:lnTo>
                <a:lnTo>
                  <a:pt x="1893" y="1688"/>
                </a:lnTo>
                <a:lnTo>
                  <a:pt x="1830" y="1778"/>
                </a:lnTo>
                <a:lnTo>
                  <a:pt x="1765" y="1849"/>
                </a:lnTo>
                <a:lnTo>
                  <a:pt x="1700" y="1793"/>
                </a:lnTo>
                <a:lnTo>
                  <a:pt x="1638" y="1741"/>
                </a:lnTo>
                <a:lnTo>
                  <a:pt x="1659" y="1801"/>
                </a:lnTo>
                <a:lnTo>
                  <a:pt x="1696" y="1853"/>
                </a:lnTo>
                <a:lnTo>
                  <a:pt x="1749" y="1897"/>
                </a:lnTo>
                <a:lnTo>
                  <a:pt x="1815" y="1935"/>
                </a:lnTo>
                <a:lnTo>
                  <a:pt x="1895" y="1964"/>
                </a:lnTo>
                <a:lnTo>
                  <a:pt x="1976" y="1995"/>
                </a:lnTo>
                <a:lnTo>
                  <a:pt x="2059" y="2022"/>
                </a:lnTo>
                <a:lnTo>
                  <a:pt x="2137" y="2049"/>
                </a:lnTo>
                <a:lnTo>
                  <a:pt x="2218" y="2078"/>
                </a:lnTo>
                <a:lnTo>
                  <a:pt x="2291" y="2110"/>
                </a:lnTo>
                <a:lnTo>
                  <a:pt x="2360" y="2150"/>
                </a:lnTo>
                <a:lnTo>
                  <a:pt x="2423" y="2195"/>
                </a:lnTo>
                <a:lnTo>
                  <a:pt x="2468" y="2250"/>
                </a:lnTo>
                <a:lnTo>
                  <a:pt x="2504" y="2312"/>
                </a:lnTo>
                <a:lnTo>
                  <a:pt x="2531" y="2387"/>
                </a:lnTo>
                <a:lnTo>
                  <a:pt x="2535" y="2475"/>
                </a:lnTo>
                <a:lnTo>
                  <a:pt x="2523" y="2559"/>
                </a:lnTo>
                <a:lnTo>
                  <a:pt x="2493" y="2644"/>
                </a:lnTo>
                <a:lnTo>
                  <a:pt x="2448" y="2728"/>
                </a:lnTo>
                <a:lnTo>
                  <a:pt x="333" y="2730"/>
                </a:lnTo>
                <a:lnTo>
                  <a:pt x="85" y="2728"/>
                </a:ln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vert="horz" wrap="square" lIns="45715" tIns="22857" rIns="45715" bIns="22857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s-SV" sz="900"/>
          </a:p>
        </p:txBody>
      </p:sp>
      <p:sp>
        <p:nvSpPr>
          <p:cNvPr id="413" name="Freeform 804"/>
          <p:cNvSpPr>
            <a:spLocks noChangeAspect="1" noEditPoints="1"/>
          </p:cNvSpPr>
          <p:nvPr/>
        </p:nvSpPr>
        <p:spPr bwMode="auto">
          <a:xfrm>
            <a:off x="1434465" y="1729105"/>
            <a:ext cx="515620" cy="567690"/>
          </a:xfrm>
          <a:custGeom>
            <a:gdLst>
              <a:gd name="T0" fmla="*/ 692 w 1268"/>
              <a:gd name="T1" fmla="*/ 1311 h 1340"/>
              <a:gd name="T2" fmla="*/ 708 w 1268"/>
              <a:gd name="T3" fmla="*/ 1317 h 1340"/>
              <a:gd name="T4" fmla="*/ 550 w 1268"/>
              <a:gd name="T5" fmla="*/ 1309 h 1340"/>
              <a:gd name="T6" fmla="*/ 570 w 1268"/>
              <a:gd name="T7" fmla="*/ 1324 h 1340"/>
              <a:gd name="T8" fmla="*/ 564 w 1268"/>
              <a:gd name="T9" fmla="*/ 1303 h 1340"/>
              <a:gd name="T10" fmla="*/ 514 w 1268"/>
              <a:gd name="T11" fmla="*/ 1274 h 1340"/>
              <a:gd name="T12" fmla="*/ 529 w 1268"/>
              <a:gd name="T13" fmla="*/ 1268 h 1340"/>
              <a:gd name="T14" fmla="*/ 746 w 1268"/>
              <a:gd name="T15" fmla="*/ 1259 h 1340"/>
              <a:gd name="T16" fmla="*/ 744 w 1268"/>
              <a:gd name="T17" fmla="*/ 1282 h 1340"/>
              <a:gd name="T18" fmla="*/ 758 w 1268"/>
              <a:gd name="T19" fmla="*/ 1259 h 1340"/>
              <a:gd name="T20" fmla="*/ 477 w 1268"/>
              <a:gd name="T21" fmla="*/ 1226 h 1340"/>
              <a:gd name="T22" fmla="*/ 490 w 1268"/>
              <a:gd name="T23" fmla="*/ 1218 h 1340"/>
              <a:gd name="T24" fmla="*/ 781 w 1268"/>
              <a:gd name="T25" fmla="*/ 1212 h 1340"/>
              <a:gd name="T26" fmla="*/ 787 w 1268"/>
              <a:gd name="T27" fmla="*/ 1231 h 1340"/>
              <a:gd name="T28" fmla="*/ 789 w 1268"/>
              <a:gd name="T29" fmla="*/ 1206 h 1340"/>
              <a:gd name="T30" fmla="*/ 808 w 1268"/>
              <a:gd name="T31" fmla="*/ 1177 h 1340"/>
              <a:gd name="T32" fmla="*/ 828 w 1268"/>
              <a:gd name="T33" fmla="*/ 1163 h 1340"/>
              <a:gd name="T34" fmla="*/ 442 w 1268"/>
              <a:gd name="T35" fmla="*/ 1171 h 1340"/>
              <a:gd name="T36" fmla="*/ 457 w 1268"/>
              <a:gd name="T37" fmla="*/ 1167 h 1340"/>
              <a:gd name="T38" fmla="*/ 409 w 1268"/>
              <a:gd name="T39" fmla="*/ 1105 h 1340"/>
              <a:gd name="T40" fmla="*/ 424 w 1268"/>
              <a:gd name="T41" fmla="*/ 1127 h 1340"/>
              <a:gd name="T42" fmla="*/ 424 w 1268"/>
              <a:gd name="T43" fmla="*/ 1101 h 1340"/>
              <a:gd name="T44" fmla="*/ 839 w 1268"/>
              <a:gd name="T45" fmla="*/ 1111 h 1340"/>
              <a:gd name="T46" fmla="*/ 853 w 1268"/>
              <a:gd name="T47" fmla="*/ 1117 h 1340"/>
              <a:gd name="T48" fmla="*/ 867 w 1268"/>
              <a:gd name="T49" fmla="*/ 1043 h 1340"/>
              <a:gd name="T50" fmla="*/ 861 w 1268"/>
              <a:gd name="T51" fmla="*/ 1063 h 1340"/>
              <a:gd name="T52" fmla="*/ 878 w 1268"/>
              <a:gd name="T53" fmla="*/ 1053 h 1340"/>
              <a:gd name="T54" fmla="*/ 388 w 1268"/>
              <a:gd name="T55" fmla="*/ 1049 h 1340"/>
              <a:gd name="T56" fmla="*/ 401 w 1268"/>
              <a:gd name="T57" fmla="*/ 1068 h 1340"/>
              <a:gd name="T58" fmla="*/ 401 w 1268"/>
              <a:gd name="T59" fmla="*/ 1043 h 1340"/>
              <a:gd name="T60" fmla="*/ 880 w 1268"/>
              <a:gd name="T61" fmla="*/ 987 h 1340"/>
              <a:gd name="T62" fmla="*/ 880 w 1268"/>
              <a:gd name="T63" fmla="*/ 1004 h 1340"/>
              <a:gd name="T64" fmla="*/ 894 w 1268"/>
              <a:gd name="T65" fmla="*/ 993 h 1340"/>
              <a:gd name="T66" fmla="*/ 378 w 1268"/>
              <a:gd name="T67" fmla="*/ 975 h 1340"/>
              <a:gd name="T68" fmla="*/ 372 w 1268"/>
              <a:gd name="T69" fmla="*/ 995 h 1340"/>
              <a:gd name="T70" fmla="*/ 389 w 1268"/>
              <a:gd name="T71" fmla="*/ 997 h 1340"/>
              <a:gd name="T72" fmla="*/ 388 w 1268"/>
              <a:gd name="T73" fmla="*/ 985 h 1340"/>
              <a:gd name="T74" fmla="*/ 733 w 1268"/>
              <a:gd name="T75" fmla="*/ 1026 h 1340"/>
              <a:gd name="T76" fmla="*/ 645 w 1268"/>
              <a:gd name="T77" fmla="*/ 1055 h 1340"/>
              <a:gd name="T78" fmla="*/ 533 w 1268"/>
              <a:gd name="T79" fmla="*/ 1028 h 1340"/>
              <a:gd name="T80" fmla="*/ 609 w 1268"/>
              <a:gd name="T81" fmla="*/ 985 h 1340"/>
              <a:gd name="T82" fmla="*/ 702 w 1268"/>
              <a:gd name="T83" fmla="*/ 952 h 1340"/>
              <a:gd name="T84" fmla="*/ 541 w 1268"/>
              <a:gd name="T85" fmla="*/ 1169 h 1340"/>
              <a:gd name="T86" fmla="*/ 818 w 1268"/>
              <a:gd name="T87" fmla="*/ 944 h 1340"/>
              <a:gd name="T88" fmla="*/ 483 w 1268"/>
              <a:gd name="T89" fmla="*/ 202 h 1340"/>
              <a:gd name="T90" fmla="*/ 419 w 1268"/>
              <a:gd name="T91" fmla="*/ 587 h 1340"/>
              <a:gd name="T92" fmla="*/ 360 w 1268"/>
              <a:gd name="T93" fmla="*/ 458 h 1340"/>
              <a:gd name="T94" fmla="*/ 376 w 1268"/>
              <a:gd name="T95" fmla="*/ 642 h 1340"/>
              <a:gd name="T96" fmla="*/ 818 w 1268"/>
              <a:gd name="T97" fmla="*/ 756 h 1340"/>
              <a:gd name="T98" fmla="*/ 948 w 1268"/>
              <a:gd name="T99" fmla="*/ 415 h 1340"/>
              <a:gd name="T100" fmla="*/ 867 w 1268"/>
              <a:gd name="T101" fmla="*/ 591 h 1340"/>
              <a:gd name="T102" fmla="*/ 847 w 1268"/>
              <a:gd name="T103" fmla="*/ 287 h 1340"/>
              <a:gd name="T104" fmla="*/ 779 w 1268"/>
              <a:gd name="T105" fmla="*/ 240 h 1340"/>
              <a:gd name="T106" fmla="*/ 552 w 1268"/>
              <a:gd name="T107" fmla="*/ 209 h 1340"/>
              <a:gd name="T108" fmla="*/ 942 w 1268"/>
              <a:gd name="T109" fmla="*/ 202 h 1340"/>
              <a:gd name="T110" fmla="*/ 919 w 1268"/>
              <a:gd name="T111" fmla="*/ 671 h 1340"/>
              <a:gd name="T112" fmla="*/ 898 w 1268"/>
              <a:gd name="T113" fmla="*/ 940 h 1340"/>
              <a:gd name="T114" fmla="*/ 1268 w 1268"/>
              <a:gd name="T115" fmla="*/ 1214 h 1340"/>
              <a:gd name="T116" fmla="*/ 137 w 1268"/>
              <a:gd name="T117" fmla="*/ 1024 h 1340"/>
              <a:gd name="T118" fmla="*/ 455 w 1268"/>
              <a:gd name="T119" fmla="*/ 816 h 1340"/>
              <a:gd name="T120" fmla="*/ 261 w 1268"/>
              <a:gd name="T121" fmla="*/ 458 h 1340"/>
              <a:gd name="T122" fmla="*/ 420 w 1268"/>
              <a:gd name="T123" fmla="*/ 66 h 13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1268" h="1340">
                <a:moveTo>
                  <a:pt x="709" y="1299"/>
                </a:moveTo>
                <a:lnTo>
                  <a:pt x="706" y="1299"/>
                </a:lnTo>
                <a:lnTo>
                  <a:pt x="704" y="1301"/>
                </a:lnTo>
                <a:lnTo>
                  <a:pt x="704" y="1301"/>
                </a:lnTo>
                <a:lnTo>
                  <a:pt x="702" y="1303"/>
                </a:lnTo>
                <a:lnTo>
                  <a:pt x="702" y="1303"/>
                </a:lnTo>
                <a:lnTo>
                  <a:pt x="700" y="1303"/>
                </a:lnTo>
                <a:lnTo>
                  <a:pt x="700" y="1305"/>
                </a:lnTo>
                <a:lnTo>
                  <a:pt x="698" y="1307"/>
                </a:lnTo>
                <a:lnTo>
                  <a:pt x="696" y="1307"/>
                </a:lnTo>
                <a:lnTo>
                  <a:pt x="696" y="1309"/>
                </a:lnTo>
                <a:lnTo>
                  <a:pt x="694" y="1309"/>
                </a:lnTo>
                <a:lnTo>
                  <a:pt x="692" y="1311"/>
                </a:lnTo>
                <a:lnTo>
                  <a:pt x="692" y="1311"/>
                </a:lnTo>
                <a:lnTo>
                  <a:pt x="690" y="1313"/>
                </a:lnTo>
                <a:lnTo>
                  <a:pt x="688" y="1317"/>
                </a:lnTo>
                <a:lnTo>
                  <a:pt x="690" y="1321"/>
                </a:lnTo>
                <a:lnTo>
                  <a:pt x="692" y="1324"/>
                </a:lnTo>
                <a:lnTo>
                  <a:pt x="696" y="1324"/>
                </a:lnTo>
                <a:lnTo>
                  <a:pt x="700" y="1324"/>
                </a:lnTo>
                <a:lnTo>
                  <a:pt x="702" y="1324"/>
                </a:lnTo>
                <a:lnTo>
                  <a:pt x="702" y="1323"/>
                </a:lnTo>
                <a:lnTo>
                  <a:pt x="702" y="1323"/>
                </a:lnTo>
                <a:lnTo>
                  <a:pt x="704" y="1323"/>
                </a:lnTo>
                <a:lnTo>
                  <a:pt x="704" y="1321"/>
                </a:lnTo>
                <a:lnTo>
                  <a:pt x="706" y="1321"/>
                </a:lnTo>
                <a:lnTo>
                  <a:pt x="708" y="1319"/>
                </a:lnTo>
                <a:lnTo>
                  <a:pt x="708" y="1317"/>
                </a:lnTo>
                <a:lnTo>
                  <a:pt x="709" y="1317"/>
                </a:lnTo>
                <a:lnTo>
                  <a:pt x="711" y="1315"/>
                </a:lnTo>
                <a:lnTo>
                  <a:pt x="713" y="1315"/>
                </a:lnTo>
                <a:lnTo>
                  <a:pt x="713" y="1313"/>
                </a:lnTo>
                <a:lnTo>
                  <a:pt x="715" y="1311"/>
                </a:lnTo>
                <a:lnTo>
                  <a:pt x="715" y="1307"/>
                </a:lnTo>
                <a:lnTo>
                  <a:pt x="715" y="1303"/>
                </a:lnTo>
                <a:lnTo>
                  <a:pt x="713" y="1301"/>
                </a:lnTo>
                <a:lnTo>
                  <a:pt x="709" y="1299"/>
                </a:lnTo>
                <a:close/>
                <a:moveTo>
                  <a:pt x="560" y="1299"/>
                </a:moveTo>
                <a:lnTo>
                  <a:pt x="556" y="1299"/>
                </a:lnTo>
                <a:lnTo>
                  <a:pt x="552" y="1303"/>
                </a:lnTo>
                <a:lnTo>
                  <a:pt x="550" y="1305"/>
                </a:lnTo>
                <a:lnTo>
                  <a:pt x="550" y="1309"/>
                </a:lnTo>
                <a:lnTo>
                  <a:pt x="552" y="1313"/>
                </a:lnTo>
                <a:lnTo>
                  <a:pt x="554" y="1313"/>
                </a:lnTo>
                <a:lnTo>
                  <a:pt x="554" y="1315"/>
                </a:lnTo>
                <a:lnTo>
                  <a:pt x="556" y="1315"/>
                </a:lnTo>
                <a:lnTo>
                  <a:pt x="556" y="1317"/>
                </a:lnTo>
                <a:lnTo>
                  <a:pt x="558" y="1317"/>
                </a:lnTo>
                <a:lnTo>
                  <a:pt x="560" y="1319"/>
                </a:lnTo>
                <a:lnTo>
                  <a:pt x="560" y="1321"/>
                </a:lnTo>
                <a:lnTo>
                  <a:pt x="562" y="1321"/>
                </a:lnTo>
                <a:lnTo>
                  <a:pt x="564" y="1323"/>
                </a:lnTo>
                <a:lnTo>
                  <a:pt x="564" y="1323"/>
                </a:lnTo>
                <a:lnTo>
                  <a:pt x="566" y="1323"/>
                </a:lnTo>
                <a:lnTo>
                  <a:pt x="566" y="1324"/>
                </a:lnTo>
                <a:lnTo>
                  <a:pt x="570" y="1324"/>
                </a:lnTo>
                <a:lnTo>
                  <a:pt x="574" y="1324"/>
                </a:lnTo>
                <a:lnTo>
                  <a:pt x="576" y="1323"/>
                </a:lnTo>
                <a:lnTo>
                  <a:pt x="578" y="1319"/>
                </a:lnTo>
                <a:lnTo>
                  <a:pt x="578" y="1317"/>
                </a:lnTo>
                <a:lnTo>
                  <a:pt x="578" y="1313"/>
                </a:lnTo>
                <a:lnTo>
                  <a:pt x="576" y="1311"/>
                </a:lnTo>
                <a:lnTo>
                  <a:pt x="574" y="1311"/>
                </a:lnTo>
                <a:lnTo>
                  <a:pt x="574" y="1309"/>
                </a:lnTo>
                <a:lnTo>
                  <a:pt x="572" y="1309"/>
                </a:lnTo>
                <a:lnTo>
                  <a:pt x="570" y="1307"/>
                </a:lnTo>
                <a:lnTo>
                  <a:pt x="568" y="1307"/>
                </a:lnTo>
                <a:lnTo>
                  <a:pt x="568" y="1305"/>
                </a:lnTo>
                <a:lnTo>
                  <a:pt x="566" y="1303"/>
                </a:lnTo>
                <a:lnTo>
                  <a:pt x="564" y="1303"/>
                </a:lnTo>
                <a:lnTo>
                  <a:pt x="564" y="1303"/>
                </a:lnTo>
                <a:lnTo>
                  <a:pt x="564" y="1301"/>
                </a:lnTo>
                <a:lnTo>
                  <a:pt x="564" y="1301"/>
                </a:lnTo>
                <a:lnTo>
                  <a:pt x="560" y="1299"/>
                </a:lnTo>
                <a:close/>
                <a:moveTo>
                  <a:pt x="514" y="1257"/>
                </a:moveTo>
                <a:lnTo>
                  <a:pt x="512" y="1257"/>
                </a:lnTo>
                <a:lnTo>
                  <a:pt x="508" y="1260"/>
                </a:lnTo>
                <a:lnTo>
                  <a:pt x="508" y="1262"/>
                </a:lnTo>
                <a:lnTo>
                  <a:pt x="508" y="1266"/>
                </a:lnTo>
                <a:lnTo>
                  <a:pt x="510" y="1268"/>
                </a:lnTo>
                <a:lnTo>
                  <a:pt x="510" y="1270"/>
                </a:lnTo>
                <a:lnTo>
                  <a:pt x="512" y="1272"/>
                </a:lnTo>
                <a:lnTo>
                  <a:pt x="514" y="1272"/>
                </a:lnTo>
                <a:lnTo>
                  <a:pt x="514" y="1274"/>
                </a:lnTo>
                <a:lnTo>
                  <a:pt x="516" y="1276"/>
                </a:lnTo>
                <a:lnTo>
                  <a:pt x="517" y="1278"/>
                </a:lnTo>
                <a:lnTo>
                  <a:pt x="517" y="1278"/>
                </a:lnTo>
                <a:lnTo>
                  <a:pt x="519" y="1280"/>
                </a:lnTo>
                <a:lnTo>
                  <a:pt x="519" y="1280"/>
                </a:lnTo>
                <a:lnTo>
                  <a:pt x="519" y="1282"/>
                </a:lnTo>
                <a:lnTo>
                  <a:pt x="523" y="1284"/>
                </a:lnTo>
                <a:lnTo>
                  <a:pt x="527" y="1284"/>
                </a:lnTo>
                <a:lnTo>
                  <a:pt x="531" y="1282"/>
                </a:lnTo>
                <a:lnTo>
                  <a:pt x="533" y="1278"/>
                </a:lnTo>
                <a:lnTo>
                  <a:pt x="533" y="1274"/>
                </a:lnTo>
                <a:lnTo>
                  <a:pt x="531" y="1270"/>
                </a:lnTo>
                <a:lnTo>
                  <a:pt x="531" y="1270"/>
                </a:lnTo>
                <a:lnTo>
                  <a:pt x="529" y="1268"/>
                </a:lnTo>
                <a:lnTo>
                  <a:pt x="529" y="1268"/>
                </a:lnTo>
                <a:lnTo>
                  <a:pt x="527" y="1266"/>
                </a:lnTo>
                <a:lnTo>
                  <a:pt x="525" y="1264"/>
                </a:lnTo>
                <a:lnTo>
                  <a:pt x="523" y="1262"/>
                </a:lnTo>
                <a:lnTo>
                  <a:pt x="523" y="1260"/>
                </a:lnTo>
                <a:lnTo>
                  <a:pt x="521" y="1259"/>
                </a:lnTo>
                <a:lnTo>
                  <a:pt x="521" y="1259"/>
                </a:lnTo>
                <a:lnTo>
                  <a:pt x="519" y="1259"/>
                </a:lnTo>
                <a:lnTo>
                  <a:pt x="517" y="1257"/>
                </a:lnTo>
                <a:lnTo>
                  <a:pt x="514" y="1257"/>
                </a:lnTo>
                <a:close/>
                <a:moveTo>
                  <a:pt x="750" y="1257"/>
                </a:moveTo>
                <a:lnTo>
                  <a:pt x="748" y="1257"/>
                </a:lnTo>
                <a:lnTo>
                  <a:pt x="746" y="1259"/>
                </a:lnTo>
                <a:lnTo>
                  <a:pt x="746" y="1259"/>
                </a:lnTo>
                <a:lnTo>
                  <a:pt x="744" y="1259"/>
                </a:lnTo>
                <a:lnTo>
                  <a:pt x="744" y="1260"/>
                </a:lnTo>
                <a:lnTo>
                  <a:pt x="742" y="1262"/>
                </a:lnTo>
                <a:lnTo>
                  <a:pt x="742" y="1264"/>
                </a:lnTo>
                <a:lnTo>
                  <a:pt x="740" y="1264"/>
                </a:lnTo>
                <a:lnTo>
                  <a:pt x="739" y="1266"/>
                </a:lnTo>
                <a:lnTo>
                  <a:pt x="739" y="1268"/>
                </a:lnTo>
                <a:lnTo>
                  <a:pt x="737" y="1268"/>
                </a:lnTo>
                <a:lnTo>
                  <a:pt x="737" y="1270"/>
                </a:lnTo>
                <a:lnTo>
                  <a:pt x="735" y="1274"/>
                </a:lnTo>
                <a:lnTo>
                  <a:pt x="735" y="1278"/>
                </a:lnTo>
                <a:lnTo>
                  <a:pt x="737" y="1282"/>
                </a:lnTo>
                <a:lnTo>
                  <a:pt x="740" y="1284"/>
                </a:lnTo>
                <a:lnTo>
                  <a:pt x="744" y="1282"/>
                </a:lnTo>
                <a:lnTo>
                  <a:pt x="746" y="1282"/>
                </a:lnTo>
                <a:lnTo>
                  <a:pt x="746" y="1280"/>
                </a:lnTo>
                <a:lnTo>
                  <a:pt x="748" y="1280"/>
                </a:lnTo>
                <a:lnTo>
                  <a:pt x="748" y="1278"/>
                </a:lnTo>
                <a:lnTo>
                  <a:pt x="750" y="1278"/>
                </a:lnTo>
                <a:lnTo>
                  <a:pt x="752" y="1276"/>
                </a:lnTo>
                <a:lnTo>
                  <a:pt x="752" y="1274"/>
                </a:lnTo>
                <a:lnTo>
                  <a:pt x="754" y="1272"/>
                </a:lnTo>
                <a:lnTo>
                  <a:pt x="756" y="1272"/>
                </a:lnTo>
                <a:lnTo>
                  <a:pt x="756" y="1270"/>
                </a:lnTo>
                <a:lnTo>
                  <a:pt x="758" y="1268"/>
                </a:lnTo>
                <a:lnTo>
                  <a:pt x="760" y="1264"/>
                </a:lnTo>
                <a:lnTo>
                  <a:pt x="760" y="1262"/>
                </a:lnTo>
                <a:lnTo>
                  <a:pt x="758" y="1259"/>
                </a:lnTo>
                <a:lnTo>
                  <a:pt x="754" y="1257"/>
                </a:lnTo>
                <a:lnTo>
                  <a:pt x="750" y="1257"/>
                </a:lnTo>
                <a:close/>
                <a:moveTo>
                  <a:pt x="479" y="1206"/>
                </a:moveTo>
                <a:lnTo>
                  <a:pt x="475" y="1206"/>
                </a:lnTo>
                <a:lnTo>
                  <a:pt x="473" y="1208"/>
                </a:lnTo>
                <a:lnTo>
                  <a:pt x="471" y="1212"/>
                </a:lnTo>
                <a:lnTo>
                  <a:pt x="471" y="1216"/>
                </a:lnTo>
                <a:lnTo>
                  <a:pt x="471" y="1218"/>
                </a:lnTo>
                <a:lnTo>
                  <a:pt x="471" y="1218"/>
                </a:lnTo>
                <a:lnTo>
                  <a:pt x="473" y="1220"/>
                </a:lnTo>
                <a:lnTo>
                  <a:pt x="473" y="1222"/>
                </a:lnTo>
                <a:lnTo>
                  <a:pt x="475" y="1224"/>
                </a:lnTo>
                <a:lnTo>
                  <a:pt x="475" y="1224"/>
                </a:lnTo>
                <a:lnTo>
                  <a:pt x="477" y="1226"/>
                </a:lnTo>
                <a:lnTo>
                  <a:pt x="477" y="1227"/>
                </a:lnTo>
                <a:lnTo>
                  <a:pt x="479" y="1229"/>
                </a:lnTo>
                <a:lnTo>
                  <a:pt x="481" y="1231"/>
                </a:lnTo>
                <a:lnTo>
                  <a:pt x="481" y="1231"/>
                </a:lnTo>
                <a:lnTo>
                  <a:pt x="483" y="1233"/>
                </a:lnTo>
                <a:lnTo>
                  <a:pt x="486" y="1235"/>
                </a:lnTo>
                <a:lnTo>
                  <a:pt x="490" y="1233"/>
                </a:lnTo>
                <a:lnTo>
                  <a:pt x="492" y="1231"/>
                </a:lnTo>
                <a:lnTo>
                  <a:pt x="494" y="1227"/>
                </a:lnTo>
                <a:lnTo>
                  <a:pt x="492" y="1224"/>
                </a:lnTo>
                <a:lnTo>
                  <a:pt x="492" y="1222"/>
                </a:lnTo>
                <a:lnTo>
                  <a:pt x="492" y="1222"/>
                </a:lnTo>
                <a:lnTo>
                  <a:pt x="490" y="1220"/>
                </a:lnTo>
                <a:lnTo>
                  <a:pt x="490" y="1218"/>
                </a:lnTo>
                <a:lnTo>
                  <a:pt x="488" y="1216"/>
                </a:lnTo>
                <a:lnTo>
                  <a:pt x="488" y="1216"/>
                </a:lnTo>
                <a:lnTo>
                  <a:pt x="486" y="1214"/>
                </a:lnTo>
                <a:lnTo>
                  <a:pt x="486" y="1212"/>
                </a:lnTo>
                <a:lnTo>
                  <a:pt x="484" y="1210"/>
                </a:lnTo>
                <a:lnTo>
                  <a:pt x="484" y="1210"/>
                </a:lnTo>
                <a:lnTo>
                  <a:pt x="483" y="1208"/>
                </a:lnTo>
                <a:lnTo>
                  <a:pt x="479" y="1206"/>
                </a:lnTo>
                <a:close/>
                <a:moveTo>
                  <a:pt x="789" y="1206"/>
                </a:moveTo>
                <a:lnTo>
                  <a:pt x="785" y="1208"/>
                </a:lnTo>
                <a:lnTo>
                  <a:pt x="783" y="1208"/>
                </a:lnTo>
                <a:lnTo>
                  <a:pt x="783" y="1210"/>
                </a:lnTo>
                <a:lnTo>
                  <a:pt x="783" y="1210"/>
                </a:lnTo>
                <a:lnTo>
                  <a:pt x="781" y="1212"/>
                </a:lnTo>
                <a:lnTo>
                  <a:pt x="779" y="1214"/>
                </a:lnTo>
                <a:lnTo>
                  <a:pt x="779" y="1216"/>
                </a:lnTo>
                <a:lnTo>
                  <a:pt x="777" y="1216"/>
                </a:lnTo>
                <a:lnTo>
                  <a:pt x="777" y="1218"/>
                </a:lnTo>
                <a:lnTo>
                  <a:pt x="775" y="1220"/>
                </a:lnTo>
                <a:lnTo>
                  <a:pt x="775" y="1222"/>
                </a:lnTo>
                <a:lnTo>
                  <a:pt x="773" y="1222"/>
                </a:lnTo>
                <a:lnTo>
                  <a:pt x="773" y="1226"/>
                </a:lnTo>
                <a:lnTo>
                  <a:pt x="773" y="1229"/>
                </a:lnTo>
                <a:lnTo>
                  <a:pt x="775" y="1233"/>
                </a:lnTo>
                <a:lnTo>
                  <a:pt x="779" y="1235"/>
                </a:lnTo>
                <a:lnTo>
                  <a:pt x="785" y="1233"/>
                </a:lnTo>
                <a:lnTo>
                  <a:pt x="785" y="1233"/>
                </a:lnTo>
                <a:lnTo>
                  <a:pt x="787" y="1231"/>
                </a:lnTo>
                <a:lnTo>
                  <a:pt x="787" y="1231"/>
                </a:lnTo>
                <a:lnTo>
                  <a:pt x="787" y="1229"/>
                </a:lnTo>
                <a:lnTo>
                  <a:pt x="789" y="1227"/>
                </a:lnTo>
                <a:lnTo>
                  <a:pt x="791" y="1226"/>
                </a:lnTo>
                <a:lnTo>
                  <a:pt x="791" y="1224"/>
                </a:lnTo>
                <a:lnTo>
                  <a:pt x="793" y="1224"/>
                </a:lnTo>
                <a:lnTo>
                  <a:pt x="793" y="1222"/>
                </a:lnTo>
                <a:lnTo>
                  <a:pt x="795" y="1220"/>
                </a:lnTo>
                <a:lnTo>
                  <a:pt x="795" y="1218"/>
                </a:lnTo>
                <a:lnTo>
                  <a:pt x="797" y="1214"/>
                </a:lnTo>
                <a:lnTo>
                  <a:pt x="797" y="1212"/>
                </a:lnTo>
                <a:lnTo>
                  <a:pt x="795" y="1208"/>
                </a:lnTo>
                <a:lnTo>
                  <a:pt x="791" y="1206"/>
                </a:lnTo>
                <a:lnTo>
                  <a:pt x="789" y="1206"/>
                </a:lnTo>
                <a:close/>
                <a:moveTo>
                  <a:pt x="822" y="1152"/>
                </a:moveTo>
                <a:lnTo>
                  <a:pt x="818" y="1154"/>
                </a:lnTo>
                <a:lnTo>
                  <a:pt x="816" y="1156"/>
                </a:lnTo>
                <a:lnTo>
                  <a:pt x="814" y="1158"/>
                </a:lnTo>
                <a:lnTo>
                  <a:pt x="814" y="1160"/>
                </a:lnTo>
                <a:lnTo>
                  <a:pt x="812" y="1162"/>
                </a:lnTo>
                <a:lnTo>
                  <a:pt x="812" y="1162"/>
                </a:lnTo>
                <a:lnTo>
                  <a:pt x="810" y="1163"/>
                </a:lnTo>
                <a:lnTo>
                  <a:pt x="810" y="1165"/>
                </a:lnTo>
                <a:lnTo>
                  <a:pt x="808" y="1167"/>
                </a:lnTo>
                <a:lnTo>
                  <a:pt x="808" y="1169"/>
                </a:lnTo>
                <a:lnTo>
                  <a:pt x="808" y="1169"/>
                </a:lnTo>
                <a:lnTo>
                  <a:pt x="806" y="1173"/>
                </a:lnTo>
                <a:lnTo>
                  <a:pt x="808" y="1177"/>
                </a:lnTo>
                <a:lnTo>
                  <a:pt x="810" y="1181"/>
                </a:lnTo>
                <a:lnTo>
                  <a:pt x="814" y="1183"/>
                </a:lnTo>
                <a:lnTo>
                  <a:pt x="818" y="1181"/>
                </a:lnTo>
                <a:lnTo>
                  <a:pt x="818" y="1181"/>
                </a:lnTo>
                <a:lnTo>
                  <a:pt x="820" y="1179"/>
                </a:lnTo>
                <a:lnTo>
                  <a:pt x="822" y="1177"/>
                </a:lnTo>
                <a:lnTo>
                  <a:pt x="822" y="1175"/>
                </a:lnTo>
                <a:lnTo>
                  <a:pt x="824" y="1173"/>
                </a:lnTo>
                <a:lnTo>
                  <a:pt x="824" y="1173"/>
                </a:lnTo>
                <a:lnTo>
                  <a:pt x="826" y="1171"/>
                </a:lnTo>
                <a:lnTo>
                  <a:pt x="826" y="1169"/>
                </a:lnTo>
                <a:lnTo>
                  <a:pt x="826" y="1167"/>
                </a:lnTo>
                <a:lnTo>
                  <a:pt x="828" y="1165"/>
                </a:lnTo>
                <a:lnTo>
                  <a:pt x="828" y="1163"/>
                </a:lnTo>
                <a:lnTo>
                  <a:pt x="830" y="1160"/>
                </a:lnTo>
                <a:lnTo>
                  <a:pt x="828" y="1156"/>
                </a:lnTo>
                <a:lnTo>
                  <a:pt x="824" y="1154"/>
                </a:lnTo>
                <a:lnTo>
                  <a:pt x="822" y="1152"/>
                </a:lnTo>
                <a:close/>
                <a:moveTo>
                  <a:pt x="446" y="1152"/>
                </a:moveTo>
                <a:lnTo>
                  <a:pt x="442" y="1154"/>
                </a:lnTo>
                <a:lnTo>
                  <a:pt x="438" y="1156"/>
                </a:lnTo>
                <a:lnTo>
                  <a:pt x="438" y="1160"/>
                </a:lnTo>
                <a:lnTo>
                  <a:pt x="438" y="1163"/>
                </a:lnTo>
                <a:lnTo>
                  <a:pt x="438" y="1163"/>
                </a:lnTo>
                <a:lnTo>
                  <a:pt x="440" y="1165"/>
                </a:lnTo>
                <a:lnTo>
                  <a:pt x="440" y="1167"/>
                </a:lnTo>
                <a:lnTo>
                  <a:pt x="442" y="1169"/>
                </a:lnTo>
                <a:lnTo>
                  <a:pt x="442" y="1171"/>
                </a:lnTo>
                <a:lnTo>
                  <a:pt x="444" y="1173"/>
                </a:lnTo>
                <a:lnTo>
                  <a:pt x="444" y="1173"/>
                </a:lnTo>
                <a:lnTo>
                  <a:pt x="444" y="1175"/>
                </a:lnTo>
                <a:lnTo>
                  <a:pt x="446" y="1177"/>
                </a:lnTo>
                <a:lnTo>
                  <a:pt x="446" y="1179"/>
                </a:lnTo>
                <a:lnTo>
                  <a:pt x="450" y="1181"/>
                </a:lnTo>
                <a:lnTo>
                  <a:pt x="452" y="1183"/>
                </a:lnTo>
                <a:lnTo>
                  <a:pt x="455" y="1181"/>
                </a:lnTo>
                <a:lnTo>
                  <a:pt x="459" y="1179"/>
                </a:lnTo>
                <a:lnTo>
                  <a:pt x="459" y="1175"/>
                </a:lnTo>
                <a:lnTo>
                  <a:pt x="459" y="1171"/>
                </a:lnTo>
                <a:lnTo>
                  <a:pt x="459" y="1169"/>
                </a:lnTo>
                <a:lnTo>
                  <a:pt x="459" y="1169"/>
                </a:lnTo>
                <a:lnTo>
                  <a:pt x="457" y="1167"/>
                </a:lnTo>
                <a:lnTo>
                  <a:pt x="457" y="1165"/>
                </a:lnTo>
                <a:lnTo>
                  <a:pt x="455" y="1163"/>
                </a:lnTo>
                <a:lnTo>
                  <a:pt x="455" y="1162"/>
                </a:lnTo>
                <a:lnTo>
                  <a:pt x="453" y="1162"/>
                </a:lnTo>
                <a:lnTo>
                  <a:pt x="453" y="1160"/>
                </a:lnTo>
                <a:lnTo>
                  <a:pt x="452" y="1158"/>
                </a:lnTo>
                <a:lnTo>
                  <a:pt x="452" y="1156"/>
                </a:lnTo>
                <a:lnTo>
                  <a:pt x="450" y="1154"/>
                </a:lnTo>
                <a:lnTo>
                  <a:pt x="446" y="1152"/>
                </a:lnTo>
                <a:close/>
                <a:moveTo>
                  <a:pt x="417" y="1096"/>
                </a:moveTo>
                <a:lnTo>
                  <a:pt x="413" y="1098"/>
                </a:lnTo>
                <a:lnTo>
                  <a:pt x="411" y="1099"/>
                </a:lnTo>
                <a:lnTo>
                  <a:pt x="409" y="1101"/>
                </a:lnTo>
                <a:lnTo>
                  <a:pt x="409" y="1105"/>
                </a:lnTo>
                <a:lnTo>
                  <a:pt x="411" y="1107"/>
                </a:lnTo>
                <a:lnTo>
                  <a:pt x="411" y="1107"/>
                </a:lnTo>
                <a:lnTo>
                  <a:pt x="411" y="1109"/>
                </a:lnTo>
                <a:lnTo>
                  <a:pt x="411" y="1111"/>
                </a:lnTo>
                <a:lnTo>
                  <a:pt x="413" y="1113"/>
                </a:lnTo>
                <a:lnTo>
                  <a:pt x="413" y="1115"/>
                </a:lnTo>
                <a:lnTo>
                  <a:pt x="415" y="1117"/>
                </a:lnTo>
                <a:lnTo>
                  <a:pt x="415" y="1117"/>
                </a:lnTo>
                <a:lnTo>
                  <a:pt x="415" y="1119"/>
                </a:lnTo>
                <a:lnTo>
                  <a:pt x="417" y="1121"/>
                </a:lnTo>
                <a:lnTo>
                  <a:pt x="417" y="1123"/>
                </a:lnTo>
                <a:lnTo>
                  <a:pt x="419" y="1125"/>
                </a:lnTo>
                <a:lnTo>
                  <a:pt x="420" y="1125"/>
                </a:lnTo>
                <a:lnTo>
                  <a:pt x="424" y="1127"/>
                </a:lnTo>
                <a:lnTo>
                  <a:pt x="428" y="1125"/>
                </a:lnTo>
                <a:lnTo>
                  <a:pt x="430" y="1123"/>
                </a:lnTo>
                <a:lnTo>
                  <a:pt x="430" y="1119"/>
                </a:lnTo>
                <a:lnTo>
                  <a:pt x="430" y="1115"/>
                </a:lnTo>
                <a:lnTo>
                  <a:pt x="430" y="1113"/>
                </a:lnTo>
                <a:lnTo>
                  <a:pt x="428" y="1113"/>
                </a:lnTo>
                <a:lnTo>
                  <a:pt x="428" y="1111"/>
                </a:lnTo>
                <a:lnTo>
                  <a:pt x="428" y="1109"/>
                </a:lnTo>
                <a:lnTo>
                  <a:pt x="426" y="1107"/>
                </a:lnTo>
                <a:lnTo>
                  <a:pt x="426" y="1105"/>
                </a:lnTo>
                <a:lnTo>
                  <a:pt x="424" y="1105"/>
                </a:lnTo>
                <a:lnTo>
                  <a:pt x="424" y="1103"/>
                </a:lnTo>
                <a:lnTo>
                  <a:pt x="424" y="1101"/>
                </a:lnTo>
                <a:lnTo>
                  <a:pt x="424" y="1101"/>
                </a:lnTo>
                <a:lnTo>
                  <a:pt x="422" y="1098"/>
                </a:lnTo>
                <a:lnTo>
                  <a:pt x="420" y="1098"/>
                </a:lnTo>
                <a:lnTo>
                  <a:pt x="417" y="1096"/>
                </a:lnTo>
                <a:close/>
                <a:moveTo>
                  <a:pt x="851" y="1096"/>
                </a:moveTo>
                <a:lnTo>
                  <a:pt x="847" y="1098"/>
                </a:lnTo>
                <a:lnTo>
                  <a:pt x="845" y="1099"/>
                </a:lnTo>
                <a:lnTo>
                  <a:pt x="843" y="1101"/>
                </a:lnTo>
                <a:lnTo>
                  <a:pt x="843" y="1101"/>
                </a:lnTo>
                <a:lnTo>
                  <a:pt x="841" y="1103"/>
                </a:lnTo>
                <a:lnTo>
                  <a:pt x="841" y="1105"/>
                </a:lnTo>
                <a:lnTo>
                  <a:pt x="841" y="1105"/>
                </a:lnTo>
                <a:lnTo>
                  <a:pt x="839" y="1107"/>
                </a:lnTo>
                <a:lnTo>
                  <a:pt x="839" y="1109"/>
                </a:lnTo>
                <a:lnTo>
                  <a:pt x="839" y="1111"/>
                </a:lnTo>
                <a:lnTo>
                  <a:pt x="837" y="1113"/>
                </a:lnTo>
                <a:lnTo>
                  <a:pt x="837" y="1113"/>
                </a:lnTo>
                <a:lnTo>
                  <a:pt x="837" y="1115"/>
                </a:lnTo>
                <a:lnTo>
                  <a:pt x="836" y="1119"/>
                </a:lnTo>
                <a:lnTo>
                  <a:pt x="837" y="1123"/>
                </a:lnTo>
                <a:lnTo>
                  <a:pt x="839" y="1125"/>
                </a:lnTo>
                <a:lnTo>
                  <a:pt x="843" y="1127"/>
                </a:lnTo>
                <a:lnTo>
                  <a:pt x="847" y="1125"/>
                </a:lnTo>
                <a:lnTo>
                  <a:pt x="849" y="1125"/>
                </a:lnTo>
                <a:lnTo>
                  <a:pt x="851" y="1123"/>
                </a:lnTo>
                <a:lnTo>
                  <a:pt x="851" y="1121"/>
                </a:lnTo>
                <a:lnTo>
                  <a:pt x="851" y="1119"/>
                </a:lnTo>
                <a:lnTo>
                  <a:pt x="853" y="1117"/>
                </a:lnTo>
                <a:lnTo>
                  <a:pt x="853" y="1117"/>
                </a:lnTo>
                <a:lnTo>
                  <a:pt x="853" y="1115"/>
                </a:lnTo>
                <a:lnTo>
                  <a:pt x="855" y="1113"/>
                </a:lnTo>
                <a:lnTo>
                  <a:pt x="855" y="1111"/>
                </a:lnTo>
                <a:lnTo>
                  <a:pt x="855" y="1109"/>
                </a:lnTo>
                <a:lnTo>
                  <a:pt x="857" y="1107"/>
                </a:lnTo>
                <a:lnTo>
                  <a:pt x="857" y="1107"/>
                </a:lnTo>
                <a:lnTo>
                  <a:pt x="857" y="1103"/>
                </a:lnTo>
                <a:lnTo>
                  <a:pt x="857" y="1099"/>
                </a:lnTo>
                <a:lnTo>
                  <a:pt x="853" y="1098"/>
                </a:lnTo>
                <a:lnTo>
                  <a:pt x="851" y="1096"/>
                </a:lnTo>
                <a:close/>
                <a:moveTo>
                  <a:pt x="874" y="1037"/>
                </a:moveTo>
                <a:lnTo>
                  <a:pt x="870" y="1037"/>
                </a:lnTo>
                <a:lnTo>
                  <a:pt x="868" y="1039"/>
                </a:lnTo>
                <a:lnTo>
                  <a:pt x="867" y="1043"/>
                </a:lnTo>
                <a:lnTo>
                  <a:pt x="867" y="1043"/>
                </a:lnTo>
                <a:lnTo>
                  <a:pt x="865" y="1045"/>
                </a:lnTo>
                <a:lnTo>
                  <a:pt x="865" y="1045"/>
                </a:lnTo>
                <a:lnTo>
                  <a:pt x="865" y="1047"/>
                </a:lnTo>
                <a:lnTo>
                  <a:pt x="865" y="1049"/>
                </a:lnTo>
                <a:lnTo>
                  <a:pt x="863" y="1051"/>
                </a:lnTo>
                <a:lnTo>
                  <a:pt x="863" y="1051"/>
                </a:lnTo>
                <a:lnTo>
                  <a:pt x="863" y="1053"/>
                </a:lnTo>
                <a:lnTo>
                  <a:pt x="863" y="1055"/>
                </a:lnTo>
                <a:lnTo>
                  <a:pt x="861" y="1057"/>
                </a:lnTo>
                <a:lnTo>
                  <a:pt x="861" y="1057"/>
                </a:lnTo>
                <a:lnTo>
                  <a:pt x="861" y="1057"/>
                </a:lnTo>
                <a:lnTo>
                  <a:pt x="861" y="1061"/>
                </a:lnTo>
                <a:lnTo>
                  <a:pt x="861" y="1063"/>
                </a:lnTo>
                <a:lnTo>
                  <a:pt x="863" y="1067"/>
                </a:lnTo>
                <a:lnTo>
                  <a:pt x="865" y="1068"/>
                </a:lnTo>
                <a:lnTo>
                  <a:pt x="868" y="1068"/>
                </a:lnTo>
                <a:lnTo>
                  <a:pt x="870" y="1068"/>
                </a:lnTo>
                <a:lnTo>
                  <a:pt x="872" y="1067"/>
                </a:lnTo>
                <a:lnTo>
                  <a:pt x="874" y="1063"/>
                </a:lnTo>
                <a:lnTo>
                  <a:pt x="874" y="1063"/>
                </a:lnTo>
                <a:lnTo>
                  <a:pt x="876" y="1061"/>
                </a:lnTo>
                <a:lnTo>
                  <a:pt x="876" y="1061"/>
                </a:lnTo>
                <a:lnTo>
                  <a:pt x="876" y="1059"/>
                </a:lnTo>
                <a:lnTo>
                  <a:pt x="876" y="1057"/>
                </a:lnTo>
                <a:lnTo>
                  <a:pt x="878" y="1055"/>
                </a:lnTo>
                <a:lnTo>
                  <a:pt x="878" y="1055"/>
                </a:lnTo>
                <a:lnTo>
                  <a:pt x="878" y="1053"/>
                </a:lnTo>
                <a:lnTo>
                  <a:pt x="878" y="1051"/>
                </a:lnTo>
                <a:lnTo>
                  <a:pt x="880" y="1051"/>
                </a:lnTo>
                <a:lnTo>
                  <a:pt x="880" y="1049"/>
                </a:lnTo>
                <a:lnTo>
                  <a:pt x="880" y="1047"/>
                </a:lnTo>
                <a:lnTo>
                  <a:pt x="880" y="1043"/>
                </a:lnTo>
                <a:lnTo>
                  <a:pt x="878" y="1039"/>
                </a:lnTo>
                <a:lnTo>
                  <a:pt x="874" y="1037"/>
                </a:lnTo>
                <a:close/>
                <a:moveTo>
                  <a:pt x="393" y="1037"/>
                </a:moveTo>
                <a:lnTo>
                  <a:pt x="389" y="1037"/>
                </a:lnTo>
                <a:lnTo>
                  <a:pt x="388" y="1041"/>
                </a:lnTo>
                <a:lnTo>
                  <a:pt x="386" y="1043"/>
                </a:lnTo>
                <a:lnTo>
                  <a:pt x="386" y="1047"/>
                </a:lnTo>
                <a:lnTo>
                  <a:pt x="386" y="1047"/>
                </a:lnTo>
                <a:lnTo>
                  <a:pt x="388" y="1049"/>
                </a:lnTo>
                <a:lnTo>
                  <a:pt x="388" y="1051"/>
                </a:lnTo>
                <a:lnTo>
                  <a:pt x="388" y="1051"/>
                </a:lnTo>
                <a:lnTo>
                  <a:pt x="388" y="1053"/>
                </a:lnTo>
                <a:lnTo>
                  <a:pt x="389" y="1055"/>
                </a:lnTo>
                <a:lnTo>
                  <a:pt x="389" y="1055"/>
                </a:lnTo>
                <a:lnTo>
                  <a:pt x="389" y="1057"/>
                </a:lnTo>
                <a:lnTo>
                  <a:pt x="389" y="1059"/>
                </a:lnTo>
                <a:lnTo>
                  <a:pt x="391" y="1061"/>
                </a:lnTo>
                <a:lnTo>
                  <a:pt x="391" y="1061"/>
                </a:lnTo>
                <a:lnTo>
                  <a:pt x="391" y="1063"/>
                </a:lnTo>
                <a:lnTo>
                  <a:pt x="391" y="1063"/>
                </a:lnTo>
                <a:lnTo>
                  <a:pt x="393" y="1067"/>
                </a:lnTo>
                <a:lnTo>
                  <a:pt x="395" y="1068"/>
                </a:lnTo>
                <a:lnTo>
                  <a:pt x="401" y="1068"/>
                </a:lnTo>
                <a:lnTo>
                  <a:pt x="403" y="1067"/>
                </a:lnTo>
                <a:lnTo>
                  <a:pt x="405" y="1065"/>
                </a:lnTo>
                <a:lnTo>
                  <a:pt x="407" y="1061"/>
                </a:lnTo>
                <a:lnTo>
                  <a:pt x="405" y="1057"/>
                </a:lnTo>
                <a:lnTo>
                  <a:pt x="405" y="1057"/>
                </a:lnTo>
                <a:lnTo>
                  <a:pt x="405" y="1057"/>
                </a:lnTo>
                <a:lnTo>
                  <a:pt x="405" y="1055"/>
                </a:lnTo>
                <a:lnTo>
                  <a:pt x="405" y="1053"/>
                </a:lnTo>
                <a:lnTo>
                  <a:pt x="403" y="1051"/>
                </a:lnTo>
                <a:lnTo>
                  <a:pt x="403" y="1049"/>
                </a:lnTo>
                <a:lnTo>
                  <a:pt x="403" y="1047"/>
                </a:lnTo>
                <a:lnTo>
                  <a:pt x="401" y="1045"/>
                </a:lnTo>
                <a:lnTo>
                  <a:pt x="401" y="1045"/>
                </a:lnTo>
                <a:lnTo>
                  <a:pt x="401" y="1043"/>
                </a:lnTo>
                <a:lnTo>
                  <a:pt x="401" y="1043"/>
                </a:lnTo>
                <a:lnTo>
                  <a:pt x="399" y="1039"/>
                </a:lnTo>
                <a:lnTo>
                  <a:pt x="395" y="1037"/>
                </a:lnTo>
                <a:lnTo>
                  <a:pt x="393" y="1037"/>
                </a:lnTo>
                <a:close/>
                <a:moveTo>
                  <a:pt x="886" y="975"/>
                </a:moveTo>
                <a:lnTo>
                  <a:pt x="884" y="977"/>
                </a:lnTo>
                <a:lnTo>
                  <a:pt x="882" y="979"/>
                </a:lnTo>
                <a:lnTo>
                  <a:pt x="880" y="981"/>
                </a:lnTo>
                <a:lnTo>
                  <a:pt x="880" y="983"/>
                </a:lnTo>
                <a:lnTo>
                  <a:pt x="880" y="983"/>
                </a:lnTo>
                <a:lnTo>
                  <a:pt x="880" y="985"/>
                </a:lnTo>
                <a:lnTo>
                  <a:pt x="880" y="985"/>
                </a:lnTo>
                <a:lnTo>
                  <a:pt x="880" y="987"/>
                </a:lnTo>
                <a:lnTo>
                  <a:pt x="880" y="987"/>
                </a:lnTo>
                <a:lnTo>
                  <a:pt x="880" y="989"/>
                </a:lnTo>
                <a:lnTo>
                  <a:pt x="880" y="989"/>
                </a:lnTo>
                <a:lnTo>
                  <a:pt x="880" y="989"/>
                </a:lnTo>
                <a:lnTo>
                  <a:pt x="880" y="991"/>
                </a:lnTo>
                <a:lnTo>
                  <a:pt x="880" y="991"/>
                </a:lnTo>
                <a:lnTo>
                  <a:pt x="878" y="993"/>
                </a:lnTo>
                <a:lnTo>
                  <a:pt x="878" y="993"/>
                </a:lnTo>
                <a:lnTo>
                  <a:pt x="878" y="995"/>
                </a:lnTo>
                <a:lnTo>
                  <a:pt x="878" y="995"/>
                </a:lnTo>
                <a:lnTo>
                  <a:pt x="878" y="997"/>
                </a:lnTo>
                <a:lnTo>
                  <a:pt x="878" y="997"/>
                </a:lnTo>
                <a:lnTo>
                  <a:pt x="878" y="999"/>
                </a:lnTo>
                <a:lnTo>
                  <a:pt x="878" y="1003"/>
                </a:lnTo>
                <a:lnTo>
                  <a:pt x="880" y="1004"/>
                </a:lnTo>
                <a:lnTo>
                  <a:pt x="884" y="1006"/>
                </a:lnTo>
                <a:lnTo>
                  <a:pt x="886" y="1006"/>
                </a:lnTo>
                <a:lnTo>
                  <a:pt x="890" y="1006"/>
                </a:lnTo>
                <a:lnTo>
                  <a:pt x="892" y="1003"/>
                </a:lnTo>
                <a:lnTo>
                  <a:pt x="894" y="1001"/>
                </a:lnTo>
                <a:lnTo>
                  <a:pt x="894" y="1001"/>
                </a:lnTo>
                <a:lnTo>
                  <a:pt x="894" y="999"/>
                </a:lnTo>
                <a:lnTo>
                  <a:pt x="894" y="999"/>
                </a:lnTo>
                <a:lnTo>
                  <a:pt x="894" y="997"/>
                </a:lnTo>
                <a:lnTo>
                  <a:pt x="894" y="997"/>
                </a:lnTo>
                <a:lnTo>
                  <a:pt x="894" y="995"/>
                </a:lnTo>
                <a:lnTo>
                  <a:pt x="894" y="995"/>
                </a:lnTo>
                <a:lnTo>
                  <a:pt x="894" y="993"/>
                </a:lnTo>
                <a:lnTo>
                  <a:pt x="894" y="993"/>
                </a:lnTo>
                <a:lnTo>
                  <a:pt x="894" y="991"/>
                </a:lnTo>
                <a:lnTo>
                  <a:pt x="894" y="991"/>
                </a:lnTo>
                <a:lnTo>
                  <a:pt x="896" y="989"/>
                </a:lnTo>
                <a:lnTo>
                  <a:pt x="896" y="989"/>
                </a:lnTo>
                <a:lnTo>
                  <a:pt x="896" y="987"/>
                </a:lnTo>
                <a:lnTo>
                  <a:pt x="896" y="987"/>
                </a:lnTo>
                <a:lnTo>
                  <a:pt x="896" y="985"/>
                </a:lnTo>
                <a:lnTo>
                  <a:pt x="896" y="985"/>
                </a:lnTo>
                <a:lnTo>
                  <a:pt x="894" y="981"/>
                </a:lnTo>
                <a:lnTo>
                  <a:pt x="892" y="977"/>
                </a:lnTo>
                <a:lnTo>
                  <a:pt x="890" y="975"/>
                </a:lnTo>
                <a:lnTo>
                  <a:pt x="886" y="975"/>
                </a:lnTo>
                <a:close/>
                <a:moveTo>
                  <a:pt x="380" y="975"/>
                </a:moveTo>
                <a:lnTo>
                  <a:pt x="378" y="975"/>
                </a:lnTo>
                <a:lnTo>
                  <a:pt x="374" y="977"/>
                </a:lnTo>
                <a:lnTo>
                  <a:pt x="372" y="981"/>
                </a:lnTo>
                <a:lnTo>
                  <a:pt x="372" y="985"/>
                </a:lnTo>
                <a:lnTo>
                  <a:pt x="372" y="985"/>
                </a:lnTo>
                <a:lnTo>
                  <a:pt x="372" y="987"/>
                </a:lnTo>
                <a:lnTo>
                  <a:pt x="372" y="987"/>
                </a:lnTo>
                <a:lnTo>
                  <a:pt x="372" y="989"/>
                </a:lnTo>
                <a:lnTo>
                  <a:pt x="372" y="989"/>
                </a:lnTo>
                <a:lnTo>
                  <a:pt x="372" y="991"/>
                </a:lnTo>
                <a:lnTo>
                  <a:pt x="372" y="991"/>
                </a:lnTo>
                <a:lnTo>
                  <a:pt x="372" y="993"/>
                </a:lnTo>
                <a:lnTo>
                  <a:pt x="372" y="993"/>
                </a:lnTo>
                <a:lnTo>
                  <a:pt x="372" y="995"/>
                </a:lnTo>
                <a:lnTo>
                  <a:pt x="372" y="995"/>
                </a:lnTo>
                <a:lnTo>
                  <a:pt x="374" y="997"/>
                </a:lnTo>
                <a:lnTo>
                  <a:pt x="374" y="997"/>
                </a:lnTo>
                <a:lnTo>
                  <a:pt x="374" y="999"/>
                </a:lnTo>
                <a:lnTo>
                  <a:pt x="374" y="999"/>
                </a:lnTo>
                <a:lnTo>
                  <a:pt x="374" y="1001"/>
                </a:lnTo>
                <a:lnTo>
                  <a:pt x="374" y="1001"/>
                </a:lnTo>
                <a:lnTo>
                  <a:pt x="376" y="1004"/>
                </a:lnTo>
                <a:lnTo>
                  <a:pt x="378" y="1006"/>
                </a:lnTo>
                <a:lnTo>
                  <a:pt x="380" y="1006"/>
                </a:lnTo>
                <a:lnTo>
                  <a:pt x="384" y="1006"/>
                </a:lnTo>
                <a:lnTo>
                  <a:pt x="388" y="1004"/>
                </a:lnTo>
                <a:lnTo>
                  <a:pt x="389" y="1001"/>
                </a:lnTo>
                <a:lnTo>
                  <a:pt x="389" y="999"/>
                </a:lnTo>
                <a:lnTo>
                  <a:pt x="389" y="997"/>
                </a:lnTo>
                <a:lnTo>
                  <a:pt x="388" y="997"/>
                </a:lnTo>
                <a:lnTo>
                  <a:pt x="388" y="995"/>
                </a:lnTo>
                <a:lnTo>
                  <a:pt x="388" y="995"/>
                </a:lnTo>
                <a:lnTo>
                  <a:pt x="388" y="993"/>
                </a:lnTo>
                <a:lnTo>
                  <a:pt x="388" y="993"/>
                </a:lnTo>
                <a:lnTo>
                  <a:pt x="388" y="991"/>
                </a:lnTo>
                <a:lnTo>
                  <a:pt x="388" y="991"/>
                </a:lnTo>
                <a:lnTo>
                  <a:pt x="388" y="989"/>
                </a:lnTo>
                <a:lnTo>
                  <a:pt x="388" y="989"/>
                </a:lnTo>
                <a:lnTo>
                  <a:pt x="388" y="989"/>
                </a:lnTo>
                <a:lnTo>
                  <a:pt x="388" y="987"/>
                </a:lnTo>
                <a:lnTo>
                  <a:pt x="388" y="987"/>
                </a:lnTo>
                <a:lnTo>
                  <a:pt x="388" y="985"/>
                </a:lnTo>
                <a:lnTo>
                  <a:pt x="388" y="985"/>
                </a:lnTo>
                <a:lnTo>
                  <a:pt x="388" y="983"/>
                </a:lnTo>
                <a:lnTo>
                  <a:pt x="386" y="983"/>
                </a:lnTo>
                <a:lnTo>
                  <a:pt x="386" y="979"/>
                </a:lnTo>
                <a:lnTo>
                  <a:pt x="384" y="977"/>
                </a:lnTo>
                <a:lnTo>
                  <a:pt x="380" y="975"/>
                </a:lnTo>
                <a:close/>
                <a:moveTo>
                  <a:pt x="725" y="944"/>
                </a:moveTo>
                <a:lnTo>
                  <a:pt x="731" y="944"/>
                </a:lnTo>
                <a:lnTo>
                  <a:pt x="739" y="952"/>
                </a:lnTo>
                <a:lnTo>
                  <a:pt x="740" y="964"/>
                </a:lnTo>
                <a:lnTo>
                  <a:pt x="739" y="977"/>
                </a:lnTo>
                <a:lnTo>
                  <a:pt x="735" y="991"/>
                </a:lnTo>
                <a:lnTo>
                  <a:pt x="733" y="1004"/>
                </a:lnTo>
                <a:lnTo>
                  <a:pt x="731" y="1016"/>
                </a:lnTo>
                <a:lnTo>
                  <a:pt x="733" y="1026"/>
                </a:lnTo>
                <a:lnTo>
                  <a:pt x="737" y="1037"/>
                </a:lnTo>
                <a:lnTo>
                  <a:pt x="740" y="1051"/>
                </a:lnTo>
                <a:lnTo>
                  <a:pt x="744" y="1065"/>
                </a:lnTo>
                <a:lnTo>
                  <a:pt x="744" y="1078"/>
                </a:lnTo>
                <a:lnTo>
                  <a:pt x="742" y="1088"/>
                </a:lnTo>
                <a:lnTo>
                  <a:pt x="733" y="1094"/>
                </a:lnTo>
                <a:lnTo>
                  <a:pt x="725" y="1094"/>
                </a:lnTo>
                <a:lnTo>
                  <a:pt x="719" y="1092"/>
                </a:lnTo>
                <a:lnTo>
                  <a:pt x="711" y="1088"/>
                </a:lnTo>
                <a:lnTo>
                  <a:pt x="702" y="1084"/>
                </a:lnTo>
                <a:lnTo>
                  <a:pt x="684" y="1070"/>
                </a:lnTo>
                <a:lnTo>
                  <a:pt x="667" y="1055"/>
                </a:lnTo>
                <a:lnTo>
                  <a:pt x="655" y="1043"/>
                </a:lnTo>
                <a:lnTo>
                  <a:pt x="645" y="1055"/>
                </a:lnTo>
                <a:lnTo>
                  <a:pt x="634" y="1059"/>
                </a:lnTo>
                <a:lnTo>
                  <a:pt x="620" y="1055"/>
                </a:lnTo>
                <a:lnTo>
                  <a:pt x="611" y="1043"/>
                </a:lnTo>
                <a:lnTo>
                  <a:pt x="597" y="1057"/>
                </a:lnTo>
                <a:lnTo>
                  <a:pt x="581" y="1070"/>
                </a:lnTo>
                <a:lnTo>
                  <a:pt x="564" y="1082"/>
                </a:lnTo>
                <a:lnTo>
                  <a:pt x="550" y="1090"/>
                </a:lnTo>
                <a:lnTo>
                  <a:pt x="537" y="1094"/>
                </a:lnTo>
                <a:lnTo>
                  <a:pt x="527" y="1090"/>
                </a:lnTo>
                <a:lnTo>
                  <a:pt x="521" y="1080"/>
                </a:lnTo>
                <a:lnTo>
                  <a:pt x="521" y="1067"/>
                </a:lnTo>
                <a:lnTo>
                  <a:pt x="523" y="1053"/>
                </a:lnTo>
                <a:lnTo>
                  <a:pt x="529" y="1039"/>
                </a:lnTo>
                <a:lnTo>
                  <a:pt x="533" y="1028"/>
                </a:lnTo>
                <a:lnTo>
                  <a:pt x="535" y="1016"/>
                </a:lnTo>
                <a:lnTo>
                  <a:pt x="533" y="1004"/>
                </a:lnTo>
                <a:lnTo>
                  <a:pt x="531" y="991"/>
                </a:lnTo>
                <a:lnTo>
                  <a:pt x="527" y="977"/>
                </a:lnTo>
                <a:lnTo>
                  <a:pt x="525" y="964"/>
                </a:lnTo>
                <a:lnTo>
                  <a:pt x="527" y="952"/>
                </a:lnTo>
                <a:lnTo>
                  <a:pt x="535" y="944"/>
                </a:lnTo>
                <a:lnTo>
                  <a:pt x="541" y="944"/>
                </a:lnTo>
                <a:lnTo>
                  <a:pt x="548" y="944"/>
                </a:lnTo>
                <a:lnTo>
                  <a:pt x="556" y="948"/>
                </a:lnTo>
                <a:lnTo>
                  <a:pt x="564" y="954"/>
                </a:lnTo>
                <a:lnTo>
                  <a:pt x="587" y="973"/>
                </a:lnTo>
                <a:lnTo>
                  <a:pt x="607" y="991"/>
                </a:lnTo>
                <a:lnTo>
                  <a:pt x="609" y="985"/>
                </a:lnTo>
                <a:lnTo>
                  <a:pt x="612" y="979"/>
                </a:lnTo>
                <a:lnTo>
                  <a:pt x="616" y="975"/>
                </a:lnTo>
                <a:lnTo>
                  <a:pt x="622" y="971"/>
                </a:lnTo>
                <a:lnTo>
                  <a:pt x="626" y="968"/>
                </a:lnTo>
                <a:lnTo>
                  <a:pt x="634" y="968"/>
                </a:lnTo>
                <a:lnTo>
                  <a:pt x="640" y="968"/>
                </a:lnTo>
                <a:lnTo>
                  <a:pt x="645" y="971"/>
                </a:lnTo>
                <a:lnTo>
                  <a:pt x="649" y="975"/>
                </a:lnTo>
                <a:lnTo>
                  <a:pt x="653" y="979"/>
                </a:lnTo>
                <a:lnTo>
                  <a:pt x="657" y="985"/>
                </a:lnTo>
                <a:lnTo>
                  <a:pt x="659" y="991"/>
                </a:lnTo>
                <a:lnTo>
                  <a:pt x="671" y="981"/>
                </a:lnTo>
                <a:lnTo>
                  <a:pt x="686" y="966"/>
                </a:lnTo>
                <a:lnTo>
                  <a:pt x="702" y="952"/>
                </a:lnTo>
                <a:lnTo>
                  <a:pt x="709" y="948"/>
                </a:lnTo>
                <a:lnTo>
                  <a:pt x="717" y="944"/>
                </a:lnTo>
                <a:lnTo>
                  <a:pt x="725" y="944"/>
                </a:lnTo>
                <a:close/>
                <a:moveTo>
                  <a:pt x="494" y="843"/>
                </a:moveTo>
                <a:lnTo>
                  <a:pt x="483" y="880"/>
                </a:lnTo>
                <a:lnTo>
                  <a:pt x="467" y="911"/>
                </a:lnTo>
                <a:lnTo>
                  <a:pt x="450" y="939"/>
                </a:lnTo>
                <a:lnTo>
                  <a:pt x="442" y="946"/>
                </a:lnTo>
                <a:lnTo>
                  <a:pt x="446" y="960"/>
                </a:lnTo>
                <a:lnTo>
                  <a:pt x="450" y="973"/>
                </a:lnTo>
                <a:lnTo>
                  <a:pt x="463" y="1016"/>
                </a:lnTo>
                <a:lnTo>
                  <a:pt x="483" y="1061"/>
                </a:lnTo>
                <a:lnTo>
                  <a:pt x="519" y="1134"/>
                </a:lnTo>
                <a:lnTo>
                  <a:pt x="541" y="1169"/>
                </a:lnTo>
                <a:lnTo>
                  <a:pt x="564" y="1200"/>
                </a:lnTo>
                <a:lnTo>
                  <a:pt x="587" y="1227"/>
                </a:lnTo>
                <a:lnTo>
                  <a:pt x="611" y="1251"/>
                </a:lnTo>
                <a:lnTo>
                  <a:pt x="634" y="1266"/>
                </a:lnTo>
                <a:lnTo>
                  <a:pt x="669" y="1237"/>
                </a:lnTo>
                <a:lnTo>
                  <a:pt x="702" y="1198"/>
                </a:lnTo>
                <a:lnTo>
                  <a:pt x="725" y="1167"/>
                </a:lnTo>
                <a:lnTo>
                  <a:pt x="746" y="1132"/>
                </a:lnTo>
                <a:lnTo>
                  <a:pt x="785" y="1063"/>
                </a:lnTo>
                <a:lnTo>
                  <a:pt x="804" y="1016"/>
                </a:lnTo>
                <a:lnTo>
                  <a:pt x="818" y="975"/>
                </a:lnTo>
                <a:lnTo>
                  <a:pt x="822" y="962"/>
                </a:lnTo>
                <a:lnTo>
                  <a:pt x="824" y="950"/>
                </a:lnTo>
                <a:lnTo>
                  <a:pt x="818" y="944"/>
                </a:lnTo>
                <a:lnTo>
                  <a:pt x="799" y="917"/>
                </a:lnTo>
                <a:lnTo>
                  <a:pt x="785" y="886"/>
                </a:lnTo>
                <a:lnTo>
                  <a:pt x="772" y="843"/>
                </a:lnTo>
                <a:lnTo>
                  <a:pt x="746" y="857"/>
                </a:lnTo>
                <a:lnTo>
                  <a:pt x="702" y="873"/>
                </a:lnTo>
                <a:lnTo>
                  <a:pt x="669" y="878"/>
                </a:lnTo>
                <a:lnTo>
                  <a:pt x="634" y="880"/>
                </a:lnTo>
                <a:lnTo>
                  <a:pt x="599" y="878"/>
                </a:lnTo>
                <a:lnTo>
                  <a:pt x="564" y="873"/>
                </a:lnTo>
                <a:lnTo>
                  <a:pt x="519" y="857"/>
                </a:lnTo>
                <a:lnTo>
                  <a:pt x="508" y="851"/>
                </a:lnTo>
                <a:lnTo>
                  <a:pt x="494" y="843"/>
                </a:lnTo>
                <a:close/>
                <a:moveTo>
                  <a:pt x="500" y="200"/>
                </a:moveTo>
                <a:lnTo>
                  <a:pt x="483" y="202"/>
                </a:lnTo>
                <a:lnTo>
                  <a:pt x="465" y="207"/>
                </a:lnTo>
                <a:lnTo>
                  <a:pt x="450" y="217"/>
                </a:lnTo>
                <a:lnTo>
                  <a:pt x="434" y="231"/>
                </a:lnTo>
                <a:lnTo>
                  <a:pt x="420" y="248"/>
                </a:lnTo>
                <a:lnTo>
                  <a:pt x="411" y="264"/>
                </a:lnTo>
                <a:lnTo>
                  <a:pt x="395" y="297"/>
                </a:lnTo>
                <a:lnTo>
                  <a:pt x="384" y="351"/>
                </a:lnTo>
                <a:lnTo>
                  <a:pt x="382" y="403"/>
                </a:lnTo>
                <a:lnTo>
                  <a:pt x="386" y="458"/>
                </a:lnTo>
                <a:lnTo>
                  <a:pt x="395" y="508"/>
                </a:lnTo>
                <a:lnTo>
                  <a:pt x="407" y="545"/>
                </a:lnTo>
                <a:lnTo>
                  <a:pt x="417" y="576"/>
                </a:lnTo>
                <a:lnTo>
                  <a:pt x="419" y="584"/>
                </a:lnTo>
                <a:lnTo>
                  <a:pt x="419" y="587"/>
                </a:lnTo>
                <a:lnTo>
                  <a:pt x="419" y="591"/>
                </a:lnTo>
                <a:lnTo>
                  <a:pt x="415" y="593"/>
                </a:lnTo>
                <a:lnTo>
                  <a:pt x="411" y="593"/>
                </a:lnTo>
                <a:lnTo>
                  <a:pt x="407" y="593"/>
                </a:lnTo>
                <a:lnTo>
                  <a:pt x="401" y="591"/>
                </a:lnTo>
                <a:lnTo>
                  <a:pt x="395" y="587"/>
                </a:lnTo>
                <a:lnTo>
                  <a:pt x="389" y="582"/>
                </a:lnTo>
                <a:lnTo>
                  <a:pt x="386" y="576"/>
                </a:lnTo>
                <a:lnTo>
                  <a:pt x="380" y="566"/>
                </a:lnTo>
                <a:lnTo>
                  <a:pt x="378" y="556"/>
                </a:lnTo>
                <a:lnTo>
                  <a:pt x="376" y="543"/>
                </a:lnTo>
                <a:lnTo>
                  <a:pt x="374" y="512"/>
                </a:lnTo>
                <a:lnTo>
                  <a:pt x="368" y="483"/>
                </a:lnTo>
                <a:lnTo>
                  <a:pt x="360" y="458"/>
                </a:lnTo>
                <a:lnTo>
                  <a:pt x="351" y="438"/>
                </a:lnTo>
                <a:lnTo>
                  <a:pt x="341" y="425"/>
                </a:lnTo>
                <a:lnTo>
                  <a:pt x="329" y="417"/>
                </a:lnTo>
                <a:lnTo>
                  <a:pt x="320" y="415"/>
                </a:lnTo>
                <a:lnTo>
                  <a:pt x="310" y="423"/>
                </a:lnTo>
                <a:lnTo>
                  <a:pt x="302" y="438"/>
                </a:lnTo>
                <a:lnTo>
                  <a:pt x="298" y="461"/>
                </a:lnTo>
                <a:lnTo>
                  <a:pt x="296" y="496"/>
                </a:lnTo>
                <a:lnTo>
                  <a:pt x="298" y="529"/>
                </a:lnTo>
                <a:lnTo>
                  <a:pt x="306" y="562"/>
                </a:lnTo>
                <a:lnTo>
                  <a:pt x="318" y="591"/>
                </a:lnTo>
                <a:lnTo>
                  <a:pt x="333" y="615"/>
                </a:lnTo>
                <a:lnTo>
                  <a:pt x="353" y="632"/>
                </a:lnTo>
                <a:lnTo>
                  <a:pt x="376" y="642"/>
                </a:lnTo>
                <a:lnTo>
                  <a:pt x="380" y="651"/>
                </a:lnTo>
                <a:lnTo>
                  <a:pt x="395" y="684"/>
                </a:lnTo>
                <a:lnTo>
                  <a:pt x="420" y="721"/>
                </a:lnTo>
                <a:lnTo>
                  <a:pt x="450" y="756"/>
                </a:lnTo>
                <a:lnTo>
                  <a:pt x="483" y="787"/>
                </a:lnTo>
                <a:lnTo>
                  <a:pt x="519" y="812"/>
                </a:lnTo>
                <a:lnTo>
                  <a:pt x="564" y="830"/>
                </a:lnTo>
                <a:lnTo>
                  <a:pt x="597" y="838"/>
                </a:lnTo>
                <a:lnTo>
                  <a:pt x="634" y="840"/>
                </a:lnTo>
                <a:lnTo>
                  <a:pt x="669" y="838"/>
                </a:lnTo>
                <a:lnTo>
                  <a:pt x="702" y="830"/>
                </a:lnTo>
                <a:lnTo>
                  <a:pt x="746" y="812"/>
                </a:lnTo>
                <a:lnTo>
                  <a:pt x="785" y="787"/>
                </a:lnTo>
                <a:lnTo>
                  <a:pt x="818" y="756"/>
                </a:lnTo>
                <a:lnTo>
                  <a:pt x="847" y="721"/>
                </a:lnTo>
                <a:lnTo>
                  <a:pt x="870" y="684"/>
                </a:lnTo>
                <a:lnTo>
                  <a:pt x="886" y="651"/>
                </a:lnTo>
                <a:lnTo>
                  <a:pt x="892" y="642"/>
                </a:lnTo>
                <a:lnTo>
                  <a:pt x="915" y="632"/>
                </a:lnTo>
                <a:lnTo>
                  <a:pt x="934" y="615"/>
                </a:lnTo>
                <a:lnTo>
                  <a:pt x="950" y="589"/>
                </a:lnTo>
                <a:lnTo>
                  <a:pt x="962" y="560"/>
                </a:lnTo>
                <a:lnTo>
                  <a:pt x="969" y="529"/>
                </a:lnTo>
                <a:lnTo>
                  <a:pt x="971" y="496"/>
                </a:lnTo>
                <a:lnTo>
                  <a:pt x="969" y="461"/>
                </a:lnTo>
                <a:lnTo>
                  <a:pt x="964" y="436"/>
                </a:lnTo>
                <a:lnTo>
                  <a:pt x="956" y="423"/>
                </a:lnTo>
                <a:lnTo>
                  <a:pt x="948" y="415"/>
                </a:lnTo>
                <a:lnTo>
                  <a:pt x="936" y="417"/>
                </a:lnTo>
                <a:lnTo>
                  <a:pt x="927" y="425"/>
                </a:lnTo>
                <a:lnTo>
                  <a:pt x="917" y="440"/>
                </a:lnTo>
                <a:lnTo>
                  <a:pt x="907" y="459"/>
                </a:lnTo>
                <a:lnTo>
                  <a:pt x="900" y="485"/>
                </a:lnTo>
                <a:lnTo>
                  <a:pt x="894" y="512"/>
                </a:lnTo>
                <a:lnTo>
                  <a:pt x="892" y="543"/>
                </a:lnTo>
                <a:lnTo>
                  <a:pt x="892" y="553"/>
                </a:lnTo>
                <a:lnTo>
                  <a:pt x="890" y="562"/>
                </a:lnTo>
                <a:lnTo>
                  <a:pt x="886" y="568"/>
                </a:lnTo>
                <a:lnTo>
                  <a:pt x="882" y="578"/>
                </a:lnTo>
                <a:lnTo>
                  <a:pt x="876" y="584"/>
                </a:lnTo>
                <a:lnTo>
                  <a:pt x="870" y="589"/>
                </a:lnTo>
                <a:lnTo>
                  <a:pt x="867" y="591"/>
                </a:lnTo>
                <a:lnTo>
                  <a:pt x="861" y="593"/>
                </a:lnTo>
                <a:lnTo>
                  <a:pt x="857" y="595"/>
                </a:lnTo>
                <a:lnTo>
                  <a:pt x="853" y="593"/>
                </a:lnTo>
                <a:lnTo>
                  <a:pt x="851" y="591"/>
                </a:lnTo>
                <a:lnTo>
                  <a:pt x="849" y="587"/>
                </a:lnTo>
                <a:lnTo>
                  <a:pt x="849" y="584"/>
                </a:lnTo>
                <a:lnTo>
                  <a:pt x="851" y="576"/>
                </a:lnTo>
                <a:lnTo>
                  <a:pt x="863" y="541"/>
                </a:lnTo>
                <a:lnTo>
                  <a:pt x="870" y="508"/>
                </a:lnTo>
                <a:lnTo>
                  <a:pt x="880" y="452"/>
                </a:lnTo>
                <a:lnTo>
                  <a:pt x="880" y="397"/>
                </a:lnTo>
                <a:lnTo>
                  <a:pt x="870" y="347"/>
                </a:lnTo>
                <a:lnTo>
                  <a:pt x="861" y="316"/>
                </a:lnTo>
                <a:lnTo>
                  <a:pt x="847" y="287"/>
                </a:lnTo>
                <a:lnTo>
                  <a:pt x="818" y="238"/>
                </a:lnTo>
                <a:lnTo>
                  <a:pt x="808" y="223"/>
                </a:lnTo>
                <a:lnTo>
                  <a:pt x="803" y="215"/>
                </a:lnTo>
                <a:lnTo>
                  <a:pt x="785" y="223"/>
                </a:lnTo>
                <a:lnTo>
                  <a:pt x="746" y="231"/>
                </a:lnTo>
                <a:lnTo>
                  <a:pt x="702" y="229"/>
                </a:lnTo>
                <a:lnTo>
                  <a:pt x="657" y="217"/>
                </a:lnTo>
                <a:lnTo>
                  <a:pt x="657" y="217"/>
                </a:lnTo>
                <a:lnTo>
                  <a:pt x="678" y="240"/>
                </a:lnTo>
                <a:lnTo>
                  <a:pt x="702" y="258"/>
                </a:lnTo>
                <a:lnTo>
                  <a:pt x="723" y="262"/>
                </a:lnTo>
                <a:lnTo>
                  <a:pt x="746" y="258"/>
                </a:lnTo>
                <a:lnTo>
                  <a:pt x="762" y="252"/>
                </a:lnTo>
                <a:lnTo>
                  <a:pt x="779" y="240"/>
                </a:lnTo>
                <a:lnTo>
                  <a:pt x="779" y="254"/>
                </a:lnTo>
                <a:lnTo>
                  <a:pt x="773" y="267"/>
                </a:lnTo>
                <a:lnTo>
                  <a:pt x="762" y="283"/>
                </a:lnTo>
                <a:lnTo>
                  <a:pt x="746" y="297"/>
                </a:lnTo>
                <a:lnTo>
                  <a:pt x="727" y="308"/>
                </a:lnTo>
                <a:lnTo>
                  <a:pt x="702" y="314"/>
                </a:lnTo>
                <a:lnTo>
                  <a:pt x="678" y="316"/>
                </a:lnTo>
                <a:lnTo>
                  <a:pt x="651" y="308"/>
                </a:lnTo>
                <a:lnTo>
                  <a:pt x="624" y="293"/>
                </a:lnTo>
                <a:lnTo>
                  <a:pt x="597" y="267"/>
                </a:lnTo>
                <a:lnTo>
                  <a:pt x="580" y="246"/>
                </a:lnTo>
                <a:lnTo>
                  <a:pt x="564" y="227"/>
                </a:lnTo>
                <a:lnTo>
                  <a:pt x="558" y="217"/>
                </a:lnTo>
                <a:lnTo>
                  <a:pt x="552" y="209"/>
                </a:lnTo>
                <a:lnTo>
                  <a:pt x="519" y="202"/>
                </a:lnTo>
                <a:lnTo>
                  <a:pt x="500" y="200"/>
                </a:lnTo>
                <a:close/>
                <a:moveTo>
                  <a:pt x="659" y="0"/>
                </a:moveTo>
                <a:lnTo>
                  <a:pt x="702" y="2"/>
                </a:lnTo>
                <a:lnTo>
                  <a:pt x="746" y="10"/>
                </a:lnTo>
                <a:lnTo>
                  <a:pt x="785" y="25"/>
                </a:lnTo>
                <a:lnTo>
                  <a:pt x="818" y="44"/>
                </a:lnTo>
                <a:lnTo>
                  <a:pt x="834" y="54"/>
                </a:lnTo>
                <a:lnTo>
                  <a:pt x="847" y="66"/>
                </a:lnTo>
                <a:lnTo>
                  <a:pt x="859" y="77"/>
                </a:lnTo>
                <a:lnTo>
                  <a:pt x="870" y="89"/>
                </a:lnTo>
                <a:lnTo>
                  <a:pt x="886" y="108"/>
                </a:lnTo>
                <a:lnTo>
                  <a:pt x="917" y="153"/>
                </a:lnTo>
                <a:lnTo>
                  <a:pt x="942" y="202"/>
                </a:lnTo>
                <a:lnTo>
                  <a:pt x="960" y="250"/>
                </a:lnTo>
                <a:lnTo>
                  <a:pt x="969" y="299"/>
                </a:lnTo>
                <a:lnTo>
                  <a:pt x="975" y="339"/>
                </a:lnTo>
                <a:lnTo>
                  <a:pt x="973" y="376"/>
                </a:lnTo>
                <a:lnTo>
                  <a:pt x="989" y="401"/>
                </a:lnTo>
                <a:lnTo>
                  <a:pt x="998" y="428"/>
                </a:lnTo>
                <a:lnTo>
                  <a:pt x="1006" y="458"/>
                </a:lnTo>
                <a:lnTo>
                  <a:pt x="1008" y="504"/>
                </a:lnTo>
                <a:lnTo>
                  <a:pt x="1004" y="551"/>
                </a:lnTo>
                <a:lnTo>
                  <a:pt x="995" y="582"/>
                </a:lnTo>
                <a:lnTo>
                  <a:pt x="983" y="609"/>
                </a:lnTo>
                <a:lnTo>
                  <a:pt x="969" y="634"/>
                </a:lnTo>
                <a:lnTo>
                  <a:pt x="946" y="657"/>
                </a:lnTo>
                <a:lnTo>
                  <a:pt x="919" y="671"/>
                </a:lnTo>
                <a:lnTo>
                  <a:pt x="886" y="731"/>
                </a:lnTo>
                <a:lnTo>
                  <a:pt x="870" y="754"/>
                </a:lnTo>
                <a:lnTo>
                  <a:pt x="859" y="768"/>
                </a:lnTo>
                <a:lnTo>
                  <a:pt x="847" y="783"/>
                </a:lnTo>
                <a:lnTo>
                  <a:pt x="834" y="797"/>
                </a:lnTo>
                <a:lnTo>
                  <a:pt x="818" y="811"/>
                </a:lnTo>
                <a:lnTo>
                  <a:pt x="812" y="816"/>
                </a:lnTo>
                <a:lnTo>
                  <a:pt x="818" y="847"/>
                </a:lnTo>
                <a:lnTo>
                  <a:pt x="830" y="876"/>
                </a:lnTo>
                <a:lnTo>
                  <a:pt x="847" y="902"/>
                </a:lnTo>
                <a:lnTo>
                  <a:pt x="857" y="913"/>
                </a:lnTo>
                <a:lnTo>
                  <a:pt x="870" y="923"/>
                </a:lnTo>
                <a:lnTo>
                  <a:pt x="886" y="935"/>
                </a:lnTo>
                <a:lnTo>
                  <a:pt x="898" y="940"/>
                </a:lnTo>
                <a:lnTo>
                  <a:pt x="907" y="944"/>
                </a:lnTo>
                <a:lnTo>
                  <a:pt x="944" y="958"/>
                </a:lnTo>
                <a:lnTo>
                  <a:pt x="981" y="971"/>
                </a:lnTo>
                <a:lnTo>
                  <a:pt x="1020" y="983"/>
                </a:lnTo>
                <a:lnTo>
                  <a:pt x="1057" y="997"/>
                </a:lnTo>
                <a:lnTo>
                  <a:pt x="1093" y="1010"/>
                </a:lnTo>
                <a:lnTo>
                  <a:pt x="1130" y="1024"/>
                </a:lnTo>
                <a:lnTo>
                  <a:pt x="1163" y="1041"/>
                </a:lnTo>
                <a:lnTo>
                  <a:pt x="1192" y="1061"/>
                </a:lnTo>
                <a:lnTo>
                  <a:pt x="1218" y="1082"/>
                </a:lnTo>
                <a:lnTo>
                  <a:pt x="1239" y="1107"/>
                </a:lnTo>
                <a:lnTo>
                  <a:pt x="1254" y="1138"/>
                </a:lnTo>
                <a:lnTo>
                  <a:pt x="1264" y="1173"/>
                </a:lnTo>
                <a:lnTo>
                  <a:pt x="1268" y="1214"/>
                </a:lnTo>
                <a:lnTo>
                  <a:pt x="1262" y="1257"/>
                </a:lnTo>
                <a:lnTo>
                  <a:pt x="1247" y="1299"/>
                </a:lnTo>
                <a:lnTo>
                  <a:pt x="1225" y="1340"/>
                </a:lnTo>
                <a:lnTo>
                  <a:pt x="42" y="1340"/>
                </a:lnTo>
                <a:lnTo>
                  <a:pt x="21" y="1299"/>
                </a:lnTo>
                <a:lnTo>
                  <a:pt x="5" y="1257"/>
                </a:lnTo>
                <a:lnTo>
                  <a:pt x="0" y="1214"/>
                </a:lnTo>
                <a:lnTo>
                  <a:pt x="2" y="1173"/>
                </a:lnTo>
                <a:lnTo>
                  <a:pt x="11" y="1138"/>
                </a:lnTo>
                <a:lnTo>
                  <a:pt x="27" y="1107"/>
                </a:lnTo>
                <a:lnTo>
                  <a:pt x="48" y="1082"/>
                </a:lnTo>
                <a:lnTo>
                  <a:pt x="75" y="1061"/>
                </a:lnTo>
                <a:lnTo>
                  <a:pt x="104" y="1041"/>
                </a:lnTo>
                <a:lnTo>
                  <a:pt x="137" y="1024"/>
                </a:lnTo>
                <a:lnTo>
                  <a:pt x="172" y="1010"/>
                </a:lnTo>
                <a:lnTo>
                  <a:pt x="209" y="997"/>
                </a:lnTo>
                <a:lnTo>
                  <a:pt x="248" y="983"/>
                </a:lnTo>
                <a:lnTo>
                  <a:pt x="285" y="971"/>
                </a:lnTo>
                <a:lnTo>
                  <a:pt x="324" y="958"/>
                </a:lnTo>
                <a:lnTo>
                  <a:pt x="358" y="944"/>
                </a:lnTo>
                <a:lnTo>
                  <a:pt x="370" y="940"/>
                </a:lnTo>
                <a:lnTo>
                  <a:pt x="380" y="935"/>
                </a:lnTo>
                <a:lnTo>
                  <a:pt x="395" y="923"/>
                </a:lnTo>
                <a:lnTo>
                  <a:pt x="409" y="913"/>
                </a:lnTo>
                <a:lnTo>
                  <a:pt x="420" y="902"/>
                </a:lnTo>
                <a:lnTo>
                  <a:pt x="438" y="876"/>
                </a:lnTo>
                <a:lnTo>
                  <a:pt x="450" y="847"/>
                </a:lnTo>
                <a:lnTo>
                  <a:pt x="455" y="816"/>
                </a:lnTo>
                <a:lnTo>
                  <a:pt x="450" y="811"/>
                </a:lnTo>
                <a:lnTo>
                  <a:pt x="434" y="797"/>
                </a:lnTo>
                <a:lnTo>
                  <a:pt x="420" y="783"/>
                </a:lnTo>
                <a:lnTo>
                  <a:pt x="407" y="768"/>
                </a:lnTo>
                <a:lnTo>
                  <a:pt x="395" y="754"/>
                </a:lnTo>
                <a:lnTo>
                  <a:pt x="380" y="731"/>
                </a:lnTo>
                <a:lnTo>
                  <a:pt x="349" y="671"/>
                </a:lnTo>
                <a:lnTo>
                  <a:pt x="322" y="657"/>
                </a:lnTo>
                <a:lnTo>
                  <a:pt x="298" y="634"/>
                </a:lnTo>
                <a:lnTo>
                  <a:pt x="283" y="609"/>
                </a:lnTo>
                <a:lnTo>
                  <a:pt x="271" y="582"/>
                </a:lnTo>
                <a:lnTo>
                  <a:pt x="263" y="551"/>
                </a:lnTo>
                <a:lnTo>
                  <a:pt x="258" y="504"/>
                </a:lnTo>
                <a:lnTo>
                  <a:pt x="261" y="458"/>
                </a:lnTo>
                <a:lnTo>
                  <a:pt x="267" y="428"/>
                </a:lnTo>
                <a:lnTo>
                  <a:pt x="277" y="403"/>
                </a:lnTo>
                <a:lnTo>
                  <a:pt x="292" y="378"/>
                </a:lnTo>
                <a:lnTo>
                  <a:pt x="289" y="351"/>
                </a:lnTo>
                <a:lnTo>
                  <a:pt x="287" y="318"/>
                </a:lnTo>
                <a:lnTo>
                  <a:pt x="291" y="279"/>
                </a:lnTo>
                <a:lnTo>
                  <a:pt x="296" y="238"/>
                </a:lnTo>
                <a:lnTo>
                  <a:pt x="310" y="198"/>
                </a:lnTo>
                <a:lnTo>
                  <a:pt x="327" y="159"/>
                </a:lnTo>
                <a:lnTo>
                  <a:pt x="351" y="124"/>
                </a:lnTo>
                <a:lnTo>
                  <a:pt x="380" y="93"/>
                </a:lnTo>
                <a:lnTo>
                  <a:pt x="395" y="79"/>
                </a:lnTo>
                <a:lnTo>
                  <a:pt x="407" y="74"/>
                </a:lnTo>
                <a:lnTo>
                  <a:pt x="420" y="66"/>
                </a:lnTo>
                <a:lnTo>
                  <a:pt x="434" y="60"/>
                </a:lnTo>
                <a:lnTo>
                  <a:pt x="450" y="56"/>
                </a:lnTo>
                <a:lnTo>
                  <a:pt x="483" y="48"/>
                </a:lnTo>
                <a:lnTo>
                  <a:pt x="500" y="46"/>
                </a:lnTo>
                <a:lnTo>
                  <a:pt x="519" y="37"/>
                </a:lnTo>
                <a:lnTo>
                  <a:pt x="564" y="19"/>
                </a:lnTo>
                <a:lnTo>
                  <a:pt x="614" y="8"/>
                </a:lnTo>
                <a:lnTo>
                  <a:pt x="659" y="0"/>
                </a:lnTo>
                <a:close/>
              </a:path>
            </a:pathLst>
          </a:custGeom>
          <a:solidFill>
            <a:srgbClr val="C00000"/>
          </a:solidFill>
          <a:ln w="0">
            <a:noFill/>
            <a:prstDash val="solid"/>
            <a:round/>
          </a:ln>
        </p:spPr>
        <p:txBody>
          <a:bodyPr vert="horz" wrap="square" lIns="45715" tIns="22857" rIns="45715" bIns="22857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s-SV" sz="900"/>
          </a:p>
        </p:txBody>
      </p:sp>
      <p:sp>
        <p:nvSpPr>
          <p:cNvPr id="9159" name="Freeform 994"/>
          <p:cNvSpPr>
            <a:spLocks noChangeAspect="1" noEditPoints="1"/>
          </p:cNvSpPr>
          <p:nvPr/>
        </p:nvSpPr>
        <p:spPr bwMode="auto">
          <a:xfrm>
            <a:off x="1407160" y="5494655"/>
            <a:ext cx="570230" cy="570865"/>
          </a:xfrm>
          <a:custGeom>
            <a:gdLst>
              <a:gd name="T0" fmla="*/ 668 w 2536"/>
              <a:gd name="T1" fmla="*/ 793 h 2694"/>
              <a:gd name="T2" fmla="*/ 585 w 2536"/>
              <a:gd name="T3" fmla="*/ 999 h 2694"/>
              <a:gd name="T4" fmla="*/ 689 w 2536"/>
              <a:gd name="T5" fmla="*/ 1265 h 2694"/>
              <a:gd name="T6" fmla="*/ 731 w 2536"/>
              <a:gd name="T7" fmla="*/ 926 h 2694"/>
              <a:gd name="T8" fmla="*/ 1271 w 2536"/>
              <a:gd name="T9" fmla="*/ 2515 h 2694"/>
              <a:gd name="T10" fmla="*/ 1236 w 2536"/>
              <a:gd name="T11" fmla="*/ 2552 h 2694"/>
              <a:gd name="T12" fmla="*/ 1271 w 2536"/>
              <a:gd name="T13" fmla="*/ 2594 h 2694"/>
              <a:gd name="T14" fmla="*/ 1307 w 2536"/>
              <a:gd name="T15" fmla="*/ 2554 h 2694"/>
              <a:gd name="T16" fmla="*/ 1286 w 2536"/>
              <a:gd name="T17" fmla="*/ 2412 h 2694"/>
              <a:gd name="T18" fmla="*/ 1234 w 2536"/>
              <a:gd name="T19" fmla="*/ 2439 h 2694"/>
              <a:gd name="T20" fmla="*/ 1259 w 2536"/>
              <a:gd name="T21" fmla="*/ 2487 h 2694"/>
              <a:gd name="T22" fmla="*/ 1305 w 2536"/>
              <a:gd name="T23" fmla="*/ 2464 h 2694"/>
              <a:gd name="T24" fmla="*/ 1455 w 2536"/>
              <a:gd name="T25" fmla="*/ 1381 h 2694"/>
              <a:gd name="T26" fmla="*/ 1159 w 2536"/>
              <a:gd name="T27" fmla="*/ 1344 h 2694"/>
              <a:gd name="T28" fmla="*/ 1008 w 2536"/>
              <a:gd name="T29" fmla="*/ 1463 h 2694"/>
              <a:gd name="T30" fmla="*/ 1159 w 2536"/>
              <a:gd name="T31" fmla="*/ 1642 h 2694"/>
              <a:gd name="T32" fmla="*/ 1284 w 2536"/>
              <a:gd name="T33" fmla="*/ 1607 h 2694"/>
              <a:gd name="T34" fmla="*/ 1424 w 2536"/>
              <a:gd name="T35" fmla="*/ 1617 h 2694"/>
              <a:gd name="T36" fmla="*/ 1511 w 2536"/>
              <a:gd name="T37" fmla="*/ 1455 h 2694"/>
              <a:gd name="T38" fmla="*/ 1591 w 2536"/>
              <a:gd name="T39" fmla="*/ 1809 h 2694"/>
              <a:gd name="T40" fmla="*/ 1280 w 2536"/>
              <a:gd name="T41" fmla="*/ 1859 h 2694"/>
              <a:gd name="T42" fmla="*/ 1048 w 2536"/>
              <a:gd name="T43" fmla="*/ 1791 h 2694"/>
              <a:gd name="T44" fmla="*/ 839 w 2536"/>
              <a:gd name="T45" fmla="*/ 1945 h 2694"/>
              <a:gd name="T46" fmla="*/ 1021 w 2536"/>
              <a:gd name="T47" fmla="*/ 2243 h 2694"/>
              <a:gd name="T48" fmla="*/ 1447 w 2536"/>
              <a:gd name="T49" fmla="*/ 2281 h 2694"/>
              <a:gd name="T50" fmla="*/ 1755 w 2536"/>
              <a:gd name="T51" fmla="*/ 814 h 2694"/>
              <a:gd name="T52" fmla="*/ 1376 w 2536"/>
              <a:gd name="T53" fmla="*/ 672 h 2694"/>
              <a:gd name="T54" fmla="*/ 1058 w 2536"/>
              <a:gd name="T55" fmla="*/ 488 h 2694"/>
              <a:gd name="T56" fmla="*/ 827 w 2536"/>
              <a:gd name="T57" fmla="*/ 518 h 2694"/>
              <a:gd name="T58" fmla="*/ 770 w 2536"/>
              <a:gd name="T59" fmla="*/ 810 h 2694"/>
              <a:gd name="T60" fmla="*/ 804 w 2536"/>
              <a:gd name="T61" fmla="*/ 1166 h 2694"/>
              <a:gd name="T62" fmla="*/ 919 w 2536"/>
              <a:gd name="T63" fmla="*/ 1331 h 2694"/>
              <a:gd name="T64" fmla="*/ 1108 w 2536"/>
              <a:gd name="T65" fmla="*/ 1240 h 2694"/>
              <a:gd name="T66" fmla="*/ 1468 w 2536"/>
              <a:gd name="T67" fmla="*/ 1258 h 2694"/>
              <a:gd name="T68" fmla="*/ 1601 w 2536"/>
              <a:gd name="T69" fmla="*/ 1329 h 2694"/>
              <a:gd name="T70" fmla="*/ 1732 w 2536"/>
              <a:gd name="T71" fmla="*/ 1087 h 2694"/>
              <a:gd name="T72" fmla="*/ 1935 w 2536"/>
              <a:gd name="T73" fmla="*/ 943 h 2694"/>
              <a:gd name="T74" fmla="*/ 1841 w 2536"/>
              <a:gd name="T75" fmla="*/ 789 h 2694"/>
              <a:gd name="T76" fmla="*/ 1789 w 2536"/>
              <a:gd name="T77" fmla="*/ 1052 h 2694"/>
              <a:gd name="T78" fmla="*/ 1826 w 2536"/>
              <a:gd name="T79" fmla="*/ 1269 h 2694"/>
              <a:gd name="T80" fmla="*/ 1935 w 2536"/>
              <a:gd name="T81" fmla="*/ 943 h 2694"/>
              <a:gd name="T82" fmla="*/ 2450 w 2536"/>
              <a:gd name="T83" fmla="*/ 2686 h 2694"/>
              <a:gd name="T84" fmla="*/ 5 w 2536"/>
              <a:gd name="T85" fmla="*/ 2504 h 2694"/>
              <a:gd name="T86" fmla="*/ 61 w 2536"/>
              <a:gd name="T87" fmla="*/ 2216 h 2694"/>
              <a:gd name="T88" fmla="*/ 441 w 2536"/>
              <a:gd name="T89" fmla="*/ 1993 h 2694"/>
              <a:gd name="T90" fmla="*/ 829 w 2536"/>
              <a:gd name="T91" fmla="*/ 1824 h 2694"/>
              <a:gd name="T92" fmla="*/ 808 w 2536"/>
              <a:gd name="T93" fmla="*/ 1561 h 2694"/>
              <a:gd name="T94" fmla="*/ 591 w 2536"/>
              <a:gd name="T95" fmla="*/ 1277 h 2694"/>
              <a:gd name="T96" fmla="*/ 516 w 2536"/>
              <a:gd name="T97" fmla="*/ 927 h 2694"/>
              <a:gd name="T98" fmla="*/ 599 w 2536"/>
              <a:gd name="T99" fmla="*/ 536 h 2694"/>
              <a:gd name="T100" fmla="*/ 804 w 2536"/>
              <a:gd name="T101" fmla="*/ 150 h 2694"/>
              <a:gd name="T102" fmla="*/ 1267 w 2536"/>
              <a:gd name="T103" fmla="*/ 10 h 2694"/>
              <a:gd name="T104" fmla="*/ 1714 w 2536"/>
              <a:gd name="T105" fmla="*/ 146 h 2694"/>
              <a:gd name="T106" fmla="*/ 1945 w 2536"/>
              <a:gd name="T107" fmla="*/ 653 h 2694"/>
              <a:gd name="T108" fmla="*/ 2012 w 2536"/>
              <a:gd name="T109" fmla="*/ 1014 h 2694"/>
              <a:gd name="T110" fmla="*/ 1889 w 2536"/>
              <a:gd name="T111" fmla="*/ 1319 h 2694"/>
              <a:gd name="T112" fmla="*/ 1730 w 2536"/>
              <a:gd name="T113" fmla="*/ 1548 h 2694"/>
              <a:gd name="T114" fmla="*/ 1705 w 2536"/>
              <a:gd name="T115" fmla="*/ 1822 h 2694"/>
              <a:gd name="T116" fmla="*/ 2102 w 2536"/>
              <a:gd name="T117" fmla="*/ 1993 h 2694"/>
              <a:gd name="T118" fmla="*/ 2463 w 2536"/>
              <a:gd name="T119" fmla="*/ 2197 h 26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2536" h="2694">
                <a:moveTo>
                  <a:pt x="731" y="926"/>
                </a:moveTo>
                <a:lnTo>
                  <a:pt x="722" y="879"/>
                </a:lnTo>
                <a:lnTo>
                  <a:pt x="706" y="831"/>
                </a:lnTo>
                <a:lnTo>
                  <a:pt x="689" y="803"/>
                </a:lnTo>
                <a:lnTo>
                  <a:pt x="668" y="793"/>
                </a:lnTo>
                <a:lnTo>
                  <a:pt x="645" y="805"/>
                </a:lnTo>
                <a:lnTo>
                  <a:pt x="624" y="833"/>
                </a:lnTo>
                <a:lnTo>
                  <a:pt x="606" y="874"/>
                </a:lnTo>
                <a:lnTo>
                  <a:pt x="593" y="935"/>
                </a:lnTo>
                <a:lnTo>
                  <a:pt x="585" y="999"/>
                </a:lnTo>
                <a:lnTo>
                  <a:pt x="591" y="1064"/>
                </a:lnTo>
                <a:lnTo>
                  <a:pt x="605" y="1125"/>
                </a:lnTo>
                <a:lnTo>
                  <a:pt x="626" y="1181"/>
                </a:lnTo>
                <a:lnTo>
                  <a:pt x="651" y="1229"/>
                </a:lnTo>
                <a:lnTo>
                  <a:pt x="689" y="1265"/>
                </a:lnTo>
                <a:lnTo>
                  <a:pt x="731" y="1288"/>
                </a:lnTo>
                <a:lnTo>
                  <a:pt x="733" y="1171"/>
                </a:lnTo>
                <a:lnTo>
                  <a:pt x="739" y="1070"/>
                </a:lnTo>
                <a:lnTo>
                  <a:pt x="737" y="975"/>
                </a:lnTo>
                <a:lnTo>
                  <a:pt x="731" y="926"/>
                </a:lnTo>
                <a:close/>
                <a:moveTo>
                  <a:pt x="1307" y="2550"/>
                </a:moveTo>
                <a:lnTo>
                  <a:pt x="1303" y="2535"/>
                </a:lnTo>
                <a:lnTo>
                  <a:pt x="1294" y="2523"/>
                </a:lnTo>
                <a:lnTo>
                  <a:pt x="1288" y="2515"/>
                </a:lnTo>
                <a:lnTo>
                  <a:pt x="1271" y="2515"/>
                </a:lnTo>
                <a:lnTo>
                  <a:pt x="1259" y="2517"/>
                </a:lnTo>
                <a:lnTo>
                  <a:pt x="1252" y="2521"/>
                </a:lnTo>
                <a:lnTo>
                  <a:pt x="1240" y="2531"/>
                </a:lnTo>
                <a:lnTo>
                  <a:pt x="1234" y="2540"/>
                </a:lnTo>
                <a:lnTo>
                  <a:pt x="1236" y="2552"/>
                </a:lnTo>
                <a:lnTo>
                  <a:pt x="1234" y="2560"/>
                </a:lnTo>
                <a:lnTo>
                  <a:pt x="1238" y="2573"/>
                </a:lnTo>
                <a:lnTo>
                  <a:pt x="1248" y="2581"/>
                </a:lnTo>
                <a:lnTo>
                  <a:pt x="1257" y="2592"/>
                </a:lnTo>
                <a:lnTo>
                  <a:pt x="1271" y="2594"/>
                </a:lnTo>
                <a:lnTo>
                  <a:pt x="1282" y="2592"/>
                </a:lnTo>
                <a:lnTo>
                  <a:pt x="1294" y="2586"/>
                </a:lnTo>
                <a:lnTo>
                  <a:pt x="1301" y="2577"/>
                </a:lnTo>
                <a:lnTo>
                  <a:pt x="1305" y="2565"/>
                </a:lnTo>
                <a:lnTo>
                  <a:pt x="1307" y="2554"/>
                </a:lnTo>
                <a:lnTo>
                  <a:pt x="1307" y="2550"/>
                </a:lnTo>
                <a:close/>
                <a:moveTo>
                  <a:pt x="1307" y="2442"/>
                </a:moveTo>
                <a:lnTo>
                  <a:pt x="1305" y="2433"/>
                </a:lnTo>
                <a:lnTo>
                  <a:pt x="1296" y="2421"/>
                </a:lnTo>
                <a:lnTo>
                  <a:pt x="1286" y="2412"/>
                </a:lnTo>
                <a:lnTo>
                  <a:pt x="1271" y="2410"/>
                </a:lnTo>
                <a:lnTo>
                  <a:pt x="1259" y="2412"/>
                </a:lnTo>
                <a:lnTo>
                  <a:pt x="1248" y="2417"/>
                </a:lnTo>
                <a:lnTo>
                  <a:pt x="1242" y="2425"/>
                </a:lnTo>
                <a:lnTo>
                  <a:pt x="1234" y="2439"/>
                </a:lnTo>
                <a:lnTo>
                  <a:pt x="1232" y="2450"/>
                </a:lnTo>
                <a:lnTo>
                  <a:pt x="1232" y="2454"/>
                </a:lnTo>
                <a:lnTo>
                  <a:pt x="1240" y="2469"/>
                </a:lnTo>
                <a:lnTo>
                  <a:pt x="1250" y="2479"/>
                </a:lnTo>
                <a:lnTo>
                  <a:pt x="1259" y="2487"/>
                </a:lnTo>
                <a:lnTo>
                  <a:pt x="1271" y="2488"/>
                </a:lnTo>
                <a:lnTo>
                  <a:pt x="1282" y="2487"/>
                </a:lnTo>
                <a:lnTo>
                  <a:pt x="1292" y="2481"/>
                </a:lnTo>
                <a:lnTo>
                  <a:pt x="1303" y="2471"/>
                </a:lnTo>
                <a:lnTo>
                  <a:pt x="1305" y="2464"/>
                </a:lnTo>
                <a:lnTo>
                  <a:pt x="1307" y="2446"/>
                </a:lnTo>
                <a:lnTo>
                  <a:pt x="1307" y="2442"/>
                </a:lnTo>
                <a:close/>
                <a:moveTo>
                  <a:pt x="1511" y="1455"/>
                </a:moveTo>
                <a:lnTo>
                  <a:pt x="1493" y="1415"/>
                </a:lnTo>
                <a:lnTo>
                  <a:pt x="1455" y="1381"/>
                </a:lnTo>
                <a:lnTo>
                  <a:pt x="1409" y="1358"/>
                </a:lnTo>
                <a:lnTo>
                  <a:pt x="1351" y="1340"/>
                </a:lnTo>
                <a:lnTo>
                  <a:pt x="1288" y="1333"/>
                </a:lnTo>
                <a:lnTo>
                  <a:pt x="1221" y="1335"/>
                </a:lnTo>
                <a:lnTo>
                  <a:pt x="1159" y="1344"/>
                </a:lnTo>
                <a:lnTo>
                  <a:pt x="1104" y="1361"/>
                </a:lnTo>
                <a:lnTo>
                  <a:pt x="1058" y="1386"/>
                </a:lnTo>
                <a:lnTo>
                  <a:pt x="1033" y="1406"/>
                </a:lnTo>
                <a:lnTo>
                  <a:pt x="1015" y="1432"/>
                </a:lnTo>
                <a:lnTo>
                  <a:pt x="1008" y="1463"/>
                </a:lnTo>
                <a:lnTo>
                  <a:pt x="1010" y="1496"/>
                </a:lnTo>
                <a:lnTo>
                  <a:pt x="1019" y="1528"/>
                </a:lnTo>
                <a:lnTo>
                  <a:pt x="1050" y="1575"/>
                </a:lnTo>
                <a:lnTo>
                  <a:pt x="1094" y="1613"/>
                </a:lnTo>
                <a:lnTo>
                  <a:pt x="1159" y="1642"/>
                </a:lnTo>
                <a:lnTo>
                  <a:pt x="1184" y="1642"/>
                </a:lnTo>
                <a:lnTo>
                  <a:pt x="1211" y="1630"/>
                </a:lnTo>
                <a:lnTo>
                  <a:pt x="1234" y="1609"/>
                </a:lnTo>
                <a:lnTo>
                  <a:pt x="1265" y="1601"/>
                </a:lnTo>
                <a:lnTo>
                  <a:pt x="1284" y="1607"/>
                </a:lnTo>
                <a:lnTo>
                  <a:pt x="1307" y="1619"/>
                </a:lnTo>
                <a:lnTo>
                  <a:pt x="1330" y="1636"/>
                </a:lnTo>
                <a:lnTo>
                  <a:pt x="1351" y="1646"/>
                </a:lnTo>
                <a:lnTo>
                  <a:pt x="1372" y="1642"/>
                </a:lnTo>
                <a:lnTo>
                  <a:pt x="1424" y="1617"/>
                </a:lnTo>
                <a:lnTo>
                  <a:pt x="1465" y="1588"/>
                </a:lnTo>
                <a:lnTo>
                  <a:pt x="1490" y="1553"/>
                </a:lnTo>
                <a:lnTo>
                  <a:pt x="1507" y="1513"/>
                </a:lnTo>
                <a:lnTo>
                  <a:pt x="1515" y="1475"/>
                </a:lnTo>
                <a:lnTo>
                  <a:pt x="1511" y="1455"/>
                </a:lnTo>
                <a:close/>
                <a:moveTo>
                  <a:pt x="1756" y="1968"/>
                </a:moveTo>
                <a:lnTo>
                  <a:pt x="1743" y="1962"/>
                </a:lnTo>
                <a:lnTo>
                  <a:pt x="1680" y="1924"/>
                </a:lnTo>
                <a:lnTo>
                  <a:pt x="1628" y="1872"/>
                </a:lnTo>
                <a:lnTo>
                  <a:pt x="1591" y="1809"/>
                </a:lnTo>
                <a:lnTo>
                  <a:pt x="1561" y="1734"/>
                </a:lnTo>
                <a:lnTo>
                  <a:pt x="1486" y="1788"/>
                </a:lnTo>
                <a:lnTo>
                  <a:pt x="1413" y="1828"/>
                </a:lnTo>
                <a:lnTo>
                  <a:pt x="1346" y="1847"/>
                </a:lnTo>
                <a:lnTo>
                  <a:pt x="1280" y="1859"/>
                </a:lnTo>
                <a:lnTo>
                  <a:pt x="1265" y="1859"/>
                </a:lnTo>
                <a:lnTo>
                  <a:pt x="1250" y="1861"/>
                </a:lnTo>
                <a:lnTo>
                  <a:pt x="1190" y="1849"/>
                </a:lnTo>
                <a:lnTo>
                  <a:pt x="1121" y="1828"/>
                </a:lnTo>
                <a:lnTo>
                  <a:pt x="1048" y="1791"/>
                </a:lnTo>
                <a:lnTo>
                  <a:pt x="977" y="1740"/>
                </a:lnTo>
                <a:lnTo>
                  <a:pt x="950" y="1803"/>
                </a:lnTo>
                <a:lnTo>
                  <a:pt x="921" y="1857"/>
                </a:lnTo>
                <a:lnTo>
                  <a:pt x="883" y="1909"/>
                </a:lnTo>
                <a:lnTo>
                  <a:pt x="839" y="1945"/>
                </a:lnTo>
                <a:lnTo>
                  <a:pt x="785" y="1974"/>
                </a:lnTo>
                <a:lnTo>
                  <a:pt x="831" y="2037"/>
                </a:lnTo>
                <a:lnTo>
                  <a:pt x="873" y="2093"/>
                </a:lnTo>
                <a:lnTo>
                  <a:pt x="948" y="2176"/>
                </a:lnTo>
                <a:lnTo>
                  <a:pt x="1021" y="2243"/>
                </a:lnTo>
                <a:lnTo>
                  <a:pt x="1096" y="2298"/>
                </a:lnTo>
                <a:lnTo>
                  <a:pt x="1177" y="2341"/>
                </a:lnTo>
                <a:lnTo>
                  <a:pt x="1269" y="2371"/>
                </a:lnTo>
                <a:lnTo>
                  <a:pt x="1365" y="2329"/>
                </a:lnTo>
                <a:lnTo>
                  <a:pt x="1447" y="2281"/>
                </a:lnTo>
                <a:lnTo>
                  <a:pt x="1524" y="2222"/>
                </a:lnTo>
                <a:lnTo>
                  <a:pt x="1599" y="2151"/>
                </a:lnTo>
                <a:lnTo>
                  <a:pt x="1674" y="2066"/>
                </a:lnTo>
                <a:lnTo>
                  <a:pt x="1756" y="1968"/>
                </a:lnTo>
                <a:close/>
                <a:moveTo>
                  <a:pt x="1755" y="814"/>
                </a:moveTo>
                <a:lnTo>
                  <a:pt x="1662" y="805"/>
                </a:lnTo>
                <a:lnTo>
                  <a:pt x="1580" y="782"/>
                </a:lnTo>
                <a:lnTo>
                  <a:pt x="1505" y="749"/>
                </a:lnTo>
                <a:lnTo>
                  <a:pt x="1438" y="714"/>
                </a:lnTo>
                <a:lnTo>
                  <a:pt x="1376" y="672"/>
                </a:lnTo>
                <a:lnTo>
                  <a:pt x="1311" y="626"/>
                </a:lnTo>
                <a:lnTo>
                  <a:pt x="1250" y="584"/>
                </a:lnTo>
                <a:lnTo>
                  <a:pt x="1184" y="547"/>
                </a:lnTo>
                <a:lnTo>
                  <a:pt x="1117" y="511"/>
                </a:lnTo>
                <a:lnTo>
                  <a:pt x="1058" y="488"/>
                </a:lnTo>
                <a:lnTo>
                  <a:pt x="996" y="474"/>
                </a:lnTo>
                <a:lnTo>
                  <a:pt x="940" y="467"/>
                </a:lnTo>
                <a:lnTo>
                  <a:pt x="894" y="474"/>
                </a:lnTo>
                <a:lnTo>
                  <a:pt x="856" y="492"/>
                </a:lnTo>
                <a:lnTo>
                  <a:pt x="827" y="518"/>
                </a:lnTo>
                <a:lnTo>
                  <a:pt x="797" y="578"/>
                </a:lnTo>
                <a:lnTo>
                  <a:pt x="779" y="647"/>
                </a:lnTo>
                <a:lnTo>
                  <a:pt x="768" y="724"/>
                </a:lnTo>
                <a:lnTo>
                  <a:pt x="770" y="739"/>
                </a:lnTo>
                <a:lnTo>
                  <a:pt x="770" y="810"/>
                </a:lnTo>
                <a:lnTo>
                  <a:pt x="770" y="889"/>
                </a:lnTo>
                <a:lnTo>
                  <a:pt x="773" y="970"/>
                </a:lnTo>
                <a:lnTo>
                  <a:pt x="781" y="1039"/>
                </a:lnTo>
                <a:lnTo>
                  <a:pt x="791" y="1104"/>
                </a:lnTo>
                <a:lnTo>
                  <a:pt x="804" y="1166"/>
                </a:lnTo>
                <a:lnTo>
                  <a:pt x="820" y="1221"/>
                </a:lnTo>
                <a:lnTo>
                  <a:pt x="839" y="1271"/>
                </a:lnTo>
                <a:lnTo>
                  <a:pt x="862" y="1302"/>
                </a:lnTo>
                <a:lnTo>
                  <a:pt x="891" y="1327"/>
                </a:lnTo>
                <a:lnTo>
                  <a:pt x="919" y="1331"/>
                </a:lnTo>
                <a:lnTo>
                  <a:pt x="956" y="1315"/>
                </a:lnTo>
                <a:lnTo>
                  <a:pt x="967" y="1306"/>
                </a:lnTo>
                <a:lnTo>
                  <a:pt x="1006" y="1281"/>
                </a:lnTo>
                <a:lnTo>
                  <a:pt x="1052" y="1258"/>
                </a:lnTo>
                <a:lnTo>
                  <a:pt x="1108" y="1240"/>
                </a:lnTo>
                <a:lnTo>
                  <a:pt x="1179" y="1235"/>
                </a:lnTo>
                <a:lnTo>
                  <a:pt x="1257" y="1242"/>
                </a:lnTo>
                <a:lnTo>
                  <a:pt x="1340" y="1235"/>
                </a:lnTo>
                <a:lnTo>
                  <a:pt x="1407" y="1240"/>
                </a:lnTo>
                <a:lnTo>
                  <a:pt x="1468" y="1258"/>
                </a:lnTo>
                <a:lnTo>
                  <a:pt x="1515" y="1279"/>
                </a:lnTo>
                <a:lnTo>
                  <a:pt x="1555" y="1302"/>
                </a:lnTo>
                <a:lnTo>
                  <a:pt x="1559" y="1310"/>
                </a:lnTo>
                <a:lnTo>
                  <a:pt x="1564" y="1313"/>
                </a:lnTo>
                <a:lnTo>
                  <a:pt x="1601" y="1329"/>
                </a:lnTo>
                <a:lnTo>
                  <a:pt x="1634" y="1319"/>
                </a:lnTo>
                <a:lnTo>
                  <a:pt x="1662" y="1294"/>
                </a:lnTo>
                <a:lnTo>
                  <a:pt x="1693" y="1239"/>
                </a:lnTo>
                <a:lnTo>
                  <a:pt x="1714" y="1169"/>
                </a:lnTo>
                <a:lnTo>
                  <a:pt x="1732" y="1087"/>
                </a:lnTo>
                <a:lnTo>
                  <a:pt x="1747" y="1000"/>
                </a:lnTo>
                <a:lnTo>
                  <a:pt x="1755" y="908"/>
                </a:lnTo>
                <a:lnTo>
                  <a:pt x="1755" y="822"/>
                </a:lnTo>
                <a:lnTo>
                  <a:pt x="1755" y="814"/>
                </a:lnTo>
                <a:close/>
                <a:moveTo>
                  <a:pt x="1935" y="943"/>
                </a:moveTo>
                <a:lnTo>
                  <a:pt x="1920" y="872"/>
                </a:lnTo>
                <a:lnTo>
                  <a:pt x="1902" y="831"/>
                </a:lnTo>
                <a:lnTo>
                  <a:pt x="1885" y="801"/>
                </a:lnTo>
                <a:lnTo>
                  <a:pt x="1864" y="785"/>
                </a:lnTo>
                <a:lnTo>
                  <a:pt x="1841" y="789"/>
                </a:lnTo>
                <a:lnTo>
                  <a:pt x="1824" y="810"/>
                </a:lnTo>
                <a:lnTo>
                  <a:pt x="1812" y="849"/>
                </a:lnTo>
                <a:lnTo>
                  <a:pt x="1799" y="897"/>
                </a:lnTo>
                <a:lnTo>
                  <a:pt x="1793" y="970"/>
                </a:lnTo>
                <a:lnTo>
                  <a:pt x="1789" y="1052"/>
                </a:lnTo>
                <a:lnTo>
                  <a:pt x="1791" y="1154"/>
                </a:lnTo>
                <a:lnTo>
                  <a:pt x="1797" y="1273"/>
                </a:lnTo>
                <a:lnTo>
                  <a:pt x="1799" y="1283"/>
                </a:lnTo>
                <a:lnTo>
                  <a:pt x="1814" y="1275"/>
                </a:lnTo>
                <a:lnTo>
                  <a:pt x="1826" y="1269"/>
                </a:lnTo>
                <a:lnTo>
                  <a:pt x="1874" y="1227"/>
                </a:lnTo>
                <a:lnTo>
                  <a:pt x="1906" y="1167"/>
                </a:lnTo>
                <a:lnTo>
                  <a:pt x="1925" y="1098"/>
                </a:lnTo>
                <a:lnTo>
                  <a:pt x="1939" y="1022"/>
                </a:lnTo>
                <a:lnTo>
                  <a:pt x="1935" y="943"/>
                </a:lnTo>
                <a:close/>
                <a:moveTo>
                  <a:pt x="2530" y="2364"/>
                </a:moveTo>
                <a:lnTo>
                  <a:pt x="2536" y="2431"/>
                </a:lnTo>
                <a:lnTo>
                  <a:pt x="2524" y="2513"/>
                </a:lnTo>
                <a:lnTo>
                  <a:pt x="2496" y="2600"/>
                </a:lnTo>
                <a:lnTo>
                  <a:pt x="2450" y="2686"/>
                </a:lnTo>
                <a:lnTo>
                  <a:pt x="359" y="2694"/>
                </a:lnTo>
                <a:lnTo>
                  <a:pt x="86" y="2690"/>
                </a:lnTo>
                <a:lnTo>
                  <a:pt x="53" y="2632"/>
                </a:lnTo>
                <a:lnTo>
                  <a:pt x="27" y="2565"/>
                </a:lnTo>
                <a:lnTo>
                  <a:pt x="5" y="2504"/>
                </a:lnTo>
                <a:lnTo>
                  <a:pt x="0" y="2440"/>
                </a:lnTo>
                <a:lnTo>
                  <a:pt x="2" y="2375"/>
                </a:lnTo>
                <a:lnTo>
                  <a:pt x="13" y="2318"/>
                </a:lnTo>
                <a:lnTo>
                  <a:pt x="34" y="2262"/>
                </a:lnTo>
                <a:lnTo>
                  <a:pt x="61" y="2216"/>
                </a:lnTo>
                <a:lnTo>
                  <a:pt x="119" y="2156"/>
                </a:lnTo>
                <a:lnTo>
                  <a:pt x="186" y="2106"/>
                </a:lnTo>
                <a:lnTo>
                  <a:pt x="265" y="2064"/>
                </a:lnTo>
                <a:lnTo>
                  <a:pt x="353" y="2026"/>
                </a:lnTo>
                <a:lnTo>
                  <a:pt x="441" y="1993"/>
                </a:lnTo>
                <a:lnTo>
                  <a:pt x="535" y="1964"/>
                </a:lnTo>
                <a:lnTo>
                  <a:pt x="628" y="1930"/>
                </a:lnTo>
                <a:lnTo>
                  <a:pt x="714" y="1897"/>
                </a:lnTo>
                <a:lnTo>
                  <a:pt x="779" y="1864"/>
                </a:lnTo>
                <a:lnTo>
                  <a:pt x="829" y="1824"/>
                </a:lnTo>
                <a:lnTo>
                  <a:pt x="860" y="1782"/>
                </a:lnTo>
                <a:lnTo>
                  <a:pt x="889" y="1728"/>
                </a:lnTo>
                <a:lnTo>
                  <a:pt x="900" y="1676"/>
                </a:lnTo>
                <a:lnTo>
                  <a:pt x="852" y="1621"/>
                </a:lnTo>
                <a:lnTo>
                  <a:pt x="808" y="1561"/>
                </a:lnTo>
                <a:lnTo>
                  <a:pt x="770" y="1488"/>
                </a:lnTo>
                <a:lnTo>
                  <a:pt x="735" y="1434"/>
                </a:lnTo>
                <a:lnTo>
                  <a:pt x="695" y="1352"/>
                </a:lnTo>
                <a:lnTo>
                  <a:pt x="639" y="1323"/>
                </a:lnTo>
                <a:lnTo>
                  <a:pt x="591" y="1277"/>
                </a:lnTo>
                <a:lnTo>
                  <a:pt x="562" y="1231"/>
                </a:lnTo>
                <a:lnTo>
                  <a:pt x="537" y="1171"/>
                </a:lnTo>
                <a:lnTo>
                  <a:pt x="520" y="1112"/>
                </a:lnTo>
                <a:lnTo>
                  <a:pt x="509" y="1010"/>
                </a:lnTo>
                <a:lnTo>
                  <a:pt x="516" y="927"/>
                </a:lnTo>
                <a:lnTo>
                  <a:pt x="530" y="862"/>
                </a:lnTo>
                <a:lnTo>
                  <a:pt x="557" y="803"/>
                </a:lnTo>
                <a:lnTo>
                  <a:pt x="564" y="716"/>
                </a:lnTo>
                <a:lnTo>
                  <a:pt x="576" y="624"/>
                </a:lnTo>
                <a:lnTo>
                  <a:pt x="599" y="536"/>
                </a:lnTo>
                <a:lnTo>
                  <a:pt x="624" y="444"/>
                </a:lnTo>
                <a:lnTo>
                  <a:pt x="653" y="357"/>
                </a:lnTo>
                <a:lnTo>
                  <a:pt x="695" y="280"/>
                </a:lnTo>
                <a:lnTo>
                  <a:pt x="747" y="209"/>
                </a:lnTo>
                <a:lnTo>
                  <a:pt x="804" y="150"/>
                </a:lnTo>
                <a:lnTo>
                  <a:pt x="869" y="106"/>
                </a:lnTo>
                <a:lnTo>
                  <a:pt x="948" y="73"/>
                </a:lnTo>
                <a:lnTo>
                  <a:pt x="1036" y="60"/>
                </a:lnTo>
                <a:lnTo>
                  <a:pt x="1150" y="31"/>
                </a:lnTo>
                <a:lnTo>
                  <a:pt x="1267" y="10"/>
                </a:lnTo>
                <a:lnTo>
                  <a:pt x="1376" y="0"/>
                </a:lnTo>
                <a:lnTo>
                  <a:pt x="1476" y="14"/>
                </a:lnTo>
                <a:lnTo>
                  <a:pt x="1566" y="42"/>
                </a:lnTo>
                <a:lnTo>
                  <a:pt x="1643" y="85"/>
                </a:lnTo>
                <a:lnTo>
                  <a:pt x="1714" y="146"/>
                </a:lnTo>
                <a:lnTo>
                  <a:pt x="1780" y="223"/>
                </a:lnTo>
                <a:lnTo>
                  <a:pt x="1831" y="307"/>
                </a:lnTo>
                <a:lnTo>
                  <a:pt x="1879" y="409"/>
                </a:lnTo>
                <a:lnTo>
                  <a:pt x="1914" y="528"/>
                </a:lnTo>
                <a:lnTo>
                  <a:pt x="1945" y="653"/>
                </a:lnTo>
                <a:lnTo>
                  <a:pt x="1966" y="789"/>
                </a:lnTo>
                <a:lnTo>
                  <a:pt x="1968" y="797"/>
                </a:lnTo>
                <a:lnTo>
                  <a:pt x="1993" y="856"/>
                </a:lnTo>
                <a:lnTo>
                  <a:pt x="2006" y="920"/>
                </a:lnTo>
                <a:lnTo>
                  <a:pt x="2012" y="1014"/>
                </a:lnTo>
                <a:lnTo>
                  <a:pt x="2002" y="1106"/>
                </a:lnTo>
                <a:lnTo>
                  <a:pt x="1983" y="1183"/>
                </a:lnTo>
                <a:lnTo>
                  <a:pt x="1948" y="1250"/>
                </a:lnTo>
                <a:lnTo>
                  <a:pt x="1933" y="1269"/>
                </a:lnTo>
                <a:lnTo>
                  <a:pt x="1889" y="1319"/>
                </a:lnTo>
                <a:lnTo>
                  <a:pt x="1835" y="1348"/>
                </a:lnTo>
                <a:lnTo>
                  <a:pt x="1801" y="1411"/>
                </a:lnTo>
                <a:lnTo>
                  <a:pt x="1783" y="1446"/>
                </a:lnTo>
                <a:lnTo>
                  <a:pt x="1764" y="1475"/>
                </a:lnTo>
                <a:lnTo>
                  <a:pt x="1730" y="1548"/>
                </a:lnTo>
                <a:lnTo>
                  <a:pt x="1682" y="1613"/>
                </a:lnTo>
                <a:lnTo>
                  <a:pt x="1630" y="1674"/>
                </a:lnTo>
                <a:lnTo>
                  <a:pt x="1641" y="1730"/>
                </a:lnTo>
                <a:lnTo>
                  <a:pt x="1668" y="1776"/>
                </a:lnTo>
                <a:lnTo>
                  <a:pt x="1705" y="1822"/>
                </a:lnTo>
                <a:lnTo>
                  <a:pt x="1753" y="1861"/>
                </a:lnTo>
                <a:lnTo>
                  <a:pt x="1816" y="1895"/>
                </a:lnTo>
                <a:lnTo>
                  <a:pt x="1927" y="1934"/>
                </a:lnTo>
                <a:lnTo>
                  <a:pt x="2014" y="1962"/>
                </a:lnTo>
                <a:lnTo>
                  <a:pt x="2102" y="1993"/>
                </a:lnTo>
                <a:lnTo>
                  <a:pt x="2190" y="2024"/>
                </a:lnTo>
                <a:lnTo>
                  <a:pt x="2267" y="2055"/>
                </a:lnTo>
                <a:lnTo>
                  <a:pt x="2340" y="2093"/>
                </a:lnTo>
                <a:lnTo>
                  <a:pt x="2405" y="2141"/>
                </a:lnTo>
                <a:lnTo>
                  <a:pt x="2463" y="2197"/>
                </a:lnTo>
                <a:lnTo>
                  <a:pt x="2503" y="2262"/>
                </a:lnTo>
                <a:lnTo>
                  <a:pt x="2523" y="2312"/>
                </a:lnTo>
                <a:lnTo>
                  <a:pt x="2530" y="2364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vert="horz" wrap="square" lIns="45715" tIns="22857" rIns="45715" bIns="22857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s-SV" sz="900"/>
          </a:p>
        </p:txBody>
      </p:sp>
      <p:sp>
        <p:nvSpPr>
          <p:cNvPr id="62" name="文本框 61"/>
          <p:cNvSpPr txBox="1"/>
          <p:nvPr/>
        </p:nvSpPr>
        <p:spPr>
          <a:xfrm>
            <a:off x="2313940" y="1647190"/>
            <a:ext cx="2240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董事会（战略目标）</a:t>
            </a:r>
            <a:endParaRPr lang="zh-CN" alt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3" name="文本框 62"/>
          <p:cNvSpPr txBox="1"/>
          <p:nvPr/>
        </p:nvSpPr>
        <p:spPr>
          <a:xfrm>
            <a:off x="2313940" y="2927350"/>
            <a:ext cx="2468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总经理（年度总目标）</a:t>
            </a:r>
            <a:endParaRPr lang="zh-CN" alt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4" name="文本框 63"/>
          <p:cNvSpPr txBox="1"/>
          <p:nvPr/>
        </p:nvSpPr>
        <p:spPr>
          <a:xfrm>
            <a:off x="2313940" y="4156075"/>
            <a:ext cx="24688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部门经理（部门目标）</a:t>
            </a:r>
            <a:endParaRPr lang="zh-CN" alt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5" name="文本框 64"/>
          <p:cNvSpPr txBox="1"/>
          <p:nvPr/>
        </p:nvSpPr>
        <p:spPr>
          <a:xfrm>
            <a:off x="2313940" y="5426075"/>
            <a:ext cx="2011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员工（个人目标）</a:t>
            </a:r>
            <a:endParaRPr lang="zh-CN" alt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7" name="Rectangle 27"/>
          <p:cNvSpPr/>
          <p:nvPr/>
        </p:nvSpPr>
        <p:spPr>
          <a:xfrm>
            <a:off x="2313940" y="2045970"/>
            <a:ext cx="3655060" cy="2755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点击输入相关文字内容，文字内容需概括精炼。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68" name="Rectangle 27"/>
          <p:cNvSpPr/>
          <p:nvPr/>
        </p:nvSpPr>
        <p:spPr>
          <a:xfrm>
            <a:off x="2313940" y="3369945"/>
            <a:ext cx="3655060" cy="2755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点击输入相关文字内容，文字内容需概括精炼。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69" name="Rectangle 27"/>
          <p:cNvSpPr/>
          <p:nvPr/>
        </p:nvSpPr>
        <p:spPr>
          <a:xfrm>
            <a:off x="2313940" y="4589145"/>
            <a:ext cx="3655060" cy="2755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点击输入相关文字内容，文字内容需概括精炼。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70" name="Rectangle 27"/>
          <p:cNvSpPr/>
          <p:nvPr/>
        </p:nvSpPr>
        <p:spPr>
          <a:xfrm>
            <a:off x="2313940" y="5859145"/>
            <a:ext cx="3655060" cy="2755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点击输入相关文字内容，文字内容需概括精炼。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73" name="图片 72" descr="C:\Users\马子\Desktop\图片1.png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7315" y="2981325"/>
            <a:ext cx="4692650" cy="3686810"/>
          </a:xfrm>
          <a:prstGeom prst="rect">
            <a:avLst/>
          </a:prstGeom>
        </p:spPr>
      </p:pic>
      <p:sp>
        <p:nvSpPr>
          <p:cNvPr id="2" name="Rectangle 27"/>
          <p:cNvSpPr/>
          <p:nvPr/>
        </p:nvSpPr>
        <p:spPr>
          <a:xfrm>
            <a:off x="6617970" y="2113915"/>
            <a:ext cx="4418965" cy="737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目标管理最为广泛的是应用在企业管理领域。企业目标可分为战略性目标、策略性目标以及方案、任务等。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617970" y="1585595"/>
            <a:ext cx="1350645" cy="429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200" b="1">
                <a:solidFill>
                  <a:srgbClr val="C00000"/>
                </a:solidFill>
              </a:rPr>
              <a:t>目标管理</a:t>
            </a:r>
            <a:endParaRPr lang="zh-CN" altLang="en-US" sz="2200" b="1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random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" name="组合 39"/>
          <p:cNvGrpSpPr/>
          <p:nvPr/>
        </p:nvGrpSpPr>
        <p:grpSpPr>
          <a:xfrm>
            <a:off x="265430" y="267970"/>
            <a:ext cx="438785" cy="622300"/>
            <a:chOff x="418" y="422"/>
            <a:chExt cx="691" cy="980"/>
          </a:xfrm>
          <a:solidFill>
            <a:srgbClr val="0070C0"/>
          </a:solidFill>
        </p:grpSpPr>
        <p:sp>
          <p:nvSpPr>
            <p:cNvPr id="41" name="Freeform 5"/>
            <p:cNvSpPr/>
            <p:nvPr/>
          </p:nvSpPr>
          <p:spPr bwMode="auto">
            <a:xfrm>
              <a:off x="425" y="422"/>
              <a:ext cx="414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6"/>
            <p:cNvSpPr/>
            <p:nvPr/>
          </p:nvSpPr>
          <p:spPr bwMode="auto">
            <a:xfrm>
              <a:off x="695" y="696"/>
              <a:ext cx="414" cy="423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7"/>
            <p:cNvSpPr/>
            <p:nvPr/>
          </p:nvSpPr>
          <p:spPr bwMode="auto">
            <a:xfrm>
              <a:off x="418" y="982"/>
              <a:ext cx="411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cxnSp>
        <p:nvCxnSpPr>
          <p:cNvPr id="45" name="直接连接符 44"/>
          <p:cNvCxnSpPr/>
          <p:nvPr/>
        </p:nvCxnSpPr>
        <p:spPr>
          <a:xfrm>
            <a:off x="874395" y="921385"/>
            <a:ext cx="10248900" cy="0"/>
          </a:xfrm>
          <a:prstGeom prst="line">
            <a:avLst/>
          </a:prstGeom>
          <a:ln w="9525">
            <a:solidFill>
              <a:schemeClr val="tx1">
                <a:lumMod val="65000"/>
                <a:lumOff val="3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矩形 3"/>
          <p:cNvSpPr>
            <a:spLocks noChangeArrowheads="1"/>
          </p:cNvSpPr>
          <p:nvPr/>
        </p:nvSpPr>
        <p:spPr bwMode="auto">
          <a:xfrm>
            <a:off x="789323" y="338657"/>
            <a:ext cx="2726690" cy="548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8760" tIns="59381" rIns="118760" bIns="5938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9pPr>
          </a:lstStyle>
          <a:p>
            <a:pPr algn="l">
              <a:spcBef>
                <a:spcPct val="0"/>
              </a:spcBef>
              <a:buNone/>
            </a:pPr>
            <a:r>
              <a:rPr lang="zh-CN" alt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目标管理的特点</a:t>
            </a:r>
            <a:endParaRPr lang="en-US" altLang="zh-CN" sz="2800" b="1" smtClean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9" name="组合 38"/>
          <p:cNvGrpSpPr/>
          <p:nvPr/>
        </p:nvGrpSpPr>
        <p:grpSpPr>
          <a:xfrm>
            <a:off x="10817225" y="164465"/>
            <a:ext cx="1038860" cy="1056005"/>
            <a:chOff x="8166" y="1198"/>
            <a:chExt cx="5105" cy="5191"/>
          </a:xfrm>
        </p:grpSpPr>
        <p:grpSp>
          <p:nvGrpSpPr>
            <p:cNvPr id="82" name="Group 81"/>
            <p:cNvGrpSpPr/>
            <p:nvPr/>
          </p:nvGrpSpPr>
          <p:grpSpPr>
            <a:xfrm>
              <a:off x="8983" y="2373"/>
              <a:ext cx="4288" cy="4016"/>
              <a:chOff x="7133415" y="1668270"/>
              <a:chExt cx="4322441" cy="4047961"/>
            </a:xfrm>
          </p:grpSpPr>
          <p:grpSp>
            <p:nvGrpSpPr>
              <p:cNvPr id="6" name="Group 9"/>
              <p:cNvGrpSpPr/>
              <p:nvPr/>
            </p:nvGrpSpPr>
            <p:grpSpPr>
              <a:xfrm>
                <a:off x="7133415" y="2987835"/>
                <a:ext cx="4322441" cy="2728396"/>
                <a:chOff x="1685115" y="3521460"/>
                <a:chExt cx="4322441" cy="2728396"/>
              </a:xfrm>
              <a:solidFill>
                <a:schemeClr val="tx1">
                  <a:lumMod val="85000"/>
                  <a:lumOff val="15000"/>
                </a:schemeClr>
              </a:solidFill>
            </p:grpSpPr>
            <p:sp>
              <p:nvSpPr>
                <p:cNvPr id="16" name="Freeform 10"/>
                <p:cNvSpPr/>
                <p:nvPr/>
              </p:nvSpPr>
              <p:spPr bwMode="auto">
                <a:xfrm>
                  <a:off x="3925886" y="4199156"/>
                  <a:ext cx="2081670" cy="2050700"/>
                </a:xfrm>
                <a:custGeom>
                  <a:gdLst>
                    <a:gd name="T0" fmla="*/ 3577 w 3638"/>
                    <a:gd name="T1" fmla="*/ 3090 h 3585"/>
                    <a:gd name="T2" fmla="*/ 3555 w 3638"/>
                    <a:gd name="T3" fmla="*/ 3072 h 3585"/>
                    <a:gd name="T4" fmla="*/ 3556 w 3638"/>
                    <a:gd name="T5" fmla="*/ 3071 h 3585"/>
                    <a:gd name="T6" fmla="*/ 468 w 3638"/>
                    <a:gd name="T7" fmla="*/ 0 h 3585"/>
                    <a:gd name="T8" fmla="*/ 0 w 3638"/>
                    <a:gd name="T9" fmla="*/ 470 h 3585"/>
                    <a:gd name="T10" fmla="*/ 3062 w 3638"/>
                    <a:gd name="T11" fmla="*/ 3516 h 3585"/>
                    <a:gd name="T12" fmla="*/ 3067 w 3638"/>
                    <a:gd name="T13" fmla="*/ 3522 h 3585"/>
                    <a:gd name="T14" fmla="*/ 3084 w 3638"/>
                    <a:gd name="T15" fmla="*/ 3537 h 3585"/>
                    <a:gd name="T16" fmla="*/ 3088 w 3638"/>
                    <a:gd name="T17" fmla="*/ 3541 h 3585"/>
                    <a:gd name="T18" fmla="*/ 3088 w 3638"/>
                    <a:gd name="T19" fmla="*/ 3540 h 3585"/>
                    <a:gd name="T20" fmla="*/ 3432 w 3638"/>
                    <a:gd name="T21" fmla="*/ 3436 h 3585"/>
                    <a:gd name="T22" fmla="*/ 3577 w 3638"/>
                    <a:gd name="T23" fmla="*/ 309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8" h="3585">
                      <a:moveTo>
                        <a:pt x="3577" y="3090"/>
                      </a:moveTo>
                      <a:cubicBezTo>
                        <a:pt x="3570" y="3083"/>
                        <a:pt x="3563" y="3077"/>
                        <a:pt x="3555" y="3072"/>
                      </a:cubicBezTo>
                      <a:cubicBezTo>
                        <a:pt x="3556" y="3071"/>
                        <a:pt x="3556" y="3071"/>
                        <a:pt x="3556" y="3071"/>
                      </a:cubicBezTo>
                      <a:cubicBezTo>
                        <a:pt x="468" y="0"/>
                        <a:pt x="468" y="0"/>
                        <a:pt x="468" y="0"/>
                      </a:cubicBez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3062" y="3516"/>
                        <a:pt x="3062" y="3516"/>
                        <a:pt x="3062" y="3516"/>
                      </a:cubicBezTo>
                      <a:cubicBezTo>
                        <a:pt x="3064" y="3518"/>
                        <a:pt x="3065" y="3520"/>
                        <a:pt x="3067" y="3522"/>
                      </a:cubicBezTo>
                      <a:cubicBezTo>
                        <a:pt x="3072" y="3528"/>
                        <a:pt x="3078" y="3533"/>
                        <a:pt x="3084" y="3537"/>
                      </a:cubicBezTo>
                      <a:cubicBezTo>
                        <a:pt x="3088" y="3541"/>
                        <a:pt x="3088" y="3541"/>
                        <a:pt x="3088" y="3541"/>
                      </a:cubicBezTo>
                      <a:cubicBezTo>
                        <a:pt x="3088" y="3540"/>
                        <a:pt x="3088" y="3540"/>
                        <a:pt x="3088" y="3540"/>
                      </a:cubicBezTo>
                      <a:cubicBezTo>
                        <a:pt x="3160" y="3585"/>
                        <a:pt x="3305" y="3544"/>
                        <a:pt x="3432" y="3436"/>
                      </a:cubicBezTo>
                      <a:cubicBezTo>
                        <a:pt x="3573" y="3317"/>
                        <a:pt x="3638" y="3162"/>
                        <a:pt x="3577" y="309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7" name="Freeform 11"/>
                <p:cNvSpPr/>
                <p:nvPr/>
              </p:nvSpPr>
              <p:spPr bwMode="auto">
                <a:xfrm>
                  <a:off x="1685115" y="4199156"/>
                  <a:ext cx="2081063" cy="2050700"/>
                </a:xfrm>
                <a:custGeom>
                  <a:gdLst>
                    <a:gd name="T0" fmla="*/ 3637 w 3637"/>
                    <a:gd name="T1" fmla="*/ 470 h 3585"/>
                    <a:gd name="T2" fmla="*/ 3169 w 3637"/>
                    <a:gd name="T3" fmla="*/ 0 h 3585"/>
                    <a:gd name="T4" fmla="*/ 82 w 3637"/>
                    <a:gd name="T5" fmla="*/ 3071 h 3585"/>
                    <a:gd name="T6" fmla="*/ 83 w 3637"/>
                    <a:gd name="T7" fmla="*/ 3072 h 3585"/>
                    <a:gd name="T8" fmla="*/ 61 w 3637"/>
                    <a:gd name="T9" fmla="*/ 3090 h 3585"/>
                    <a:gd name="T10" fmla="*/ 205 w 3637"/>
                    <a:gd name="T11" fmla="*/ 3436 h 3585"/>
                    <a:gd name="T12" fmla="*/ 549 w 3637"/>
                    <a:gd name="T13" fmla="*/ 3540 h 3585"/>
                    <a:gd name="T14" fmla="*/ 550 w 3637"/>
                    <a:gd name="T15" fmla="*/ 3541 h 3585"/>
                    <a:gd name="T16" fmla="*/ 553 w 3637"/>
                    <a:gd name="T17" fmla="*/ 3537 h 3585"/>
                    <a:gd name="T18" fmla="*/ 570 w 3637"/>
                    <a:gd name="T19" fmla="*/ 3522 h 3585"/>
                    <a:gd name="T20" fmla="*/ 575 w 3637"/>
                    <a:gd name="T21" fmla="*/ 3516 h 3585"/>
                    <a:gd name="T22" fmla="*/ 3637 w 3637"/>
                    <a:gd name="T23" fmla="*/ 47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7" h="3585">
                      <a:moveTo>
                        <a:pt x="3637" y="470"/>
                      </a:moveTo>
                      <a:cubicBezTo>
                        <a:pt x="3169" y="0"/>
                        <a:pt x="3169" y="0"/>
                        <a:pt x="3169" y="0"/>
                      </a:cubicBezTo>
                      <a:cubicBezTo>
                        <a:pt x="82" y="3071"/>
                        <a:pt x="82" y="3071"/>
                        <a:pt x="82" y="3071"/>
                      </a:cubicBezTo>
                      <a:cubicBezTo>
                        <a:pt x="83" y="3072"/>
                        <a:pt x="83" y="3072"/>
                        <a:pt x="83" y="3072"/>
                      </a:cubicBezTo>
                      <a:cubicBezTo>
                        <a:pt x="74" y="3077"/>
                        <a:pt x="67" y="3083"/>
                        <a:pt x="61" y="3090"/>
                      </a:cubicBezTo>
                      <a:cubicBezTo>
                        <a:pt x="0" y="3162"/>
                        <a:pt x="65" y="3317"/>
                        <a:pt x="205" y="3436"/>
                      </a:cubicBezTo>
                      <a:cubicBezTo>
                        <a:pt x="332" y="3544"/>
                        <a:pt x="477" y="3585"/>
                        <a:pt x="549" y="3540"/>
                      </a:cubicBezTo>
                      <a:cubicBezTo>
                        <a:pt x="550" y="3541"/>
                        <a:pt x="550" y="3541"/>
                        <a:pt x="550" y="3541"/>
                      </a:cubicBezTo>
                      <a:cubicBezTo>
                        <a:pt x="553" y="3537"/>
                        <a:pt x="553" y="3537"/>
                        <a:pt x="553" y="3537"/>
                      </a:cubicBezTo>
                      <a:cubicBezTo>
                        <a:pt x="560" y="3533"/>
                        <a:pt x="565" y="3528"/>
                        <a:pt x="570" y="3522"/>
                      </a:cubicBezTo>
                      <a:cubicBezTo>
                        <a:pt x="572" y="3520"/>
                        <a:pt x="574" y="3518"/>
                        <a:pt x="575" y="3516"/>
                      </a:cubicBezTo>
                      <a:lnTo>
                        <a:pt x="3637" y="4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8" name="Freeform 12"/>
                <p:cNvSpPr/>
                <p:nvPr/>
              </p:nvSpPr>
              <p:spPr bwMode="auto">
                <a:xfrm>
                  <a:off x="3668410" y="3521460"/>
                  <a:ext cx="411112" cy="2598444"/>
                </a:xfrm>
                <a:custGeom>
                  <a:gdLst>
                    <a:gd name="T0" fmla="*/ 667 w 719"/>
                    <a:gd name="T1" fmla="*/ 4334 h 4542"/>
                    <a:gd name="T2" fmla="*/ 666 w 719"/>
                    <a:gd name="T3" fmla="*/ 4326 h 4542"/>
                    <a:gd name="T4" fmla="*/ 719 w 719"/>
                    <a:gd name="T5" fmla="*/ 8 h 4542"/>
                    <a:gd name="T6" fmla="*/ 56 w 719"/>
                    <a:gd name="T7" fmla="*/ 0 h 4542"/>
                    <a:gd name="T8" fmla="*/ 2 w 719"/>
                    <a:gd name="T9" fmla="*/ 4354 h 4542"/>
                    <a:gd name="T10" fmla="*/ 4 w 719"/>
                    <a:gd name="T11" fmla="*/ 4354 h 4542"/>
                    <a:gd name="T12" fmla="*/ 1 w 719"/>
                    <a:gd name="T13" fmla="*/ 4383 h 4542"/>
                    <a:gd name="T14" fmla="*/ 347 w 719"/>
                    <a:gd name="T15" fmla="*/ 4529 h 4542"/>
                    <a:gd name="T16" fmla="*/ 665 w 719"/>
                    <a:gd name="T17" fmla="*/ 4362 h 4542"/>
                    <a:gd name="T18" fmla="*/ 666 w 719"/>
                    <a:gd name="T19" fmla="*/ 4362 h 4542"/>
                    <a:gd name="T20" fmla="*/ 666 w 719"/>
                    <a:gd name="T21" fmla="*/ 4357 h 4542"/>
                    <a:gd name="T22" fmla="*/ 667 w 719"/>
                    <a:gd name="T23" fmla="*/ 4334 h 454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19" h="4542">
                      <a:moveTo>
                        <a:pt x="667" y="4334"/>
                      </a:moveTo>
                      <a:cubicBezTo>
                        <a:pt x="667" y="4332"/>
                        <a:pt x="667" y="4329"/>
                        <a:pt x="666" y="4326"/>
                      </a:cubicBezTo>
                      <a:cubicBezTo>
                        <a:pt x="719" y="8"/>
                        <a:pt x="719" y="8"/>
                        <a:pt x="719" y="8"/>
                      </a:cubicBezTo>
                      <a:cubicBezTo>
                        <a:pt x="56" y="0"/>
                        <a:pt x="56" y="0"/>
                        <a:pt x="56" y="0"/>
                      </a:cubicBezTo>
                      <a:cubicBezTo>
                        <a:pt x="2" y="4354"/>
                        <a:pt x="2" y="4354"/>
                        <a:pt x="2" y="4354"/>
                      </a:cubicBezTo>
                      <a:cubicBezTo>
                        <a:pt x="4" y="4354"/>
                        <a:pt x="4" y="4354"/>
                        <a:pt x="4" y="4354"/>
                      </a:cubicBezTo>
                      <a:cubicBezTo>
                        <a:pt x="1" y="4364"/>
                        <a:pt x="0" y="4373"/>
                        <a:pt x="1" y="4383"/>
                      </a:cubicBezTo>
                      <a:cubicBezTo>
                        <a:pt x="8" y="4477"/>
                        <a:pt x="163" y="4542"/>
                        <a:pt x="347" y="4529"/>
                      </a:cubicBezTo>
                      <a:cubicBezTo>
                        <a:pt x="512" y="4517"/>
                        <a:pt x="645" y="4445"/>
                        <a:pt x="665" y="4362"/>
                      </a:cubicBezTo>
                      <a:cubicBezTo>
                        <a:pt x="666" y="4362"/>
                        <a:pt x="666" y="4362"/>
                        <a:pt x="666" y="4362"/>
                      </a:cubicBezTo>
                      <a:cubicBezTo>
                        <a:pt x="666" y="4357"/>
                        <a:pt x="666" y="4357"/>
                        <a:pt x="666" y="4357"/>
                      </a:cubicBezTo>
                      <a:cubicBezTo>
                        <a:pt x="667" y="4350"/>
                        <a:pt x="668" y="4342"/>
                        <a:pt x="667" y="433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19" name="Group 13"/>
              <p:cNvGrpSpPr/>
              <p:nvPr/>
            </p:nvGrpSpPr>
            <p:grpSpPr>
              <a:xfrm>
                <a:off x="7876695" y="2814767"/>
                <a:ext cx="2864422" cy="2524359"/>
                <a:chOff x="2428395" y="3348392"/>
                <a:chExt cx="2864422" cy="2524359"/>
              </a:xfrm>
              <a:solidFill>
                <a:schemeClr val="tx1">
                  <a:alpha val="50000"/>
                </a:schemeClr>
              </a:solidFill>
            </p:grpSpPr>
            <p:sp>
              <p:nvSpPr>
                <p:cNvPr id="20" name="Freeform 14"/>
                <p:cNvSpPr/>
                <p:nvPr/>
              </p:nvSpPr>
              <p:spPr bwMode="auto">
                <a:xfrm>
                  <a:off x="2428395" y="4143896"/>
                  <a:ext cx="1392436" cy="1374218"/>
                </a:xfrm>
                <a:custGeom>
                  <a:gdLst>
                    <a:gd name="T0" fmla="*/ 0 w 2434"/>
                    <a:gd name="T1" fmla="*/ 1956 h 2402"/>
                    <a:gd name="T2" fmla="*/ 492 w 2434"/>
                    <a:gd name="T3" fmla="*/ 2402 h 2402"/>
                    <a:gd name="T4" fmla="*/ 2434 w 2434"/>
                    <a:gd name="T5" fmla="*/ 470 h 2402"/>
                    <a:gd name="T6" fmla="*/ 1966 w 2434"/>
                    <a:gd name="T7" fmla="*/ 0 h 2402"/>
                    <a:gd name="T8" fmla="*/ 0 w 2434"/>
                    <a:gd name="T9" fmla="*/ 1956 h 240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34" h="2402">
                      <a:moveTo>
                        <a:pt x="0" y="1956"/>
                      </a:moveTo>
                      <a:cubicBezTo>
                        <a:pt x="90" y="2246"/>
                        <a:pt x="246" y="2330"/>
                        <a:pt x="492" y="2402"/>
                      </a:cubicBezTo>
                      <a:cubicBezTo>
                        <a:pt x="2434" y="470"/>
                        <a:pt x="2434" y="470"/>
                        <a:pt x="2434" y="470"/>
                      </a:cubicBezTo>
                      <a:cubicBezTo>
                        <a:pt x="1966" y="0"/>
                        <a:pt x="1966" y="0"/>
                        <a:pt x="1966" y="0"/>
                      </a:cubicBezTo>
                      <a:lnTo>
                        <a:pt x="0" y="195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1" name="Freeform 15"/>
                <p:cNvSpPr/>
                <p:nvPr/>
              </p:nvSpPr>
              <p:spPr bwMode="auto">
                <a:xfrm>
                  <a:off x="3877913" y="4151183"/>
                  <a:ext cx="1414904" cy="1392435"/>
                </a:xfrm>
                <a:custGeom>
                  <a:gdLst>
                    <a:gd name="T0" fmla="*/ 468 w 2473"/>
                    <a:gd name="T1" fmla="*/ 0 h 2434"/>
                    <a:gd name="T2" fmla="*/ 0 w 2473"/>
                    <a:gd name="T3" fmla="*/ 470 h 2434"/>
                    <a:gd name="T4" fmla="*/ 1974 w 2473"/>
                    <a:gd name="T5" fmla="*/ 2434 h 2434"/>
                    <a:gd name="T6" fmla="*/ 2473 w 2473"/>
                    <a:gd name="T7" fmla="*/ 1994 h 2434"/>
                    <a:gd name="T8" fmla="*/ 468 w 2473"/>
                    <a:gd name="T9" fmla="*/ 0 h 243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73" h="2434">
                      <a:moveTo>
                        <a:pt x="468" y="0"/>
                      </a:move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1974" y="2434"/>
                        <a:pt x="1974" y="2434"/>
                        <a:pt x="1974" y="2434"/>
                      </a:cubicBezTo>
                      <a:cubicBezTo>
                        <a:pt x="2200" y="2366"/>
                        <a:pt x="2332" y="2258"/>
                        <a:pt x="2473" y="1994"/>
                      </a:cubicBezTo>
                      <a:lnTo>
                        <a:pt x="468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4" name="Freeform 16"/>
                <p:cNvSpPr/>
                <p:nvPr/>
              </p:nvSpPr>
              <p:spPr bwMode="auto">
                <a:xfrm>
                  <a:off x="3670232" y="3348392"/>
                  <a:ext cx="409290" cy="2524359"/>
                </a:xfrm>
                <a:custGeom>
                  <a:gdLst>
                    <a:gd name="T0" fmla="*/ 0 w 715"/>
                    <a:gd name="T1" fmla="*/ 4252 h 4412"/>
                    <a:gd name="T2" fmla="*/ 663 w 715"/>
                    <a:gd name="T3" fmla="*/ 4275 h 4412"/>
                    <a:gd name="T4" fmla="*/ 715 w 715"/>
                    <a:gd name="T5" fmla="*/ 9 h 4412"/>
                    <a:gd name="T6" fmla="*/ 52 w 715"/>
                    <a:gd name="T7" fmla="*/ 0 h 4412"/>
                    <a:gd name="T8" fmla="*/ 0 w 715"/>
                    <a:gd name="T9" fmla="*/ 4252 h 44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15" h="4412">
                      <a:moveTo>
                        <a:pt x="0" y="4252"/>
                      </a:moveTo>
                      <a:cubicBezTo>
                        <a:pt x="196" y="4412"/>
                        <a:pt x="476" y="4402"/>
                        <a:pt x="663" y="4275"/>
                      </a:cubicBezTo>
                      <a:cubicBezTo>
                        <a:pt x="715" y="9"/>
                        <a:pt x="715" y="9"/>
                        <a:pt x="715" y="9"/>
                      </a:cubicBezTo>
                      <a:cubicBezTo>
                        <a:pt x="52" y="0"/>
                        <a:pt x="52" y="0"/>
                        <a:pt x="52" y="0"/>
                      </a:cubicBezTo>
                      <a:lnTo>
                        <a:pt x="0" y="42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5" name="Group 17"/>
              <p:cNvGrpSpPr/>
              <p:nvPr/>
            </p:nvGrpSpPr>
            <p:grpSpPr>
              <a:xfrm>
                <a:off x="7565173" y="1668270"/>
                <a:ext cx="3500825" cy="3500217"/>
                <a:chOff x="2116873" y="2201895"/>
                <a:chExt cx="3500825" cy="3500217"/>
              </a:xfrm>
            </p:grpSpPr>
            <p:sp>
              <p:nvSpPr>
                <p:cNvPr id="24" name="Oval 11"/>
                <p:cNvSpPr>
                  <a:spLocks noChangeArrowheads="1"/>
                </p:cNvSpPr>
                <p:nvPr/>
              </p:nvSpPr>
              <p:spPr bwMode="auto">
                <a:xfrm>
                  <a:off x="2116873" y="2201895"/>
                  <a:ext cx="3500825" cy="3500217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7" name="Oval 12"/>
                <p:cNvSpPr>
                  <a:spLocks noChangeArrowheads="1"/>
                </p:cNvSpPr>
                <p:nvPr/>
              </p:nvSpPr>
              <p:spPr bwMode="auto">
                <a:xfrm>
                  <a:off x="2377993" y="2463014"/>
                  <a:ext cx="2979193" cy="2978585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8" name="Oval 13"/>
                <p:cNvSpPr>
                  <a:spLocks noChangeArrowheads="1"/>
                </p:cNvSpPr>
                <p:nvPr/>
              </p:nvSpPr>
              <p:spPr bwMode="auto">
                <a:xfrm>
                  <a:off x="2693765" y="2778180"/>
                  <a:ext cx="2347648" cy="2347648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9" name="Oval 14"/>
                <p:cNvSpPr>
                  <a:spLocks noChangeArrowheads="1"/>
                </p:cNvSpPr>
                <p:nvPr/>
              </p:nvSpPr>
              <p:spPr bwMode="auto">
                <a:xfrm>
                  <a:off x="2996179" y="3079985"/>
                  <a:ext cx="1742822" cy="1744036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8" name="Oval 15"/>
                <p:cNvSpPr>
                  <a:spLocks noChangeArrowheads="1"/>
                </p:cNvSpPr>
                <p:nvPr/>
              </p:nvSpPr>
              <p:spPr bwMode="auto">
                <a:xfrm>
                  <a:off x="3284018" y="3368432"/>
                  <a:ext cx="1166537" cy="1167144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9" name="Oval 16"/>
                <p:cNvSpPr>
                  <a:spLocks noChangeArrowheads="1"/>
                </p:cNvSpPr>
                <p:nvPr/>
              </p:nvSpPr>
              <p:spPr bwMode="auto">
                <a:xfrm>
                  <a:off x="3530563" y="3615584"/>
                  <a:ext cx="672839" cy="67283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31" name="Oval 17"/>
                <p:cNvSpPr>
                  <a:spLocks noChangeArrowheads="1"/>
                </p:cNvSpPr>
                <p:nvPr/>
              </p:nvSpPr>
              <p:spPr bwMode="auto">
                <a:xfrm>
                  <a:off x="3709096" y="3794117"/>
                  <a:ext cx="315773" cy="315773"/>
                </a:xfrm>
                <a:prstGeom prst="ellipse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</p:grpSp>
        <p:grpSp>
          <p:nvGrpSpPr>
            <p:cNvPr id="32" name="Group 25"/>
            <p:cNvGrpSpPr/>
            <p:nvPr/>
          </p:nvGrpSpPr>
          <p:grpSpPr>
            <a:xfrm rot="840000">
              <a:off x="10023" y="1597"/>
              <a:ext cx="2214" cy="2262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0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1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2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6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7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8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3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4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42" name="Group 34"/>
            <p:cNvGrpSpPr/>
            <p:nvPr/>
          </p:nvGrpSpPr>
          <p:grpSpPr>
            <a:xfrm rot="20700000">
              <a:off x="8166" y="2555"/>
              <a:ext cx="2622" cy="2679"/>
              <a:chOff x="5920323" y="2302554"/>
              <a:chExt cx="2180669" cy="2227927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5" name="Freeform 21"/>
              <p:cNvSpPr/>
              <p:nvPr/>
            </p:nvSpPr>
            <p:spPr bwMode="auto">
              <a:xfrm>
                <a:off x="7879324" y="4300937"/>
                <a:ext cx="221668" cy="229544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2" name="Freeform 22"/>
              <p:cNvSpPr/>
              <p:nvPr/>
            </p:nvSpPr>
            <p:spPr bwMode="auto">
              <a:xfrm>
                <a:off x="7375227" y="3756332"/>
                <a:ext cx="554732" cy="640248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6" name="Freeform 23"/>
              <p:cNvSpPr/>
              <p:nvPr/>
            </p:nvSpPr>
            <p:spPr bwMode="auto">
              <a:xfrm>
                <a:off x="7363975" y="3746206"/>
                <a:ext cx="155280" cy="247548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6" name="Freeform 24"/>
              <p:cNvSpPr/>
              <p:nvPr/>
            </p:nvSpPr>
            <p:spPr bwMode="auto">
              <a:xfrm>
                <a:off x="5920323" y="2783021"/>
                <a:ext cx="534478" cy="459088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7" name="Freeform 25"/>
              <p:cNvSpPr/>
              <p:nvPr/>
            </p:nvSpPr>
            <p:spPr bwMode="auto">
              <a:xfrm>
                <a:off x="6315274" y="2361065"/>
                <a:ext cx="198038" cy="517599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8" name="Freeform 26"/>
              <p:cNvSpPr/>
              <p:nvPr/>
            </p:nvSpPr>
            <p:spPr bwMode="auto">
              <a:xfrm>
                <a:off x="6053930" y="2855670"/>
                <a:ext cx="569359" cy="690883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9" name="Freeform 27"/>
              <p:cNvSpPr/>
              <p:nvPr/>
            </p:nvSpPr>
            <p:spPr bwMode="auto">
              <a:xfrm>
                <a:off x="6363658" y="2302554"/>
                <a:ext cx="541229" cy="755020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0" name="Freeform 28"/>
              <p:cNvSpPr/>
              <p:nvPr/>
            </p:nvSpPr>
            <p:spPr bwMode="auto">
              <a:xfrm>
                <a:off x="6451425" y="2878664"/>
                <a:ext cx="1019446" cy="1046451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51" name="Group 43"/>
            <p:cNvGrpSpPr/>
            <p:nvPr/>
          </p:nvGrpSpPr>
          <p:grpSpPr>
            <a:xfrm rot="240000">
              <a:off x="8420" y="1198"/>
              <a:ext cx="2838" cy="2900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52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3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4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5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6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7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8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9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</p:grpSp>
      <p:sp>
        <p:nvSpPr>
          <p:cNvPr id="23" name="文本框 22"/>
          <p:cNvSpPr txBox="1"/>
          <p:nvPr/>
        </p:nvSpPr>
        <p:spPr>
          <a:xfrm>
            <a:off x="5041265" y="1565910"/>
            <a:ext cx="5781040" cy="429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200" b="1">
                <a:solidFill>
                  <a:srgbClr val="C00000"/>
                </a:solidFill>
              </a:rPr>
              <a:t>目标管理与传统管理方式对比有鲜明的特点：</a:t>
            </a:r>
            <a:endParaRPr lang="zh-CN" altLang="en-US" sz="2200" b="1">
              <a:solidFill>
                <a:srgbClr val="C00000"/>
              </a:solidFill>
            </a:endParaRPr>
          </a:p>
        </p:txBody>
      </p:sp>
      <p:pic>
        <p:nvPicPr>
          <p:cNvPr id="25" name="图片 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56714" y="3096260"/>
            <a:ext cx="8768715" cy="4635500"/>
          </a:xfrm>
          <a:prstGeom prst="rect">
            <a:avLst/>
          </a:prstGeom>
        </p:spPr>
      </p:pic>
      <p:grpSp>
        <p:nvGrpSpPr>
          <p:cNvPr id="27" name="Group 3"/>
          <p:cNvGrpSpPr/>
          <p:nvPr/>
        </p:nvGrpSpPr>
        <p:grpSpPr>
          <a:xfrm flipH="1">
            <a:off x="-2039620" y="2841625"/>
            <a:ext cx="5871210" cy="4692015"/>
            <a:chOff x="4517221" y="2682505"/>
            <a:chExt cx="7100888" cy="5891212"/>
          </a:xfrm>
        </p:grpSpPr>
        <p:sp>
          <p:nvSpPr>
            <p:cNvPr id="30" name="Freeform 17"/>
            <p:cNvSpPr/>
            <p:nvPr/>
          </p:nvSpPr>
          <p:spPr bwMode="auto">
            <a:xfrm>
              <a:off x="4679146" y="2884117"/>
              <a:ext cx="6938963" cy="5689600"/>
            </a:xfrm>
            <a:custGeom>
              <a:gdLst>
                <a:gd name="T0" fmla="*/ 1735 w 1847"/>
                <a:gd name="T1" fmla="*/ 757 h 1514"/>
                <a:gd name="T2" fmla="*/ 721 w 1847"/>
                <a:gd name="T3" fmla="*/ 1514 h 1514"/>
                <a:gd name="T4" fmla="*/ 112 w 1847"/>
                <a:gd name="T5" fmla="*/ 757 h 1514"/>
                <a:gd name="T6" fmla="*/ 1127 w 1847"/>
                <a:gd name="T7" fmla="*/ 0 h 1514"/>
                <a:gd name="T8" fmla="*/ 1735 w 1847"/>
                <a:gd name="T9" fmla="*/ 757 h 15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47" h="1514">
                  <a:moveTo>
                    <a:pt x="1735" y="757"/>
                  </a:moveTo>
                  <a:cubicBezTo>
                    <a:pt x="1623" y="1175"/>
                    <a:pt x="1169" y="1514"/>
                    <a:pt x="721" y="1514"/>
                  </a:cubicBezTo>
                  <a:cubicBezTo>
                    <a:pt x="273" y="1514"/>
                    <a:pt x="0" y="1175"/>
                    <a:pt x="112" y="757"/>
                  </a:cubicBezTo>
                  <a:cubicBezTo>
                    <a:pt x="224" y="339"/>
                    <a:pt x="679" y="0"/>
                    <a:pt x="1127" y="0"/>
                  </a:cubicBezTo>
                  <a:cubicBezTo>
                    <a:pt x="1575" y="0"/>
                    <a:pt x="1847" y="339"/>
                    <a:pt x="1735" y="757"/>
                  </a:cubicBezTo>
                  <a:close/>
                </a:path>
              </a:pathLst>
            </a:custGeom>
            <a:solidFill>
              <a:srgbClr val="22212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34" name="Freeform 18"/>
            <p:cNvSpPr/>
            <p:nvPr/>
          </p:nvSpPr>
          <p:spPr bwMode="auto">
            <a:xfrm>
              <a:off x="4607708" y="2795217"/>
              <a:ext cx="6938963" cy="5689600"/>
            </a:xfrm>
            <a:custGeom>
              <a:gdLst>
                <a:gd name="T0" fmla="*/ 1735 w 1847"/>
                <a:gd name="T1" fmla="*/ 757 h 1514"/>
                <a:gd name="T2" fmla="*/ 721 w 1847"/>
                <a:gd name="T3" fmla="*/ 1514 h 1514"/>
                <a:gd name="T4" fmla="*/ 112 w 1847"/>
                <a:gd name="T5" fmla="*/ 757 h 1514"/>
                <a:gd name="T6" fmla="*/ 1126 w 1847"/>
                <a:gd name="T7" fmla="*/ 0 h 1514"/>
                <a:gd name="T8" fmla="*/ 1735 w 1847"/>
                <a:gd name="T9" fmla="*/ 757 h 15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47" h="1514">
                  <a:moveTo>
                    <a:pt x="1735" y="757"/>
                  </a:moveTo>
                  <a:cubicBezTo>
                    <a:pt x="1623" y="1175"/>
                    <a:pt x="1169" y="1514"/>
                    <a:pt x="721" y="1514"/>
                  </a:cubicBezTo>
                  <a:cubicBezTo>
                    <a:pt x="273" y="1514"/>
                    <a:pt x="0" y="1175"/>
                    <a:pt x="112" y="757"/>
                  </a:cubicBezTo>
                  <a:cubicBezTo>
                    <a:pt x="224" y="339"/>
                    <a:pt x="678" y="0"/>
                    <a:pt x="1126" y="0"/>
                  </a:cubicBezTo>
                  <a:cubicBezTo>
                    <a:pt x="1574" y="0"/>
                    <a:pt x="1847" y="339"/>
                    <a:pt x="1735" y="757"/>
                  </a:cubicBezTo>
                  <a:close/>
                </a:path>
              </a:pathLst>
            </a:custGeom>
            <a:solidFill>
              <a:srgbClr val="32313F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44" name="Freeform 19"/>
            <p:cNvSpPr/>
            <p:nvPr/>
          </p:nvSpPr>
          <p:spPr bwMode="auto">
            <a:xfrm>
              <a:off x="4517221" y="2682505"/>
              <a:ext cx="6938963" cy="5689600"/>
            </a:xfrm>
            <a:custGeom>
              <a:gdLst>
                <a:gd name="T0" fmla="*/ 1735 w 1847"/>
                <a:gd name="T1" fmla="*/ 757 h 1514"/>
                <a:gd name="T2" fmla="*/ 721 w 1847"/>
                <a:gd name="T3" fmla="*/ 1514 h 1514"/>
                <a:gd name="T4" fmla="*/ 112 w 1847"/>
                <a:gd name="T5" fmla="*/ 757 h 1514"/>
                <a:gd name="T6" fmla="*/ 1126 w 1847"/>
                <a:gd name="T7" fmla="*/ 0 h 1514"/>
                <a:gd name="T8" fmla="*/ 1735 w 1847"/>
                <a:gd name="T9" fmla="*/ 757 h 15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47" h="1514">
                  <a:moveTo>
                    <a:pt x="1735" y="757"/>
                  </a:moveTo>
                  <a:cubicBezTo>
                    <a:pt x="1623" y="1175"/>
                    <a:pt x="1169" y="1514"/>
                    <a:pt x="721" y="1514"/>
                  </a:cubicBezTo>
                  <a:cubicBezTo>
                    <a:pt x="273" y="1514"/>
                    <a:pt x="0" y="1175"/>
                    <a:pt x="112" y="757"/>
                  </a:cubicBezTo>
                  <a:cubicBezTo>
                    <a:pt x="224" y="339"/>
                    <a:pt x="678" y="0"/>
                    <a:pt x="1126" y="0"/>
                  </a:cubicBezTo>
                  <a:cubicBezTo>
                    <a:pt x="1574" y="0"/>
                    <a:pt x="1847" y="339"/>
                    <a:pt x="1735" y="757"/>
                  </a:cubicBezTo>
                  <a:close/>
                </a:path>
              </a:pathLst>
            </a:custGeom>
            <a:solidFill>
              <a:srgbClr val="2C3F5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0" name="Freeform 20"/>
            <p:cNvSpPr/>
            <p:nvPr/>
          </p:nvSpPr>
          <p:spPr bwMode="auto">
            <a:xfrm>
              <a:off x="5174446" y="3222255"/>
              <a:ext cx="5624513" cy="4611687"/>
            </a:xfrm>
            <a:custGeom>
              <a:gdLst>
                <a:gd name="T0" fmla="*/ 1406 w 1497"/>
                <a:gd name="T1" fmla="*/ 613 h 1227"/>
                <a:gd name="T2" fmla="*/ 584 w 1497"/>
                <a:gd name="T3" fmla="*/ 1227 h 1227"/>
                <a:gd name="T4" fmla="*/ 91 w 1497"/>
                <a:gd name="T5" fmla="*/ 613 h 1227"/>
                <a:gd name="T6" fmla="*/ 913 w 1497"/>
                <a:gd name="T7" fmla="*/ 0 h 1227"/>
                <a:gd name="T8" fmla="*/ 1406 w 1497"/>
                <a:gd name="T9" fmla="*/ 613 h 12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97" h="1227">
                  <a:moveTo>
                    <a:pt x="1406" y="613"/>
                  </a:moveTo>
                  <a:cubicBezTo>
                    <a:pt x="1315" y="952"/>
                    <a:pt x="947" y="1227"/>
                    <a:pt x="584" y="1227"/>
                  </a:cubicBezTo>
                  <a:cubicBezTo>
                    <a:pt x="221" y="1227"/>
                    <a:pt x="0" y="952"/>
                    <a:pt x="91" y="613"/>
                  </a:cubicBezTo>
                  <a:cubicBezTo>
                    <a:pt x="182" y="274"/>
                    <a:pt x="550" y="0"/>
                    <a:pt x="913" y="0"/>
                  </a:cubicBezTo>
                  <a:cubicBezTo>
                    <a:pt x="1276" y="0"/>
                    <a:pt x="1497" y="274"/>
                    <a:pt x="1406" y="613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1" name="Freeform 21"/>
            <p:cNvSpPr/>
            <p:nvPr/>
          </p:nvSpPr>
          <p:spPr bwMode="auto">
            <a:xfrm>
              <a:off x="5542746" y="3523880"/>
              <a:ext cx="4887913" cy="4005262"/>
            </a:xfrm>
            <a:custGeom>
              <a:gdLst>
                <a:gd name="T0" fmla="*/ 1222 w 1301"/>
                <a:gd name="T1" fmla="*/ 533 h 1066"/>
                <a:gd name="T2" fmla="*/ 508 w 1301"/>
                <a:gd name="T3" fmla="*/ 1066 h 1066"/>
                <a:gd name="T4" fmla="*/ 79 w 1301"/>
                <a:gd name="T5" fmla="*/ 533 h 1066"/>
                <a:gd name="T6" fmla="*/ 793 w 1301"/>
                <a:gd name="T7" fmla="*/ 0 h 1066"/>
                <a:gd name="T8" fmla="*/ 1222 w 1301"/>
                <a:gd name="T9" fmla="*/ 533 h 10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01" h="1066">
                  <a:moveTo>
                    <a:pt x="1222" y="533"/>
                  </a:moveTo>
                  <a:cubicBezTo>
                    <a:pt x="1143" y="828"/>
                    <a:pt x="823" y="1066"/>
                    <a:pt x="508" y="1066"/>
                  </a:cubicBezTo>
                  <a:cubicBezTo>
                    <a:pt x="192" y="1066"/>
                    <a:pt x="0" y="828"/>
                    <a:pt x="79" y="533"/>
                  </a:cubicBezTo>
                  <a:cubicBezTo>
                    <a:pt x="158" y="239"/>
                    <a:pt x="478" y="0"/>
                    <a:pt x="793" y="0"/>
                  </a:cubicBezTo>
                  <a:cubicBezTo>
                    <a:pt x="1109" y="0"/>
                    <a:pt x="1301" y="239"/>
                    <a:pt x="1222" y="533"/>
                  </a:cubicBezTo>
                  <a:close/>
                </a:path>
              </a:pathLst>
            </a:custGeom>
            <a:solidFill>
              <a:srgbClr val="2C3F5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6" name="Freeform 22"/>
            <p:cNvSpPr/>
            <p:nvPr/>
          </p:nvSpPr>
          <p:spPr bwMode="auto">
            <a:xfrm>
              <a:off x="6049159" y="3933455"/>
              <a:ext cx="3873500" cy="3186112"/>
            </a:xfrm>
            <a:custGeom>
              <a:gdLst>
                <a:gd name="T0" fmla="*/ 968 w 1031"/>
                <a:gd name="T1" fmla="*/ 424 h 848"/>
                <a:gd name="T2" fmla="*/ 402 w 1031"/>
                <a:gd name="T3" fmla="*/ 848 h 848"/>
                <a:gd name="T4" fmla="*/ 63 w 1031"/>
                <a:gd name="T5" fmla="*/ 424 h 848"/>
                <a:gd name="T6" fmla="*/ 629 w 1031"/>
                <a:gd name="T7" fmla="*/ 0 h 848"/>
                <a:gd name="T8" fmla="*/ 968 w 1031"/>
                <a:gd name="T9" fmla="*/ 424 h 8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31" h="846">
                  <a:moveTo>
                    <a:pt x="968" y="424"/>
                  </a:moveTo>
                  <a:cubicBezTo>
                    <a:pt x="905" y="658"/>
                    <a:pt x="652" y="848"/>
                    <a:pt x="402" y="848"/>
                  </a:cubicBezTo>
                  <a:cubicBezTo>
                    <a:pt x="152" y="848"/>
                    <a:pt x="0" y="658"/>
                    <a:pt x="63" y="424"/>
                  </a:cubicBezTo>
                  <a:cubicBezTo>
                    <a:pt x="126" y="190"/>
                    <a:pt x="379" y="0"/>
                    <a:pt x="629" y="0"/>
                  </a:cubicBezTo>
                  <a:cubicBezTo>
                    <a:pt x="879" y="0"/>
                    <a:pt x="1031" y="190"/>
                    <a:pt x="968" y="424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1" name="Freeform 23"/>
            <p:cNvSpPr/>
            <p:nvPr/>
          </p:nvSpPr>
          <p:spPr bwMode="auto">
            <a:xfrm>
              <a:off x="6466671" y="4268417"/>
              <a:ext cx="3040063" cy="2517775"/>
            </a:xfrm>
            <a:custGeom>
              <a:gdLst>
                <a:gd name="T0" fmla="*/ 759 w 809"/>
                <a:gd name="T1" fmla="*/ 335 h 670"/>
                <a:gd name="T2" fmla="*/ 315 w 809"/>
                <a:gd name="T3" fmla="*/ 670 h 670"/>
                <a:gd name="T4" fmla="*/ 50 w 809"/>
                <a:gd name="T5" fmla="*/ 335 h 670"/>
                <a:gd name="T6" fmla="*/ 494 w 809"/>
                <a:gd name="T7" fmla="*/ 0 h 670"/>
                <a:gd name="T8" fmla="*/ 759 w 809"/>
                <a:gd name="T9" fmla="*/ 335 h 6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9" h="670">
                  <a:moveTo>
                    <a:pt x="759" y="335"/>
                  </a:moveTo>
                  <a:cubicBezTo>
                    <a:pt x="710" y="520"/>
                    <a:pt x="511" y="670"/>
                    <a:pt x="315" y="670"/>
                  </a:cubicBezTo>
                  <a:cubicBezTo>
                    <a:pt x="119" y="670"/>
                    <a:pt x="0" y="520"/>
                    <a:pt x="50" y="335"/>
                  </a:cubicBezTo>
                  <a:cubicBezTo>
                    <a:pt x="99" y="150"/>
                    <a:pt x="298" y="0"/>
                    <a:pt x="494" y="0"/>
                  </a:cubicBezTo>
                  <a:cubicBezTo>
                    <a:pt x="690" y="0"/>
                    <a:pt x="809" y="150"/>
                    <a:pt x="759" y="335"/>
                  </a:cubicBezTo>
                  <a:close/>
                </a:path>
              </a:pathLst>
            </a:custGeom>
            <a:solidFill>
              <a:srgbClr val="2C3F5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2" name="Freeform 24"/>
            <p:cNvSpPr/>
            <p:nvPr/>
          </p:nvSpPr>
          <p:spPr bwMode="auto">
            <a:xfrm>
              <a:off x="6876246" y="4595442"/>
              <a:ext cx="2220913" cy="1863725"/>
            </a:xfrm>
            <a:custGeom>
              <a:gdLst>
                <a:gd name="T0" fmla="*/ 555 w 591"/>
                <a:gd name="T1" fmla="*/ 248 h 496"/>
                <a:gd name="T2" fmla="*/ 229 w 591"/>
                <a:gd name="T3" fmla="*/ 496 h 496"/>
                <a:gd name="T4" fmla="*/ 36 w 591"/>
                <a:gd name="T5" fmla="*/ 248 h 496"/>
                <a:gd name="T6" fmla="*/ 362 w 591"/>
                <a:gd name="T7" fmla="*/ 0 h 496"/>
                <a:gd name="T8" fmla="*/ 555 w 591"/>
                <a:gd name="T9" fmla="*/ 248 h 4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91" h="496">
                  <a:moveTo>
                    <a:pt x="555" y="248"/>
                  </a:moveTo>
                  <a:cubicBezTo>
                    <a:pt x="518" y="385"/>
                    <a:pt x="372" y="496"/>
                    <a:pt x="229" y="496"/>
                  </a:cubicBezTo>
                  <a:cubicBezTo>
                    <a:pt x="86" y="496"/>
                    <a:pt x="0" y="385"/>
                    <a:pt x="36" y="248"/>
                  </a:cubicBezTo>
                  <a:cubicBezTo>
                    <a:pt x="73" y="111"/>
                    <a:pt x="219" y="0"/>
                    <a:pt x="362" y="0"/>
                  </a:cubicBezTo>
                  <a:cubicBezTo>
                    <a:pt x="505" y="0"/>
                    <a:pt x="591" y="111"/>
                    <a:pt x="555" y="248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4" name="Freeform 25"/>
            <p:cNvSpPr/>
            <p:nvPr/>
          </p:nvSpPr>
          <p:spPr bwMode="auto">
            <a:xfrm>
              <a:off x="7454096" y="5090742"/>
              <a:ext cx="1068388" cy="876300"/>
            </a:xfrm>
            <a:custGeom>
              <a:gdLst>
                <a:gd name="T0" fmla="*/ 266 w 284"/>
                <a:gd name="T1" fmla="*/ 116 h 233"/>
                <a:gd name="T2" fmla="*/ 110 w 284"/>
                <a:gd name="T3" fmla="*/ 233 h 233"/>
                <a:gd name="T4" fmla="*/ 17 w 284"/>
                <a:gd name="T5" fmla="*/ 116 h 233"/>
                <a:gd name="T6" fmla="*/ 173 w 284"/>
                <a:gd name="T7" fmla="*/ 0 h 233"/>
                <a:gd name="T8" fmla="*/ 266 w 284"/>
                <a:gd name="T9" fmla="*/ 116 h 2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4" h="233">
                  <a:moveTo>
                    <a:pt x="266" y="116"/>
                  </a:moveTo>
                  <a:cubicBezTo>
                    <a:pt x="249" y="180"/>
                    <a:pt x="179" y="233"/>
                    <a:pt x="110" y="233"/>
                  </a:cubicBezTo>
                  <a:cubicBezTo>
                    <a:pt x="41" y="233"/>
                    <a:pt x="0" y="180"/>
                    <a:pt x="17" y="116"/>
                  </a:cubicBezTo>
                  <a:cubicBezTo>
                    <a:pt x="34" y="52"/>
                    <a:pt x="104" y="0"/>
                    <a:pt x="173" y="0"/>
                  </a:cubicBezTo>
                  <a:cubicBezTo>
                    <a:pt x="242" y="0"/>
                    <a:pt x="284" y="52"/>
                    <a:pt x="266" y="116"/>
                  </a:cubicBezTo>
                  <a:close/>
                </a:path>
              </a:pathLst>
            </a:custGeom>
            <a:solidFill>
              <a:srgbClr val="2C3F5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grpSp>
        <p:nvGrpSpPr>
          <p:cNvPr id="75" name="Group 15"/>
          <p:cNvGrpSpPr/>
          <p:nvPr/>
        </p:nvGrpSpPr>
        <p:grpSpPr>
          <a:xfrm flipH="1">
            <a:off x="1908175" y="2742565"/>
            <a:ext cx="2598420" cy="2646680"/>
            <a:chOff x="5920323" y="2302554"/>
            <a:chExt cx="2180669" cy="2227927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76" name="Freeform 21"/>
            <p:cNvSpPr/>
            <p:nvPr/>
          </p:nvSpPr>
          <p:spPr bwMode="auto">
            <a:xfrm>
              <a:off x="7879324" y="4300937"/>
              <a:ext cx="221668" cy="229544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7" name="Freeform 22"/>
            <p:cNvSpPr/>
            <p:nvPr/>
          </p:nvSpPr>
          <p:spPr bwMode="auto">
            <a:xfrm>
              <a:off x="7375227" y="3756332"/>
              <a:ext cx="554732" cy="640248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8" name="Freeform 23"/>
            <p:cNvSpPr/>
            <p:nvPr/>
          </p:nvSpPr>
          <p:spPr bwMode="auto">
            <a:xfrm>
              <a:off x="7363975" y="3746206"/>
              <a:ext cx="155280" cy="247548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9" name="Freeform 24"/>
            <p:cNvSpPr/>
            <p:nvPr/>
          </p:nvSpPr>
          <p:spPr bwMode="auto">
            <a:xfrm>
              <a:off x="5920323" y="2783021"/>
              <a:ext cx="534478" cy="459088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80" name="Freeform 25"/>
            <p:cNvSpPr/>
            <p:nvPr/>
          </p:nvSpPr>
          <p:spPr bwMode="auto">
            <a:xfrm>
              <a:off x="6315274" y="2361065"/>
              <a:ext cx="198038" cy="517599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81" name="Freeform 26"/>
            <p:cNvSpPr/>
            <p:nvPr/>
          </p:nvSpPr>
          <p:spPr bwMode="auto">
            <a:xfrm>
              <a:off x="6072227" y="2841532"/>
              <a:ext cx="569359" cy="690883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83" name="Freeform 27"/>
            <p:cNvSpPr/>
            <p:nvPr/>
          </p:nvSpPr>
          <p:spPr bwMode="auto">
            <a:xfrm>
              <a:off x="6363658" y="2302554"/>
              <a:ext cx="541229" cy="755020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84" name="Freeform 28"/>
            <p:cNvSpPr/>
            <p:nvPr/>
          </p:nvSpPr>
          <p:spPr bwMode="auto">
            <a:xfrm>
              <a:off x="6451425" y="2878664"/>
              <a:ext cx="1019446" cy="1046451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grpSp>
        <p:nvGrpSpPr>
          <p:cNvPr id="85" name="Group 24"/>
          <p:cNvGrpSpPr/>
          <p:nvPr/>
        </p:nvGrpSpPr>
        <p:grpSpPr>
          <a:xfrm flipH="1">
            <a:off x="192405" y="2102485"/>
            <a:ext cx="1892935" cy="1934210"/>
            <a:chOff x="6076950" y="2555876"/>
            <a:chExt cx="3076576" cy="3143249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86" name="Freeform 21"/>
            <p:cNvSpPr/>
            <p:nvPr/>
          </p:nvSpPr>
          <p:spPr bwMode="auto">
            <a:xfrm>
              <a:off x="8840788" y="5375275"/>
              <a:ext cx="312738" cy="323850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87" name="Freeform 22"/>
            <p:cNvSpPr/>
            <p:nvPr/>
          </p:nvSpPr>
          <p:spPr bwMode="auto">
            <a:xfrm>
              <a:off x="8129588" y="4606925"/>
              <a:ext cx="782638" cy="903287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88" name="Freeform 23"/>
            <p:cNvSpPr/>
            <p:nvPr/>
          </p:nvSpPr>
          <p:spPr bwMode="auto">
            <a:xfrm>
              <a:off x="8113713" y="4592638"/>
              <a:ext cx="219075" cy="349250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89" name="Freeform 24"/>
            <p:cNvSpPr/>
            <p:nvPr/>
          </p:nvSpPr>
          <p:spPr bwMode="auto">
            <a:xfrm>
              <a:off x="6076950" y="3233738"/>
              <a:ext cx="754063" cy="647700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90" name="Freeform 25"/>
            <p:cNvSpPr/>
            <p:nvPr/>
          </p:nvSpPr>
          <p:spPr bwMode="auto">
            <a:xfrm>
              <a:off x="6634163" y="2638425"/>
              <a:ext cx="279400" cy="730250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91" name="Freeform 26"/>
            <p:cNvSpPr/>
            <p:nvPr/>
          </p:nvSpPr>
          <p:spPr bwMode="auto">
            <a:xfrm>
              <a:off x="6291263" y="3316288"/>
              <a:ext cx="803275" cy="974725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92" name="Freeform 27"/>
            <p:cNvSpPr/>
            <p:nvPr/>
          </p:nvSpPr>
          <p:spPr bwMode="auto">
            <a:xfrm>
              <a:off x="6702425" y="2555876"/>
              <a:ext cx="763588" cy="1065212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93" name="Freeform 28"/>
            <p:cNvSpPr/>
            <p:nvPr/>
          </p:nvSpPr>
          <p:spPr bwMode="auto">
            <a:xfrm>
              <a:off x="6826250" y="3368675"/>
              <a:ext cx="1438275" cy="1476375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grpSp>
        <p:nvGrpSpPr>
          <p:cNvPr id="94" name="Group 33"/>
          <p:cNvGrpSpPr/>
          <p:nvPr/>
        </p:nvGrpSpPr>
        <p:grpSpPr>
          <a:xfrm flipH="1">
            <a:off x="805180" y="2233930"/>
            <a:ext cx="2769235" cy="2830195"/>
            <a:chOff x="6076950" y="2555876"/>
            <a:chExt cx="3076576" cy="3143249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95" name="Freeform 21"/>
            <p:cNvSpPr/>
            <p:nvPr/>
          </p:nvSpPr>
          <p:spPr bwMode="auto">
            <a:xfrm>
              <a:off x="8840788" y="5375275"/>
              <a:ext cx="312738" cy="323850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96" name="Freeform 22"/>
            <p:cNvSpPr/>
            <p:nvPr/>
          </p:nvSpPr>
          <p:spPr bwMode="auto">
            <a:xfrm>
              <a:off x="8129588" y="4606925"/>
              <a:ext cx="782638" cy="903287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97" name="Freeform 23"/>
            <p:cNvSpPr/>
            <p:nvPr/>
          </p:nvSpPr>
          <p:spPr bwMode="auto">
            <a:xfrm>
              <a:off x="8113713" y="4592638"/>
              <a:ext cx="219075" cy="349250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98" name="Freeform 24"/>
            <p:cNvSpPr/>
            <p:nvPr/>
          </p:nvSpPr>
          <p:spPr bwMode="auto">
            <a:xfrm>
              <a:off x="6076950" y="3233738"/>
              <a:ext cx="754063" cy="647700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99" name="Freeform 25"/>
            <p:cNvSpPr/>
            <p:nvPr/>
          </p:nvSpPr>
          <p:spPr bwMode="auto">
            <a:xfrm>
              <a:off x="6634163" y="2638425"/>
              <a:ext cx="279400" cy="730250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chemeClr val="accent6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100" name="Freeform 26"/>
            <p:cNvSpPr/>
            <p:nvPr/>
          </p:nvSpPr>
          <p:spPr bwMode="auto">
            <a:xfrm>
              <a:off x="6291263" y="3316288"/>
              <a:ext cx="803275" cy="974725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101" name="Freeform 27"/>
            <p:cNvSpPr/>
            <p:nvPr/>
          </p:nvSpPr>
          <p:spPr bwMode="auto">
            <a:xfrm>
              <a:off x="6702425" y="2555876"/>
              <a:ext cx="763588" cy="1065212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102" name="Freeform 28"/>
            <p:cNvSpPr/>
            <p:nvPr/>
          </p:nvSpPr>
          <p:spPr bwMode="auto">
            <a:xfrm>
              <a:off x="6826250" y="3368675"/>
              <a:ext cx="1438275" cy="1476375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sp>
        <p:nvSpPr>
          <p:cNvPr id="103" name="文本框 102"/>
          <p:cNvSpPr txBox="1"/>
          <p:nvPr/>
        </p:nvSpPr>
        <p:spPr>
          <a:xfrm>
            <a:off x="5656580" y="2409190"/>
            <a:ext cx="15544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重视人的因素</a:t>
            </a:r>
            <a:endParaRPr lang="zh-CN" alt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4" name="Rectangle 27"/>
          <p:cNvSpPr/>
          <p:nvPr/>
        </p:nvSpPr>
        <p:spPr>
          <a:xfrm>
            <a:off x="5656580" y="2807970"/>
            <a:ext cx="4956175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参与的、民主的、自我控制的、个人需求与组织目标结合的管理制度。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" name="文本框 104"/>
          <p:cNvSpPr txBox="1"/>
          <p:nvPr/>
        </p:nvSpPr>
        <p:spPr>
          <a:xfrm>
            <a:off x="5656580" y="3418205"/>
            <a:ext cx="26974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建立目标锁链与目标体系</a:t>
            </a:r>
            <a:endParaRPr lang="zh-CN" alt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6" name="Rectangle 27"/>
          <p:cNvSpPr/>
          <p:nvPr/>
        </p:nvSpPr>
        <p:spPr>
          <a:xfrm>
            <a:off x="5656580" y="3816985"/>
            <a:ext cx="4956175" cy="3067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所有目标方向一致，环环相扣，相互配合，协调统一。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7" name="文本框 106"/>
          <p:cNvSpPr txBox="1"/>
          <p:nvPr/>
        </p:nvSpPr>
        <p:spPr>
          <a:xfrm>
            <a:off x="5656580" y="4384040"/>
            <a:ext cx="1097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重视成果</a:t>
            </a:r>
            <a:endParaRPr lang="zh-CN" alt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8" name="Rectangle 27"/>
          <p:cNvSpPr/>
          <p:nvPr/>
        </p:nvSpPr>
        <p:spPr>
          <a:xfrm>
            <a:off x="5656580" y="4797425"/>
            <a:ext cx="5216525" cy="14890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目标管理以制定目标为起点，以目标完成情况的考核为终结。工作成果是评定目标完成程度的标准，也是人事考核和奖评的依据，成为评价管理工作绩效的唯一标志。 至于完成目标的具体过程、途径和方法，上级并不过多干预。所以，在目标管理制度下，监督的成分很少，而控制目标实现的能力却很强。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9" name="椭圆 108"/>
          <p:cNvSpPr/>
          <p:nvPr/>
        </p:nvSpPr>
        <p:spPr>
          <a:xfrm>
            <a:off x="5238750" y="2458085"/>
            <a:ext cx="349885" cy="349885"/>
          </a:xfrm>
          <a:prstGeom prst="ellipse">
            <a:avLst/>
          </a:prstGeom>
          <a:solidFill>
            <a:srgbClr val="0070C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1</a:t>
            </a:r>
            <a:endParaRPr lang="en-US" altLang="zh-CN"/>
          </a:p>
        </p:txBody>
      </p:sp>
      <p:sp>
        <p:nvSpPr>
          <p:cNvPr id="112" name="椭圆 111"/>
          <p:cNvSpPr/>
          <p:nvPr/>
        </p:nvSpPr>
        <p:spPr>
          <a:xfrm>
            <a:off x="5238750" y="3460115"/>
            <a:ext cx="349885" cy="349885"/>
          </a:xfrm>
          <a:prstGeom prst="ellipse">
            <a:avLst/>
          </a:prstGeom>
          <a:solidFill>
            <a:srgbClr val="C00000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2</a:t>
            </a:r>
            <a:endParaRPr lang="en-US" altLang="zh-CN"/>
          </a:p>
        </p:txBody>
      </p:sp>
      <p:sp>
        <p:nvSpPr>
          <p:cNvPr id="115" name="椭圆 114"/>
          <p:cNvSpPr/>
          <p:nvPr/>
        </p:nvSpPr>
        <p:spPr>
          <a:xfrm>
            <a:off x="5238750" y="4423410"/>
            <a:ext cx="349885" cy="349885"/>
          </a:xfrm>
          <a:prstGeom prst="ellipse">
            <a:avLst/>
          </a:prstGeom>
          <a:solidFill>
            <a:srgbClr val="2B3E4F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3</a:t>
            </a:r>
            <a:endParaRPr lang="en-US" altLang="zh-CN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3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0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3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75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0" presetClass="entr" presetSubtype="0" dur="12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25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28" presetID="2" presetClass="entr" presetSubtype="3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10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3378835"/>
            <a:ext cx="12246610" cy="37973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2" name="Group 10"/>
          <p:cNvGrpSpPr/>
          <p:nvPr/>
        </p:nvGrpSpPr>
        <p:grpSpPr>
          <a:xfrm>
            <a:off x="0" y="3555365"/>
            <a:ext cx="12190730" cy="44450"/>
            <a:chOff x="-1" y="5137713"/>
            <a:chExt cx="24384002" cy="89187"/>
          </a:xfrm>
        </p:grpSpPr>
        <p:sp>
          <p:nvSpPr>
            <p:cNvPr id="93" name="Shape 49"/>
            <p:cNvSpPr/>
            <p:nvPr/>
          </p:nvSpPr>
          <p:spPr>
            <a:xfrm>
              <a:off x="-1" y="5137713"/>
              <a:ext cx="24384002" cy="0"/>
            </a:xfrm>
            <a:prstGeom prst="line">
              <a:avLst/>
            </a:prstGeom>
            <a:ln w="3175">
              <a:solidFill>
                <a:schemeClr val="bg1"/>
              </a:solidFill>
              <a:miter lim="4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 sz="3200"/>
              </a:pPr>
              <a:endParaRPr sz="1800"/>
            </a:p>
          </p:txBody>
        </p:sp>
        <p:sp>
          <p:nvSpPr>
            <p:cNvPr id="94" name="Shape 50"/>
            <p:cNvSpPr/>
            <p:nvPr/>
          </p:nvSpPr>
          <p:spPr>
            <a:xfrm>
              <a:off x="-1" y="5226899"/>
              <a:ext cx="24384002" cy="1"/>
            </a:xfrm>
            <a:prstGeom prst="line">
              <a:avLst/>
            </a:prstGeom>
            <a:ln w="3175">
              <a:solidFill>
                <a:schemeClr val="bg1"/>
              </a:solidFill>
              <a:custDash>
                <a:ds d="600000" sp="600000"/>
              </a:custDash>
              <a:miter lim="4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 sz="3200"/>
              </a:pPr>
              <a:endParaRPr sz="1800"/>
            </a:p>
          </p:txBody>
        </p:sp>
      </p:grpSp>
      <p:grpSp>
        <p:nvGrpSpPr>
          <p:cNvPr id="30" name="Group 81"/>
          <p:cNvGrpSpPr/>
          <p:nvPr/>
        </p:nvGrpSpPr>
        <p:grpSpPr>
          <a:xfrm>
            <a:off x="7380605" y="2080895"/>
            <a:ext cx="3846830" cy="3602355"/>
            <a:chOff x="7133415" y="1668270"/>
            <a:chExt cx="4322441" cy="4047961"/>
          </a:xfrm>
        </p:grpSpPr>
        <p:grpSp>
          <p:nvGrpSpPr>
            <p:cNvPr id="32" name="Group 9"/>
            <p:cNvGrpSpPr/>
            <p:nvPr/>
          </p:nvGrpSpPr>
          <p:grpSpPr>
            <a:xfrm>
              <a:off x="7133415" y="2987835"/>
              <a:ext cx="4322441" cy="2728396"/>
              <a:chOff x="1685115" y="3521460"/>
              <a:chExt cx="4322441" cy="2728396"/>
            </a:xfrm>
            <a:solidFill>
              <a:schemeClr val="tx1">
                <a:lumMod val="85000"/>
                <a:lumOff val="15000"/>
              </a:schemeClr>
            </a:solidFill>
          </p:grpSpPr>
          <p:sp>
            <p:nvSpPr>
              <p:cNvPr id="33" name="Freeform 10"/>
              <p:cNvSpPr/>
              <p:nvPr/>
            </p:nvSpPr>
            <p:spPr bwMode="auto">
              <a:xfrm>
                <a:off x="3925886" y="4199156"/>
                <a:ext cx="2081670" cy="2050700"/>
              </a:xfrm>
              <a:custGeom>
                <a:gdLst>
                  <a:gd name="T0" fmla="*/ 3577 w 3638"/>
                  <a:gd name="T1" fmla="*/ 3090 h 3585"/>
                  <a:gd name="T2" fmla="*/ 3555 w 3638"/>
                  <a:gd name="T3" fmla="*/ 3072 h 3585"/>
                  <a:gd name="T4" fmla="*/ 3556 w 3638"/>
                  <a:gd name="T5" fmla="*/ 3071 h 3585"/>
                  <a:gd name="T6" fmla="*/ 468 w 3638"/>
                  <a:gd name="T7" fmla="*/ 0 h 3585"/>
                  <a:gd name="T8" fmla="*/ 0 w 3638"/>
                  <a:gd name="T9" fmla="*/ 470 h 3585"/>
                  <a:gd name="T10" fmla="*/ 3062 w 3638"/>
                  <a:gd name="T11" fmla="*/ 3516 h 3585"/>
                  <a:gd name="T12" fmla="*/ 3067 w 3638"/>
                  <a:gd name="T13" fmla="*/ 3522 h 3585"/>
                  <a:gd name="T14" fmla="*/ 3084 w 3638"/>
                  <a:gd name="T15" fmla="*/ 3537 h 3585"/>
                  <a:gd name="T16" fmla="*/ 3088 w 3638"/>
                  <a:gd name="T17" fmla="*/ 3541 h 3585"/>
                  <a:gd name="T18" fmla="*/ 3088 w 3638"/>
                  <a:gd name="T19" fmla="*/ 3540 h 3585"/>
                  <a:gd name="T20" fmla="*/ 3432 w 3638"/>
                  <a:gd name="T21" fmla="*/ 3436 h 3585"/>
                  <a:gd name="T22" fmla="*/ 3577 w 3638"/>
                  <a:gd name="T23" fmla="*/ 3090 h 35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638" h="3585">
                    <a:moveTo>
                      <a:pt x="3577" y="3090"/>
                    </a:moveTo>
                    <a:cubicBezTo>
                      <a:pt x="3570" y="3083"/>
                      <a:pt x="3563" y="3077"/>
                      <a:pt x="3555" y="3072"/>
                    </a:cubicBezTo>
                    <a:cubicBezTo>
                      <a:pt x="3556" y="3071"/>
                      <a:pt x="3556" y="3071"/>
                      <a:pt x="3556" y="3071"/>
                    </a:cubicBezTo>
                    <a:cubicBezTo>
                      <a:pt x="468" y="0"/>
                      <a:pt x="468" y="0"/>
                      <a:pt x="468" y="0"/>
                    </a:cubicBezTo>
                    <a:cubicBezTo>
                      <a:pt x="0" y="470"/>
                      <a:pt x="0" y="470"/>
                      <a:pt x="0" y="470"/>
                    </a:cubicBezTo>
                    <a:cubicBezTo>
                      <a:pt x="3062" y="3516"/>
                      <a:pt x="3062" y="3516"/>
                      <a:pt x="3062" y="3516"/>
                    </a:cubicBezTo>
                    <a:cubicBezTo>
                      <a:pt x="3064" y="3518"/>
                      <a:pt x="3065" y="3520"/>
                      <a:pt x="3067" y="3522"/>
                    </a:cubicBezTo>
                    <a:cubicBezTo>
                      <a:pt x="3072" y="3528"/>
                      <a:pt x="3078" y="3533"/>
                      <a:pt x="3084" y="3537"/>
                    </a:cubicBezTo>
                    <a:cubicBezTo>
                      <a:pt x="3088" y="3541"/>
                      <a:pt x="3088" y="3541"/>
                      <a:pt x="3088" y="3541"/>
                    </a:cubicBezTo>
                    <a:cubicBezTo>
                      <a:pt x="3088" y="3540"/>
                      <a:pt x="3088" y="3540"/>
                      <a:pt x="3088" y="3540"/>
                    </a:cubicBezTo>
                    <a:cubicBezTo>
                      <a:pt x="3160" y="3585"/>
                      <a:pt x="3305" y="3544"/>
                      <a:pt x="3432" y="3436"/>
                    </a:cubicBezTo>
                    <a:cubicBezTo>
                      <a:pt x="3573" y="3317"/>
                      <a:pt x="3638" y="3162"/>
                      <a:pt x="3577" y="3090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393700" dir="18900000" sy="23000" kx="-1200000" algn="bl" rotWithShape="0">
                  <a:prstClr val="black">
                    <a:alpha val="40000"/>
                  </a:prstClr>
                </a:out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4" name="Freeform 11"/>
              <p:cNvSpPr/>
              <p:nvPr/>
            </p:nvSpPr>
            <p:spPr bwMode="auto">
              <a:xfrm>
                <a:off x="1685115" y="4199156"/>
                <a:ext cx="2081063" cy="2050700"/>
              </a:xfrm>
              <a:custGeom>
                <a:gdLst>
                  <a:gd name="T0" fmla="*/ 3637 w 3637"/>
                  <a:gd name="T1" fmla="*/ 470 h 3585"/>
                  <a:gd name="T2" fmla="*/ 3169 w 3637"/>
                  <a:gd name="T3" fmla="*/ 0 h 3585"/>
                  <a:gd name="T4" fmla="*/ 82 w 3637"/>
                  <a:gd name="T5" fmla="*/ 3071 h 3585"/>
                  <a:gd name="T6" fmla="*/ 83 w 3637"/>
                  <a:gd name="T7" fmla="*/ 3072 h 3585"/>
                  <a:gd name="T8" fmla="*/ 61 w 3637"/>
                  <a:gd name="T9" fmla="*/ 3090 h 3585"/>
                  <a:gd name="T10" fmla="*/ 205 w 3637"/>
                  <a:gd name="T11" fmla="*/ 3436 h 3585"/>
                  <a:gd name="T12" fmla="*/ 549 w 3637"/>
                  <a:gd name="T13" fmla="*/ 3540 h 3585"/>
                  <a:gd name="T14" fmla="*/ 550 w 3637"/>
                  <a:gd name="T15" fmla="*/ 3541 h 3585"/>
                  <a:gd name="T16" fmla="*/ 553 w 3637"/>
                  <a:gd name="T17" fmla="*/ 3537 h 3585"/>
                  <a:gd name="T18" fmla="*/ 570 w 3637"/>
                  <a:gd name="T19" fmla="*/ 3522 h 3585"/>
                  <a:gd name="T20" fmla="*/ 575 w 3637"/>
                  <a:gd name="T21" fmla="*/ 3516 h 3585"/>
                  <a:gd name="T22" fmla="*/ 3637 w 3637"/>
                  <a:gd name="T23" fmla="*/ 470 h 35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637" h="3585">
                    <a:moveTo>
                      <a:pt x="3637" y="470"/>
                    </a:moveTo>
                    <a:cubicBezTo>
                      <a:pt x="3169" y="0"/>
                      <a:pt x="3169" y="0"/>
                      <a:pt x="3169" y="0"/>
                    </a:cubicBezTo>
                    <a:cubicBezTo>
                      <a:pt x="82" y="3071"/>
                      <a:pt x="82" y="3071"/>
                      <a:pt x="82" y="3071"/>
                    </a:cubicBezTo>
                    <a:cubicBezTo>
                      <a:pt x="83" y="3072"/>
                      <a:pt x="83" y="3072"/>
                      <a:pt x="83" y="3072"/>
                    </a:cubicBezTo>
                    <a:cubicBezTo>
                      <a:pt x="74" y="3077"/>
                      <a:pt x="67" y="3083"/>
                      <a:pt x="61" y="3090"/>
                    </a:cubicBezTo>
                    <a:cubicBezTo>
                      <a:pt x="0" y="3162"/>
                      <a:pt x="65" y="3317"/>
                      <a:pt x="205" y="3436"/>
                    </a:cubicBezTo>
                    <a:cubicBezTo>
                      <a:pt x="332" y="3544"/>
                      <a:pt x="477" y="3585"/>
                      <a:pt x="549" y="3540"/>
                    </a:cubicBezTo>
                    <a:cubicBezTo>
                      <a:pt x="550" y="3541"/>
                      <a:pt x="550" y="3541"/>
                      <a:pt x="550" y="3541"/>
                    </a:cubicBezTo>
                    <a:cubicBezTo>
                      <a:pt x="553" y="3537"/>
                      <a:pt x="553" y="3537"/>
                      <a:pt x="553" y="3537"/>
                    </a:cubicBezTo>
                    <a:cubicBezTo>
                      <a:pt x="560" y="3533"/>
                      <a:pt x="565" y="3528"/>
                      <a:pt x="570" y="3522"/>
                    </a:cubicBezTo>
                    <a:cubicBezTo>
                      <a:pt x="572" y="3520"/>
                      <a:pt x="574" y="3518"/>
                      <a:pt x="575" y="3516"/>
                    </a:cubicBezTo>
                    <a:lnTo>
                      <a:pt x="3637" y="47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393700" dir="18900000" sy="23000" kx="-1200000" algn="bl" rotWithShape="0">
                  <a:prstClr val="black">
                    <a:alpha val="40000"/>
                  </a:prstClr>
                </a:out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5" name="Freeform 12"/>
              <p:cNvSpPr/>
              <p:nvPr/>
            </p:nvSpPr>
            <p:spPr bwMode="auto">
              <a:xfrm>
                <a:off x="3668410" y="3521460"/>
                <a:ext cx="411112" cy="2598444"/>
              </a:xfrm>
              <a:custGeom>
                <a:gdLst>
                  <a:gd name="T0" fmla="*/ 667 w 719"/>
                  <a:gd name="T1" fmla="*/ 4334 h 4542"/>
                  <a:gd name="T2" fmla="*/ 666 w 719"/>
                  <a:gd name="T3" fmla="*/ 4326 h 4542"/>
                  <a:gd name="T4" fmla="*/ 719 w 719"/>
                  <a:gd name="T5" fmla="*/ 8 h 4542"/>
                  <a:gd name="T6" fmla="*/ 56 w 719"/>
                  <a:gd name="T7" fmla="*/ 0 h 4542"/>
                  <a:gd name="T8" fmla="*/ 2 w 719"/>
                  <a:gd name="T9" fmla="*/ 4354 h 4542"/>
                  <a:gd name="T10" fmla="*/ 4 w 719"/>
                  <a:gd name="T11" fmla="*/ 4354 h 4542"/>
                  <a:gd name="T12" fmla="*/ 1 w 719"/>
                  <a:gd name="T13" fmla="*/ 4383 h 4542"/>
                  <a:gd name="T14" fmla="*/ 347 w 719"/>
                  <a:gd name="T15" fmla="*/ 4529 h 4542"/>
                  <a:gd name="T16" fmla="*/ 665 w 719"/>
                  <a:gd name="T17" fmla="*/ 4362 h 4542"/>
                  <a:gd name="T18" fmla="*/ 666 w 719"/>
                  <a:gd name="T19" fmla="*/ 4362 h 4542"/>
                  <a:gd name="T20" fmla="*/ 666 w 719"/>
                  <a:gd name="T21" fmla="*/ 4357 h 4542"/>
                  <a:gd name="T22" fmla="*/ 667 w 719"/>
                  <a:gd name="T23" fmla="*/ 4334 h 454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19" h="4542">
                    <a:moveTo>
                      <a:pt x="667" y="4334"/>
                    </a:moveTo>
                    <a:cubicBezTo>
                      <a:pt x="667" y="4332"/>
                      <a:pt x="667" y="4329"/>
                      <a:pt x="666" y="4326"/>
                    </a:cubicBezTo>
                    <a:cubicBezTo>
                      <a:pt x="719" y="8"/>
                      <a:pt x="719" y="8"/>
                      <a:pt x="719" y="8"/>
                    </a:cubicBezTo>
                    <a:cubicBezTo>
                      <a:pt x="56" y="0"/>
                      <a:pt x="56" y="0"/>
                      <a:pt x="56" y="0"/>
                    </a:cubicBezTo>
                    <a:cubicBezTo>
                      <a:pt x="2" y="4354"/>
                      <a:pt x="2" y="4354"/>
                      <a:pt x="2" y="4354"/>
                    </a:cubicBezTo>
                    <a:cubicBezTo>
                      <a:pt x="4" y="4354"/>
                      <a:pt x="4" y="4354"/>
                      <a:pt x="4" y="4354"/>
                    </a:cubicBezTo>
                    <a:cubicBezTo>
                      <a:pt x="1" y="4364"/>
                      <a:pt x="0" y="4373"/>
                      <a:pt x="1" y="4383"/>
                    </a:cubicBezTo>
                    <a:cubicBezTo>
                      <a:pt x="8" y="4477"/>
                      <a:pt x="163" y="4542"/>
                      <a:pt x="347" y="4529"/>
                    </a:cubicBezTo>
                    <a:cubicBezTo>
                      <a:pt x="512" y="4517"/>
                      <a:pt x="645" y="4445"/>
                      <a:pt x="665" y="4362"/>
                    </a:cubicBezTo>
                    <a:cubicBezTo>
                      <a:pt x="666" y="4362"/>
                      <a:pt x="666" y="4362"/>
                      <a:pt x="666" y="4362"/>
                    </a:cubicBezTo>
                    <a:cubicBezTo>
                      <a:pt x="666" y="4357"/>
                      <a:pt x="666" y="4357"/>
                      <a:pt x="666" y="4357"/>
                    </a:cubicBezTo>
                    <a:cubicBezTo>
                      <a:pt x="667" y="4350"/>
                      <a:pt x="668" y="4342"/>
                      <a:pt x="667" y="4334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393700" dir="18900000" sy="23000" kx="-1200000" algn="bl" rotWithShape="0">
                  <a:prstClr val="black">
                    <a:alpha val="40000"/>
                  </a:prstClr>
                </a:out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36" name="Group 13"/>
            <p:cNvGrpSpPr/>
            <p:nvPr/>
          </p:nvGrpSpPr>
          <p:grpSpPr>
            <a:xfrm>
              <a:off x="7876695" y="2814767"/>
              <a:ext cx="2864422" cy="2524359"/>
              <a:chOff x="2428395" y="3348392"/>
              <a:chExt cx="2864422" cy="2524359"/>
            </a:xfrm>
            <a:solidFill>
              <a:schemeClr val="tx1">
                <a:alpha val="50000"/>
              </a:schemeClr>
            </a:solidFill>
          </p:grpSpPr>
          <p:sp>
            <p:nvSpPr>
              <p:cNvPr id="37" name="Freeform 14"/>
              <p:cNvSpPr/>
              <p:nvPr/>
            </p:nvSpPr>
            <p:spPr bwMode="auto">
              <a:xfrm>
                <a:off x="2428395" y="4143896"/>
                <a:ext cx="1392436" cy="1374218"/>
              </a:xfrm>
              <a:custGeom>
                <a:gdLst>
                  <a:gd name="T0" fmla="*/ 0 w 2434"/>
                  <a:gd name="T1" fmla="*/ 1956 h 2402"/>
                  <a:gd name="T2" fmla="*/ 492 w 2434"/>
                  <a:gd name="T3" fmla="*/ 2402 h 2402"/>
                  <a:gd name="T4" fmla="*/ 2434 w 2434"/>
                  <a:gd name="T5" fmla="*/ 470 h 2402"/>
                  <a:gd name="T6" fmla="*/ 1966 w 2434"/>
                  <a:gd name="T7" fmla="*/ 0 h 2402"/>
                  <a:gd name="T8" fmla="*/ 0 w 2434"/>
                  <a:gd name="T9" fmla="*/ 1956 h 24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34" h="2402">
                    <a:moveTo>
                      <a:pt x="0" y="1956"/>
                    </a:moveTo>
                    <a:cubicBezTo>
                      <a:pt x="90" y="2246"/>
                      <a:pt x="246" y="2330"/>
                      <a:pt x="492" y="2402"/>
                    </a:cubicBezTo>
                    <a:cubicBezTo>
                      <a:pt x="2434" y="470"/>
                      <a:pt x="2434" y="470"/>
                      <a:pt x="2434" y="470"/>
                    </a:cubicBezTo>
                    <a:cubicBezTo>
                      <a:pt x="1966" y="0"/>
                      <a:pt x="1966" y="0"/>
                      <a:pt x="1966" y="0"/>
                    </a:cubicBezTo>
                    <a:lnTo>
                      <a:pt x="0" y="195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8" name="Freeform 15"/>
              <p:cNvSpPr/>
              <p:nvPr/>
            </p:nvSpPr>
            <p:spPr bwMode="auto">
              <a:xfrm>
                <a:off x="3877913" y="4151183"/>
                <a:ext cx="1414904" cy="1392435"/>
              </a:xfrm>
              <a:custGeom>
                <a:gdLst>
                  <a:gd name="T0" fmla="*/ 468 w 2473"/>
                  <a:gd name="T1" fmla="*/ 0 h 2434"/>
                  <a:gd name="T2" fmla="*/ 0 w 2473"/>
                  <a:gd name="T3" fmla="*/ 470 h 2434"/>
                  <a:gd name="T4" fmla="*/ 1974 w 2473"/>
                  <a:gd name="T5" fmla="*/ 2434 h 2434"/>
                  <a:gd name="T6" fmla="*/ 2473 w 2473"/>
                  <a:gd name="T7" fmla="*/ 1994 h 2434"/>
                  <a:gd name="T8" fmla="*/ 468 w 2473"/>
                  <a:gd name="T9" fmla="*/ 0 h 243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73" h="2434">
                    <a:moveTo>
                      <a:pt x="468" y="0"/>
                    </a:moveTo>
                    <a:cubicBezTo>
                      <a:pt x="0" y="470"/>
                      <a:pt x="0" y="470"/>
                      <a:pt x="0" y="470"/>
                    </a:cubicBezTo>
                    <a:cubicBezTo>
                      <a:pt x="1974" y="2434"/>
                      <a:pt x="1974" y="2434"/>
                      <a:pt x="1974" y="2434"/>
                    </a:cubicBezTo>
                    <a:cubicBezTo>
                      <a:pt x="2200" y="2366"/>
                      <a:pt x="2332" y="2258"/>
                      <a:pt x="2473" y="1994"/>
                    </a:cubicBezTo>
                    <a:lnTo>
                      <a:pt x="468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9" name="Freeform 16"/>
              <p:cNvSpPr/>
              <p:nvPr/>
            </p:nvSpPr>
            <p:spPr bwMode="auto">
              <a:xfrm>
                <a:off x="3670232" y="3348392"/>
                <a:ext cx="409290" cy="2524359"/>
              </a:xfrm>
              <a:custGeom>
                <a:gdLst>
                  <a:gd name="T0" fmla="*/ 0 w 715"/>
                  <a:gd name="T1" fmla="*/ 4252 h 4412"/>
                  <a:gd name="T2" fmla="*/ 663 w 715"/>
                  <a:gd name="T3" fmla="*/ 4275 h 4412"/>
                  <a:gd name="T4" fmla="*/ 715 w 715"/>
                  <a:gd name="T5" fmla="*/ 9 h 4412"/>
                  <a:gd name="T6" fmla="*/ 52 w 715"/>
                  <a:gd name="T7" fmla="*/ 0 h 4412"/>
                  <a:gd name="T8" fmla="*/ 0 w 715"/>
                  <a:gd name="T9" fmla="*/ 4252 h 44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15" h="4412">
                    <a:moveTo>
                      <a:pt x="0" y="4252"/>
                    </a:moveTo>
                    <a:cubicBezTo>
                      <a:pt x="196" y="4412"/>
                      <a:pt x="476" y="4402"/>
                      <a:pt x="663" y="4275"/>
                    </a:cubicBezTo>
                    <a:cubicBezTo>
                      <a:pt x="715" y="9"/>
                      <a:pt x="715" y="9"/>
                      <a:pt x="715" y="9"/>
                    </a:cubicBezTo>
                    <a:cubicBezTo>
                      <a:pt x="52" y="0"/>
                      <a:pt x="52" y="0"/>
                      <a:pt x="52" y="0"/>
                    </a:cubicBezTo>
                    <a:lnTo>
                      <a:pt x="0" y="425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40" name="Group 17"/>
            <p:cNvGrpSpPr/>
            <p:nvPr/>
          </p:nvGrpSpPr>
          <p:grpSpPr>
            <a:xfrm>
              <a:off x="7565173" y="1668270"/>
              <a:ext cx="3500825" cy="3500217"/>
              <a:chOff x="2116873" y="2201895"/>
              <a:chExt cx="3500825" cy="3500217"/>
            </a:xfrm>
          </p:grpSpPr>
          <p:sp>
            <p:nvSpPr>
              <p:cNvPr id="41" name="Oval 11"/>
              <p:cNvSpPr>
                <a:spLocks noChangeArrowheads="1"/>
              </p:cNvSpPr>
              <p:nvPr/>
            </p:nvSpPr>
            <p:spPr bwMode="auto">
              <a:xfrm>
                <a:off x="2116873" y="2201895"/>
                <a:ext cx="3500825" cy="3500217"/>
              </a:xfrm>
              <a:prstGeom prst="ellipse">
                <a:avLst/>
              </a:prstGeom>
              <a:solidFill>
                <a:schemeClr val="bg2">
                  <a:lumMod val="6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2" name="Oval 12"/>
              <p:cNvSpPr>
                <a:spLocks noChangeArrowheads="1"/>
              </p:cNvSpPr>
              <p:nvPr/>
            </p:nvSpPr>
            <p:spPr bwMode="auto">
              <a:xfrm>
                <a:off x="2377993" y="2463014"/>
                <a:ext cx="2979193" cy="2978585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3" name="Oval 13"/>
              <p:cNvSpPr>
                <a:spLocks noChangeArrowheads="1"/>
              </p:cNvSpPr>
              <p:nvPr/>
            </p:nvSpPr>
            <p:spPr bwMode="auto">
              <a:xfrm>
                <a:off x="2693765" y="2778180"/>
                <a:ext cx="2347648" cy="2347648"/>
              </a:xfrm>
              <a:prstGeom prst="ellipse">
                <a:avLst/>
              </a:prstGeom>
              <a:solidFill>
                <a:schemeClr val="bg2">
                  <a:lumMod val="6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4" name="Oval 14"/>
              <p:cNvSpPr>
                <a:spLocks noChangeArrowheads="1"/>
              </p:cNvSpPr>
              <p:nvPr/>
            </p:nvSpPr>
            <p:spPr bwMode="auto">
              <a:xfrm>
                <a:off x="2996179" y="3079985"/>
                <a:ext cx="1742822" cy="1744036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5" name="Oval 15"/>
              <p:cNvSpPr>
                <a:spLocks noChangeArrowheads="1"/>
              </p:cNvSpPr>
              <p:nvPr/>
            </p:nvSpPr>
            <p:spPr bwMode="auto">
              <a:xfrm>
                <a:off x="3284018" y="3368432"/>
                <a:ext cx="1166537" cy="1167144"/>
              </a:xfrm>
              <a:prstGeom prst="ellipse">
                <a:avLst/>
              </a:prstGeom>
              <a:solidFill>
                <a:schemeClr val="bg2">
                  <a:lumMod val="6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6" name="Oval 16"/>
              <p:cNvSpPr>
                <a:spLocks noChangeArrowheads="1"/>
              </p:cNvSpPr>
              <p:nvPr/>
            </p:nvSpPr>
            <p:spPr bwMode="auto">
              <a:xfrm>
                <a:off x="3530563" y="3615584"/>
                <a:ext cx="672839" cy="672838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7" name="Oval 17"/>
              <p:cNvSpPr>
                <a:spLocks noChangeArrowheads="1"/>
              </p:cNvSpPr>
              <p:nvPr/>
            </p:nvSpPr>
            <p:spPr bwMode="auto">
              <a:xfrm>
                <a:off x="3709096" y="3794117"/>
                <a:ext cx="315773" cy="315773"/>
              </a:xfrm>
              <a:prstGeom prst="ellipse">
                <a:avLst/>
              </a:prstGeom>
              <a:solidFill>
                <a:srgbClr val="C0000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</p:grpSp>
      <p:grpSp>
        <p:nvGrpSpPr>
          <p:cNvPr id="48" name="Group 34"/>
          <p:cNvGrpSpPr/>
          <p:nvPr/>
        </p:nvGrpSpPr>
        <p:grpSpPr>
          <a:xfrm rot="20520000">
            <a:off x="6751955" y="2426335"/>
            <a:ext cx="2066925" cy="2111375"/>
            <a:chOff x="5920323" y="2302554"/>
            <a:chExt cx="2180669" cy="2227927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49" name="Freeform 21"/>
            <p:cNvSpPr/>
            <p:nvPr/>
          </p:nvSpPr>
          <p:spPr bwMode="auto">
            <a:xfrm>
              <a:off x="7879324" y="4300937"/>
              <a:ext cx="221668" cy="229544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0" name="Freeform 22"/>
            <p:cNvSpPr/>
            <p:nvPr/>
          </p:nvSpPr>
          <p:spPr bwMode="auto">
            <a:xfrm>
              <a:off x="7375227" y="3756332"/>
              <a:ext cx="554732" cy="640248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1" name="Freeform 23"/>
            <p:cNvSpPr/>
            <p:nvPr/>
          </p:nvSpPr>
          <p:spPr bwMode="auto">
            <a:xfrm>
              <a:off x="7363975" y="3746206"/>
              <a:ext cx="155280" cy="247548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2" name="Freeform 24"/>
            <p:cNvSpPr/>
            <p:nvPr/>
          </p:nvSpPr>
          <p:spPr bwMode="auto">
            <a:xfrm>
              <a:off x="5920323" y="2783021"/>
              <a:ext cx="534478" cy="459088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3" name="Freeform 25"/>
            <p:cNvSpPr/>
            <p:nvPr/>
          </p:nvSpPr>
          <p:spPr bwMode="auto">
            <a:xfrm>
              <a:off x="6315274" y="2361065"/>
              <a:ext cx="198038" cy="517599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4" name="Freeform 26"/>
            <p:cNvSpPr/>
            <p:nvPr/>
          </p:nvSpPr>
          <p:spPr bwMode="auto">
            <a:xfrm>
              <a:off x="6072227" y="2841532"/>
              <a:ext cx="569359" cy="690883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chemeClr val="bg2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5" name="Freeform 27"/>
            <p:cNvSpPr/>
            <p:nvPr/>
          </p:nvSpPr>
          <p:spPr bwMode="auto">
            <a:xfrm>
              <a:off x="6363658" y="2302554"/>
              <a:ext cx="541229" cy="755020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chemeClr val="bg2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6" name="Freeform 28"/>
            <p:cNvSpPr/>
            <p:nvPr/>
          </p:nvSpPr>
          <p:spPr bwMode="auto">
            <a:xfrm>
              <a:off x="6451425" y="2878664"/>
              <a:ext cx="1019446" cy="1046451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grpSp>
        <p:nvGrpSpPr>
          <p:cNvPr id="57" name="Group 43"/>
          <p:cNvGrpSpPr/>
          <p:nvPr/>
        </p:nvGrpSpPr>
        <p:grpSpPr>
          <a:xfrm rot="1020000">
            <a:off x="8169275" y="1069975"/>
            <a:ext cx="1816735" cy="1856105"/>
            <a:chOff x="6076950" y="2555876"/>
            <a:chExt cx="3076576" cy="3143249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58" name="Freeform 21"/>
            <p:cNvSpPr/>
            <p:nvPr/>
          </p:nvSpPr>
          <p:spPr bwMode="auto">
            <a:xfrm>
              <a:off x="8840788" y="5375275"/>
              <a:ext cx="312738" cy="323850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9" name="Freeform 22"/>
            <p:cNvSpPr/>
            <p:nvPr/>
          </p:nvSpPr>
          <p:spPr bwMode="auto">
            <a:xfrm>
              <a:off x="8129588" y="4606925"/>
              <a:ext cx="782638" cy="903287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0" name="Freeform 23"/>
            <p:cNvSpPr/>
            <p:nvPr/>
          </p:nvSpPr>
          <p:spPr bwMode="auto">
            <a:xfrm>
              <a:off x="8113713" y="4592638"/>
              <a:ext cx="219075" cy="349250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1" name="Freeform 24"/>
            <p:cNvSpPr/>
            <p:nvPr/>
          </p:nvSpPr>
          <p:spPr bwMode="auto">
            <a:xfrm>
              <a:off x="6076950" y="3233738"/>
              <a:ext cx="754063" cy="647700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2" name="Freeform 25"/>
            <p:cNvSpPr/>
            <p:nvPr/>
          </p:nvSpPr>
          <p:spPr bwMode="auto">
            <a:xfrm>
              <a:off x="6634163" y="2638425"/>
              <a:ext cx="279400" cy="730250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3" name="Freeform 26"/>
            <p:cNvSpPr/>
            <p:nvPr/>
          </p:nvSpPr>
          <p:spPr bwMode="auto">
            <a:xfrm>
              <a:off x="6291263" y="3316288"/>
              <a:ext cx="803275" cy="974725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4" name="Freeform 27"/>
            <p:cNvSpPr/>
            <p:nvPr/>
          </p:nvSpPr>
          <p:spPr bwMode="auto">
            <a:xfrm>
              <a:off x="6702425" y="2555876"/>
              <a:ext cx="763588" cy="1065212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5" name="Freeform 28"/>
            <p:cNvSpPr/>
            <p:nvPr/>
          </p:nvSpPr>
          <p:spPr bwMode="auto">
            <a:xfrm>
              <a:off x="6826250" y="3368675"/>
              <a:ext cx="1438275" cy="1476375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grpSp>
        <p:nvGrpSpPr>
          <p:cNvPr id="66" name="Group 25"/>
          <p:cNvGrpSpPr/>
          <p:nvPr/>
        </p:nvGrpSpPr>
        <p:grpSpPr>
          <a:xfrm>
            <a:off x="6974840" y="1219200"/>
            <a:ext cx="2327910" cy="2378075"/>
            <a:chOff x="6076950" y="2555876"/>
            <a:chExt cx="3076576" cy="3143249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67" name="Freeform 21"/>
            <p:cNvSpPr/>
            <p:nvPr/>
          </p:nvSpPr>
          <p:spPr bwMode="auto">
            <a:xfrm>
              <a:off x="8840788" y="5375275"/>
              <a:ext cx="312738" cy="323850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8" name="Freeform 22"/>
            <p:cNvSpPr/>
            <p:nvPr/>
          </p:nvSpPr>
          <p:spPr bwMode="auto">
            <a:xfrm>
              <a:off x="8129588" y="4606925"/>
              <a:ext cx="782638" cy="903287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9" name="Freeform 23"/>
            <p:cNvSpPr/>
            <p:nvPr/>
          </p:nvSpPr>
          <p:spPr bwMode="auto">
            <a:xfrm>
              <a:off x="8113713" y="4592638"/>
              <a:ext cx="219075" cy="349250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0" name="Freeform 24"/>
            <p:cNvSpPr/>
            <p:nvPr/>
          </p:nvSpPr>
          <p:spPr bwMode="auto">
            <a:xfrm>
              <a:off x="6076950" y="3233738"/>
              <a:ext cx="754063" cy="647700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1" name="Freeform 25"/>
            <p:cNvSpPr/>
            <p:nvPr/>
          </p:nvSpPr>
          <p:spPr bwMode="auto">
            <a:xfrm>
              <a:off x="6634163" y="2638425"/>
              <a:ext cx="279400" cy="730250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2" name="Freeform 26"/>
            <p:cNvSpPr/>
            <p:nvPr/>
          </p:nvSpPr>
          <p:spPr bwMode="auto">
            <a:xfrm>
              <a:off x="6291263" y="3316288"/>
              <a:ext cx="803275" cy="974725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3" name="Freeform 27"/>
            <p:cNvSpPr/>
            <p:nvPr/>
          </p:nvSpPr>
          <p:spPr bwMode="auto">
            <a:xfrm>
              <a:off x="6702425" y="2555876"/>
              <a:ext cx="763588" cy="1065212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4" name="Freeform 28"/>
            <p:cNvSpPr/>
            <p:nvPr/>
          </p:nvSpPr>
          <p:spPr bwMode="auto">
            <a:xfrm>
              <a:off x="6826250" y="3368675"/>
              <a:ext cx="1438275" cy="1476375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sp>
        <p:nvSpPr>
          <p:cNvPr id="90" name="Shape 45"/>
          <p:cNvSpPr/>
          <p:nvPr/>
        </p:nvSpPr>
        <p:spPr>
          <a:xfrm>
            <a:off x="907415" y="2663825"/>
            <a:ext cx="2834005" cy="760730"/>
          </a:xfrm>
          <a:prstGeom prst="rect">
            <a:avLst/>
          </a:prstGeom>
          <a:ln w="12700">
            <a:miter lim="400000"/>
          </a:ln>
        </p:spPr>
        <p:txBody>
          <a:bodyPr wrap="square" lIns="34290" tIns="34290" rIns="3429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0" kern="1200" cap="all" spc="1350">
                <a:solidFill>
                  <a:srgbClr val="3766D7"/>
                </a:solidFill>
                <a:latin typeface="Impact" panose="020b0806030902050204"/>
                <a:ea typeface="Impact" panose="020b0806030902050204"/>
                <a:cs typeface="Impact" panose="020b0806030902050204"/>
                <a:sym typeface="Impact" panose="020b0806030902050204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 sz="1800" cap="none" spc="0">
                <a:solidFill>
                  <a:srgbClr val="000000"/>
                </a:solidFill>
              </a:defRPr>
            </a:pPr>
            <a:r>
              <a:rPr lang="en-US" altLang="zh-CN" sz="4500" b="1" spc="281" smtClean="0">
                <a:solidFill>
                  <a:srgbClr val="59595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Heiti SC Light" charset="-122"/>
              </a:rPr>
              <a:t>PART 02</a:t>
            </a:r>
            <a:endParaRPr lang="en-US" altLang="zh-CN" sz="4500" b="1" spc="281" smtClean="0">
              <a:solidFill>
                <a:srgbClr val="595959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Heiti SC Light" charset="-122"/>
            </a:endParaRPr>
          </a:p>
        </p:txBody>
      </p:sp>
      <p:sp>
        <p:nvSpPr>
          <p:cNvPr id="91" name="Shape 45"/>
          <p:cNvSpPr/>
          <p:nvPr/>
        </p:nvSpPr>
        <p:spPr>
          <a:xfrm>
            <a:off x="721678" y="3711575"/>
            <a:ext cx="5744845" cy="991870"/>
          </a:xfrm>
          <a:prstGeom prst="rect">
            <a:avLst/>
          </a:prstGeom>
          <a:ln w="12700">
            <a:miter lim="400000"/>
          </a:ln>
        </p:spPr>
        <p:txBody>
          <a:bodyPr wrap="none" lIns="34290" tIns="34290" rIns="3429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0" kern="1200" cap="all" spc="1350">
                <a:solidFill>
                  <a:srgbClr val="3766D7"/>
                </a:solidFill>
                <a:latin typeface="Impact" panose="020b0806030902050204"/>
                <a:ea typeface="Impact" panose="020b0806030902050204"/>
                <a:cs typeface="Impact" panose="020b0806030902050204"/>
                <a:sym typeface="Impact" panose="020b0806030902050204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 sz="1800" cap="none" spc="0">
                <a:solidFill>
                  <a:srgbClr val="000000"/>
                </a:solidFill>
              </a:defRPr>
            </a:pPr>
            <a:r>
              <a:rPr lang="en-US" altLang="zh-CN" sz="6000" b="1" spc="281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Heiti SC Light" charset="-122"/>
                <a:sym typeface="+mn-ea"/>
              </a:rPr>
              <a:t>Smart</a:t>
            </a:r>
            <a:r>
              <a:rPr lang="zh-CN" altLang="en-US" sz="6000" b="1" spc="281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Heiti SC Light" charset="-122"/>
                <a:sym typeface="+mn-ea"/>
              </a:rPr>
              <a:t>管理原则</a:t>
            </a:r>
            <a:endParaRPr lang="zh-CN" sz="6000" b="1" spc="28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Heiti SC Light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9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9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9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" name="组合 39"/>
          <p:cNvGrpSpPr/>
          <p:nvPr/>
        </p:nvGrpSpPr>
        <p:grpSpPr>
          <a:xfrm>
            <a:off x="265430" y="267970"/>
            <a:ext cx="438785" cy="622300"/>
            <a:chOff x="418" y="422"/>
            <a:chExt cx="691" cy="980"/>
          </a:xfrm>
          <a:solidFill>
            <a:srgbClr val="0070C0"/>
          </a:solidFill>
        </p:grpSpPr>
        <p:sp>
          <p:nvSpPr>
            <p:cNvPr id="41" name="Freeform 5"/>
            <p:cNvSpPr/>
            <p:nvPr/>
          </p:nvSpPr>
          <p:spPr bwMode="auto">
            <a:xfrm>
              <a:off x="425" y="422"/>
              <a:ext cx="414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6"/>
            <p:cNvSpPr/>
            <p:nvPr/>
          </p:nvSpPr>
          <p:spPr bwMode="auto">
            <a:xfrm>
              <a:off x="695" y="696"/>
              <a:ext cx="414" cy="423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7"/>
            <p:cNvSpPr/>
            <p:nvPr/>
          </p:nvSpPr>
          <p:spPr bwMode="auto">
            <a:xfrm>
              <a:off x="418" y="982"/>
              <a:ext cx="411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cxnSp>
        <p:nvCxnSpPr>
          <p:cNvPr id="45" name="直接连接符 44"/>
          <p:cNvCxnSpPr/>
          <p:nvPr/>
        </p:nvCxnSpPr>
        <p:spPr>
          <a:xfrm>
            <a:off x="874395" y="921385"/>
            <a:ext cx="10248900" cy="0"/>
          </a:xfrm>
          <a:prstGeom prst="line">
            <a:avLst/>
          </a:prstGeom>
          <a:ln w="9525">
            <a:solidFill>
              <a:schemeClr val="tx1">
                <a:lumMod val="65000"/>
                <a:lumOff val="3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矩形 3"/>
          <p:cNvSpPr>
            <a:spLocks noChangeArrowheads="1"/>
          </p:cNvSpPr>
          <p:nvPr/>
        </p:nvSpPr>
        <p:spPr bwMode="auto">
          <a:xfrm>
            <a:off x="789323" y="338657"/>
            <a:ext cx="2923540" cy="548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8760" tIns="59381" rIns="118760" bIns="5938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9pPr>
          </a:lstStyle>
          <a:p>
            <a:pPr algn="l">
              <a:spcBef>
                <a:spcPct val="0"/>
              </a:spcBef>
              <a:buNone/>
            </a:pPr>
            <a:r>
              <a:rPr 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SMART</a:t>
            </a:r>
            <a:r>
              <a:rPr lang="zh-CN" alt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原则简介</a:t>
            </a:r>
            <a:endParaRPr lang="zh-CN" altLang="en-US" sz="2800" b="1" smtClean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9" name="组合 38"/>
          <p:cNvGrpSpPr/>
          <p:nvPr/>
        </p:nvGrpSpPr>
        <p:grpSpPr>
          <a:xfrm>
            <a:off x="10817225" y="164465"/>
            <a:ext cx="1038860" cy="1056005"/>
            <a:chOff x="8166" y="1198"/>
            <a:chExt cx="5105" cy="5191"/>
          </a:xfrm>
        </p:grpSpPr>
        <p:grpSp>
          <p:nvGrpSpPr>
            <p:cNvPr id="82" name="Group 81"/>
            <p:cNvGrpSpPr/>
            <p:nvPr/>
          </p:nvGrpSpPr>
          <p:grpSpPr>
            <a:xfrm>
              <a:off x="8983" y="2373"/>
              <a:ext cx="4288" cy="4016"/>
              <a:chOff x="7133415" y="1668270"/>
              <a:chExt cx="4322441" cy="4047961"/>
            </a:xfrm>
          </p:grpSpPr>
          <p:grpSp>
            <p:nvGrpSpPr>
              <p:cNvPr id="6" name="Group 9"/>
              <p:cNvGrpSpPr/>
              <p:nvPr/>
            </p:nvGrpSpPr>
            <p:grpSpPr>
              <a:xfrm>
                <a:off x="7133415" y="2987835"/>
                <a:ext cx="4322441" cy="2728396"/>
                <a:chOff x="1685115" y="3521460"/>
                <a:chExt cx="4322441" cy="2728396"/>
              </a:xfrm>
              <a:solidFill>
                <a:schemeClr val="tx1">
                  <a:lumMod val="85000"/>
                  <a:lumOff val="15000"/>
                </a:schemeClr>
              </a:solidFill>
            </p:grpSpPr>
            <p:sp>
              <p:nvSpPr>
                <p:cNvPr id="16" name="Freeform 10"/>
                <p:cNvSpPr/>
                <p:nvPr/>
              </p:nvSpPr>
              <p:spPr bwMode="auto">
                <a:xfrm>
                  <a:off x="3925886" y="4199156"/>
                  <a:ext cx="2081670" cy="2050700"/>
                </a:xfrm>
                <a:custGeom>
                  <a:gdLst>
                    <a:gd name="T0" fmla="*/ 3577 w 3638"/>
                    <a:gd name="T1" fmla="*/ 3090 h 3585"/>
                    <a:gd name="T2" fmla="*/ 3555 w 3638"/>
                    <a:gd name="T3" fmla="*/ 3072 h 3585"/>
                    <a:gd name="T4" fmla="*/ 3556 w 3638"/>
                    <a:gd name="T5" fmla="*/ 3071 h 3585"/>
                    <a:gd name="T6" fmla="*/ 468 w 3638"/>
                    <a:gd name="T7" fmla="*/ 0 h 3585"/>
                    <a:gd name="T8" fmla="*/ 0 w 3638"/>
                    <a:gd name="T9" fmla="*/ 470 h 3585"/>
                    <a:gd name="T10" fmla="*/ 3062 w 3638"/>
                    <a:gd name="T11" fmla="*/ 3516 h 3585"/>
                    <a:gd name="T12" fmla="*/ 3067 w 3638"/>
                    <a:gd name="T13" fmla="*/ 3522 h 3585"/>
                    <a:gd name="T14" fmla="*/ 3084 w 3638"/>
                    <a:gd name="T15" fmla="*/ 3537 h 3585"/>
                    <a:gd name="T16" fmla="*/ 3088 w 3638"/>
                    <a:gd name="T17" fmla="*/ 3541 h 3585"/>
                    <a:gd name="T18" fmla="*/ 3088 w 3638"/>
                    <a:gd name="T19" fmla="*/ 3540 h 3585"/>
                    <a:gd name="T20" fmla="*/ 3432 w 3638"/>
                    <a:gd name="T21" fmla="*/ 3436 h 3585"/>
                    <a:gd name="T22" fmla="*/ 3577 w 3638"/>
                    <a:gd name="T23" fmla="*/ 309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8" h="3585">
                      <a:moveTo>
                        <a:pt x="3577" y="3090"/>
                      </a:moveTo>
                      <a:cubicBezTo>
                        <a:pt x="3570" y="3083"/>
                        <a:pt x="3563" y="3077"/>
                        <a:pt x="3555" y="3072"/>
                      </a:cubicBezTo>
                      <a:cubicBezTo>
                        <a:pt x="3556" y="3071"/>
                        <a:pt x="3556" y="3071"/>
                        <a:pt x="3556" y="3071"/>
                      </a:cubicBezTo>
                      <a:cubicBezTo>
                        <a:pt x="468" y="0"/>
                        <a:pt x="468" y="0"/>
                        <a:pt x="468" y="0"/>
                      </a:cubicBez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3062" y="3516"/>
                        <a:pt x="3062" y="3516"/>
                        <a:pt x="3062" y="3516"/>
                      </a:cubicBezTo>
                      <a:cubicBezTo>
                        <a:pt x="3064" y="3518"/>
                        <a:pt x="3065" y="3520"/>
                        <a:pt x="3067" y="3522"/>
                      </a:cubicBezTo>
                      <a:cubicBezTo>
                        <a:pt x="3072" y="3528"/>
                        <a:pt x="3078" y="3533"/>
                        <a:pt x="3084" y="3537"/>
                      </a:cubicBezTo>
                      <a:cubicBezTo>
                        <a:pt x="3088" y="3541"/>
                        <a:pt x="3088" y="3541"/>
                        <a:pt x="3088" y="3541"/>
                      </a:cubicBezTo>
                      <a:cubicBezTo>
                        <a:pt x="3088" y="3540"/>
                        <a:pt x="3088" y="3540"/>
                        <a:pt x="3088" y="3540"/>
                      </a:cubicBezTo>
                      <a:cubicBezTo>
                        <a:pt x="3160" y="3585"/>
                        <a:pt x="3305" y="3544"/>
                        <a:pt x="3432" y="3436"/>
                      </a:cubicBezTo>
                      <a:cubicBezTo>
                        <a:pt x="3573" y="3317"/>
                        <a:pt x="3638" y="3162"/>
                        <a:pt x="3577" y="309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7" name="Freeform 11"/>
                <p:cNvSpPr/>
                <p:nvPr/>
              </p:nvSpPr>
              <p:spPr bwMode="auto">
                <a:xfrm>
                  <a:off x="1685115" y="4199156"/>
                  <a:ext cx="2081063" cy="2050700"/>
                </a:xfrm>
                <a:custGeom>
                  <a:gdLst>
                    <a:gd name="T0" fmla="*/ 3637 w 3637"/>
                    <a:gd name="T1" fmla="*/ 470 h 3585"/>
                    <a:gd name="T2" fmla="*/ 3169 w 3637"/>
                    <a:gd name="T3" fmla="*/ 0 h 3585"/>
                    <a:gd name="T4" fmla="*/ 82 w 3637"/>
                    <a:gd name="T5" fmla="*/ 3071 h 3585"/>
                    <a:gd name="T6" fmla="*/ 83 w 3637"/>
                    <a:gd name="T7" fmla="*/ 3072 h 3585"/>
                    <a:gd name="T8" fmla="*/ 61 w 3637"/>
                    <a:gd name="T9" fmla="*/ 3090 h 3585"/>
                    <a:gd name="T10" fmla="*/ 205 w 3637"/>
                    <a:gd name="T11" fmla="*/ 3436 h 3585"/>
                    <a:gd name="T12" fmla="*/ 549 w 3637"/>
                    <a:gd name="T13" fmla="*/ 3540 h 3585"/>
                    <a:gd name="T14" fmla="*/ 550 w 3637"/>
                    <a:gd name="T15" fmla="*/ 3541 h 3585"/>
                    <a:gd name="T16" fmla="*/ 553 w 3637"/>
                    <a:gd name="T17" fmla="*/ 3537 h 3585"/>
                    <a:gd name="T18" fmla="*/ 570 w 3637"/>
                    <a:gd name="T19" fmla="*/ 3522 h 3585"/>
                    <a:gd name="T20" fmla="*/ 575 w 3637"/>
                    <a:gd name="T21" fmla="*/ 3516 h 3585"/>
                    <a:gd name="T22" fmla="*/ 3637 w 3637"/>
                    <a:gd name="T23" fmla="*/ 47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7" h="3585">
                      <a:moveTo>
                        <a:pt x="3637" y="470"/>
                      </a:moveTo>
                      <a:cubicBezTo>
                        <a:pt x="3169" y="0"/>
                        <a:pt x="3169" y="0"/>
                        <a:pt x="3169" y="0"/>
                      </a:cubicBezTo>
                      <a:cubicBezTo>
                        <a:pt x="82" y="3071"/>
                        <a:pt x="82" y="3071"/>
                        <a:pt x="82" y="3071"/>
                      </a:cubicBezTo>
                      <a:cubicBezTo>
                        <a:pt x="83" y="3072"/>
                        <a:pt x="83" y="3072"/>
                        <a:pt x="83" y="3072"/>
                      </a:cubicBezTo>
                      <a:cubicBezTo>
                        <a:pt x="74" y="3077"/>
                        <a:pt x="67" y="3083"/>
                        <a:pt x="61" y="3090"/>
                      </a:cubicBezTo>
                      <a:cubicBezTo>
                        <a:pt x="0" y="3162"/>
                        <a:pt x="65" y="3317"/>
                        <a:pt x="205" y="3436"/>
                      </a:cubicBezTo>
                      <a:cubicBezTo>
                        <a:pt x="332" y="3544"/>
                        <a:pt x="477" y="3585"/>
                        <a:pt x="549" y="3540"/>
                      </a:cubicBezTo>
                      <a:cubicBezTo>
                        <a:pt x="550" y="3541"/>
                        <a:pt x="550" y="3541"/>
                        <a:pt x="550" y="3541"/>
                      </a:cubicBezTo>
                      <a:cubicBezTo>
                        <a:pt x="553" y="3537"/>
                        <a:pt x="553" y="3537"/>
                        <a:pt x="553" y="3537"/>
                      </a:cubicBezTo>
                      <a:cubicBezTo>
                        <a:pt x="560" y="3533"/>
                        <a:pt x="565" y="3528"/>
                        <a:pt x="570" y="3522"/>
                      </a:cubicBezTo>
                      <a:cubicBezTo>
                        <a:pt x="572" y="3520"/>
                        <a:pt x="574" y="3518"/>
                        <a:pt x="575" y="3516"/>
                      </a:cubicBezTo>
                      <a:lnTo>
                        <a:pt x="3637" y="4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8" name="Freeform 12"/>
                <p:cNvSpPr/>
                <p:nvPr/>
              </p:nvSpPr>
              <p:spPr bwMode="auto">
                <a:xfrm>
                  <a:off x="3668410" y="3521460"/>
                  <a:ext cx="411112" cy="2598444"/>
                </a:xfrm>
                <a:custGeom>
                  <a:gdLst>
                    <a:gd name="T0" fmla="*/ 667 w 719"/>
                    <a:gd name="T1" fmla="*/ 4334 h 4542"/>
                    <a:gd name="T2" fmla="*/ 666 w 719"/>
                    <a:gd name="T3" fmla="*/ 4326 h 4542"/>
                    <a:gd name="T4" fmla="*/ 719 w 719"/>
                    <a:gd name="T5" fmla="*/ 8 h 4542"/>
                    <a:gd name="T6" fmla="*/ 56 w 719"/>
                    <a:gd name="T7" fmla="*/ 0 h 4542"/>
                    <a:gd name="T8" fmla="*/ 2 w 719"/>
                    <a:gd name="T9" fmla="*/ 4354 h 4542"/>
                    <a:gd name="T10" fmla="*/ 4 w 719"/>
                    <a:gd name="T11" fmla="*/ 4354 h 4542"/>
                    <a:gd name="T12" fmla="*/ 1 w 719"/>
                    <a:gd name="T13" fmla="*/ 4383 h 4542"/>
                    <a:gd name="T14" fmla="*/ 347 w 719"/>
                    <a:gd name="T15" fmla="*/ 4529 h 4542"/>
                    <a:gd name="T16" fmla="*/ 665 w 719"/>
                    <a:gd name="T17" fmla="*/ 4362 h 4542"/>
                    <a:gd name="T18" fmla="*/ 666 w 719"/>
                    <a:gd name="T19" fmla="*/ 4362 h 4542"/>
                    <a:gd name="T20" fmla="*/ 666 w 719"/>
                    <a:gd name="T21" fmla="*/ 4357 h 4542"/>
                    <a:gd name="T22" fmla="*/ 667 w 719"/>
                    <a:gd name="T23" fmla="*/ 4334 h 454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19" h="4542">
                      <a:moveTo>
                        <a:pt x="667" y="4334"/>
                      </a:moveTo>
                      <a:cubicBezTo>
                        <a:pt x="667" y="4332"/>
                        <a:pt x="667" y="4329"/>
                        <a:pt x="666" y="4326"/>
                      </a:cubicBezTo>
                      <a:cubicBezTo>
                        <a:pt x="719" y="8"/>
                        <a:pt x="719" y="8"/>
                        <a:pt x="719" y="8"/>
                      </a:cubicBezTo>
                      <a:cubicBezTo>
                        <a:pt x="56" y="0"/>
                        <a:pt x="56" y="0"/>
                        <a:pt x="56" y="0"/>
                      </a:cubicBezTo>
                      <a:cubicBezTo>
                        <a:pt x="2" y="4354"/>
                        <a:pt x="2" y="4354"/>
                        <a:pt x="2" y="4354"/>
                      </a:cubicBezTo>
                      <a:cubicBezTo>
                        <a:pt x="4" y="4354"/>
                        <a:pt x="4" y="4354"/>
                        <a:pt x="4" y="4354"/>
                      </a:cubicBezTo>
                      <a:cubicBezTo>
                        <a:pt x="1" y="4364"/>
                        <a:pt x="0" y="4373"/>
                        <a:pt x="1" y="4383"/>
                      </a:cubicBezTo>
                      <a:cubicBezTo>
                        <a:pt x="8" y="4477"/>
                        <a:pt x="163" y="4542"/>
                        <a:pt x="347" y="4529"/>
                      </a:cubicBezTo>
                      <a:cubicBezTo>
                        <a:pt x="512" y="4517"/>
                        <a:pt x="645" y="4445"/>
                        <a:pt x="665" y="4362"/>
                      </a:cubicBezTo>
                      <a:cubicBezTo>
                        <a:pt x="666" y="4362"/>
                        <a:pt x="666" y="4362"/>
                        <a:pt x="666" y="4362"/>
                      </a:cubicBezTo>
                      <a:cubicBezTo>
                        <a:pt x="666" y="4357"/>
                        <a:pt x="666" y="4357"/>
                        <a:pt x="666" y="4357"/>
                      </a:cubicBezTo>
                      <a:cubicBezTo>
                        <a:pt x="667" y="4350"/>
                        <a:pt x="668" y="4342"/>
                        <a:pt x="667" y="433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19" name="Group 13"/>
              <p:cNvGrpSpPr/>
              <p:nvPr/>
            </p:nvGrpSpPr>
            <p:grpSpPr>
              <a:xfrm>
                <a:off x="7876695" y="2814767"/>
                <a:ext cx="2864422" cy="2524359"/>
                <a:chOff x="2428395" y="3348392"/>
                <a:chExt cx="2864422" cy="2524359"/>
              </a:xfrm>
              <a:solidFill>
                <a:schemeClr val="tx1">
                  <a:alpha val="50000"/>
                </a:schemeClr>
              </a:solidFill>
            </p:grpSpPr>
            <p:sp>
              <p:nvSpPr>
                <p:cNvPr id="20" name="Freeform 14"/>
                <p:cNvSpPr/>
                <p:nvPr/>
              </p:nvSpPr>
              <p:spPr bwMode="auto">
                <a:xfrm>
                  <a:off x="2428395" y="4143896"/>
                  <a:ext cx="1392436" cy="1374218"/>
                </a:xfrm>
                <a:custGeom>
                  <a:gdLst>
                    <a:gd name="T0" fmla="*/ 0 w 2434"/>
                    <a:gd name="T1" fmla="*/ 1956 h 2402"/>
                    <a:gd name="T2" fmla="*/ 492 w 2434"/>
                    <a:gd name="T3" fmla="*/ 2402 h 2402"/>
                    <a:gd name="T4" fmla="*/ 2434 w 2434"/>
                    <a:gd name="T5" fmla="*/ 470 h 2402"/>
                    <a:gd name="T6" fmla="*/ 1966 w 2434"/>
                    <a:gd name="T7" fmla="*/ 0 h 2402"/>
                    <a:gd name="T8" fmla="*/ 0 w 2434"/>
                    <a:gd name="T9" fmla="*/ 1956 h 240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34" h="2402">
                      <a:moveTo>
                        <a:pt x="0" y="1956"/>
                      </a:moveTo>
                      <a:cubicBezTo>
                        <a:pt x="90" y="2246"/>
                        <a:pt x="246" y="2330"/>
                        <a:pt x="492" y="2402"/>
                      </a:cubicBezTo>
                      <a:cubicBezTo>
                        <a:pt x="2434" y="470"/>
                        <a:pt x="2434" y="470"/>
                        <a:pt x="2434" y="470"/>
                      </a:cubicBezTo>
                      <a:cubicBezTo>
                        <a:pt x="1966" y="0"/>
                        <a:pt x="1966" y="0"/>
                        <a:pt x="1966" y="0"/>
                      </a:cubicBezTo>
                      <a:lnTo>
                        <a:pt x="0" y="195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1" name="Freeform 15"/>
                <p:cNvSpPr/>
                <p:nvPr/>
              </p:nvSpPr>
              <p:spPr bwMode="auto">
                <a:xfrm>
                  <a:off x="3877913" y="4151183"/>
                  <a:ext cx="1414904" cy="1392435"/>
                </a:xfrm>
                <a:custGeom>
                  <a:gdLst>
                    <a:gd name="T0" fmla="*/ 468 w 2473"/>
                    <a:gd name="T1" fmla="*/ 0 h 2434"/>
                    <a:gd name="T2" fmla="*/ 0 w 2473"/>
                    <a:gd name="T3" fmla="*/ 470 h 2434"/>
                    <a:gd name="T4" fmla="*/ 1974 w 2473"/>
                    <a:gd name="T5" fmla="*/ 2434 h 2434"/>
                    <a:gd name="T6" fmla="*/ 2473 w 2473"/>
                    <a:gd name="T7" fmla="*/ 1994 h 2434"/>
                    <a:gd name="T8" fmla="*/ 468 w 2473"/>
                    <a:gd name="T9" fmla="*/ 0 h 243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73" h="2434">
                      <a:moveTo>
                        <a:pt x="468" y="0"/>
                      </a:move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1974" y="2434"/>
                        <a:pt x="1974" y="2434"/>
                        <a:pt x="1974" y="2434"/>
                      </a:cubicBezTo>
                      <a:cubicBezTo>
                        <a:pt x="2200" y="2366"/>
                        <a:pt x="2332" y="2258"/>
                        <a:pt x="2473" y="1994"/>
                      </a:cubicBezTo>
                      <a:lnTo>
                        <a:pt x="468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4" name="Freeform 16"/>
                <p:cNvSpPr/>
                <p:nvPr/>
              </p:nvSpPr>
              <p:spPr bwMode="auto">
                <a:xfrm>
                  <a:off x="3670232" y="3348392"/>
                  <a:ext cx="409290" cy="2524359"/>
                </a:xfrm>
                <a:custGeom>
                  <a:gdLst>
                    <a:gd name="T0" fmla="*/ 0 w 715"/>
                    <a:gd name="T1" fmla="*/ 4252 h 4412"/>
                    <a:gd name="T2" fmla="*/ 663 w 715"/>
                    <a:gd name="T3" fmla="*/ 4275 h 4412"/>
                    <a:gd name="T4" fmla="*/ 715 w 715"/>
                    <a:gd name="T5" fmla="*/ 9 h 4412"/>
                    <a:gd name="T6" fmla="*/ 52 w 715"/>
                    <a:gd name="T7" fmla="*/ 0 h 4412"/>
                    <a:gd name="T8" fmla="*/ 0 w 715"/>
                    <a:gd name="T9" fmla="*/ 4252 h 44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15" h="4412">
                      <a:moveTo>
                        <a:pt x="0" y="4252"/>
                      </a:moveTo>
                      <a:cubicBezTo>
                        <a:pt x="196" y="4412"/>
                        <a:pt x="476" y="4402"/>
                        <a:pt x="663" y="4275"/>
                      </a:cubicBezTo>
                      <a:cubicBezTo>
                        <a:pt x="715" y="9"/>
                        <a:pt x="715" y="9"/>
                        <a:pt x="715" y="9"/>
                      </a:cubicBezTo>
                      <a:cubicBezTo>
                        <a:pt x="52" y="0"/>
                        <a:pt x="52" y="0"/>
                        <a:pt x="52" y="0"/>
                      </a:cubicBezTo>
                      <a:lnTo>
                        <a:pt x="0" y="42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5" name="Group 17"/>
              <p:cNvGrpSpPr/>
              <p:nvPr/>
            </p:nvGrpSpPr>
            <p:grpSpPr>
              <a:xfrm>
                <a:off x="7565173" y="1668270"/>
                <a:ext cx="3500825" cy="3500217"/>
                <a:chOff x="2116873" y="2201895"/>
                <a:chExt cx="3500825" cy="3500217"/>
              </a:xfrm>
            </p:grpSpPr>
            <p:sp>
              <p:nvSpPr>
                <p:cNvPr id="24" name="Oval 11"/>
                <p:cNvSpPr>
                  <a:spLocks noChangeArrowheads="1"/>
                </p:cNvSpPr>
                <p:nvPr/>
              </p:nvSpPr>
              <p:spPr bwMode="auto">
                <a:xfrm>
                  <a:off x="2116873" y="2201895"/>
                  <a:ext cx="3500825" cy="3500217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7" name="Oval 12"/>
                <p:cNvSpPr>
                  <a:spLocks noChangeArrowheads="1"/>
                </p:cNvSpPr>
                <p:nvPr/>
              </p:nvSpPr>
              <p:spPr bwMode="auto">
                <a:xfrm>
                  <a:off x="2377993" y="2463014"/>
                  <a:ext cx="2979193" cy="2978585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8" name="Oval 13"/>
                <p:cNvSpPr>
                  <a:spLocks noChangeArrowheads="1"/>
                </p:cNvSpPr>
                <p:nvPr/>
              </p:nvSpPr>
              <p:spPr bwMode="auto">
                <a:xfrm>
                  <a:off x="2693765" y="2778180"/>
                  <a:ext cx="2347648" cy="2347648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9" name="Oval 14"/>
                <p:cNvSpPr>
                  <a:spLocks noChangeArrowheads="1"/>
                </p:cNvSpPr>
                <p:nvPr/>
              </p:nvSpPr>
              <p:spPr bwMode="auto">
                <a:xfrm>
                  <a:off x="2996179" y="3079985"/>
                  <a:ext cx="1742822" cy="1744036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8" name="Oval 15"/>
                <p:cNvSpPr>
                  <a:spLocks noChangeArrowheads="1"/>
                </p:cNvSpPr>
                <p:nvPr/>
              </p:nvSpPr>
              <p:spPr bwMode="auto">
                <a:xfrm>
                  <a:off x="3284018" y="3368432"/>
                  <a:ext cx="1166537" cy="1167144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9" name="Oval 16"/>
                <p:cNvSpPr>
                  <a:spLocks noChangeArrowheads="1"/>
                </p:cNvSpPr>
                <p:nvPr/>
              </p:nvSpPr>
              <p:spPr bwMode="auto">
                <a:xfrm>
                  <a:off x="3530563" y="3615584"/>
                  <a:ext cx="672839" cy="67283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31" name="Oval 17"/>
                <p:cNvSpPr>
                  <a:spLocks noChangeArrowheads="1"/>
                </p:cNvSpPr>
                <p:nvPr/>
              </p:nvSpPr>
              <p:spPr bwMode="auto">
                <a:xfrm>
                  <a:off x="3709096" y="3794117"/>
                  <a:ext cx="315773" cy="315773"/>
                </a:xfrm>
                <a:prstGeom prst="ellipse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</p:grpSp>
        <p:grpSp>
          <p:nvGrpSpPr>
            <p:cNvPr id="32" name="Group 25"/>
            <p:cNvGrpSpPr/>
            <p:nvPr/>
          </p:nvGrpSpPr>
          <p:grpSpPr>
            <a:xfrm rot="840000">
              <a:off x="10023" y="1597"/>
              <a:ext cx="2214" cy="2262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0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1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2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6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7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8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3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4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42" name="Group 34"/>
            <p:cNvGrpSpPr/>
            <p:nvPr/>
          </p:nvGrpSpPr>
          <p:grpSpPr>
            <a:xfrm rot="20700000">
              <a:off x="8166" y="2555"/>
              <a:ext cx="2622" cy="2679"/>
              <a:chOff x="5920323" y="2302554"/>
              <a:chExt cx="2180669" cy="2227927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5" name="Freeform 21"/>
              <p:cNvSpPr/>
              <p:nvPr/>
            </p:nvSpPr>
            <p:spPr bwMode="auto">
              <a:xfrm>
                <a:off x="7879324" y="4300937"/>
                <a:ext cx="221668" cy="229544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2" name="Freeform 22"/>
              <p:cNvSpPr/>
              <p:nvPr/>
            </p:nvSpPr>
            <p:spPr bwMode="auto">
              <a:xfrm>
                <a:off x="7375227" y="3756332"/>
                <a:ext cx="554732" cy="640248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6" name="Freeform 23"/>
              <p:cNvSpPr/>
              <p:nvPr/>
            </p:nvSpPr>
            <p:spPr bwMode="auto">
              <a:xfrm>
                <a:off x="7363975" y="3746206"/>
                <a:ext cx="155280" cy="247548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6" name="Freeform 24"/>
              <p:cNvSpPr/>
              <p:nvPr/>
            </p:nvSpPr>
            <p:spPr bwMode="auto">
              <a:xfrm>
                <a:off x="5920323" y="2783021"/>
                <a:ext cx="534478" cy="459088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7" name="Freeform 25"/>
              <p:cNvSpPr/>
              <p:nvPr/>
            </p:nvSpPr>
            <p:spPr bwMode="auto">
              <a:xfrm>
                <a:off x="6315274" y="2361065"/>
                <a:ext cx="198038" cy="517599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8" name="Freeform 26"/>
              <p:cNvSpPr/>
              <p:nvPr/>
            </p:nvSpPr>
            <p:spPr bwMode="auto">
              <a:xfrm>
                <a:off x="6053930" y="2855670"/>
                <a:ext cx="569359" cy="690883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9" name="Freeform 27"/>
              <p:cNvSpPr/>
              <p:nvPr/>
            </p:nvSpPr>
            <p:spPr bwMode="auto">
              <a:xfrm>
                <a:off x="6363658" y="2302554"/>
                <a:ext cx="541229" cy="755020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0" name="Freeform 28"/>
              <p:cNvSpPr/>
              <p:nvPr/>
            </p:nvSpPr>
            <p:spPr bwMode="auto">
              <a:xfrm>
                <a:off x="6451425" y="2878664"/>
                <a:ext cx="1019446" cy="1046451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51" name="Group 43"/>
            <p:cNvGrpSpPr/>
            <p:nvPr/>
          </p:nvGrpSpPr>
          <p:grpSpPr>
            <a:xfrm rot="240000">
              <a:off x="8420" y="1198"/>
              <a:ext cx="2838" cy="2900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52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3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4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5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6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7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8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9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</p:grpSp>
      <p:sp>
        <p:nvSpPr>
          <p:cNvPr id="23" name="Freeform 11"/>
          <p:cNvSpPr>
            <a:spLocks noEditPoints="1"/>
          </p:cNvSpPr>
          <p:nvPr/>
        </p:nvSpPr>
        <p:spPr bwMode="auto">
          <a:xfrm>
            <a:off x="1172845" y="3253740"/>
            <a:ext cx="3085465" cy="284480"/>
          </a:xfrm>
          <a:custGeom>
            <a:gdLst>
              <a:gd name="T0" fmla="*/ 0 w 3467"/>
              <a:gd name="T1" fmla="*/ 51 h 374"/>
              <a:gd name="T2" fmla="*/ 3467 w 3467"/>
              <a:gd name="T3" fmla="*/ 51 h 374"/>
              <a:gd name="T4" fmla="*/ 3467 w 3467"/>
              <a:gd name="T5" fmla="*/ 0 h 374"/>
              <a:gd name="T6" fmla="*/ 0 w 3467"/>
              <a:gd name="T7" fmla="*/ 0 h 374"/>
              <a:gd name="T8" fmla="*/ 0 w 3467"/>
              <a:gd name="T9" fmla="*/ 51 h 374"/>
              <a:gd name="T10" fmla="*/ 1796 w 3467"/>
              <a:gd name="T11" fmla="*/ 374 h 374"/>
              <a:gd name="T12" fmla="*/ 1905 w 3467"/>
              <a:gd name="T13" fmla="*/ 238 h 374"/>
              <a:gd name="T14" fmla="*/ 2014 w 3467"/>
              <a:gd name="T15" fmla="*/ 103 h 374"/>
              <a:gd name="T16" fmla="*/ 1796 w 3467"/>
              <a:gd name="T17" fmla="*/ 103 h 374"/>
              <a:gd name="T18" fmla="*/ 1577 w 3467"/>
              <a:gd name="T19" fmla="*/ 103 h 374"/>
              <a:gd name="T20" fmla="*/ 1686 w 3467"/>
              <a:gd name="T21" fmla="*/ 238 h 374"/>
              <a:gd name="T22" fmla="*/ 1796 w 3467"/>
              <a:gd name="T23" fmla="*/ 374 h 3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467" h="374">
                <a:moveTo>
                  <a:pt x="0" y="51"/>
                </a:moveTo>
                <a:lnTo>
                  <a:pt x="3467" y="51"/>
                </a:lnTo>
                <a:lnTo>
                  <a:pt x="3467" y="0"/>
                </a:lnTo>
                <a:lnTo>
                  <a:pt x="0" y="0"/>
                </a:lnTo>
                <a:lnTo>
                  <a:pt x="0" y="51"/>
                </a:lnTo>
                <a:close/>
                <a:moveTo>
                  <a:pt x="1796" y="374"/>
                </a:moveTo>
                <a:lnTo>
                  <a:pt x="1905" y="238"/>
                </a:lnTo>
                <a:lnTo>
                  <a:pt x="2014" y="103"/>
                </a:lnTo>
                <a:lnTo>
                  <a:pt x="1796" y="103"/>
                </a:lnTo>
                <a:lnTo>
                  <a:pt x="1577" y="103"/>
                </a:lnTo>
                <a:lnTo>
                  <a:pt x="1686" y="238"/>
                </a:lnTo>
                <a:lnTo>
                  <a:pt x="1796" y="374"/>
                </a:lnTo>
                <a:close/>
              </a:path>
            </a:pathLst>
          </a:custGeom>
          <a:solidFill>
            <a:srgbClr val="0070C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Freeform 12"/>
          <p:cNvSpPr>
            <a:spLocks noEditPoints="1"/>
          </p:cNvSpPr>
          <p:nvPr/>
        </p:nvSpPr>
        <p:spPr bwMode="auto">
          <a:xfrm>
            <a:off x="4670425" y="3253740"/>
            <a:ext cx="3085465" cy="284480"/>
          </a:xfrm>
          <a:custGeom>
            <a:gdLst>
              <a:gd name="T0" fmla="*/ 0 w 3467"/>
              <a:gd name="T1" fmla="*/ 51 h 374"/>
              <a:gd name="T2" fmla="*/ 3467 w 3467"/>
              <a:gd name="T3" fmla="*/ 51 h 374"/>
              <a:gd name="T4" fmla="*/ 3467 w 3467"/>
              <a:gd name="T5" fmla="*/ 0 h 374"/>
              <a:gd name="T6" fmla="*/ 0 w 3467"/>
              <a:gd name="T7" fmla="*/ 0 h 374"/>
              <a:gd name="T8" fmla="*/ 0 w 3467"/>
              <a:gd name="T9" fmla="*/ 51 h 374"/>
              <a:gd name="T10" fmla="*/ 1796 w 3467"/>
              <a:gd name="T11" fmla="*/ 374 h 374"/>
              <a:gd name="T12" fmla="*/ 1905 w 3467"/>
              <a:gd name="T13" fmla="*/ 238 h 374"/>
              <a:gd name="T14" fmla="*/ 2014 w 3467"/>
              <a:gd name="T15" fmla="*/ 103 h 374"/>
              <a:gd name="T16" fmla="*/ 1796 w 3467"/>
              <a:gd name="T17" fmla="*/ 103 h 374"/>
              <a:gd name="T18" fmla="*/ 1577 w 3467"/>
              <a:gd name="T19" fmla="*/ 103 h 374"/>
              <a:gd name="T20" fmla="*/ 1686 w 3467"/>
              <a:gd name="T21" fmla="*/ 238 h 374"/>
              <a:gd name="T22" fmla="*/ 1796 w 3467"/>
              <a:gd name="T23" fmla="*/ 374 h 3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467" h="374">
                <a:moveTo>
                  <a:pt x="0" y="51"/>
                </a:moveTo>
                <a:lnTo>
                  <a:pt x="3467" y="51"/>
                </a:lnTo>
                <a:lnTo>
                  <a:pt x="3467" y="0"/>
                </a:lnTo>
                <a:lnTo>
                  <a:pt x="0" y="0"/>
                </a:lnTo>
                <a:lnTo>
                  <a:pt x="0" y="51"/>
                </a:lnTo>
                <a:close/>
                <a:moveTo>
                  <a:pt x="1796" y="374"/>
                </a:moveTo>
                <a:lnTo>
                  <a:pt x="1905" y="238"/>
                </a:lnTo>
                <a:lnTo>
                  <a:pt x="2014" y="103"/>
                </a:lnTo>
                <a:lnTo>
                  <a:pt x="1796" y="103"/>
                </a:lnTo>
                <a:lnTo>
                  <a:pt x="1577" y="103"/>
                </a:lnTo>
                <a:lnTo>
                  <a:pt x="1686" y="238"/>
                </a:lnTo>
                <a:lnTo>
                  <a:pt x="1796" y="374"/>
                </a:lnTo>
                <a:close/>
              </a:path>
            </a:pathLst>
          </a:custGeom>
          <a:solidFill>
            <a:srgbClr val="C0000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Freeform 13"/>
          <p:cNvSpPr>
            <a:spLocks noEditPoints="1"/>
          </p:cNvSpPr>
          <p:nvPr/>
        </p:nvSpPr>
        <p:spPr bwMode="auto">
          <a:xfrm>
            <a:off x="8095615" y="3253740"/>
            <a:ext cx="3085465" cy="284480"/>
          </a:xfrm>
          <a:custGeom>
            <a:gdLst>
              <a:gd name="T0" fmla="*/ 0 w 3466"/>
              <a:gd name="T1" fmla="*/ 51 h 374"/>
              <a:gd name="T2" fmla="*/ 3466 w 3466"/>
              <a:gd name="T3" fmla="*/ 51 h 374"/>
              <a:gd name="T4" fmla="*/ 3466 w 3466"/>
              <a:gd name="T5" fmla="*/ 0 h 374"/>
              <a:gd name="T6" fmla="*/ 0 w 3466"/>
              <a:gd name="T7" fmla="*/ 0 h 374"/>
              <a:gd name="T8" fmla="*/ 0 w 3466"/>
              <a:gd name="T9" fmla="*/ 51 h 374"/>
              <a:gd name="T10" fmla="*/ 1795 w 3466"/>
              <a:gd name="T11" fmla="*/ 374 h 374"/>
              <a:gd name="T12" fmla="*/ 1904 w 3466"/>
              <a:gd name="T13" fmla="*/ 238 h 374"/>
              <a:gd name="T14" fmla="*/ 2013 w 3466"/>
              <a:gd name="T15" fmla="*/ 103 h 374"/>
              <a:gd name="T16" fmla="*/ 1795 w 3466"/>
              <a:gd name="T17" fmla="*/ 103 h 374"/>
              <a:gd name="T18" fmla="*/ 1576 w 3466"/>
              <a:gd name="T19" fmla="*/ 103 h 374"/>
              <a:gd name="T20" fmla="*/ 1686 w 3466"/>
              <a:gd name="T21" fmla="*/ 238 h 374"/>
              <a:gd name="T22" fmla="*/ 1795 w 3466"/>
              <a:gd name="T23" fmla="*/ 374 h 3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466" h="374">
                <a:moveTo>
                  <a:pt x="0" y="51"/>
                </a:moveTo>
                <a:lnTo>
                  <a:pt x="3466" y="51"/>
                </a:lnTo>
                <a:lnTo>
                  <a:pt x="3466" y="0"/>
                </a:lnTo>
                <a:lnTo>
                  <a:pt x="0" y="0"/>
                </a:lnTo>
                <a:lnTo>
                  <a:pt x="0" y="51"/>
                </a:lnTo>
                <a:close/>
                <a:moveTo>
                  <a:pt x="1795" y="374"/>
                </a:moveTo>
                <a:lnTo>
                  <a:pt x="1904" y="238"/>
                </a:lnTo>
                <a:lnTo>
                  <a:pt x="2013" y="103"/>
                </a:lnTo>
                <a:lnTo>
                  <a:pt x="1795" y="103"/>
                </a:lnTo>
                <a:lnTo>
                  <a:pt x="1576" y="103"/>
                </a:lnTo>
                <a:lnTo>
                  <a:pt x="1686" y="238"/>
                </a:lnTo>
                <a:lnTo>
                  <a:pt x="1795" y="374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" name="TextBox 13"/>
          <p:cNvSpPr txBox="1"/>
          <p:nvPr/>
        </p:nvSpPr>
        <p:spPr>
          <a:xfrm>
            <a:off x="1201420" y="3792220"/>
            <a:ext cx="3062605" cy="36830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bg1"/>
                </a:solidFill>
                <a:sym typeface="+mn-ea"/>
              </a:rPr>
              <a:t>德鲁克</a:t>
            </a:r>
            <a:endParaRPr lang="zh-CN" altLang="en-US" b="1" smtClean="0">
              <a:solidFill>
                <a:schemeClr val="bg1"/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4" name="TextBox 14"/>
          <p:cNvSpPr txBox="1"/>
          <p:nvPr/>
        </p:nvSpPr>
        <p:spPr>
          <a:xfrm>
            <a:off x="4733925" y="3792220"/>
            <a:ext cx="3062605" cy="36830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bg1"/>
                </a:solidFill>
                <a:latin typeface="+mn-ea"/>
                <a:ea typeface="+mn-ea"/>
              </a:rPr>
              <a:t>重要概念</a:t>
            </a:r>
            <a:endParaRPr lang="zh-CN" altLang="en-US" b="1" smtClean="0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44" name="TextBox 15"/>
          <p:cNvSpPr txBox="1"/>
          <p:nvPr/>
        </p:nvSpPr>
        <p:spPr>
          <a:xfrm>
            <a:off x="8126095" y="3792220"/>
            <a:ext cx="3062605" cy="368300"/>
          </a:xfrm>
          <a:prstGeom prst="rect">
            <a:avLst/>
          </a:prstGeom>
          <a:solidFill>
            <a:srgbClr val="595959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bg1"/>
                </a:solidFill>
                <a:latin typeface="+mn-ea"/>
                <a:ea typeface="+mn-ea"/>
              </a:rPr>
              <a:t>制定目标</a:t>
            </a:r>
            <a:endParaRPr lang="zh-CN" altLang="en-US" b="1" smtClean="0">
              <a:solidFill>
                <a:schemeClr val="bg1"/>
              </a:solidFill>
              <a:latin typeface="+mn-ea"/>
              <a:ea typeface="+mn-ea"/>
            </a:endParaRPr>
          </a:p>
        </p:txBody>
      </p:sp>
      <p:sp>
        <p:nvSpPr>
          <p:cNvPr id="60" name="Rectangle 7"/>
          <p:cNvSpPr>
            <a:spLocks noChangeArrowheads="1"/>
          </p:cNvSpPr>
          <p:nvPr/>
        </p:nvSpPr>
        <p:spPr bwMode="auto">
          <a:xfrm>
            <a:off x="1171575" y="1557655"/>
            <a:ext cx="3077845" cy="1645285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" name="Rectangle 8"/>
          <p:cNvSpPr>
            <a:spLocks noChangeArrowheads="1"/>
          </p:cNvSpPr>
          <p:nvPr/>
        </p:nvSpPr>
        <p:spPr bwMode="auto">
          <a:xfrm>
            <a:off x="4678680" y="1557655"/>
            <a:ext cx="3077845" cy="1645285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6" name="Rectangle 9"/>
          <p:cNvSpPr>
            <a:spLocks noChangeArrowheads="1"/>
          </p:cNvSpPr>
          <p:nvPr/>
        </p:nvSpPr>
        <p:spPr bwMode="auto">
          <a:xfrm>
            <a:off x="8100695" y="1557655"/>
            <a:ext cx="3075940" cy="1645285"/>
          </a:xfrm>
          <a:prstGeom prst="rect">
            <a:avLst/>
          </a:prstGeom>
          <a:blipFill>
            <a:blip r:embed="rId4"/>
            <a:stretch>
              <a:fillRect/>
            </a:stretch>
          </a:blip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" name="Rectangle 27"/>
          <p:cNvSpPr/>
          <p:nvPr/>
        </p:nvSpPr>
        <p:spPr>
          <a:xfrm>
            <a:off x="1172845" y="4537075"/>
            <a:ext cx="2957830" cy="11988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根据德鲁克的说法，管理人员一定要</a:t>
            </a:r>
            <a:r>
              <a:rPr lang="zh-CN"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尽量</a:t>
            </a:r>
            <a:r>
              <a:rPr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避免“活动陷阱”(Activity Trap)，不能只顾低头拉车，而不抬头看路，最终忘了自己的主要目标。</a:t>
            </a:r>
            <a:endParaRPr sz="12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71" name="Rectangle 27"/>
          <p:cNvSpPr/>
          <p:nvPr/>
        </p:nvSpPr>
        <p:spPr>
          <a:xfrm>
            <a:off x="4461510" y="4537075"/>
            <a:ext cx="3455035" cy="17532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目标管理的一个重要概念是企业战略规划不能仅由几个高管来执行，所有管理人员都应该参与进来，这将更有利于战略的执行。另一个相关概念是，企业要设计有一个完整的绩效系统，它将帮助企业实现高效运作。由此， 可以将目标管理视为Value Based Management (价值管理)的前身。</a:t>
            </a:r>
            <a:endParaRPr sz="12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72" name="Rectangle 27"/>
          <p:cNvSpPr/>
          <p:nvPr/>
        </p:nvSpPr>
        <p:spPr>
          <a:xfrm>
            <a:off x="8247380" y="4537075"/>
            <a:ext cx="3455035" cy="9220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制定目标看似一件简单的事情，每个人都有过制定目标的经历，，但是如果上升到技术的层面，经理必须学习并掌握SMART原则。</a:t>
            </a:r>
            <a:endParaRPr sz="12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7" presetClass="entr" presetSubtype="0" dur="10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dur="50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dur="50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2" dur="50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12" dur="50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12" dur="500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5" grpId="0"/>
      <p:bldP spid="27" grpId="0"/>
      <p:bldP spid="30" grpId="0"/>
      <p:bldP spid="34" grpId="0"/>
      <p:bldP spid="44" grpId="0"/>
      <p:bldP spid="60" grpId="0"/>
      <p:bldP spid="61" grpId="0"/>
      <p:bldP spid="6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文本框 67"/>
          <p:cNvSpPr txBox="1"/>
          <p:nvPr/>
        </p:nvSpPr>
        <p:spPr>
          <a:xfrm>
            <a:off x="5509260" y="838835"/>
            <a:ext cx="1617980" cy="2399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5000">
                <a:solidFill>
                  <a:srgbClr val="C00000"/>
                </a:solidFill>
                <a:latin typeface="Algerian" panose="04020705040a02060702" charset="0"/>
                <a:ea typeface="Adobe 黑体 Std R" panose="020b0400000000000000" charset="-122"/>
                <a:cs typeface="Algerian" panose="04020705040a02060702" charset="0"/>
              </a:rPr>
              <a:t>S</a:t>
            </a:r>
            <a:endParaRPr lang="en-US" altLang="zh-CN" sz="15000">
              <a:solidFill>
                <a:srgbClr val="C00000"/>
              </a:solidFill>
              <a:latin typeface="Algerian" panose="04020705040a02060702" charset="0"/>
              <a:ea typeface="Adobe 黑体 Std R" panose="020b0400000000000000" charset="-122"/>
              <a:cs typeface="Algerian" panose="04020705040a02060702" charset="0"/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265430" y="267970"/>
            <a:ext cx="438785" cy="622300"/>
            <a:chOff x="418" y="422"/>
            <a:chExt cx="691" cy="980"/>
          </a:xfrm>
          <a:solidFill>
            <a:srgbClr val="0070C0"/>
          </a:solidFill>
        </p:grpSpPr>
        <p:sp>
          <p:nvSpPr>
            <p:cNvPr id="41" name="Freeform 5"/>
            <p:cNvSpPr/>
            <p:nvPr/>
          </p:nvSpPr>
          <p:spPr bwMode="auto">
            <a:xfrm>
              <a:off x="425" y="422"/>
              <a:ext cx="414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6"/>
            <p:cNvSpPr/>
            <p:nvPr/>
          </p:nvSpPr>
          <p:spPr bwMode="auto">
            <a:xfrm>
              <a:off x="695" y="696"/>
              <a:ext cx="414" cy="423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7"/>
            <p:cNvSpPr/>
            <p:nvPr/>
          </p:nvSpPr>
          <p:spPr bwMode="auto">
            <a:xfrm>
              <a:off x="418" y="982"/>
              <a:ext cx="411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cxnSp>
        <p:nvCxnSpPr>
          <p:cNvPr id="45" name="直接连接符 44"/>
          <p:cNvCxnSpPr/>
          <p:nvPr/>
        </p:nvCxnSpPr>
        <p:spPr>
          <a:xfrm>
            <a:off x="874395" y="921385"/>
            <a:ext cx="10248900" cy="0"/>
          </a:xfrm>
          <a:prstGeom prst="line">
            <a:avLst/>
          </a:prstGeom>
          <a:ln w="9525">
            <a:solidFill>
              <a:schemeClr val="tx1">
                <a:lumMod val="65000"/>
                <a:lumOff val="3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矩形 3"/>
          <p:cNvSpPr>
            <a:spLocks noChangeArrowheads="1"/>
          </p:cNvSpPr>
          <p:nvPr/>
        </p:nvSpPr>
        <p:spPr bwMode="auto">
          <a:xfrm>
            <a:off x="789323" y="338657"/>
            <a:ext cx="3279140" cy="548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8760" tIns="59381" rIns="118760" bIns="5938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9pPr>
          </a:lstStyle>
          <a:p>
            <a:pPr algn="l">
              <a:spcBef>
                <a:spcPct val="0"/>
              </a:spcBef>
              <a:buNone/>
            </a:pPr>
            <a:r>
              <a:rPr 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SMART</a:t>
            </a:r>
            <a:r>
              <a:rPr lang="zh-CN" alt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原则</a:t>
            </a:r>
            <a:r>
              <a:rPr lang="zh-CN" alt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  <a:sym typeface="+mn-ea"/>
              </a:rPr>
              <a:t>（一）</a:t>
            </a:r>
            <a:endParaRPr lang="zh-CN" altLang="en-US" sz="2800" b="1" smtClean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9" name="组合 38"/>
          <p:cNvGrpSpPr/>
          <p:nvPr/>
        </p:nvGrpSpPr>
        <p:grpSpPr>
          <a:xfrm>
            <a:off x="10817225" y="164465"/>
            <a:ext cx="1038860" cy="1056005"/>
            <a:chOff x="8166" y="1198"/>
            <a:chExt cx="5105" cy="5191"/>
          </a:xfrm>
        </p:grpSpPr>
        <p:grpSp>
          <p:nvGrpSpPr>
            <p:cNvPr id="82" name="Group 81"/>
            <p:cNvGrpSpPr/>
            <p:nvPr/>
          </p:nvGrpSpPr>
          <p:grpSpPr>
            <a:xfrm>
              <a:off x="8983" y="2373"/>
              <a:ext cx="4288" cy="4016"/>
              <a:chOff x="7133415" y="1668270"/>
              <a:chExt cx="4322441" cy="4047961"/>
            </a:xfrm>
          </p:grpSpPr>
          <p:grpSp>
            <p:nvGrpSpPr>
              <p:cNvPr id="6" name="Group 9"/>
              <p:cNvGrpSpPr/>
              <p:nvPr/>
            </p:nvGrpSpPr>
            <p:grpSpPr>
              <a:xfrm>
                <a:off x="7133415" y="2987835"/>
                <a:ext cx="4322441" cy="2728396"/>
                <a:chOff x="1685115" y="3521460"/>
                <a:chExt cx="4322441" cy="2728396"/>
              </a:xfrm>
              <a:solidFill>
                <a:schemeClr val="tx1">
                  <a:lumMod val="85000"/>
                  <a:lumOff val="15000"/>
                </a:schemeClr>
              </a:solidFill>
            </p:grpSpPr>
            <p:sp>
              <p:nvSpPr>
                <p:cNvPr id="16" name="Freeform 10"/>
                <p:cNvSpPr/>
                <p:nvPr/>
              </p:nvSpPr>
              <p:spPr bwMode="auto">
                <a:xfrm>
                  <a:off x="3925886" y="4199156"/>
                  <a:ext cx="2081670" cy="2050700"/>
                </a:xfrm>
                <a:custGeom>
                  <a:gdLst>
                    <a:gd name="T0" fmla="*/ 3577 w 3638"/>
                    <a:gd name="T1" fmla="*/ 3090 h 3585"/>
                    <a:gd name="T2" fmla="*/ 3555 w 3638"/>
                    <a:gd name="T3" fmla="*/ 3072 h 3585"/>
                    <a:gd name="T4" fmla="*/ 3556 w 3638"/>
                    <a:gd name="T5" fmla="*/ 3071 h 3585"/>
                    <a:gd name="T6" fmla="*/ 468 w 3638"/>
                    <a:gd name="T7" fmla="*/ 0 h 3585"/>
                    <a:gd name="T8" fmla="*/ 0 w 3638"/>
                    <a:gd name="T9" fmla="*/ 470 h 3585"/>
                    <a:gd name="T10" fmla="*/ 3062 w 3638"/>
                    <a:gd name="T11" fmla="*/ 3516 h 3585"/>
                    <a:gd name="T12" fmla="*/ 3067 w 3638"/>
                    <a:gd name="T13" fmla="*/ 3522 h 3585"/>
                    <a:gd name="T14" fmla="*/ 3084 w 3638"/>
                    <a:gd name="T15" fmla="*/ 3537 h 3585"/>
                    <a:gd name="T16" fmla="*/ 3088 w 3638"/>
                    <a:gd name="T17" fmla="*/ 3541 h 3585"/>
                    <a:gd name="T18" fmla="*/ 3088 w 3638"/>
                    <a:gd name="T19" fmla="*/ 3540 h 3585"/>
                    <a:gd name="T20" fmla="*/ 3432 w 3638"/>
                    <a:gd name="T21" fmla="*/ 3436 h 3585"/>
                    <a:gd name="T22" fmla="*/ 3577 w 3638"/>
                    <a:gd name="T23" fmla="*/ 309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8" h="3585">
                      <a:moveTo>
                        <a:pt x="3577" y="3090"/>
                      </a:moveTo>
                      <a:cubicBezTo>
                        <a:pt x="3570" y="3083"/>
                        <a:pt x="3563" y="3077"/>
                        <a:pt x="3555" y="3072"/>
                      </a:cubicBezTo>
                      <a:cubicBezTo>
                        <a:pt x="3556" y="3071"/>
                        <a:pt x="3556" y="3071"/>
                        <a:pt x="3556" y="3071"/>
                      </a:cubicBezTo>
                      <a:cubicBezTo>
                        <a:pt x="468" y="0"/>
                        <a:pt x="468" y="0"/>
                        <a:pt x="468" y="0"/>
                      </a:cubicBez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3062" y="3516"/>
                        <a:pt x="3062" y="3516"/>
                        <a:pt x="3062" y="3516"/>
                      </a:cubicBezTo>
                      <a:cubicBezTo>
                        <a:pt x="3064" y="3518"/>
                        <a:pt x="3065" y="3520"/>
                        <a:pt x="3067" y="3522"/>
                      </a:cubicBezTo>
                      <a:cubicBezTo>
                        <a:pt x="3072" y="3528"/>
                        <a:pt x="3078" y="3533"/>
                        <a:pt x="3084" y="3537"/>
                      </a:cubicBezTo>
                      <a:cubicBezTo>
                        <a:pt x="3088" y="3541"/>
                        <a:pt x="3088" y="3541"/>
                        <a:pt x="3088" y="3541"/>
                      </a:cubicBezTo>
                      <a:cubicBezTo>
                        <a:pt x="3088" y="3540"/>
                        <a:pt x="3088" y="3540"/>
                        <a:pt x="3088" y="3540"/>
                      </a:cubicBezTo>
                      <a:cubicBezTo>
                        <a:pt x="3160" y="3585"/>
                        <a:pt x="3305" y="3544"/>
                        <a:pt x="3432" y="3436"/>
                      </a:cubicBezTo>
                      <a:cubicBezTo>
                        <a:pt x="3573" y="3317"/>
                        <a:pt x="3638" y="3162"/>
                        <a:pt x="3577" y="309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7" name="Freeform 11"/>
                <p:cNvSpPr/>
                <p:nvPr/>
              </p:nvSpPr>
              <p:spPr bwMode="auto">
                <a:xfrm>
                  <a:off x="1685115" y="4199156"/>
                  <a:ext cx="2081063" cy="2050700"/>
                </a:xfrm>
                <a:custGeom>
                  <a:gdLst>
                    <a:gd name="T0" fmla="*/ 3637 w 3637"/>
                    <a:gd name="T1" fmla="*/ 470 h 3585"/>
                    <a:gd name="T2" fmla="*/ 3169 w 3637"/>
                    <a:gd name="T3" fmla="*/ 0 h 3585"/>
                    <a:gd name="T4" fmla="*/ 82 w 3637"/>
                    <a:gd name="T5" fmla="*/ 3071 h 3585"/>
                    <a:gd name="T6" fmla="*/ 83 w 3637"/>
                    <a:gd name="T7" fmla="*/ 3072 h 3585"/>
                    <a:gd name="T8" fmla="*/ 61 w 3637"/>
                    <a:gd name="T9" fmla="*/ 3090 h 3585"/>
                    <a:gd name="T10" fmla="*/ 205 w 3637"/>
                    <a:gd name="T11" fmla="*/ 3436 h 3585"/>
                    <a:gd name="T12" fmla="*/ 549 w 3637"/>
                    <a:gd name="T13" fmla="*/ 3540 h 3585"/>
                    <a:gd name="T14" fmla="*/ 550 w 3637"/>
                    <a:gd name="T15" fmla="*/ 3541 h 3585"/>
                    <a:gd name="T16" fmla="*/ 553 w 3637"/>
                    <a:gd name="T17" fmla="*/ 3537 h 3585"/>
                    <a:gd name="T18" fmla="*/ 570 w 3637"/>
                    <a:gd name="T19" fmla="*/ 3522 h 3585"/>
                    <a:gd name="T20" fmla="*/ 575 w 3637"/>
                    <a:gd name="T21" fmla="*/ 3516 h 3585"/>
                    <a:gd name="T22" fmla="*/ 3637 w 3637"/>
                    <a:gd name="T23" fmla="*/ 47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7" h="3585">
                      <a:moveTo>
                        <a:pt x="3637" y="470"/>
                      </a:moveTo>
                      <a:cubicBezTo>
                        <a:pt x="3169" y="0"/>
                        <a:pt x="3169" y="0"/>
                        <a:pt x="3169" y="0"/>
                      </a:cubicBezTo>
                      <a:cubicBezTo>
                        <a:pt x="82" y="3071"/>
                        <a:pt x="82" y="3071"/>
                        <a:pt x="82" y="3071"/>
                      </a:cubicBezTo>
                      <a:cubicBezTo>
                        <a:pt x="83" y="3072"/>
                        <a:pt x="83" y="3072"/>
                        <a:pt x="83" y="3072"/>
                      </a:cubicBezTo>
                      <a:cubicBezTo>
                        <a:pt x="74" y="3077"/>
                        <a:pt x="67" y="3083"/>
                        <a:pt x="61" y="3090"/>
                      </a:cubicBezTo>
                      <a:cubicBezTo>
                        <a:pt x="0" y="3162"/>
                        <a:pt x="65" y="3317"/>
                        <a:pt x="205" y="3436"/>
                      </a:cubicBezTo>
                      <a:cubicBezTo>
                        <a:pt x="332" y="3544"/>
                        <a:pt x="477" y="3585"/>
                        <a:pt x="549" y="3540"/>
                      </a:cubicBezTo>
                      <a:cubicBezTo>
                        <a:pt x="550" y="3541"/>
                        <a:pt x="550" y="3541"/>
                        <a:pt x="550" y="3541"/>
                      </a:cubicBezTo>
                      <a:cubicBezTo>
                        <a:pt x="553" y="3537"/>
                        <a:pt x="553" y="3537"/>
                        <a:pt x="553" y="3537"/>
                      </a:cubicBezTo>
                      <a:cubicBezTo>
                        <a:pt x="560" y="3533"/>
                        <a:pt x="565" y="3528"/>
                        <a:pt x="570" y="3522"/>
                      </a:cubicBezTo>
                      <a:cubicBezTo>
                        <a:pt x="572" y="3520"/>
                        <a:pt x="574" y="3518"/>
                        <a:pt x="575" y="3516"/>
                      </a:cubicBezTo>
                      <a:lnTo>
                        <a:pt x="3637" y="4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8" name="Freeform 12"/>
                <p:cNvSpPr/>
                <p:nvPr/>
              </p:nvSpPr>
              <p:spPr bwMode="auto">
                <a:xfrm>
                  <a:off x="3668410" y="3521460"/>
                  <a:ext cx="411112" cy="2598444"/>
                </a:xfrm>
                <a:custGeom>
                  <a:gdLst>
                    <a:gd name="T0" fmla="*/ 667 w 719"/>
                    <a:gd name="T1" fmla="*/ 4334 h 4542"/>
                    <a:gd name="T2" fmla="*/ 666 w 719"/>
                    <a:gd name="T3" fmla="*/ 4326 h 4542"/>
                    <a:gd name="T4" fmla="*/ 719 w 719"/>
                    <a:gd name="T5" fmla="*/ 8 h 4542"/>
                    <a:gd name="T6" fmla="*/ 56 w 719"/>
                    <a:gd name="T7" fmla="*/ 0 h 4542"/>
                    <a:gd name="T8" fmla="*/ 2 w 719"/>
                    <a:gd name="T9" fmla="*/ 4354 h 4542"/>
                    <a:gd name="T10" fmla="*/ 4 w 719"/>
                    <a:gd name="T11" fmla="*/ 4354 h 4542"/>
                    <a:gd name="T12" fmla="*/ 1 w 719"/>
                    <a:gd name="T13" fmla="*/ 4383 h 4542"/>
                    <a:gd name="T14" fmla="*/ 347 w 719"/>
                    <a:gd name="T15" fmla="*/ 4529 h 4542"/>
                    <a:gd name="T16" fmla="*/ 665 w 719"/>
                    <a:gd name="T17" fmla="*/ 4362 h 4542"/>
                    <a:gd name="T18" fmla="*/ 666 w 719"/>
                    <a:gd name="T19" fmla="*/ 4362 h 4542"/>
                    <a:gd name="T20" fmla="*/ 666 w 719"/>
                    <a:gd name="T21" fmla="*/ 4357 h 4542"/>
                    <a:gd name="T22" fmla="*/ 667 w 719"/>
                    <a:gd name="T23" fmla="*/ 4334 h 454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19" h="4542">
                      <a:moveTo>
                        <a:pt x="667" y="4334"/>
                      </a:moveTo>
                      <a:cubicBezTo>
                        <a:pt x="667" y="4332"/>
                        <a:pt x="667" y="4329"/>
                        <a:pt x="666" y="4326"/>
                      </a:cubicBezTo>
                      <a:cubicBezTo>
                        <a:pt x="719" y="8"/>
                        <a:pt x="719" y="8"/>
                        <a:pt x="719" y="8"/>
                      </a:cubicBezTo>
                      <a:cubicBezTo>
                        <a:pt x="56" y="0"/>
                        <a:pt x="56" y="0"/>
                        <a:pt x="56" y="0"/>
                      </a:cubicBezTo>
                      <a:cubicBezTo>
                        <a:pt x="2" y="4354"/>
                        <a:pt x="2" y="4354"/>
                        <a:pt x="2" y="4354"/>
                      </a:cubicBezTo>
                      <a:cubicBezTo>
                        <a:pt x="4" y="4354"/>
                        <a:pt x="4" y="4354"/>
                        <a:pt x="4" y="4354"/>
                      </a:cubicBezTo>
                      <a:cubicBezTo>
                        <a:pt x="1" y="4364"/>
                        <a:pt x="0" y="4373"/>
                        <a:pt x="1" y="4383"/>
                      </a:cubicBezTo>
                      <a:cubicBezTo>
                        <a:pt x="8" y="4477"/>
                        <a:pt x="163" y="4542"/>
                        <a:pt x="347" y="4529"/>
                      </a:cubicBezTo>
                      <a:cubicBezTo>
                        <a:pt x="512" y="4517"/>
                        <a:pt x="645" y="4445"/>
                        <a:pt x="665" y="4362"/>
                      </a:cubicBezTo>
                      <a:cubicBezTo>
                        <a:pt x="666" y="4362"/>
                        <a:pt x="666" y="4362"/>
                        <a:pt x="666" y="4362"/>
                      </a:cubicBezTo>
                      <a:cubicBezTo>
                        <a:pt x="666" y="4357"/>
                        <a:pt x="666" y="4357"/>
                        <a:pt x="666" y="4357"/>
                      </a:cubicBezTo>
                      <a:cubicBezTo>
                        <a:pt x="667" y="4350"/>
                        <a:pt x="668" y="4342"/>
                        <a:pt x="667" y="433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19" name="Group 13"/>
              <p:cNvGrpSpPr/>
              <p:nvPr/>
            </p:nvGrpSpPr>
            <p:grpSpPr>
              <a:xfrm>
                <a:off x="7876695" y="2814767"/>
                <a:ext cx="2864422" cy="2524359"/>
                <a:chOff x="2428395" y="3348392"/>
                <a:chExt cx="2864422" cy="2524359"/>
              </a:xfrm>
              <a:solidFill>
                <a:schemeClr val="tx1">
                  <a:alpha val="50000"/>
                </a:schemeClr>
              </a:solidFill>
            </p:grpSpPr>
            <p:sp>
              <p:nvSpPr>
                <p:cNvPr id="20" name="Freeform 14"/>
                <p:cNvSpPr/>
                <p:nvPr/>
              </p:nvSpPr>
              <p:spPr bwMode="auto">
                <a:xfrm>
                  <a:off x="2428395" y="4143896"/>
                  <a:ext cx="1392436" cy="1374218"/>
                </a:xfrm>
                <a:custGeom>
                  <a:gdLst>
                    <a:gd name="T0" fmla="*/ 0 w 2434"/>
                    <a:gd name="T1" fmla="*/ 1956 h 2402"/>
                    <a:gd name="T2" fmla="*/ 492 w 2434"/>
                    <a:gd name="T3" fmla="*/ 2402 h 2402"/>
                    <a:gd name="T4" fmla="*/ 2434 w 2434"/>
                    <a:gd name="T5" fmla="*/ 470 h 2402"/>
                    <a:gd name="T6" fmla="*/ 1966 w 2434"/>
                    <a:gd name="T7" fmla="*/ 0 h 2402"/>
                    <a:gd name="T8" fmla="*/ 0 w 2434"/>
                    <a:gd name="T9" fmla="*/ 1956 h 240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34" h="2402">
                      <a:moveTo>
                        <a:pt x="0" y="1956"/>
                      </a:moveTo>
                      <a:cubicBezTo>
                        <a:pt x="90" y="2246"/>
                        <a:pt x="246" y="2330"/>
                        <a:pt x="492" y="2402"/>
                      </a:cubicBezTo>
                      <a:cubicBezTo>
                        <a:pt x="2434" y="470"/>
                        <a:pt x="2434" y="470"/>
                        <a:pt x="2434" y="470"/>
                      </a:cubicBezTo>
                      <a:cubicBezTo>
                        <a:pt x="1966" y="0"/>
                        <a:pt x="1966" y="0"/>
                        <a:pt x="1966" y="0"/>
                      </a:cubicBezTo>
                      <a:lnTo>
                        <a:pt x="0" y="195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1" name="Freeform 15"/>
                <p:cNvSpPr/>
                <p:nvPr/>
              </p:nvSpPr>
              <p:spPr bwMode="auto">
                <a:xfrm>
                  <a:off x="3877913" y="4151183"/>
                  <a:ext cx="1414904" cy="1392435"/>
                </a:xfrm>
                <a:custGeom>
                  <a:gdLst>
                    <a:gd name="T0" fmla="*/ 468 w 2473"/>
                    <a:gd name="T1" fmla="*/ 0 h 2434"/>
                    <a:gd name="T2" fmla="*/ 0 w 2473"/>
                    <a:gd name="T3" fmla="*/ 470 h 2434"/>
                    <a:gd name="T4" fmla="*/ 1974 w 2473"/>
                    <a:gd name="T5" fmla="*/ 2434 h 2434"/>
                    <a:gd name="T6" fmla="*/ 2473 w 2473"/>
                    <a:gd name="T7" fmla="*/ 1994 h 2434"/>
                    <a:gd name="T8" fmla="*/ 468 w 2473"/>
                    <a:gd name="T9" fmla="*/ 0 h 243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73" h="2434">
                      <a:moveTo>
                        <a:pt x="468" y="0"/>
                      </a:move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1974" y="2434"/>
                        <a:pt x="1974" y="2434"/>
                        <a:pt x="1974" y="2434"/>
                      </a:cubicBezTo>
                      <a:cubicBezTo>
                        <a:pt x="2200" y="2366"/>
                        <a:pt x="2332" y="2258"/>
                        <a:pt x="2473" y="1994"/>
                      </a:cubicBezTo>
                      <a:lnTo>
                        <a:pt x="468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4" name="Freeform 16"/>
                <p:cNvSpPr/>
                <p:nvPr/>
              </p:nvSpPr>
              <p:spPr bwMode="auto">
                <a:xfrm>
                  <a:off x="3670232" y="3348392"/>
                  <a:ext cx="409290" cy="2524359"/>
                </a:xfrm>
                <a:custGeom>
                  <a:gdLst>
                    <a:gd name="T0" fmla="*/ 0 w 715"/>
                    <a:gd name="T1" fmla="*/ 4252 h 4412"/>
                    <a:gd name="T2" fmla="*/ 663 w 715"/>
                    <a:gd name="T3" fmla="*/ 4275 h 4412"/>
                    <a:gd name="T4" fmla="*/ 715 w 715"/>
                    <a:gd name="T5" fmla="*/ 9 h 4412"/>
                    <a:gd name="T6" fmla="*/ 52 w 715"/>
                    <a:gd name="T7" fmla="*/ 0 h 4412"/>
                    <a:gd name="T8" fmla="*/ 0 w 715"/>
                    <a:gd name="T9" fmla="*/ 4252 h 44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15" h="4412">
                      <a:moveTo>
                        <a:pt x="0" y="4252"/>
                      </a:moveTo>
                      <a:cubicBezTo>
                        <a:pt x="196" y="4412"/>
                        <a:pt x="476" y="4402"/>
                        <a:pt x="663" y="4275"/>
                      </a:cubicBezTo>
                      <a:cubicBezTo>
                        <a:pt x="715" y="9"/>
                        <a:pt x="715" y="9"/>
                        <a:pt x="715" y="9"/>
                      </a:cubicBezTo>
                      <a:cubicBezTo>
                        <a:pt x="52" y="0"/>
                        <a:pt x="52" y="0"/>
                        <a:pt x="52" y="0"/>
                      </a:cubicBezTo>
                      <a:lnTo>
                        <a:pt x="0" y="42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5" name="Group 17"/>
              <p:cNvGrpSpPr/>
              <p:nvPr/>
            </p:nvGrpSpPr>
            <p:grpSpPr>
              <a:xfrm>
                <a:off x="7565173" y="1668270"/>
                <a:ext cx="3500825" cy="3500217"/>
                <a:chOff x="2116873" y="2201895"/>
                <a:chExt cx="3500825" cy="3500217"/>
              </a:xfrm>
            </p:grpSpPr>
            <p:sp>
              <p:nvSpPr>
                <p:cNvPr id="24" name="Oval 11"/>
                <p:cNvSpPr>
                  <a:spLocks noChangeArrowheads="1"/>
                </p:cNvSpPr>
                <p:nvPr/>
              </p:nvSpPr>
              <p:spPr bwMode="auto">
                <a:xfrm>
                  <a:off x="2116873" y="2201895"/>
                  <a:ext cx="3500825" cy="3500217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7" name="Oval 12"/>
                <p:cNvSpPr>
                  <a:spLocks noChangeArrowheads="1"/>
                </p:cNvSpPr>
                <p:nvPr/>
              </p:nvSpPr>
              <p:spPr bwMode="auto">
                <a:xfrm>
                  <a:off x="2377993" y="2463014"/>
                  <a:ext cx="2979193" cy="2978585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8" name="Oval 13"/>
                <p:cNvSpPr>
                  <a:spLocks noChangeArrowheads="1"/>
                </p:cNvSpPr>
                <p:nvPr/>
              </p:nvSpPr>
              <p:spPr bwMode="auto">
                <a:xfrm>
                  <a:off x="2693765" y="2778180"/>
                  <a:ext cx="2347648" cy="2347648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9" name="Oval 14"/>
                <p:cNvSpPr>
                  <a:spLocks noChangeArrowheads="1"/>
                </p:cNvSpPr>
                <p:nvPr/>
              </p:nvSpPr>
              <p:spPr bwMode="auto">
                <a:xfrm>
                  <a:off x="2996179" y="3079985"/>
                  <a:ext cx="1742822" cy="1744036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8" name="Oval 15"/>
                <p:cNvSpPr>
                  <a:spLocks noChangeArrowheads="1"/>
                </p:cNvSpPr>
                <p:nvPr/>
              </p:nvSpPr>
              <p:spPr bwMode="auto">
                <a:xfrm>
                  <a:off x="3284018" y="3368432"/>
                  <a:ext cx="1166537" cy="1167144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9" name="Oval 16"/>
                <p:cNvSpPr>
                  <a:spLocks noChangeArrowheads="1"/>
                </p:cNvSpPr>
                <p:nvPr/>
              </p:nvSpPr>
              <p:spPr bwMode="auto">
                <a:xfrm>
                  <a:off x="3530563" y="3615584"/>
                  <a:ext cx="672839" cy="67283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31" name="Oval 17"/>
                <p:cNvSpPr>
                  <a:spLocks noChangeArrowheads="1"/>
                </p:cNvSpPr>
                <p:nvPr/>
              </p:nvSpPr>
              <p:spPr bwMode="auto">
                <a:xfrm>
                  <a:off x="3709096" y="3794117"/>
                  <a:ext cx="315773" cy="315773"/>
                </a:xfrm>
                <a:prstGeom prst="ellipse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</p:grpSp>
        <p:grpSp>
          <p:nvGrpSpPr>
            <p:cNvPr id="32" name="Group 25"/>
            <p:cNvGrpSpPr/>
            <p:nvPr/>
          </p:nvGrpSpPr>
          <p:grpSpPr>
            <a:xfrm rot="840000">
              <a:off x="10023" y="1597"/>
              <a:ext cx="2214" cy="2262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0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1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2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6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7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8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3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4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42" name="Group 34"/>
            <p:cNvGrpSpPr/>
            <p:nvPr/>
          </p:nvGrpSpPr>
          <p:grpSpPr>
            <a:xfrm rot="20700000">
              <a:off x="8166" y="2555"/>
              <a:ext cx="2622" cy="2679"/>
              <a:chOff x="5920323" y="2302554"/>
              <a:chExt cx="2180669" cy="2227927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5" name="Freeform 21"/>
              <p:cNvSpPr/>
              <p:nvPr/>
            </p:nvSpPr>
            <p:spPr bwMode="auto">
              <a:xfrm>
                <a:off x="7879324" y="4300937"/>
                <a:ext cx="221668" cy="229544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2" name="Freeform 22"/>
              <p:cNvSpPr/>
              <p:nvPr/>
            </p:nvSpPr>
            <p:spPr bwMode="auto">
              <a:xfrm>
                <a:off x="7375227" y="3756332"/>
                <a:ext cx="554732" cy="640248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6" name="Freeform 23"/>
              <p:cNvSpPr/>
              <p:nvPr/>
            </p:nvSpPr>
            <p:spPr bwMode="auto">
              <a:xfrm>
                <a:off x="7363975" y="3746206"/>
                <a:ext cx="155280" cy="247548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6" name="Freeform 24"/>
              <p:cNvSpPr/>
              <p:nvPr/>
            </p:nvSpPr>
            <p:spPr bwMode="auto">
              <a:xfrm>
                <a:off x="5920323" y="2783021"/>
                <a:ext cx="534478" cy="459088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7" name="Freeform 25"/>
              <p:cNvSpPr/>
              <p:nvPr/>
            </p:nvSpPr>
            <p:spPr bwMode="auto">
              <a:xfrm>
                <a:off x="6315274" y="2361065"/>
                <a:ext cx="198038" cy="517599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8" name="Freeform 26"/>
              <p:cNvSpPr/>
              <p:nvPr/>
            </p:nvSpPr>
            <p:spPr bwMode="auto">
              <a:xfrm>
                <a:off x="6053930" y="2855670"/>
                <a:ext cx="569359" cy="690883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9" name="Freeform 27"/>
              <p:cNvSpPr/>
              <p:nvPr/>
            </p:nvSpPr>
            <p:spPr bwMode="auto">
              <a:xfrm>
                <a:off x="6363658" y="2302554"/>
                <a:ext cx="541229" cy="755020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0" name="Freeform 28"/>
              <p:cNvSpPr/>
              <p:nvPr/>
            </p:nvSpPr>
            <p:spPr bwMode="auto">
              <a:xfrm>
                <a:off x="6451425" y="2878664"/>
                <a:ext cx="1019446" cy="1046451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51" name="Group 43"/>
            <p:cNvGrpSpPr/>
            <p:nvPr/>
          </p:nvGrpSpPr>
          <p:grpSpPr>
            <a:xfrm rot="240000">
              <a:off x="8420" y="1198"/>
              <a:ext cx="2838" cy="2900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52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3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4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5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6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7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8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9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</p:grpSp>
      <p:sp>
        <p:nvSpPr>
          <p:cNvPr id="78" name="TextBox 13"/>
          <p:cNvSpPr txBox="1"/>
          <p:nvPr/>
        </p:nvSpPr>
        <p:spPr>
          <a:xfrm>
            <a:off x="4633595" y="1741805"/>
            <a:ext cx="3062605" cy="368300"/>
          </a:xfrm>
          <a:prstGeom prst="rect">
            <a:avLst/>
          </a:prstGeom>
          <a:noFill/>
          <a:ln w="9525">
            <a:solidFill>
              <a:srgbClr val="2B3E4F">
                <a:alpha val="48000"/>
              </a:srgb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/>
                </a:solidFill>
                <a:sym typeface="+mn-ea"/>
              </a:rPr>
              <a:t>Specific - </a:t>
            </a:r>
            <a:r>
              <a:rPr lang="zh-CN" altLang="en-US">
                <a:solidFill>
                  <a:schemeClr val="bg1"/>
                </a:solidFill>
                <a:sym typeface="+mn-ea"/>
              </a:rPr>
              <a:t>明确性</a:t>
            </a:r>
            <a:endParaRPr lang="zh-CN" altLang="en-US" b="1" smtClean="0">
              <a:solidFill>
                <a:schemeClr val="bg1"/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67" name="TextBox 13"/>
          <p:cNvSpPr txBox="1"/>
          <p:nvPr/>
        </p:nvSpPr>
        <p:spPr>
          <a:xfrm>
            <a:off x="4565015" y="1820545"/>
            <a:ext cx="3062605" cy="368300"/>
          </a:xfrm>
          <a:prstGeom prst="rect">
            <a:avLst/>
          </a:prstGeom>
          <a:solidFill>
            <a:schemeClr val="tx1">
              <a:lumMod val="75000"/>
              <a:lumOff val="25000"/>
              <a:alpha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bg1"/>
                </a:solidFill>
                <a:sym typeface="+mn-ea"/>
              </a:rPr>
              <a:t>Specific - 明确性</a:t>
            </a:r>
            <a:endParaRPr lang="en-US" altLang="zh-CN" b="1">
              <a:solidFill>
                <a:schemeClr val="bg1"/>
              </a:solidFill>
              <a:sym typeface="+mn-ea"/>
            </a:endParaRPr>
          </a:p>
        </p:txBody>
      </p:sp>
      <p:grpSp>
        <p:nvGrpSpPr>
          <p:cNvPr id="84" name="组合 83"/>
          <p:cNvGrpSpPr/>
          <p:nvPr/>
        </p:nvGrpSpPr>
        <p:grpSpPr>
          <a:xfrm>
            <a:off x="4402455" y="2951480"/>
            <a:ext cx="3448050" cy="3180715"/>
            <a:chOff x="1193" y="4648"/>
            <a:chExt cx="5430" cy="5009"/>
          </a:xfrm>
        </p:grpSpPr>
        <p:grpSp>
          <p:nvGrpSpPr>
            <p:cNvPr id="85" name="组合 84"/>
            <p:cNvGrpSpPr/>
            <p:nvPr/>
          </p:nvGrpSpPr>
          <p:grpSpPr>
            <a:xfrm>
              <a:off x="1193" y="4648"/>
              <a:ext cx="5430" cy="4996"/>
              <a:chOff x="1193" y="4648"/>
              <a:chExt cx="5131" cy="4996"/>
            </a:xfrm>
          </p:grpSpPr>
          <p:sp>
            <p:nvSpPr>
              <p:cNvPr id="86" name="任意多边形 85"/>
              <p:cNvSpPr/>
              <p:nvPr/>
            </p:nvSpPr>
            <p:spPr>
              <a:xfrm flipH="1">
                <a:off x="1193" y="4648"/>
                <a:ext cx="5131" cy="4996"/>
              </a:xfrm>
              <a:custGeom>
                <a:gdLst>
                  <a:gd name="connsiteX0" fmla="*/ 93 w 5132"/>
                  <a:gd name="connsiteY0" fmla="*/ 1046 h 4996"/>
                  <a:gd name="connsiteX1" fmla="*/ 1026 w 5132"/>
                  <a:gd name="connsiteY1" fmla="*/ 0 h 4996"/>
                  <a:gd name="connsiteX2" fmla="*/ 5132 w 5132"/>
                  <a:gd name="connsiteY2" fmla="*/ 0 h 4996"/>
                  <a:gd name="connsiteX3" fmla="*/ 5132 w 5132"/>
                  <a:gd name="connsiteY3" fmla="*/ 4996 h 4996"/>
                  <a:gd name="connsiteX4" fmla="*/ 0 w 5132"/>
                  <a:gd name="connsiteY4" fmla="*/ 4996 h 4996"/>
                  <a:gd name="connsiteX5" fmla="*/ 93 w 5132"/>
                  <a:gd name="connsiteY5" fmla="*/ 1046 h 49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131" h="4996">
                    <a:moveTo>
                      <a:pt x="1654" y="0"/>
                    </a:moveTo>
                    <a:lnTo>
                      <a:pt x="5131" y="0"/>
                    </a:lnTo>
                    <a:lnTo>
                      <a:pt x="5131" y="4996"/>
                    </a:lnTo>
                    <a:lnTo>
                      <a:pt x="0" y="4996"/>
                    </a:lnTo>
                    <a:lnTo>
                      <a:pt x="77" y="1719"/>
                    </a:lnTo>
                    <a:lnTo>
                      <a:pt x="1654" y="0"/>
                    </a:lnTo>
                    <a:close/>
                  </a:path>
                </a:pathLst>
              </a:custGeom>
              <a:noFill/>
              <a:ln w="9525">
                <a:solidFill>
                  <a:srgbClr val="C00000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7" name="直角三角形 86"/>
              <p:cNvSpPr/>
              <p:nvPr/>
            </p:nvSpPr>
            <p:spPr>
              <a:xfrm flipH="1" flipV="1">
                <a:off x="5046" y="4648"/>
                <a:ext cx="1278" cy="1392"/>
              </a:xfrm>
              <a:prstGeom prst="rtTriangle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88" name="矩形 87"/>
            <p:cNvSpPr/>
            <p:nvPr/>
          </p:nvSpPr>
          <p:spPr>
            <a:xfrm>
              <a:off x="1193" y="9422"/>
              <a:ext cx="5430" cy="235"/>
            </a:xfrm>
            <a:prstGeom prst="rect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Rectangle 27"/>
            <p:cNvSpPr/>
            <p:nvPr/>
          </p:nvSpPr>
          <p:spPr>
            <a:xfrm>
              <a:off x="1564" y="6225"/>
              <a:ext cx="4312" cy="1888"/>
            </a:xfrm>
            <a:prstGeom prst="rect">
              <a:avLst/>
            </a:prstGeom>
            <a:ln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28600" indent="-228600" algn="just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</a:pPr>
              <a:r>
                <a:rPr sz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按时检查卫生，保持公司清洁”</a:t>
              </a:r>
              <a:endParaRPr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  <a:p>
              <a:pPr marL="228600" indent="-228600" algn="just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</a:pPr>
              <a:r>
                <a:rPr sz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您觉得这个目标合乎要求吗?</a:t>
              </a:r>
              <a:endParaRPr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  <a:p>
              <a:pPr marL="228600" indent="-228600" algn="just">
                <a:lnSpc>
                  <a:spcPct val="2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</a:pPr>
              <a:r>
                <a:rPr sz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这个目标存在什么问题呢?</a:t>
              </a:r>
              <a:endParaRPr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grpSp>
        <p:nvGrpSpPr>
          <p:cNvPr id="83" name="组合 82"/>
          <p:cNvGrpSpPr/>
          <p:nvPr/>
        </p:nvGrpSpPr>
        <p:grpSpPr>
          <a:xfrm>
            <a:off x="668655" y="2951480"/>
            <a:ext cx="3448050" cy="3180080"/>
            <a:chOff x="1193" y="4648"/>
            <a:chExt cx="5430" cy="5008"/>
          </a:xfrm>
        </p:grpSpPr>
        <p:grpSp>
          <p:nvGrpSpPr>
            <p:cNvPr id="81" name="组合 80"/>
            <p:cNvGrpSpPr/>
            <p:nvPr/>
          </p:nvGrpSpPr>
          <p:grpSpPr>
            <a:xfrm>
              <a:off x="1193" y="4648"/>
              <a:ext cx="5430" cy="4996"/>
              <a:chOff x="1193" y="4648"/>
              <a:chExt cx="5131" cy="4996"/>
            </a:xfrm>
          </p:grpSpPr>
          <p:sp>
            <p:nvSpPr>
              <p:cNvPr id="2" name="任意多边形 1"/>
              <p:cNvSpPr/>
              <p:nvPr/>
            </p:nvSpPr>
            <p:spPr>
              <a:xfrm flipH="1">
                <a:off x="1193" y="4648"/>
                <a:ext cx="5131" cy="4996"/>
              </a:xfrm>
              <a:custGeom>
                <a:gdLst>
                  <a:gd name="connsiteX0" fmla="*/ 93 w 5132"/>
                  <a:gd name="connsiteY0" fmla="*/ 1046 h 4996"/>
                  <a:gd name="connsiteX1" fmla="*/ 1026 w 5132"/>
                  <a:gd name="connsiteY1" fmla="*/ 0 h 4996"/>
                  <a:gd name="connsiteX2" fmla="*/ 5132 w 5132"/>
                  <a:gd name="connsiteY2" fmla="*/ 0 h 4996"/>
                  <a:gd name="connsiteX3" fmla="*/ 5132 w 5132"/>
                  <a:gd name="connsiteY3" fmla="*/ 4996 h 4996"/>
                  <a:gd name="connsiteX4" fmla="*/ 0 w 5132"/>
                  <a:gd name="connsiteY4" fmla="*/ 4996 h 4996"/>
                  <a:gd name="connsiteX5" fmla="*/ 93 w 5132"/>
                  <a:gd name="connsiteY5" fmla="*/ 1046 h 49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131" h="4996">
                    <a:moveTo>
                      <a:pt x="1654" y="0"/>
                    </a:moveTo>
                    <a:lnTo>
                      <a:pt x="5131" y="0"/>
                    </a:lnTo>
                    <a:lnTo>
                      <a:pt x="5131" y="4996"/>
                    </a:lnTo>
                    <a:lnTo>
                      <a:pt x="0" y="4996"/>
                    </a:lnTo>
                    <a:lnTo>
                      <a:pt x="77" y="1719"/>
                    </a:lnTo>
                    <a:lnTo>
                      <a:pt x="1654" y="0"/>
                    </a:lnTo>
                    <a:close/>
                  </a:path>
                </a:pathLst>
              </a:custGeom>
              <a:noFill/>
              <a:ln w="9525">
                <a:solidFill>
                  <a:srgbClr val="0070C0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3" name="直角三角形 72"/>
              <p:cNvSpPr/>
              <p:nvPr/>
            </p:nvSpPr>
            <p:spPr>
              <a:xfrm flipH="1" flipV="1">
                <a:off x="5046" y="4648"/>
                <a:ext cx="1278" cy="1392"/>
              </a:xfrm>
              <a:prstGeom prst="rtTriangle">
                <a:avLst/>
              </a:prstGeom>
              <a:solidFill>
                <a:srgbClr val="007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79" name="矩形 78"/>
            <p:cNvSpPr/>
            <p:nvPr/>
          </p:nvSpPr>
          <p:spPr>
            <a:xfrm>
              <a:off x="1193" y="9422"/>
              <a:ext cx="5430" cy="235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Rectangle 27"/>
            <p:cNvSpPr/>
            <p:nvPr/>
          </p:nvSpPr>
          <p:spPr>
            <a:xfrm>
              <a:off x="1243" y="6225"/>
              <a:ext cx="5132" cy="319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28600" indent="-228600" algn="just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</a:pPr>
              <a:r>
                <a:rPr sz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所谓明确就是要用具体的语言清楚地说明要达成的行为标准，目标要清晰、明确，让考核者与被考核者能够准确的理解目标。</a:t>
              </a:r>
              <a:endParaRPr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  <a:p>
              <a:pPr marL="228600" indent="-228600" algn="just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</a:pPr>
              <a:r>
                <a:rPr sz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明确的目标几乎是所有成功团队的一致特点。很多团队不成功的重要原因之一就因为目标定的模棱两可，或没有将目标有效的传达给相关成员。</a:t>
              </a:r>
              <a:endParaRPr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103" name="文本框 102"/>
          <p:cNvSpPr txBox="1"/>
          <p:nvPr/>
        </p:nvSpPr>
        <p:spPr>
          <a:xfrm>
            <a:off x="869950" y="3405505"/>
            <a:ext cx="2388235" cy="4298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200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S</a:t>
            </a:r>
            <a:r>
              <a:rPr lang="zh-CN" altLang="en-US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（</a:t>
            </a:r>
            <a:r>
              <a:rPr lang="en-US" altLang="zh-CN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Specific</a:t>
            </a:r>
            <a:r>
              <a:rPr lang="zh-CN" altLang="en-US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）明确性</a:t>
            </a:r>
            <a:endParaRPr lang="zh-CN" altLang="en-US" b="1">
              <a:solidFill>
                <a:schemeClr val="tx1">
                  <a:lumMod val="75000"/>
                  <a:lumOff val="25000"/>
                </a:schemeClr>
              </a:solidFill>
              <a:sym typeface="+mn-ea"/>
            </a:endParaRPr>
          </a:p>
        </p:txBody>
      </p:sp>
      <p:sp>
        <p:nvSpPr>
          <p:cNvPr id="90" name="文本框 89"/>
          <p:cNvSpPr txBox="1"/>
          <p:nvPr/>
        </p:nvSpPr>
        <p:spPr>
          <a:xfrm>
            <a:off x="3652520" y="3012440"/>
            <a:ext cx="366395" cy="4914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>
                <a:solidFill>
                  <a:schemeClr val="bg1"/>
                </a:solidFill>
              </a:rPr>
              <a:t>1</a:t>
            </a:r>
            <a:endParaRPr lang="en-US" altLang="zh-CN" sz="2600">
              <a:solidFill>
                <a:schemeClr val="bg1"/>
              </a:solidFill>
            </a:endParaRPr>
          </a:p>
        </p:txBody>
      </p:sp>
      <p:sp>
        <p:nvSpPr>
          <p:cNvPr id="93" name="文本框 92"/>
          <p:cNvSpPr txBox="1"/>
          <p:nvPr/>
        </p:nvSpPr>
        <p:spPr>
          <a:xfrm>
            <a:off x="4883150" y="3405505"/>
            <a:ext cx="819150" cy="4298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200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示 例</a:t>
            </a:r>
            <a:endParaRPr lang="zh-CN" b="1">
              <a:solidFill>
                <a:schemeClr val="tx1">
                  <a:lumMod val="75000"/>
                  <a:lumOff val="25000"/>
                </a:schemeClr>
              </a:solidFill>
              <a:sym typeface="+mn-ea"/>
            </a:endParaRPr>
          </a:p>
        </p:txBody>
      </p:sp>
      <p:sp>
        <p:nvSpPr>
          <p:cNvPr id="91" name="文本框 90"/>
          <p:cNvSpPr txBox="1"/>
          <p:nvPr/>
        </p:nvSpPr>
        <p:spPr>
          <a:xfrm>
            <a:off x="7399020" y="3012440"/>
            <a:ext cx="366395" cy="4914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>
                <a:solidFill>
                  <a:schemeClr val="bg1"/>
                </a:solidFill>
              </a:rPr>
              <a:t>2</a:t>
            </a:r>
            <a:endParaRPr lang="en-US" altLang="zh-CN" sz="2600">
              <a:solidFill>
                <a:schemeClr val="bg1"/>
              </a:solidFill>
            </a:endParaRPr>
          </a:p>
        </p:txBody>
      </p:sp>
      <p:grpSp>
        <p:nvGrpSpPr>
          <p:cNvPr id="94" name="组合 93"/>
          <p:cNvGrpSpPr/>
          <p:nvPr/>
        </p:nvGrpSpPr>
        <p:grpSpPr>
          <a:xfrm>
            <a:off x="8212455" y="2951480"/>
            <a:ext cx="3448050" cy="3180715"/>
            <a:chOff x="1193" y="4648"/>
            <a:chExt cx="5430" cy="5009"/>
          </a:xfrm>
        </p:grpSpPr>
        <p:grpSp>
          <p:nvGrpSpPr>
            <p:cNvPr id="95" name="组合 94"/>
            <p:cNvGrpSpPr/>
            <p:nvPr/>
          </p:nvGrpSpPr>
          <p:grpSpPr>
            <a:xfrm>
              <a:off x="1193" y="4648"/>
              <a:ext cx="5430" cy="4996"/>
              <a:chOff x="1193" y="4648"/>
              <a:chExt cx="5131" cy="4996"/>
            </a:xfrm>
          </p:grpSpPr>
          <p:sp>
            <p:nvSpPr>
              <p:cNvPr id="96" name="任意多边形 95"/>
              <p:cNvSpPr/>
              <p:nvPr/>
            </p:nvSpPr>
            <p:spPr>
              <a:xfrm flipH="1">
                <a:off x="1193" y="4648"/>
                <a:ext cx="5131" cy="4996"/>
              </a:xfrm>
              <a:custGeom>
                <a:gdLst>
                  <a:gd name="connsiteX0" fmla="*/ 93 w 5132"/>
                  <a:gd name="connsiteY0" fmla="*/ 1046 h 4996"/>
                  <a:gd name="connsiteX1" fmla="*/ 1026 w 5132"/>
                  <a:gd name="connsiteY1" fmla="*/ 0 h 4996"/>
                  <a:gd name="connsiteX2" fmla="*/ 5132 w 5132"/>
                  <a:gd name="connsiteY2" fmla="*/ 0 h 4996"/>
                  <a:gd name="connsiteX3" fmla="*/ 5132 w 5132"/>
                  <a:gd name="connsiteY3" fmla="*/ 4996 h 4996"/>
                  <a:gd name="connsiteX4" fmla="*/ 0 w 5132"/>
                  <a:gd name="connsiteY4" fmla="*/ 4996 h 4996"/>
                  <a:gd name="connsiteX5" fmla="*/ 93 w 5132"/>
                  <a:gd name="connsiteY5" fmla="*/ 1046 h 499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5131" h="4996">
                    <a:moveTo>
                      <a:pt x="1654" y="0"/>
                    </a:moveTo>
                    <a:lnTo>
                      <a:pt x="5131" y="0"/>
                    </a:lnTo>
                    <a:lnTo>
                      <a:pt x="5131" y="4996"/>
                    </a:lnTo>
                    <a:lnTo>
                      <a:pt x="0" y="4996"/>
                    </a:lnTo>
                    <a:lnTo>
                      <a:pt x="77" y="1719"/>
                    </a:lnTo>
                    <a:lnTo>
                      <a:pt x="1654" y="0"/>
                    </a:lnTo>
                    <a:close/>
                  </a:path>
                </a:pathLst>
              </a:custGeom>
              <a:noFill/>
              <a:ln w="9525">
                <a:solidFill>
                  <a:srgbClr val="595959"/>
                </a:solidFill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</a:ex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7" name="直角三角形 96"/>
              <p:cNvSpPr/>
              <p:nvPr/>
            </p:nvSpPr>
            <p:spPr>
              <a:xfrm flipH="1" flipV="1">
                <a:off x="5046" y="4648"/>
                <a:ext cx="1278" cy="1392"/>
              </a:xfrm>
              <a:prstGeom prst="rtTriangle">
                <a:avLst/>
              </a:prstGeom>
              <a:solidFill>
                <a:srgbClr val="59595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8" name="矩形 97"/>
            <p:cNvSpPr/>
            <p:nvPr/>
          </p:nvSpPr>
          <p:spPr>
            <a:xfrm>
              <a:off x="1193" y="9422"/>
              <a:ext cx="5430" cy="235"/>
            </a:xfrm>
            <a:prstGeom prst="rect">
              <a:avLst/>
            </a:prstGeom>
            <a:solidFill>
              <a:srgbClr val="595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Rectangle 27"/>
            <p:cNvSpPr/>
            <p:nvPr/>
          </p:nvSpPr>
          <p:spPr>
            <a:xfrm>
              <a:off x="1564" y="6225"/>
              <a:ext cx="4312" cy="2761"/>
            </a:xfrm>
            <a:prstGeom prst="rect">
              <a:avLst/>
            </a:prstGeom>
            <a:ln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28600" indent="-228600" algn="just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</a:pPr>
              <a:r>
                <a:rPr sz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公司“卫生”包括哪些方面?什么时候检查、检查几次才是“定期”、什么样才算是达到了“清洁”?</a:t>
              </a:r>
              <a:endParaRPr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  <a:p>
              <a:pPr marL="228600" indent="-228600" algn="just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</a:pPr>
              <a:endParaRPr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  <a:p>
              <a:pPr marL="228600" indent="-228600" algn="just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Char char="•"/>
              </a:pPr>
              <a:r>
                <a:rPr sz="1200">
                  <a:solidFill>
                    <a:schemeClr val="tx1">
                      <a:lumMod val="65000"/>
                      <a:lumOff val="3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日标不明确就没有办法评判、衡量与执行!</a:t>
              </a:r>
              <a:endParaRPr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100" name="文本框 99"/>
          <p:cNvSpPr txBox="1"/>
          <p:nvPr/>
        </p:nvSpPr>
        <p:spPr>
          <a:xfrm>
            <a:off x="8693150" y="3405505"/>
            <a:ext cx="1617345" cy="429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200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示 例说明</a:t>
            </a:r>
            <a:endParaRPr lang="en-US" altLang="zh-CN" sz="2200" b="1">
              <a:solidFill>
                <a:schemeClr val="tx1">
                  <a:lumMod val="75000"/>
                  <a:lumOff val="25000"/>
                </a:schemeClr>
              </a:solidFill>
              <a:sym typeface="+mn-ea"/>
            </a:endParaRPr>
          </a:p>
        </p:txBody>
      </p:sp>
      <p:sp>
        <p:nvSpPr>
          <p:cNvPr id="101" name="文本框 100"/>
          <p:cNvSpPr txBox="1"/>
          <p:nvPr/>
        </p:nvSpPr>
        <p:spPr>
          <a:xfrm>
            <a:off x="11209020" y="3012440"/>
            <a:ext cx="366395" cy="4914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>
                <a:solidFill>
                  <a:schemeClr val="bg1"/>
                </a:solidFill>
              </a:rPr>
              <a:t>2</a:t>
            </a:r>
            <a:endParaRPr lang="en-US" altLang="zh-CN" sz="260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rand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文本框 67"/>
          <p:cNvSpPr txBox="1"/>
          <p:nvPr/>
        </p:nvSpPr>
        <p:spPr>
          <a:xfrm>
            <a:off x="5509260" y="838835"/>
            <a:ext cx="1617980" cy="2399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5000">
                <a:solidFill>
                  <a:srgbClr val="C00000"/>
                </a:solidFill>
                <a:latin typeface="Algerian" panose="04020705040a02060702" charset="0"/>
                <a:ea typeface="Adobe 黑体 Std R" panose="020b0400000000000000" charset="-122"/>
                <a:cs typeface="Algerian" panose="04020705040a02060702" charset="0"/>
              </a:rPr>
              <a:t>M</a:t>
            </a:r>
            <a:endParaRPr lang="en-US" altLang="zh-CN" sz="15000">
              <a:solidFill>
                <a:srgbClr val="C00000"/>
              </a:solidFill>
              <a:latin typeface="Algerian" panose="04020705040a02060702" charset="0"/>
              <a:ea typeface="Adobe 黑体 Std R" panose="020b0400000000000000" charset="-122"/>
              <a:cs typeface="Algerian" panose="04020705040a02060702" charset="0"/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265430" y="267970"/>
            <a:ext cx="438785" cy="622300"/>
            <a:chOff x="418" y="422"/>
            <a:chExt cx="691" cy="980"/>
          </a:xfrm>
          <a:solidFill>
            <a:srgbClr val="0070C0"/>
          </a:solidFill>
        </p:grpSpPr>
        <p:sp>
          <p:nvSpPr>
            <p:cNvPr id="41" name="Freeform 5"/>
            <p:cNvSpPr/>
            <p:nvPr/>
          </p:nvSpPr>
          <p:spPr bwMode="auto">
            <a:xfrm>
              <a:off x="425" y="422"/>
              <a:ext cx="414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6"/>
            <p:cNvSpPr/>
            <p:nvPr/>
          </p:nvSpPr>
          <p:spPr bwMode="auto">
            <a:xfrm>
              <a:off x="695" y="696"/>
              <a:ext cx="414" cy="423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7"/>
            <p:cNvSpPr/>
            <p:nvPr/>
          </p:nvSpPr>
          <p:spPr bwMode="auto">
            <a:xfrm>
              <a:off x="418" y="982"/>
              <a:ext cx="411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cxnSp>
        <p:nvCxnSpPr>
          <p:cNvPr id="45" name="直接连接符 44"/>
          <p:cNvCxnSpPr/>
          <p:nvPr/>
        </p:nvCxnSpPr>
        <p:spPr>
          <a:xfrm>
            <a:off x="874395" y="921385"/>
            <a:ext cx="10248900" cy="0"/>
          </a:xfrm>
          <a:prstGeom prst="line">
            <a:avLst/>
          </a:prstGeom>
          <a:ln w="9525">
            <a:solidFill>
              <a:schemeClr val="tx1">
                <a:lumMod val="65000"/>
                <a:lumOff val="3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矩形 3"/>
          <p:cNvSpPr>
            <a:spLocks noChangeArrowheads="1"/>
          </p:cNvSpPr>
          <p:nvPr/>
        </p:nvSpPr>
        <p:spPr bwMode="auto">
          <a:xfrm>
            <a:off x="789323" y="338657"/>
            <a:ext cx="3279140" cy="548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8760" tIns="59381" rIns="118760" bIns="5938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9pPr>
          </a:lstStyle>
          <a:p>
            <a:pPr algn="l">
              <a:spcBef>
                <a:spcPct val="0"/>
              </a:spcBef>
              <a:buNone/>
            </a:pPr>
            <a:r>
              <a:rPr 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SMART</a:t>
            </a:r>
            <a:r>
              <a:rPr lang="zh-CN" alt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原则（二）</a:t>
            </a:r>
            <a:endParaRPr lang="zh-CN" altLang="en-US" sz="2800" b="1" smtClean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9" name="组合 38"/>
          <p:cNvGrpSpPr/>
          <p:nvPr/>
        </p:nvGrpSpPr>
        <p:grpSpPr>
          <a:xfrm>
            <a:off x="10817225" y="164465"/>
            <a:ext cx="1038860" cy="1056005"/>
            <a:chOff x="8166" y="1198"/>
            <a:chExt cx="5105" cy="5191"/>
          </a:xfrm>
        </p:grpSpPr>
        <p:grpSp>
          <p:nvGrpSpPr>
            <p:cNvPr id="82" name="Group 81"/>
            <p:cNvGrpSpPr/>
            <p:nvPr/>
          </p:nvGrpSpPr>
          <p:grpSpPr>
            <a:xfrm>
              <a:off x="8983" y="2373"/>
              <a:ext cx="4288" cy="4016"/>
              <a:chOff x="7133415" y="1668270"/>
              <a:chExt cx="4322441" cy="4047961"/>
            </a:xfrm>
          </p:grpSpPr>
          <p:grpSp>
            <p:nvGrpSpPr>
              <p:cNvPr id="6" name="Group 9"/>
              <p:cNvGrpSpPr/>
              <p:nvPr/>
            </p:nvGrpSpPr>
            <p:grpSpPr>
              <a:xfrm>
                <a:off x="7133415" y="2987835"/>
                <a:ext cx="4322441" cy="2728396"/>
                <a:chOff x="1685115" y="3521460"/>
                <a:chExt cx="4322441" cy="2728396"/>
              </a:xfrm>
              <a:solidFill>
                <a:schemeClr val="tx1">
                  <a:lumMod val="85000"/>
                  <a:lumOff val="15000"/>
                </a:schemeClr>
              </a:solidFill>
            </p:grpSpPr>
            <p:sp>
              <p:nvSpPr>
                <p:cNvPr id="16" name="Freeform 10"/>
                <p:cNvSpPr/>
                <p:nvPr/>
              </p:nvSpPr>
              <p:spPr bwMode="auto">
                <a:xfrm>
                  <a:off x="3925886" y="4199156"/>
                  <a:ext cx="2081670" cy="2050700"/>
                </a:xfrm>
                <a:custGeom>
                  <a:gdLst>
                    <a:gd name="T0" fmla="*/ 3577 w 3638"/>
                    <a:gd name="T1" fmla="*/ 3090 h 3585"/>
                    <a:gd name="T2" fmla="*/ 3555 w 3638"/>
                    <a:gd name="T3" fmla="*/ 3072 h 3585"/>
                    <a:gd name="T4" fmla="*/ 3556 w 3638"/>
                    <a:gd name="T5" fmla="*/ 3071 h 3585"/>
                    <a:gd name="T6" fmla="*/ 468 w 3638"/>
                    <a:gd name="T7" fmla="*/ 0 h 3585"/>
                    <a:gd name="T8" fmla="*/ 0 w 3638"/>
                    <a:gd name="T9" fmla="*/ 470 h 3585"/>
                    <a:gd name="T10" fmla="*/ 3062 w 3638"/>
                    <a:gd name="T11" fmla="*/ 3516 h 3585"/>
                    <a:gd name="T12" fmla="*/ 3067 w 3638"/>
                    <a:gd name="T13" fmla="*/ 3522 h 3585"/>
                    <a:gd name="T14" fmla="*/ 3084 w 3638"/>
                    <a:gd name="T15" fmla="*/ 3537 h 3585"/>
                    <a:gd name="T16" fmla="*/ 3088 w 3638"/>
                    <a:gd name="T17" fmla="*/ 3541 h 3585"/>
                    <a:gd name="T18" fmla="*/ 3088 w 3638"/>
                    <a:gd name="T19" fmla="*/ 3540 h 3585"/>
                    <a:gd name="T20" fmla="*/ 3432 w 3638"/>
                    <a:gd name="T21" fmla="*/ 3436 h 3585"/>
                    <a:gd name="T22" fmla="*/ 3577 w 3638"/>
                    <a:gd name="T23" fmla="*/ 309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8" h="3585">
                      <a:moveTo>
                        <a:pt x="3577" y="3090"/>
                      </a:moveTo>
                      <a:cubicBezTo>
                        <a:pt x="3570" y="3083"/>
                        <a:pt x="3563" y="3077"/>
                        <a:pt x="3555" y="3072"/>
                      </a:cubicBezTo>
                      <a:cubicBezTo>
                        <a:pt x="3556" y="3071"/>
                        <a:pt x="3556" y="3071"/>
                        <a:pt x="3556" y="3071"/>
                      </a:cubicBezTo>
                      <a:cubicBezTo>
                        <a:pt x="468" y="0"/>
                        <a:pt x="468" y="0"/>
                        <a:pt x="468" y="0"/>
                      </a:cubicBez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3062" y="3516"/>
                        <a:pt x="3062" y="3516"/>
                        <a:pt x="3062" y="3516"/>
                      </a:cubicBezTo>
                      <a:cubicBezTo>
                        <a:pt x="3064" y="3518"/>
                        <a:pt x="3065" y="3520"/>
                        <a:pt x="3067" y="3522"/>
                      </a:cubicBezTo>
                      <a:cubicBezTo>
                        <a:pt x="3072" y="3528"/>
                        <a:pt x="3078" y="3533"/>
                        <a:pt x="3084" y="3537"/>
                      </a:cubicBezTo>
                      <a:cubicBezTo>
                        <a:pt x="3088" y="3541"/>
                        <a:pt x="3088" y="3541"/>
                        <a:pt x="3088" y="3541"/>
                      </a:cubicBezTo>
                      <a:cubicBezTo>
                        <a:pt x="3088" y="3540"/>
                        <a:pt x="3088" y="3540"/>
                        <a:pt x="3088" y="3540"/>
                      </a:cubicBezTo>
                      <a:cubicBezTo>
                        <a:pt x="3160" y="3585"/>
                        <a:pt x="3305" y="3544"/>
                        <a:pt x="3432" y="3436"/>
                      </a:cubicBezTo>
                      <a:cubicBezTo>
                        <a:pt x="3573" y="3317"/>
                        <a:pt x="3638" y="3162"/>
                        <a:pt x="3577" y="309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7" name="Freeform 11"/>
                <p:cNvSpPr/>
                <p:nvPr/>
              </p:nvSpPr>
              <p:spPr bwMode="auto">
                <a:xfrm>
                  <a:off x="1685115" y="4199156"/>
                  <a:ext cx="2081063" cy="2050700"/>
                </a:xfrm>
                <a:custGeom>
                  <a:gdLst>
                    <a:gd name="T0" fmla="*/ 3637 w 3637"/>
                    <a:gd name="T1" fmla="*/ 470 h 3585"/>
                    <a:gd name="T2" fmla="*/ 3169 w 3637"/>
                    <a:gd name="T3" fmla="*/ 0 h 3585"/>
                    <a:gd name="T4" fmla="*/ 82 w 3637"/>
                    <a:gd name="T5" fmla="*/ 3071 h 3585"/>
                    <a:gd name="T6" fmla="*/ 83 w 3637"/>
                    <a:gd name="T7" fmla="*/ 3072 h 3585"/>
                    <a:gd name="T8" fmla="*/ 61 w 3637"/>
                    <a:gd name="T9" fmla="*/ 3090 h 3585"/>
                    <a:gd name="T10" fmla="*/ 205 w 3637"/>
                    <a:gd name="T11" fmla="*/ 3436 h 3585"/>
                    <a:gd name="T12" fmla="*/ 549 w 3637"/>
                    <a:gd name="T13" fmla="*/ 3540 h 3585"/>
                    <a:gd name="T14" fmla="*/ 550 w 3637"/>
                    <a:gd name="T15" fmla="*/ 3541 h 3585"/>
                    <a:gd name="T16" fmla="*/ 553 w 3637"/>
                    <a:gd name="T17" fmla="*/ 3537 h 3585"/>
                    <a:gd name="T18" fmla="*/ 570 w 3637"/>
                    <a:gd name="T19" fmla="*/ 3522 h 3585"/>
                    <a:gd name="T20" fmla="*/ 575 w 3637"/>
                    <a:gd name="T21" fmla="*/ 3516 h 3585"/>
                    <a:gd name="T22" fmla="*/ 3637 w 3637"/>
                    <a:gd name="T23" fmla="*/ 47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7" h="3585">
                      <a:moveTo>
                        <a:pt x="3637" y="470"/>
                      </a:moveTo>
                      <a:cubicBezTo>
                        <a:pt x="3169" y="0"/>
                        <a:pt x="3169" y="0"/>
                        <a:pt x="3169" y="0"/>
                      </a:cubicBezTo>
                      <a:cubicBezTo>
                        <a:pt x="82" y="3071"/>
                        <a:pt x="82" y="3071"/>
                        <a:pt x="82" y="3071"/>
                      </a:cubicBezTo>
                      <a:cubicBezTo>
                        <a:pt x="83" y="3072"/>
                        <a:pt x="83" y="3072"/>
                        <a:pt x="83" y="3072"/>
                      </a:cubicBezTo>
                      <a:cubicBezTo>
                        <a:pt x="74" y="3077"/>
                        <a:pt x="67" y="3083"/>
                        <a:pt x="61" y="3090"/>
                      </a:cubicBezTo>
                      <a:cubicBezTo>
                        <a:pt x="0" y="3162"/>
                        <a:pt x="65" y="3317"/>
                        <a:pt x="205" y="3436"/>
                      </a:cubicBezTo>
                      <a:cubicBezTo>
                        <a:pt x="332" y="3544"/>
                        <a:pt x="477" y="3585"/>
                        <a:pt x="549" y="3540"/>
                      </a:cubicBezTo>
                      <a:cubicBezTo>
                        <a:pt x="550" y="3541"/>
                        <a:pt x="550" y="3541"/>
                        <a:pt x="550" y="3541"/>
                      </a:cubicBezTo>
                      <a:cubicBezTo>
                        <a:pt x="553" y="3537"/>
                        <a:pt x="553" y="3537"/>
                        <a:pt x="553" y="3537"/>
                      </a:cubicBezTo>
                      <a:cubicBezTo>
                        <a:pt x="560" y="3533"/>
                        <a:pt x="565" y="3528"/>
                        <a:pt x="570" y="3522"/>
                      </a:cubicBezTo>
                      <a:cubicBezTo>
                        <a:pt x="572" y="3520"/>
                        <a:pt x="574" y="3518"/>
                        <a:pt x="575" y="3516"/>
                      </a:cubicBezTo>
                      <a:lnTo>
                        <a:pt x="3637" y="4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8" name="Freeform 12"/>
                <p:cNvSpPr/>
                <p:nvPr/>
              </p:nvSpPr>
              <p:spPr bwMode="auto">
                <a:xfrm>
                  <a:off x="3668410" y="3521460"/>
                  <a:ext cx="411112" cy="2598444"/>
                </a:xfrm>
                <a:custGeom>
                  <a:gdLst>
                    <a:gd name="T0" fmla="*/ 667 w 719"/>
                    <a:gd name="T1" fmla="*/ 4334 h 4542"/>
                    <a:gd name="T2" fmla="*/ 666 w 719"/>
                    <a:gd name="T3" fmla="*/ 4326 h 4542"/>
                    <a:gd name="T4" fmla="*/ 719 w 719"/>
                    <a:gd name="T5" fmla="*/ 8 h 4542"/>
                    <a:gd name="T6" fmla="*/ 56 w 719"/>
                    <a:gd name="T7" fmla="*/ 0 h 4542"/>
                    <a:gd name="T8" fmla="*/ 2 w 719"/>
                    <a:gd name="T9" fmla="*/ 4354 h 4542"/>
                    <a:gd name="T10" fmla="*/ 4 w 719"/>
                    <a:gd name="T11" fmla="*/ 4354 h 4542"/>
                    <a:gd name="T12" fmla="*/ 1 w 719"/>
                    <a:gd name="T13" fmla="*/ 4383 h 4542"/>
                    <a:gd name="T14" fmla="*/ 347 w 719"/>
                    <a:gd name="T15" fmla="*/ 4529 h 4542"/>
                    <a:gd name="T16" fmla="*/ 665 w 719"/>
                    <a:gd name="T17" fmla="*/ 4362 h 4542"/>
                    <a:gd name="T18" fmla="*/ 666 w 719"/>
                    <a:gd name="T19" fmla="*/ 4362 h 4542"/>
                    <a:gd name="T20" fmla="*/ 666 w 719"/>
                    <a:gd name="T21" fmla="*/ 4357 h 4542"/>
                    <a:gd name="T22" fmla="*/ 667 w 719"/>
                    <a:gd name="T23" fmla="*/ 4334 h 454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19" h="4542">
                      <a:moveTo>
                        <a:pt x="667" y="4334"/>
                      </a:moveTo>
                      <a:cubicBezTo>
                        <a:pt x="667" y="4332"/>
                        <a:pt x="667" y="4329"/>
                        <a:pt x="666" y="4326"/>
                      </a:cubicBezTo>
                      <a:cubicBezTo>
                        <a:pt x="719" y="8"/>
                        <a:pt x="719" y="8"/>
                        <a:pt x="719" y="8"/>
                      </a:cubicBezTo>
                      <a:cubicBezTo>
                        <a:pt x="56" y="0"/>
                        <a:pt x="56" y="0"/>
                        <a:pt x="56" y="0"/>
                      </a:cubicBezTo>
                      <a:cubicBezTo>
                        <a:pt x="2" y="4354"/>
                        <a:pt x="2" y="4354"/>
                        <a:pt x="2" y="4354"/>
                      </a:cubicBezTo>
                      <a:cubicBezTo>
                        <a:pt x="4" y="4354"/>
                        <a:pt x="4" y="4354"/>
                        <a:pt x="4" y="4354"/>
                      </a:cubicBezTo>
                      <a:cubicBezTo>
                        <a:pt x="1" y="4364"/>
                        <a:pt x="0" y="4373"/>
                        <a:pt x="1" y="4383"/>
                      </a:cubicBezTo>
                      <a:cubicBezTo>
                        <a:pt x="8" y="4477"/>
                        <a:pt x="163" y="4542"/>
                        <a:pt x="347" y="4529"/>
                      </a:cubicBezTo>
                      <a:cubicBezTo>
                        <a:pt x="512" y="4517"/>
                        <a:pt x="645" y="4445"/>
                        <a:pt x="665" y="4362"/>
                      </a:cubicBezTo>
                      <a:cubicBezTo>
                        <a:pt x="666" y="4362"/>
                        <a:pt x="666" y="4362"/>
                        <a:pt x="666" y="4362"/>
                      </a:cubicBezTo>
                      <a:cubicBezTo>
                        <a:pt x="666" y="4357"/>
                        <a:pt x="666" y="4357"/>
                        <a:pt x="666" y="4357"/>
                      </a:cubicBezTo>
                      <a:cubicBezTo>
                        <a:pt x="667" y="4350"/>
                        <a:pt x="668" y="4342"/>
                        <a:pt x="667" y="433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19" name="Group 13"/>
              <p:cNvGrpSpPr/>
              <p:nvPr/>
            </p:nvGrpSpPr>
            <p:grpSpPr>
              <a:xfrm>
                <a:off x="7876695" y="2814767"/>
                <a:ext cx="2864422" cy="2524359"/>
                <a:chOff x="2428395" y="3348392"/>
                <a:chExt cx="2864422" cy="2524359"/>
              </a:xfrm>
              <a:solidFill>
                <a:schemeClr val="tx1">
                  <a:alpha val="50000"/>
                </a:schemeClr>
              </a:solidFill>
            </p:grpSpPr>
            <p:sp>
              <p:nvSpPr>
                <p:cNvPr id="20" name="Freeform 14"/>
                <p:cNvSpPr/>
                <p:nvPr/>
              </p:nvSpPr>
              <p:spPr bwMode="auto">
                <a:xfrm>
                  <a:off x="2428395" y="4143896"/>
                  <a:ext cx="1392436" cy="1374218"/>
                </a:xfrm>
                <a:custGeom>
                  <a:gdLst>
                    <a:gd name="T0" fmla="*/ 0 w 2434"/>
                    <a:gd name="T1" fmla="*/ 1956 h 2402"/>
                    <a:gd name="T2" fmla="*/ 492 w 2434"/>
                    <a:gd name="T3" fmla="*/ 2402 h 2402"/>
                    <a:gd name="T4" fmla="*/ 2434 w 2434"/>
                    <a:gd name="T5" fmla="*/ 470 h 2402"/>
                    <a:gd name="T6" fmla="*/ 1966 w 2434"/>
                    <a:gd name="T7" fmla="*/ 0 h 2402"/>
                    <a:gd name="T8" fmla="*/ 0 w 2434"/>
                    <a:gd name="T9" fmla="*/ 1956 h 240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34" h="2402">
                      <a:moveTo>
                        <a:pt x="0" y="1956"/>
                      </a:moveTo>
                      <a:cubicBezTo>
                        <a:pt x="90" y="2246"/>
                        <a:pt x="246" y="2330"/>
                        <a:pt x="492" y="2402"/>
                      </a:cubicBezTo>
                      <a:cubicBezTo>
                        <a:pt x="2434" y="470"/>
                        <a:pt x="2434" y="470"/>
                        <a:pt x="2434" y="470"/>
                      </a:cubicBezTo>
                      <a:cubicBezTo>
                        <a:pt x="1966" y="0"/>
                        <a:pt x="1966" y="0"/>
                        <a:pt x="1966" y="0"/>
                      </a:cubicBezTo>
                      <a:lnTo>
                        <a:pt x="0" y="195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1" name="Freeform 15"/>
                <p:cNvSpPr/>
                <p:nvPr/>
              </p:nvSpPr>
              <p:spPr bwMode="auto">
                <a:xfrm>
                  <a:off x="3877913" y="4151183"/>
                  <a:ext cx="1414904" cy="1392435"/>
                </a:xfrm>
                <a:custGeom>
                  <a:gdLst>
                    <a:gd name="T0" fmla="*/ 468 w 2473"/>
                    <a:gd name="T1" fmla="*/ 0 h 2434"/>
                    <a:gd name="T2" fmla="*/ 0 w 2473"/>
                    <a:gd name="T3" fmla="*/ 470 h 2434"/>
                    <a:gd name="T4" fmla="*/ 1974 w 2473"/>
                    <a:gd name="T5" fmla="*/ 2434 h 2434"/>
                    <a:gd name="T6" fmla="*/ 2473 w 2473"/>
                    <a:gd name="T7" fmla="*/ 1994 h 2434"/>
                    <a:gd name="T8" fmla="*/ 468 w 2473"/>
                    <a:gd name="T9" fmla="*/ 0 h 243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73" h="2434">
                      <a:moveTo>
                        <a:pt x="468" y="0"/>
                      </a:move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1974" y="2434"/>
                        <a:pt x="1974" y="2434"/>
                        <a:pt x="1974" y="2434"/>
                      </a:cubicBezTo>
                      <a:cubicBezTo>
                        <a:pt x="2200" y="2366"/>
                        <a:pt x="2332" y="2258"/>
                        <a:pt x="2473" y="1994"/>
                      </a:cubicBezTo>
                      <a:lnTo>
                        <a:pt x="468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4" name="Freeform 16"/>
                <p:cNvSpPr/>
                <p:nvPr/>
              </p:nvSpPr>
              <p:spPr bwMode="auto">
                <a:xfrm>
                  <a:off x="3670232" y="3348392"/>
                  <a:ext cx="409290" cy="2524359"/>
                </a:xfrm>
                <a:custGeom>
                  <a:gdLst>
                    <a:gd name="T0" fmla="*/ 0 w 715"/>
                    <a:gd name="T1" fmla="*/ 4252 h 4412"/>
                    <a:gd name="T2" fmla="*/ 663 w 715"/>
                    <a:gd name="T3" fmla="*/ 4275 h 4412"/>
                    <a:gd name="T4" fmla="*/ 715 w 715"/>
                    <a:gd name="T5" fmla="*/ 9 h 4412"/>
                    <a:gd name="T6" fmla="*/ 52 w 715"/>
                    <a:gd name="T7" fmla="*/ 0 h 4412"/>
                    <a:gd name="T8" fmla="*/ 0 w 715"/>
                    <a:gd name="T9" fmla="*/ 4252 h 44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15" h="4412">
                      <a:moveTo>
                        <a:pt x="0" y="4252"/>
                      </a:moveTo>
                      <a:cubicBezTo>
                        <a:pt x="196" y="4412"/>
                        <a:pt x="476" y="4402"/>
                        <a:pt x="663" y="4275"/>
                      </a:cubicBezTo>
                      <a:cubicBezTo>
                        <a:pt x="715" y="9"/>
                        <a:pt x="715" y="9"/>
                        <a:pt x="715" y="9"/>
                      </a:cubicBezTo>
                      <a:cubicBezTo>
                        <a:pt x="52" y="0"/>
                        <a:pt x="52" y="0"/>
                        <a:pt x="52" y="0"/>
                      </a:cubicBezTo>
                      <a:lnTo>
                        <a:pt x="0" y="42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5" name="Group 17"/>
              <p:cNvGrpSpPr/>
              <p:nvPr/>
            </p:nvGrpSpPr>
            <p:grpSpPr>
              <a:xfrm>
                <a:off x="7565173" y="1668270"/>
                <a:ext cx="3500825" cy="3500217"/>
                <a:chOff x="2116873" y="2201895"/>
                <a:chExt cx="3500825" cy="3500217"/>
              </a:xfrm>
            </p:grpSpPr>
            <p:sp>
              <p:nvSpPr>
                <p:cNvPr id="24" name="Oval 11"/>
                <p:cNvSpPr>
                  <a:spLocks noChangeArrowheads="1"/>
                </p:cNvSpPr>
                <p:nvPr/>
              </p:nvSpPr>
              <p:spPr bwMode="auto">
                <a:xfrm>
                  <a:off x="2116873" y="2201895"/>
                  <a:ext cx="3500825" cy="3500217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7" name="Oval 12"/>
                <p:cNvSpPr>
                  <a:spLocks noChangeArrowheads="1"/>
                </p:cNvSpPr>
                <p:nvPr/>
              </p:nvSpPr>
              <p:spPr bwMode="auto">
                <a:xfrm>
                  <a:off x="2377993" y="2463014"/>
                  <a:ext cx="2979193" cy="2978585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8" name="Oval 13"/>
                <p:cNvSpPr>
                  <a:spLocks noChangeArrowheads="1"/>
                </p:cNvSpPr>
                <p:nvPr/>
              </p:nvSpPr>
              <p:spPr bwMode="auto">
                <a:xfrm>
                  <a:off x="2693765" y="2778180"/>
                  <a:ext cx="2347648" cy="2347648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9" name="Oval 14"/>
                <p:cNvSpPr>
                  <a:spLocks noChangeArrowheads="1"/>
                </p:cNvSpPr>
                <p:nvPr/>
              </p:nvSpPr>
              <p:spPr bwMode="auto">
                <a:xfrm>
                  <a:off x="2996179" y="3079985"/>
                  <a:ext cx="1742822" cy="1744036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8" name="Oval 15"/>
                <p:cNvSpPr>
                  <a:spLocks noChangeArrowheads="1"/>
                </p:cNvSpPr>
                <p:nvPr/>
              </p:nvSpPr>
              <p:spPr bwMode="auto">
                <a:xfrm>
                  <a:off x="3284018" y="3368432"/>
                  <a:ext cx="1166537" cy="1167144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9" name="Oval 16"/>
                <p:cNvSpPr>
                  <a:spLocks noChangeArrowheads="1"/>
                </p:cNvSpPr>
                <p:nvPr/>
              </p:nvSpPr>
              <p:spPr bwMode="auto">
                <a:xfrm>
                  <a:off x="3530563" y="3615584"/>
                  <a:ext cx="672839" cy="67283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31" name="Oval 17"/>
                <p:cNvSpPr>
                  <a:spLocks noChangeArrowheads="1"/>
                </p:cNvSpPr>
                <p:nvPr/>
              </p:nvSpPr>
              <p:spPr bwMode="auto">
                <a:xfrm>
                  <a:off x="3709096" y="3794117"/>
                  <a:ext cx="315773" cy="315773"/>
                </a:xfrm>
                <a:prstGeom prst="ellipse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</p:grpSp>
        <p:grpSp>
          <p:nvGrpSpPr>
            <p:cNvPr id="32" name="Group 25"/>
            <p:cNvGrpSpPr/>
            <p:nvPr/>
          </p:nvGrpSpPr>
          <p:grpSpPr>
            <a:xfrm rot="840000">
              <a:off x="10023" y="1597"/>
              <a:ext cx="2214" cy="2262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0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1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2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6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7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8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3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4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42" name="Group 34"/>
            <p:cNvGrpSpPr/>
            <p:nvPr/>
          </p:nvGrpSpPr>
          <p:grpSpPr>
            <a:xfrm rot="20700000">
              <a:off x="8166" y="2555"/>
              <a:ext cx="2622" cy="2679"/>
              <a:chOff x="5920323" y="2302554"/>
              <a:chExt cx="2180669" cy="2227927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5" name="Freeform 21"/>
              <p:cNvSpPr/>
              <p:nvPr/>
            </p:nvSpPr>
            <p:spPr bwMode="auto">
              <a:xfrm>
                <a:off x="7879324" y="4300937"/>
                <a:ext cx="221668" cy="229544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2" name="Freeform 22"/>
              <p:cNvSpPr/>
              <p:nvPr/>
            </p:nvSpPr>
            <p:spPr bwMode="auto">
              <a:xfrm>
                <a:off x="7375227" y="3756332"/>
                <a:ext cx="554732" cy="640248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6" name="Freeform 23"/>
              <p:cNvSpPr/>
              <p:nvPr/>
            </p:nvSpPr>
            <p:spPr bwMode="auto">
              <a:xfrm>
                <a:off x="7363975" y="3746206"/>
                <a:ext cx="155280" cy="247548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6" name="Freeform 24"/>
              <p:cNvSpPr/>
              <p:nvPr/>
            </p:nvSpPr>
            <p:spPr bwMode="auto">
              <a:xfrm>
                <a:off x="5920323" y="2783021"/>
                <a:ext cx="534478" cy="459088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7" name="Freeform 25"/>
              <p:cNvSpPr/>
              <p:nvPr/>
            </p:nvSpPr>
            <p:spPr bwMode="auto">
              <a:xfrm>
                <a:off x="6315274" y="2361065"/>
                <a:ext cx="198038" cy="517599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8" name="Freeform 26"/>
              <p:cNvSpPr/>
              <p:nvPr/>
            </p:nvSpPr>
            <p:spPr bwMode="auto">
              <a:xfrm>
                <a:off x="6053930" y="2855670"/>
                <a:ext cx="569359" cy="690883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9" name="Freeform 27"/>
              <p:cNvSpPr/>
              <p:nvPr/>
            </p:nvSpPr>
            <p:spPr bwMode="auto">
              <a:xfrm>
                <a:off x="6363658" y="2302554"/>
                <a:ext cx="541229" cy="755020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0" name="Freeform 28"/>
              <p:cNvSpPr/>
              <p:nvPr/>
            </p:nvSpPr>
            <p:spPr bwMode="auto">
              <a:xfrm>
                <a:off x="6451425" y="2878664"/>
                <a:ext cx="1019446" cy="1046451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51" name="Group 43"/>
            <p:cNvGrpSpPr/>
            <p:nvPr/>
          </p:nvGrpSpPr>
          <p:grpSpPr>
            <a:xfrm rot="240000">
              <a:off x="8420" y="1198"/>
              <a:ext cx="2838" cy="2900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52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3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4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5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6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7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8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9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</p:grpSp>
      <p:sp>
        <p:nvSpPr>
          <p:cNvPr id="78" name="TextBox 13"/>
          <p:cNvSpPr txBox="1"/>
          <p:nvPr/>
        </p:nvSpPr>
        <p:spPr>
          <a:xfrm>
            <a:off x="4633595" y="1741805"/>
            <a:ext cx="3062605" cy="368300"/>
          </a:xfrm>
          <a:prstGeom prst="rect">
            <a:avLst/>
          </a:prstGeom>
          <a:noFill/>
          <a:ln w="9525">
            <a:solidFill>
              <a:srgbClr val="2B3E4F">
                <a:alpha val="48000"/>
              </a:srgb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/>
                </a:solidFill>
                <a:sym typeface="+mn-ea"/>
              </a:rPr>
              <a:t>Specific - </a:t>
            </a:r>
            <a:r>
              <a:rPr lang="zh-CN" altLang="en-US">
                <a:solidFill>
                  <a:schemeClr val="bg1"/>
                </a:solidFill>
                <a:sym typeface="+mn-ea"/>
              </a:rPr>
              <a:t>明确性</a:t>
            </a:r>
            <a:endParaRPr lang="zh-CN" altLang="en-US" b="1" smtClean="0">
              <a:solidFill>
                <a:schemeClr val="bg1"/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67" name="TextBox 13"/>
          <p:cNvSpPr txBox="1"/>
          <p:nvPr/>
        </p:nvSpPr>
        <p:spPr>
          <a:xfrm>
            <a:off x="4565015" y="1820545"/>
            <a:ext cx="3062605" cy="368300"/>
          </a:xfrm>
          <a:prstGeom prst="rect">
            <a:avLst/>
          </a:prstGeom>
          <a:solidFill>
            <a:schemeClr val="tx1">
              <a:lumMod val="75000"/>
              <a:lumOff val="25000"/>
              <a:alpha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bg1"/>
                </a:solidFill>
                <a:sym typeface="+mn-ea"/>
              </a:rPr>
              <a:t>Measurable - </a:t>
            </a:r>
            <a:r>
              <a:rPr lang="zh-CN" altLang="en-US" b="1">
                <a:solidFill>
                  <a:schemeClr val="bg1"/>
                </a:solidFill>
                <a:sym typeface="+mn-ea"/>
              </a:rPr>
              <a:t>衡量性</a:t>
            </a:r>
            <a:endParaRPr lang="zh-CN" altLang="en-US" b="1" smtClean="0">
              <a:solidFill>
                <a:schemeClr val="bg1"/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75" name="Rectangle 8"/>
          <p:cNvSpPr/>
          <p:nvPr/>
        </p:nvSpPr>
        <p:spPr>
          <a:xfrm>
            <a:off x="4679315" y="3642995"/>
            <a:ext cx="2832735" cy="2218055"/>
          </a:xfrm>
          <a:prstGeom prst="rect">
            <a:avLst/>
          </a:prstGeom>
          <a:noFill/>
          <a:ln w="190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6" name="TextBox 14"/>
          <p:cNvSpPr txBox="1"/>
          <p:nvPr/>
        </p:nvSpPr>
        <p:spPr>
          <a:xfrm>
            <a:off x="5743575" y="4136390"/>
            <a:ext cx="7035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示 例</a:t>
            </a:r>
            <a:endParaRPr lang="zh-CN" b="1">
              <a:solidFill>
                <a:schemeClr val="accent3"/>
              </a:solidFill>
              <a:latin typeface="+mj-ea"/>
              <a:ea typeface="+mj-ea"/>
            </a:endParaRPr>
          </a:p>
        </p:txBody>
      </p:sp>
      <p:sp>
        <p:nvSpPr>
          <p:cNvPr id="177" name="TextBox 18"/>
          <p:cNvSpPr txBox="1"/>
          <p:nvPr/>
        </p:nvSpPr>
        <p:spPr>
          <a:xfrm>
            <a:off x="4724400" y="4462780"/>
            <a:ext cx="267716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20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“截止到12月末，各公司基本达成销售计划”您觉得这个目标可以衡量吗?这个目标存在什么问题呢？</a:t>
            </a:r>
            <a:endParaRPr lang="en-US" sz="120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82" name="Rectangle 7"/>
          <p:cNvSpPr/>
          <p:nvPr/>
        </p:nvSpPr>
        <p:spPr>
          <a:xfrm>
            <a:off x="847725" y="3650615"/>
            <a:ext cx="2832735" cy="2218690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3" name="TextBox 13"/>
          <p:cNvSpPr txBox="1"/>
          <p:nvPr/>
        </p:nvSpPr>
        <p:spPr>
          <a:xfrm>
            <a:off x="1169670" y="4050665"/>
            <a:ext cx="21894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Measurable </a:t>
            </a:r>
            <a:r>
              <a:rPr lang="zh-CN" b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衡量性</a:t>
            </a:r>
            <a:endParaRPr lang="zh-CN" b="1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84" name="TextBox 17"/>
          <p:cNvSpPr txBox="1"/>
          <p:nvPr/>
        </p:nvSpPr>
        <p:spPr>
          <a:xfrm>
            <a:off x="990600" y="4462780"/>
            <a:ext cx="2546985" cy="13646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15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衡量性就是指目标应该是明确的，而不是模糊的。应该有一组明确的数据，作为衡量是否达成目标的依据。目标要量化，考核时可以采用相同的标准准确衡量;</a:t>
            </a:r>
            <a:endParaRPr lang="en-US" sz="115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96" name="Rectangle 9"/>
          <p:cNvSpPr/>
          <p:nvPr/>
        </p:nvSpPr>
        <p:spPr>
          <a:xfrm>
            <a:off x="8521065" y="3642995"/>
            <a:ext cx="2832735" cy="2218690"/>
          </a:xfrm>
          <a:prstGeom prst="rect">
            <a:avLst/>
          </a:prstGeom>
          <a:noFill/>
          <a:ln w="19050">
            <a:solidFill>
              <a:srgbClr val="5959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3" name="TextBox 35"/>
          <p:cNvSpPr txBox="1"/>
          <p:nvPr/>
        </p:nvSpPr>
        <p:spPr>
          <a:xfrm>
            <a:off x="8629650" y="4418965"/>
            <a:ext cx="2676525" cy="1290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sz="120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示例中的“基本达成”是一个很难衡量的概念，达成多少才是"基本达成"?完成计划的90%算不算基本达成，80%呢?</a:t>
            </a:r>
            <a:endParaRPr lang="en-US" sz="120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3" name="菱形 2"/>
          <p:cNvSpPr/>
          <p:nvPr/>
        </p:nvSpPr>
        <p:spPr>
          <a:xfrm>
            <a:off x="1644968" y="3241040"/>
            <a:ext cx="1238250" cy="809625"/>
          </a:xfrm>
          <a:prstGeom prst="diamond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菱形 22"/>
          <p:cNvSpPr/>
          <p:nvPr/>
        </p:nvSpPr>
        <p:spPr>
          <a:xfrm>
            <a:off x="5440998" y="3241040"/>
            <a:ext cx="1238250" cy="809625"/>
          </a:xfrm>
          <a:prstGeom prst="diamond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菱形 24"/>
          <p:cNvSpPr/>
          <p:nvPr/>
        </p:nvSpPr>
        <p:spPr>
          <a:xfrm>
            <a:off x="9364028" y="3241040"/>
            <a:ext cx="1238250" cy="809625"/>
          </a:xfrm>
          <a:prstGeom prst="diamond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文本框 89"/>
          <p:cNvSpPr txBox="1"/>
          <p:nvPr/>
        </p:nvSpPr>
        <p:spPr>
          <a:xfrm>
            <a:off x="2081530" y="3400425"/>
            <a:ext cx="366395" cy="4914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>
                <a:solidFill>
                  <a:schemeClr val="bg1"/>
                </a:solidFill>
              </a:rPr>
              <a:t>1</a:t>
            </a:r>
            <a:endParaRPr lang="en-US" altLang="zh-CN" sz="2600">
              <a:solidFill>
                <a:schemeClr val="bg1"/>
              </a:solidFill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5882005" y="3400425"/>
            <a:ext cx="366395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>
                <a:solidFill>
                  <a:schemeClr val="bg1"/>
                </a:solidFill>
              </a:rPr>
              <a:t>2</a:t>
            </a:r>
            <a:endParaRPr lang="en-US" altLang="zh-CN" sz="2600">
              <a:solidFill>
                <a:schemeClr val="bg1"/>
              </a:solidFill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9793605" y="3400425"/>
            <a:ext cx="366395" cy="49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00">
                <a:solidFill>
                  <a:schemeClr val="bg1"/>
                </a:solidFill>
              </a:rPr>
              <a:t>3</a:t>
            </a:r>
            <a:endParaRPr lang="en-US" altLang="zh-CN" sz="2600">
              <a:solidFill>
                <a:schemeClr val="bg1"/>
              </a:solidFill>
            </a:endParaRPr>
          </a:p>
        </p:txBody>
      </p:sp>
      <p:sp>
        <p:nvSpPr>
          <p:cNvPr id="34" name="TextBox 13"/>
          <p:cNvSpPr txBox="1"/>
          <p:nvPr/>
        </p:nvSpPr>
        <p:spPr>
          <a:xfrm>
            <a:off x="9462770" y="4050665"/>
            <a:ext cx="1097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示例说明</a:t>
            </a:r>
            <a:endParaRPr lang="zh-CN" b="1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文本框 67"/>
          <p:cNvSpPr txBox="1"/>
          <p:nvPr/>
        </p:nvSpPr>
        <p:spPr>
          <a:xfrm>
            <a:off x="5356225" y="709295"/>
            <a:ext cx="1617980" cy="2399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5000">
                <a:solidFill>
                  <a:srgbClr val="C00000"/>
                </a:solidFill>
                <a:latin typeface="Algerian" panose="04020705040a02060702" charset="0"/>
                <a:ea typeface="Adobe 黑体 Std R" panose="020b0400000000000000" charset="-122"/>
                <a:cs typeface="Algerian" panose="04020705040a02060702" charset="0"/>
              </a:rPr>
              <a:t>A</a:t>
            </a:r>
            <a:endParaRPr lang="en-US" altLang="zh-CN" sz="15000">
              <a:solidFill>
                <a:srgbClr val="C00000"/>
              </a:solidFill>
              <a:latin typeface="Algerian" panose="04020705040a02060702" charset="0"/>
              <a:ea typeface="Adobe 黑体 Std R" panose="020b0400000000000000" charset="-122"/>
              <a:cs typeface="Algerian" panose="04020705040a02060702" charset="0"/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265430" y="267970"/>
            <a:ext cx="438785" cy="622300"/>
            <a:chOff x="418" y="422"/>
            <a:chExt cx="691" cy="980"/>
          </a:xfrm>
          <a:solidFill>
            <a:srgbClr val="0070C0"/>
          </a:solidFill>
        </p:grpSpPr>
        <p:sp>
          <p:nvSpPr>
            <p:cNvPr id="41" name="Freeform 5"/>
            <p:cNvSpPr/>
            <p:nvPr/>
          </p:nvSpPr>
          <p:spPr bwMode="auto">
            <a:xfrm>
              <a:off x="425" y="422"/>
              <a:ext cx="414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6"/>
            <p:cNvSpPr/>
            <p:nvPr/>
          </p:nvSpPr>
          <p:spPr bwMode="auto">
            <a:xfrm>
              <a:off x="695" y="696"/>
              <a:ext cx="414" cy="423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7"/>
            <p:cNvSpPr/>
            <p:nvPr/>
          </p:nvSpPr>
          <p:spPr bwMode="auto">
            <a:xfrm>
              <a:off x="418" y="982"/>
              <a:ext cx="411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cxnSp>
        <p:nvCxnSpPr>
          <p:cNvPr id="45" name="直接连接符 44"/>
          <p:cNvCxnSpPr/>
          <p:nvPr/>
        </p:nvCxnSpPr>
        <p:spPr>
          <a:xfrm>
            <a:off x="874395" y="921385"/>
            <a:ext cx="10248900" cy="0"/>
          </a:xfrm>
          <a:prstGeom prst="line">
            <a:avLst/>
          </a:prstGeom>
          <a:ln w="9525">
            <a:solidFill>
              <a:schemeClr val="tx1">
                <a:lumMod val="65000"/>
                <a:lumOff val="3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矩形 3"/>
          <p:cNvSpPr>
            <a:spLocks noChangeArrowheads="1"/>
          </p:cNvSpPr>
          <p:nvPr/>
        </p:nvSpPr>
        <p:spPr bwMode="auto">
          <a:xfrm>
            <a:off x="789323" y="338657"/>
            <a:ext cx="3279140" cy="548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8760" tIns="59381" rIns="118760" bIns="5938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9pPr>
          </a:lstStyle>
          <a:p>
            <a:pPr algn="l">
              <a:spcBef>
                <a:spcPct val="0"/>
              </a:spcBef>
              <a:buNone/>
            </a:pPr>
            <a:r>
              <a:rPr 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SMART</a:t>
            </a:r>
            <a:r>
              <a:rPr lang="zh-CN" alt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原则（三）</a:t>
            </a:r>
            <a:endParaRPr lang="zh-CN" altLang="en-US" sz="2800" b="1" smtClean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9" name="组合 38"/>
          <p:cNvGrpSpPr/>
          <p:nvPr/>
        </p:nvGrpSpPr>
        <p:grpSpPr>
          <a:xfrm>
            <a:off x="10817225" y="164465"/>
            <a:ext cx="1038860" cy="1056005"/>
            <a:chOff x="8166" y="1198"/>
            <a:chExt cx="5105" cy="5191"/>
          </a:xfrm>
        </p:grpSpPr>
        <p:grpSp>
          <p:nvGrpSpPr>
            <p:cNvPr id="82" name="Group 81"/>
            <p:cNvGrpSpPr/>
            <p:nvPr/>
          </p:nvGrpSpPr>
          <p:grpSpPr>
            <a:xfrm>
              <a:off x="8983" y="2373"/>
              <a:ext cx="4288" cy="4016"/>
              <a:chOff x="7133415" y="1668270"/>
              <a:chExt cx="4322441" cy="4047961"/>
            </a:xfrm>
          </p:grpSpPr>
          <p:grpSp>
            <p:nvGrpSpPr>
              <p:cNvPr id="6" name="Group 9"/>
              <p:cNvGrpSpPr/>
              <p:nvPr/>
            </p:nvGrpSpPr>
            <p:grpSpPr>
              <a:xfrm>
                <a:off x="7133415" y="2987835"/>
                <a:ext cx="4322441" cy="2728396"/>
                <a:chOff x="1685115" y="3521460"/>
                <a:chExt cx="4322441" cy="2728396"/>
              </a:xfrm>
              <a:solidFill>
                <a:schemeClr val="tx1">
                  <a:lumMod val="85000"/>
                  <a:lumOff val="15000"/>
                </a:schemeClr>
              </a:solidFill>
            </p:grpSpPr>
            <p:sp>
              <p:nvSpPr>
                <p:cNvPr id="16" name="Freeform 10"/>
                <p:cNvSpPr/>
                <p:nvPr/>
              </p:nvSpPr>
              <p:spPr bwMode="auto">
                <a:xfrm>
                  <a:off x="3925886" y="4199156"/>
                  <a:ext cx="2081670" cy="2050700"/>
                </a:xfrm>
                <a:custGeom>
                  <a:gdLst>
                    <a:gd name="T0" fmla="*/ 3577 w 3638"/>
                    <a:gd name="T1" fmla="*/ 3090 h 3585"/>
                    <a:gd name="T2" fmla="*/ 3555 w 3638"/>
                    <a:gd name="T3" fmla="*/ 3072 h 3585"/>
                    <a:gd name="T4" fmla="*/ 3556 w 3638"/>
                    <a:gd name="T5" fmla="*/ 3071 h 3585"/>
                    <a:gd name="T6" fmla="*/ 468 w 3638"/>
                    <a:gd name="T7" fmla="*/ 0 h 3585"/>
                    <a:gd name="T8" fmla="*/ 0 w 3638"/>
                    <a:gd name="T9" fmla="*/ 470 h 3585"/>
                    <a:gd name="T10" fmla="*/ 3062 w 3638"/>
                    <a:gd name="T11" fmla="*/ 3516 h 3585"/>
                    <a:gd name="T12" fmla="*/ 3067 w 3638"/>
                    <a:gd name="T13" fmla="*/ 3522 h 3585"/>
                    <a:gd name="T14" fmla="*/ 3084 w 3638"/>
                    <a:gd name="T15" fmla="*/ 3537 h 3585"/>
                    <a:gd name="T16" fmla="*/ 3088 w 3638"/>
                    <a:gd name="T17" fmla="*/ 3541 h 3585"/>
                    <a:gd name="T18" fmla="*/ 3088 w 3638"/>
                    <a:gd name="T19" fmla="*/ 3540 h 3585"/>
                    <a:gd name="T20" fmla="*/ 3432 w 3638"/>
                    <a:gd name="T21" fmla="*/ 3436 h 3585"/>
                    <a:gd name="T22" fmla="*/ 3577 w 3638"/>
                    <a:gd name="T23" fmla="*/ 309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8" h="3585">
                      <a:moveTo>
                        <a:pt x="3577" y="3090"/>
                      </a:moveTo>
                      <a:cubicBezTo>
                        <a:pt x="3570" y="3083"/>
                        <a:pt x="3563" y="3077"/>
                        <a:pt x="3555" y="3072"/>
                      </a:cubicBezTo>
                      <a:cubicBezTo>
                        <a:pt x="3556" y="3071"/>
                        <a:pt x="3556" y="3071"/>
                        <a:pt x="3556" y="3071"/>
                      </a:cubicBezTo>
                      <a:cubicBezTo>
                        <a:pt x="468" y="0"/>
                        <a:pt x="468" y="0"/>
                        <a:pt x="468" y="0"/>
                      </a:cubicBez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3062" y="3516"/>
                        <a:pt x="3062" y="3516"/>
                        <a:pt x="3062" y="3516"/>
                      </a:cubicBezTo>
                      <a:cubicBezTo>
                        <a:pt x="3064" y="3518"/>
                        <a:pt x="3065" y="3520"/>
                        <a:pt x="3067" y="3522"/>
                      </a:cubicBezTo>
                      <a:cubicBezTo>
                        <a:pt x="3072" y="3528"/>
                        <a:pt x="3078" y="3533"/>
                        <a:pt x="3084" y="3537"/>
                      </a:cubicBezTo>
                      <a:cubicBezTo>
                        <a:pt x="3088" y="3541"/>
                        <a:pt x="3088" y="3541"/>
                        <a:pt x="3088" y="3541"/>
                      </a:cubicBezTo>
                      <a:cubicBezTo>
                        <a:pt x="3088" y="3540"/>
                        <a:pt x="3088" y="3540"/>
                        <a:pt x="3088" y="3540"/>
                      </a:cubicBezTo>
                      <a:cubicBezTo>
                        <a:pt x="3160" y="3585"/>
                        <a:pt x="3305" y="3544"/>
                        <a:pt x="3432" y="3436"/>
                      </a:cubicBezTo>
                      <a:cubicBezTo>
                        <a:pt x="3573" y="3317"/>
                        <a:pt x="3638" y="3162"/>
                        <a:pt x="3577" y="309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7" name="Freeform 11"/>
                <p:cNvSpPr/>
                <p:nvPr/>
              </p:nvSpPr>
              <p:spPr bwMode="auto">
                <a:xfrm>
                  <a:off x="1685115" y="4199156"/>
                  <a:ext cx="2081063" cy="2050700"/>
                </a:xfrm>
                <a:custGeom>
                  <a:gdLst>
                    <a:gd name="T0" fmla="*/ 3637 w 3637"/>
                    <a:gd name="T1" fmla="*/ 470 h 3585"/>
                    <a:gd name="T2" fmla="*/ 3169 w 3637"/>
                    <a:gd name="T3" fmla="*/ 0 h 3585"/>
                    <a:gd name="T4" fmla="*/ 82 w 3637"/>
                    <a:gd name="T5" fmla="*/ 3071 h 3585"/>
                    <a:gd name="T6" fmla="*/ 83 w 3637"/>
                    <a:gd name="T7" fmla="*/ 3072 h 3585"/>
                    <a:gd name="T8" fmla="*/ 61 w 3637"/>
                    <a:gd name="T9" fmla="*/ 3090 h 3585"/>
                    <a:gd name="T10" fmla="*/ 205 w 3637"/>
                    <a:gd name="T11" fmla="*/ 3436 h 3585"/>
                    <a:gd name="T12" fmla="*/ 549 w 3637"/>
                    <a:gd name="T13" fmla="*/ 3540 h 3585"/>
                    <a:gd name="T14" fmla="*/ 550 w 3637"/>
                    <a:gd name="T15" fmla="*/ 3541 h 3585"/>
                    <a:gd name="T16" fmla="*/ 553 w 3637"/>
                    <a:gd name="T17" fmla="*/ 3537 h 3585"/>
                    <a:gd name="T18" fmla="*/ 570 w 3637"/>
                    <a:gd name="T19" fmla="*/ 3522 h 3585"/>
                    <a:gd name="T20" fmla="*/ 575 w 3637"/>
                    <a:gd name="T21" fmla="*/ 3516 h 3585"/>
                    <a:gd name="T22" fmla="*/ 3637 w 3637"/>
                    <a:gd name="T23" fmla="*/ 47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7" h="3585">
                      <a:moveTo>
                        <a:pt x="3637" y="470"/>
                      </a:moveTo>
                      <a:cubicBezTo>
                        <a:pt x="3169" y="0"/>
                        <a:pt x="3169" y="0"/>
                        <a:pt x="3169" y="0"/>
                      </a:cubicBezTo>
                      <a:cubicBezTo>
                        <a:pt x="82" y="3071"/>
                        <a:pt x="82" y="3071"/>
                        <a:pt x="82" y="3071"/>
                      </a:cubicBezTo>
                      <a:cubicBezTo>
                        <a:pt x="83" y="3072"/>
                        <a:pt x="83" y="3072"/>
                        <a:pt x="83" y="3072"/>
                      </a:cubicBezTo>
                      <a:cubicBezTo>
                        <a:pt x="74" y="3077"/>
                        <a:pt x="67" y="3083"/>
                        <a:pt x="61" y="3090"/>
                      </a:cubicBezTo>
                      <a:cubicBezTo>
                        <a:pt x="0" y="3162"/>
                        <a:pt x="65" y="3317"/>
                        <a:pt x="205" y="3436"/>
                      </a:cubicBezTo>
                      <a:cubicBezTo>
                        <a:pt x="332" y="3544"/>
                        <a:pt x="477" y="3585"/>
                        <a:pt x="549" y="3540"/>
                      </a:cubicBezTo>
                      <a:cubicBezTo>
                        <a:pt x="550" y="3541"/>
                        <a:pt x="550" y="3541"/>
                        <a:pt x="550" y="3541"/>
                      </a:cubicBezTo>
                      <a:cubicBezTo>
                        <a:pt x="553" y="3537"/>
                        <a:pt x="553" y="3537"/>
                        <a:pt x="553" y="3537"/>
                      </a:cubicBezTo>
                      <a:cubicBezTo>
                        <a:pt x="560" y="3533"/>
                        <a:pt x="565" y="3528"/>
                        <a:pt x="570" y="3522"/>
                      </a:cubicBezTo>
                      <a:cubicBezTo>
                        <a:pt x="572" y="3520"/>
                        <a:pt x="574" y="3518"/>
                        <a:pt x="575" y="3516"/>
                      </a:cubicBezTo>
                      <a:lnTo>
                        <a:pt x="3637" y="4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8" name="Freeform 12"/>
                <p:cNvSpPr/>
                <p:nvPr/>
              </p:nvSpPr>
              <p:spPr bwMode="auto">
                <a:xfrm>
                  <a:off x="3668410" y="3521460"/>
                  <a:ext cx="411112" cy="2598444"/>
                </a:xfrm>
                <a:custGeom>
                  <a:gdLst>
                    <a:gd name="T0" fmla="*/ 667 w 719"/>
                    <a:gd name="T1" fmla="*/ 4334 h 4542"/>
                    <a:gd name="T2" fmla="*/ 666 w 719"/>
                    <a:gd name="T3" fmla="*/ 4326 h 4542"/>
                    <a:gd name="T4" fmla="*/ 719 w 719"/>
                    <a:gd name="T5" fmla="*/ 8 h 4542"/>
                    <a:gd name="T6" fmla="*/ 56 w 719"/>
                    <a:gd name="T7" fmla="*/ 0 h 4542"/>
                    <a:gd name="T8" fmla="*/ 2 w 719"/>
                    <a:gd name="T9" fmla="*/ 4354 h 4542"/>
                    <a:gd name="T10" fmla="*/ 4 w 719"/>
                    <a:gd name="T11" fmla="*/ 4354 h 4542"/>
                    <a:gd name="T12" fmla="*/ 1 w 719"/>
                    <a:gd name="T13" fmla="*/ 4383 h 4542"/>
                    <a:gd name="T14" fmla="*/ 347 w 719"/>
                    <a:gd name="T15" fmla="*/ 4529 h 4542"/>
                    <a:gd name="T16" fmla="*/ 665 w 719"/>
                    <a:gd name="T17" fmla="*/ 4362 h 4542"/>
                    <a:gd name="T18" fmla="*/ 666 w 719"/>
                    <a:gd name="T19" fmla="*/ 4362 h 4542"/>
                    <a:gd name="T20" fmla="*/ 666 w 719"/>
                    <a:gd name="T21" fmla="*/ 4357 h 4542"/>
                    <a:gd name="T22" fmla="*/ 667 w 719"/>
                    <a:gd name="T23" fmla="*/ 4334 h 454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19" h="4542">
                      <a:moveTo>
                        <a:pt x="667" y="4334"/>
                      </a:moveTo>
                      <a:cubicBezTo>
                        <a:pt x="667" y="4332"/>
                        <a:pt x="667" y="4329"/>
                        <a:pt x="666" y="4326"/>
                      </a:cubicBezTo>
                      <a:cubicBezTo>
                        <a:pt x="719" y="8"/>
                        <a:pt x="719" y="8"/>
                        <a:pt x="719" y="8"/>
                      </a:cubicBezTo>
                      <a:cubicBezTo>
                        <a:pt x="56" y="0"/>
                        <a:pt x="56" y="0"/>
                        <a:pt x="56" y="0"/>
                      </a:cubicBezTo>
                      <a:cubicBezTo>
                        <a:pt x="2" y="4354"/>
                        <a:pt x="2" y="4354"/>
                        <a:pt x="2" y="4354"/>
                      </a:cubicBezTo>
                      <a:cubicBezTo>
                        <a:pt x="4" y="4354"/>
                        <a:pt x="4" y="4354"/>
                        <a:pt x="4" y="4354"/>
                      </a:cubicBezTo>
                      <a:cubicBezTo>
                        <a:pt x="1" y="4364"/>
                        <a:pt x="0" y="4373"/>
                        <a:pt x="1" y="4383"/>
                      </a:cubicBezTo>
                      <a:cubicBezTo>
                        <a:pt x="8" y="4477"/>
                        <a:pt x="163" y="4542"/>
                        <a:pt x="347" y="4529"/>
                      </a:cubicBezTo>
                      <a:cubicBezTo>
                        <a:pt x="512" y="4517"/>
                        <a:pt x="645" y="4445"/>
                        <a:pt x="665" y="4362"/>
                      </a:cubicBezTo>
                      <a:cubicBezTo>
                        <a:pt x="666" y="4362"/>
                        <a:pt x="666" y="4362"/>
                        <a:pt x="666" y="4362"/>
                      </a:cubicBezTo>
                      <a:cubicBezTo>
                        <a:pt x="666" y="4357"/>
                        <a:pt x="666" y="4357"/>
                        <a:pt x="666" y="4357"/>
                      </a:cubicBezTo>
                      <a:cubicBezTo>
                        <a:pt x="667" y="4350"/>
                        <a:pt x="668" y="4342"/>
                        <a:pt x="667" y="433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19" name="Group 13"/>
              <p:cNvGrpSpPr/>
              <p:nvPr/>
            </p:nvGrpSpPr>
            <p:grpSpPr>
              <a:xfrm>
                <a:off x="7876695" y="2814767"/>
                <a:ext cx="2864422" cy="2524359"/>
                <a:chOff x="2428395" y="3348392"/>
                <a:chExt cx="2864422" cy="2524359"/>
              </a:xfrm>
              <a:solidFill>
                <a:schemeClr val="tx1">
                  <a:alpha val="50000"/>
                </a:schemeClr>
              </a:solidFill>
            </p:grpSpPr>
            <p:sp>
              <p:nvSpPr>
                <p:cNvPr id="20" name="Freeform 14"/>
                <p:cNvSpPr/>
                <p:nvPr/>
              </p:nvSpPr>
              <p:spPr bwMode="auto">
                <a:xfrm>
                  <a:off x="2428395" y="4143896"/>
                  <a:ext cx="1392436" cy="1374218"/>
                </a:xfrm>
                <a:custGeom>
                  <a:gdLst>
                    <a:gd name="T0" fmla="*/ 0 w 2434"/>
                    <a:gd name="T1" fmla="*/ 1956 h 2402"/>
                    <a:gd name="T2" fmla="*/ 492 w 2434"/>
                    <a:gd name="T3" fmla="*/ 2402 h 2402"/>
                    <a:gd name="T4" fmla="*/ 2434 w 2434"/>
                    <a:gd name="T5" fmla="*/ 470 h 2402"/>
                    <a:gd name="T6" fmla="*/ 1966 w 2434"/>
                    <a:gd name="T7" fmla="*/ 0 h 2402"/>
                    <a:gd name="T8" fmla="*/ 0 w 2434"/>
                    <a:gd name="T9" fmla="*/ 1956 h 240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34" h="2402">
                      <a:moveTo>
                        <a:pt x="0" y="1956"/>
                      </a:moveTo>
                      <a:cubicBezTo>
                        <a:pt x="90" y="2246"/>
                        <a:pt x="246" y="2330"/>
                        <a:pt x="492" y="2402"/>
                      </a:cubicBezTo>
                      <a:cubicBezTo>
                        <a:pt x="2434" y="470"/>
                        <a:pt x="2434" y="470"/>
                        <a:pt x="2434" y="470"/>
                      </a:cubicBezTo>
                      <a:cubicBezTo>
                        <a:pt x="1966" y="0"/>
                        <a:pt x="1966" y="0"/>
                        <a:pt x="1966" y="0"/>
                      </a:cubicBezTo>
                      <a:lnTo>
                        <a:pt x="0" y="195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1" name="Freeform 15"/>
                <p:cNvSpPr/>
                <p:nvPr/>
              </p:nvSpPr>
              <p:spPr bwMode="auto">
                <a:xfrm>
                  <a:off x="3877913" y="4151183"/>
                  <a:ext cx="1414904" cy="1392435"/>
                </a:xfrm>
                <a:custGeom>
                  <a:gdLst>
                    <a:gd name="T0" fmla="*/ 468 w 2473"/>
                    <a:gd name="T1" fmla="*/ 0 h 2434"/>
                    <a:gd name="T2" fmla="*/ 0 w 2473"/>
                    <a:gd name="T3" fmla="*/ 470 h 2434"/>
                    <a:gd name="T4" fmla="*/ 1974 w 2473"/>
                    <a:gd name="T5" fmla="*/ 2434 h 2434"/>
                    <a:gd name="T6" fmla="*/ 2473 w 2473"/>
                    <a:gd name="T7" fmla="*/ 1994 h 2434"/>
                    <a:gd name="T8" fmla="*/ 468 w 2473"/>
                    <a:gd name="T9" fmla="*/ 0 h 243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73" h="2434">
                      <a:moveTo>
                        <a:pt x="468" y="0"/>
                      </a:move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1974" y="2434"/>
                        <a:pt x="1974" y="2434"/>
                        <a:pt x="1974" y="2434"/>
                      </a:cubicBezTo>
                      <a:cubicBezTo>
                        <a:pt x="2200" y="2366"/>
                        <a:pt x="2332" y="2258"/>
                        <a:pt x="2473" y="1994"/>
                      </a:cubicBezTo>
                      <a:lnTo>
                        <a:pt x="468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4" name="Freeform 16"/>
                <p:cNvSpPr/>
                <p:nvPr/>
              </p:nvSpPr>
              <p:spPr bwMode="auto">
                <a:xfrm>
                  <a:off x="3670232" y="3348392"/>
                  <a:ext cx="409290" cy="2524359"/>
                </a:xfrm>
                <a:custGeom>
                  <a:gdLst>
                    <a:gd name="T0" fmla="*/ 0 w 715"/>
                    <a:gd name="T1" fmla="*/ 4252 h 4412"/>
                    <a:gd name="T2" fmla="*/ 663 w 715"/>
                    <a:gd name="T3" fmla="*/ 4275 h 4412"/>
                    <a:gd name="T4" fmla="*/ 715 w 715"/>
                    <a:gd name="T5" fmla="*/ 9 h 4412"/>
                    <a:gd name="T6" fmla="*/ 52 w 715"/>
                    <a:gd name="T7" fmla="*/ 0 h 4412"/>
                    <a:gd name="T8" fmla="*/ 0 w 715"/>
                    <a:gd name="T9" fmla="*/ 4252 h 44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15" h="4412">
                      <a:moveTo>
                        <a:pt x="0" y="4252"/>
                      </a:moveTo>
                      <a:cubicBezTo>
                        <a:pt x="196" y="4412"/>
                        <a:pt x="476" y="4402"/>
                        <a:pt x="663" y="4275"/>
                      </a:cubicBezTo>
                      <a:cubicBezTo>
                        <a:pt x="715" y="9"/>
                        <a:pt x="715" y="9"/>
                        <a:pt x="715" y="9"/>
                      </a:cubicBezTo>
                      <a:cubicBezTo>
                        <a:pt x="52" y="0"/>
                        <a:pt x="52" y="0"/>
                        <a:pt x="52" y="0"/>
                      </a:cubicBezTo>
                      <a:lnTo>
                        <a:pt x="0" y="42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5" name="Group 17"/>
              <p:cNvGrpSpPr/>
              <p:nvPr/>
            </p:nvGrpSpPr>
            <p:grpSpPr>
              <a:xfrm>
                <a:off x="7565173" y="1668270"/>
                <a:ext cx="3500825" cy="3500217"/>
                <a:chOff x="2116873" y="2201895"/>
                <a:chExt cx="3500825" cy="3500217"/>
              </a:xfrm>
            </p:grpSpPr>
            <p:sp>
              <p:nvSpPr>
                <p:cNvPr id="24" name="Oval 11"/>
                <p:cNvSpPr>
                  <a:spLocks noChangeArrowheads="1"/>
                </p:cNvSpPr>
                <p:nvPr/>
              </p:nvSpPr>
              <p:spPr bwMode="auto">
                <a:xfrm>
                  <a:off x="2116873" y="2201895"/>
                  <a:ext cx="3500825" cy="3500217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7" name="Oval 12"/>
                <p:cNvSpPr>
                  <a:spLocks noChangeArrowheads="1"/>
                </p:cNvSpPr>
                <p:nvPr/>
              </p:nvSpPr>
              <p:spPr bwMode="auto">
                <a:xfrm>
                  <a:off x="2377993" y="2463014"/>
                  <a:ext cx="2979193" cy="2978585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8" name="Oval 13"/>
                <p:cNvSpPr>
                  <a:spLocks noChangeArrowheads="1"/>
                </p:cNvSpPr>
                <p:nvPr/>
              </p:nvSpPr>
              <p:spPr bwMode="auto">
                <a:xfrm>
                  <a:off x="2693765" y="2778180"/>
                  <a:ext cx="2347648" cy="2347648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9" name="Oval 14"/>
                <p:cNvSpPr>
                  <a:spLocks noChangeArrowheads="1"/>
                </p:cNvSpPr>
                <p:nvPr/>
              </p:nvSpPr>
              <p:spPr bwMode="auto">
                <a:xfrm>
                  <a:off x="2996179" y="3079985"/>
                  <a:ext cx="1742822" cy="1744036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8" name="Oval 15"/>
                <p:cNvSpPr>
                  <a:spLocks noChangeArrowheads="1"/>
                </p:cNvSpPr>
                <p:nvPr/>
              </p:nvSpPr>
              <p:spPr bwMode="auto">
                <a:xfrm>
                  <a:off x="3284018" y="3368432"/>
                  <a:ext cx="1166537" cy="1167144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9" name="Oval 16"/>
                <p:cNvSpPr>
                  <a:spLocks noChangeArrowheads="1"/>
                </p:cNvSpPr>
                <p:nvPr/>
              </p:nvSpPr>
              <p:spPr bwMode="auto">
                <a:xfrm>
                  <a:off x="3530563" y="3615584"/>
                  <a:ext cx="672839" cy="67283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31" name="Oval 17"/>
                <p:cNvSpPr>
                  <a:spLocks noChangeArrowheads="1"/>
                </p:cNvSpPr>
                <p:nvPr/>
              </p:nvSpPr>
              <p:spPr bwMode="auto">
                <a:xfrm>
                  <a:off x="3709096" y="3794117"/>
                  <a:ext cx="315773" cy="315773"/>
                </a:xfrm>
                <a:prstGeom prst="ellipse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</p:grpSp>
        <p:grpSp>
          <p:nvGrpSpPr>
            <p:cNvPr id="32" name="Group 25"/>
            <p:cNvGrpSpPr/>
            <p:nvPr/>
          </p:nvGrpSpPr>
          <p:grpSpPr>
            <a:xfrm rot="840000">
              <a:off x="10023" y="1597"/>
              <a:ext cx="2214" cy="2262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0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1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2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6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7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8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3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4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42" name="Group 34"/>
            <p:cNvGrpSpPr/>
            <p:nvPr/>
          </p:nvGrpSpPr>
          <p:grpSpPr>
            <a:xfrm rot="20700000">
              <a:off x="8166" y="2555"/>
              <a:ext cx="2622" cy="2679"/>
              <a:chOff x="5920323" y="2302554"/>
              <a:chExt cx="2180669" cy="2227927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5" name="Freeform 21"/>
              <p:cNvSpPr/>
              <p:nvPr/>
            </p:nvSpPr>
            <p:spPr bwMode="auto">
              <a:xfrm>
                <a:off x="7879324" y="4300937"/>
                <a:ext cx="221668" cy="229544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2" name="Freeform 22"/>
              <p:cNvSpPr/>
              <p:nvPr/>
            </p:nvSpPr>
            <p:spPr bwMode="auto">
              <a:xfrm>
                <a:off x="7375227" y="3756332"/>
                <a:ext cx="554732" cy="640248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6" name="Freeform 23"/>
              <p:cNvSpPr/>
              <p:nvPr/>
            </p:nvSpPr>
            <p:spPr bwMode="auto">
              <a:xfrm>
                <a:off x="7363975" y="3746206"/>
                <a:ext cx="155280" cy="247548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6" name="Freeform 24"/>
              <p:cNvSpPr/>
              <p:nvPr/>
            </p:nvSpPr>
            <p:spPr bwMode="auto">
              <a:xfrm>
                <a:off x="5920323" y="2783021"/>
                <a:ext cx="534478" cy="459088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7" name="Freeform 25"/>
              <p:cNvSpPr/>
              <p:nvPr/>
            </p:nvSpPr>
            <p:spPr bwMode="auto">
              <a:xfrm>
                <a:off x="6315274" y="2361065"/>
                <a:ext cx="198038" cy="517599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8" name="Freeform 26"/>
              <p:cNvSpPr/>
              <p:nvPr/>
            </p:nvSpPr>
            <p:spPr bwMode="auto">
              <a:xfrm>
                <a:off x="6053930" y="2855670"/>
                <a:ext cx="569359" cy="690883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9" name="Freeform 27"/>
              <p:cNvSpPr/>
              <p:nvPr/>
            </p:nvSpPr>
            <p:spPr bwMode="auto">
              <a:xfrm>
                <a:off x="6363658" y="2302554"/>
                <a:ext cx="541229" cy="755020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0" name="Freeform 28"/>
              <p:cNvSpPr/>
              <p:nvPr/>
            </p:nvSpPr>
            <p:spPr bwMode="auto">
              <a:xfrm>
                <a:off x="6451425" y="2878664"/>
                <a:ext cx="1019446" cy="1046451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51" name="Group 43"/>
            <p:cNvGrpSpPr/>
            <p:nvPr/>
          </p:nvGrpSpPr>
          <p:grpSpPr>
            <a:xfrm rot="240000">
              <a:off x="8420" y="1198"/>
              <a:ext cx="2838" cy="2900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52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3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4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5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6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7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8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9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</p:grpSp>
      <p:sp>
        <p:nvSpPr>
          <p:cNvPr id="78" name="TextBox 13"/>
          <p:cNvSpPr txBox="1"/>
          <p:nvPr/>
        </p:nvSpPr>
        <p:spPr>
          <a:xfrm>
            <a:off x="4633595" y="1741805"/>
            <a:ext cx="3062605" cy="368300"/>
          </a:xfrm>
          <a:prstGeom prst="rect">
            <a:avLst/>
          </a:prstGeom>
          <a:noFill/>
          <a:ln w="9525">
            <a:solidFill>
              <a:srgbClr val="2B3E4F">
                <a:alpha val="48000"/>
              </a:srgb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/>
                </a:solidFill>
                <a:sym typeface="+mn-ea"/>
              </a:rPr>
              <a:t>Specific - </a:t>
            </a:r>
            <a:r>
              <a:rPr lang="zh-CN" altLang="en-US">
                <a:solidFill>
                  <a:schemeClr val="bg1"/>
                </a:solidFill>
                <a:sym typeface="+mn-ea"/>
              </a:rPr>
              <a:t>明确性</a:t>
            </a:r>
            <a:endParaRPr lang="zh-CN" altLang="en-US" b="1" smtClean="0">
              <a:solidFill>
                <a:schemeClr val="bg1"/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67" name="TextBox 13"/>
          <p:cNvSpPr txBox="1"/>
          <p:nvPr/>
        </p:nvSpPr>
        <p:spPr>
          <a:xfrm>
            <a:off x="4565015" y="1820545"/>
            <a:ext cx="3062605" cy="368300"/>
          </a:xfrm>
          <a:prstGeom prst="rect">
            <a:avLst/>
          </a:prstGeom>
          <a:solidFill>
            <a:schemeClr val="tx1">
              <a:lumMod val="75000"/>
              <a:lumOff val="25000"/>
              <a:alpha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bg1"/>
                </a:solidFill>
                <a:sym typeface="+mn-ea"/>
              </a:rPr>
              <a:t>Achievable - </a:t>
            </a:r>
            <a:r>
              <a:rPr lang="zh-CN" altLang="en-US" b="1">
                <a:solidFill>
                  <a:schemeClr val="bg1"/>
                </a:solidFill>
                <a:sym typeface="+mn-ea"/>
              </a:rPr>
              <a:t>可达成</a:t>
            </a:r>
            <a:endParaRPr lang="zh-CN" altLang="en-US" b="1" smtClean="0">
              <a:solidFill>
                <a:schemeClr val="bg1"/>
              </a:solidFill>
              <a:latin typeface="+mn-ea"/>
              <a:ea typeface="+mn-ea"/>
              <a:sym typeface="+mn-ea"/>
            </a:endParaRPr>
          </a:p>
        </p:txBody>
      </p:sp>
      <p:grpSp>
        <p:nvGrpSpPr>
          <p:cNvPr id="70" name="组合 69"/>
          <p:cNvGrpSpPr/>
          <p:nvPr/>
        </p:nvGrpSpPr>
        <p:grpSpPr>
          <a:xfrm>
            <a:off x="4722495" y="2971800"/>
            <a:ext cx="3070860" cy="1620520"/>
            <a:chOff x="7336" y="4349"/>
            <a:chExt cx="4836" cy="2552"/>
          </a:xfrm>
        </p:grpSpPr>
        <p:sp>
          <p:nvSpPr>
            <p:cNvPr id="60" name="MH_SubTitle_2"/>
            <p:cNvSpPr/>
            <p:nvPr>
              <p:custDataLst>
                <p:tags r:id="rId3"/>
              </p:custDataLst>
            </p:nvPr>
          </p:nvSpPr>
          <p:spPr>
            <a:xfrm>
              <a:off x="7336" y="4896"/>
              <a:ext cx="4836" cy="2005"/>
            </a:xfrm>
            <a:custGeom>
              <a:gdLst>
                <a:gd name="connsiteX0" fmla="*/ 0 w 1674206"/>
                <a:gd name="connsiteY0" fmla="*/ 0 h 775493"/>
                <a:gd name="connsiteX1" fmla="*/ 1240155 w 1674206"/>
                <a:gd name="connsiteY1" fmla="*/ 0 h 775493"/>
                <a:gd name="connsiteX2" fmla="*/ 1674206 w 1674206"/>
                <a:gd name="connsiteY2" fmla="*/ 387747 h 775493"/>
                <a:gd name="connsiteX3" fmla="*/ 1240155 w 1674206"/>
                <a:gd name="connsiteY3" fmla="*/ 775493 h 775493"/>
                <a:gd name="connsiteX4" fmla="*/ 0 w 1674206"/>
                <a:gd name="connsiteY4" fmla="*/ 775493 h 775493"/>
                <a:gd name="connsiteX5" fmla="*/ 434051 w 1674206"/>
                <a:gd name="connsiteY5" fmla="*/ 387747 h 7754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4205" h="775493">
                  <a:moveTo>
                    <a:pt x="0" y="0"/>
                  </a:moveTo>
                  <a:lnTo>
                    <a:pt x="1240155" y="0"/>
                  </a:lnTo>
                  <a:lnTo>
                    <a:pt x="1674206" y="387747"/>
                  </a:lnTo>
                  <a:lnTo>
                    <a:pt x="1240155" y="775493"/>
                  </a:lnTo>
                  <a:lnTo>
                    <a:pt x="0" y="775493"/>
                  </a:lnTo>
                  <a:lnTo>
                    <a:pt x="434051" y="387747"/>
                  </a:ln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404910" tIns="0" rIns="188960" bIns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500">
                <a:solidFill>
                  <a:srgbClr val="FFFFFF"/>
                </a:solidFill>
                <a:cs typeface="+mn-ea"/>
                <a:sym typeface="+mn-lt"/>
              </a:endParaRPr>
            </a:p>
          </p:txBody>
        </p:sp>
        <p:sp>
          <p:nvSpPr>
            <p:cNvPr id="61" name="MH_Other_2"/>
            <p:cNvSpPr/>
            <p:nvPr>
              <p:custDataLst>
                <p:tags r:id="rId4"/>
              </p:custDataLst>
            </p:nvPr>
          </p:nvSpPr>
          <p:spPr>
            <a:xfrm>
              <a:off x="7863" y="4349"/>
              <a:ext cx="1005" cy="987"/>
            </a:xfrm>
            <a:prstGeom prst="ellipse">
              <a:avLst/>
            </a:prstGeom>
            <a:solidFill>
              <a:srgbClr val="FFFFFF"/>
            </a:solidFill>
            <a:ln w="25400">
              <a:solidFill>
                <a:srgbClr val="C00000"/>
              </a:solidFill>
            </a:ln>
            <a:effectLst>
              <a:outerShdw blurRad="63500" dist="508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2400" b="1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2</a:t>
              </a:r>
              <a:endParaRPr lang="en-US" altLang="zh-CN" sz="24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69" name="组合 68"/>
          <p:cNvGrpSpPr/>
          <p:nvPr/>
        </p:nvGrpSpPr>
        <p:grpSpPr>
          <a:xfrm>
            <a:off x="7793990" y="2972435"/>
            <a:ext cx="3207385" cy="1620520"/>
            <a:chOff x="10983" y="4349"/>
            <a:chExt cx="5051" cy="2552"/>
          </a:xfrm>
        </p:grpSpPr>
        <p:sp>
          <p:nvSpPr>
            <p:cNvPr id="62" name="MH_SubTitle_3"/>
            <p:cNvSpPr/>
            <p:nvPr>
              <p:custDataLst>
                <p:tags r:id="rId5"/>
              </p:custDataLst>
            </p:nvPr>
          </p:nvSpPr>
          <p:spPr>
            <a:xfrm>
              <a:off x="10983" y="4896"/>
              <a:ext cx="5051" cy="2005"/>
            </a:xfrm>
            <a:custGeom>
              <a:gdLst>
                <a:gd name="connsiteX0" fmla="*/ 0 w 1674206"/>
                <a:gd name="connsiteY0" fmla="*/ 0 h 775493"/>
                <a:gd name="connsiteX1" fmla="*/ 1240155 w 1674206"/>
                <a:gd name="connsiteY1" fmla="*/ 0 h 775493"/>
                <a:gd name="connsiteX2" fmla="*/ 1674206 w 1674206"/>
                <a:gd name="connsiteY2" fmla="*/ 387747 h 775493"/>
                <a:gd name="connsiteX3" fmla="*/ 1240155 w 1674206"/>
                <a:gd name="connsiteY3" fmla="*/ 775493 h 775493"/>
                <a:gd name="connsiteX4" fmla="*/ 0 w 1674206"/>
                <a:gd name="connsiteY4" fmla="*/ 775493 h 775493"/>
                <a:gd name="connsiteX5" fmla="*/ 434051 w 1674206"/>
                <a:gd name="connsiteY5" fmla="*/ 387747 h 7754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74205" h="775493">
                  <a:moveTo>
                    <a:pt x="0" y="0"/>
                  </a:moveTo>
                  <a:lnTo>
                    <a:pt x="1240155" y="0"/>
                  </a:lnTo>
                  <a:lnTo>
                    <a:pt x="1674206" y="387747"/>
                  </a:lnTo>
                  <a:lnTo>
                    <a:pt x="1240155" y="775493"/>
                  </a:lnTo>
                  <a:lnTo>
                    <a:pt x="0" y="775493"/>
                  </a:lnTo>
                  <a:lnTo>
                    <a:pt x="434051" y="387747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404910" tIns="0" rIns="188960" bIns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50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63" name="MH_Other_3"/>
            <p:cNvSpPr/>
            <p:nvPr>
              <p:custDataLst>
                <p:tags r:id="rId6"/>
              </p:custDataLst>
            </p:nvPr>
          </p:nvSpPr>
          <p:spPr>
            <a:xfrm>
              <a:off x="11511" y="4349"/>
              <a:ext cx="1005" cy="987"/>
            </a:xfrm>
            <a:prstGeom prst="ellipse">
              <a:avLst/>
            </a:prstGeom>
            <a:solidFill>
              <a:srgbClr val="FFFFFF"/>
            </a:solidFill>
            <a:ln w="25400">
              <a:solidFill>
                <a:srgbClr val="595959"/>
              </a:solidFill>
            </a:ln>
            <a:effectLst>
              <a:outerShdw blurRad="63500" dist="508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2400" b="1">
                  <a:solidFill>
                    <a:schemeClr val="tx1">
                      <a:lumMod val="75000"/>
                      <a:lumOff val="25000"/>
                    </a:schemeClr>
                  </a:solidFill>
                  <a:cs typeface="+mn-ea"/>
                  <a:sym typeface="+mn-lt"/>
                </a:rPr>
                <a:t>3</a:t>
              </a:r>
              <a:endParaRPr lang="en-US" altLang="zh-CN" sz="2400" b="1">
                <a:solidFill>
                  <a:schemeClr val="tx1">
                    <a:lumMod val="75000"/>
                    <a:lumOff val="25000"/>
                  </a:schemeClr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75" name="组合 74"/>
          <p:cNvGrpSpPr/>
          <p:nvPr/>
        </p:nvGrpSpPr>
        <p:grpSpPr>
          <a:xfrm>
            <a:off x="1540510" y="2971800"/>
            <a:ext cx="3058795" cy="1620520"/>
            <a:chOff x="3146" y="4769"/>
            <a:chExt cx="4817" cy="2552"/>
          </a:xfrm>
        </p:grpSpPr>
        <p:grpSp>
          <p:nvGrpSpPr>
            <p:cNvPr id="71" name="组合 70"/>
            <p:cNvGrpSpPr/>
            <p:nvPr/>
          </p:nvGrpSpPr>
          <p:grpSpPr>
            <a:xfrm>
              <a:off x="3146" y="4769"/>
              <a:ext cx="4817" cy="2552"/>
              <a:chOff x="3146" y="4349"/>
              <a:chExt cx="4817" cy="2552"/>
            </a:xfrm>
          </p:grpSpPr>
          <p:sp>
            <p:nvSpPr>
              <p:cNvPr id="2" name="MH_SubTitle_1"/>
              <p:cNvSpPr/>
              <p:nvPr>
                <p:custDataLst>
                  <p:tags r:id="rId7"/>
                </p:custDataLst>
              </p:nvPr>
            </p:nvSpPr>
            <p:spPr>
              <a:xfrm>
                <a:off x="3146" y="4896"/>
                <a:ext cx="4817" cy="2005"/>
              </a:xfrm>
              <a:custGeom>
                <a:gdLst>
                  <a:gd name="connsiteX0" fmla="*/ 0 w 1674206"/>
                  <a:gd name="connsiteY0" fmla="*/ 0 h 775493"/>
                  <a:gd name="connsiteX1" fmla="*/ 1240155 w 1674206"/>
                  <a:gd name="connsiteY1" fmla="*/ 0 h 775493"/>
                  <a:gd name="connsiteX2" fmla="*/ 1674206 w 1674206"/>
                  <a:gd name="connsiteY2" fmla="*/ 387747 h 775493"/>
                  <a:gd name="connsiteX3" fmla="*/ 1240155 w 1674206"/>
                  <a:gd name="connsiteY3" fmla="*/ 775493 h 775493"/>
                  <a:gd name="connsiteX4" fmla="*/ 0 w 1674206"/>
                  <a:gd name="connsiteY4" fmla="*/ 775493 h 775493"/>
                  <a:gd name="connsiteX5" fmla="*/ 434051 w 1674206"/>
                  <a:gd name="connsiteY5" fmla="*/ 387747 h 7754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674205" h="775493">
                    <a:moveTo>
                      <a:pt x="0" y="0"/>
                    </a:moveTo>
                    <a:lnTo>
                      <a:pt x="1240155" y="0"/>
                    </a:lnTo>
                    <a:lnTo>
                      <a:pt x="1674206" y="387747"/>
                    </a:lnTo>
                    <a:lnTo>
                      <a:pt x="1240155" y="775493"/>
                    </a:lnTo>
                    <a:lnTo>
                      <a:pt x="0" y="775493"/>
                    </a:lnTo>
                    <a:lnTo>
                      <a:pt x="434051" y="387747"/>
                    </a:lnTo>
                    <a:close/>
                  </a:path>
                </a:pathLst>
              </a:custGeom>
              <a:solidFill>
                <a:srgbClr val="0070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404910" tIns="0" rIns="188960" bIns="0" anchor="ctr">
                <a:norm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1500">
                  <a:solidFill>
                    <a:schemeClr val="bg1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44" name="MH_Other_1"/>
              <p:cNvSpPr/>
              <p:nvPr>
                <p:custDataLst>
                  <p:tags r:id="rId8"/>
                </p:custDataLst>
              </p:nvPr>
            </p:nvSpPr>
            <p:spPr>
              <a:xfrm>
                <a:off x="3656" y="4349"/>
                <a:ext cx="1005" cy="987"/>
              </a:xfrm>
              <a:prstGeom prst="ellipse">
                <a:avLst/>
              </a:prstGeom>
              <a:solidFill>
                <a:srgbClr val="FFFFFF"/>
              </a:solidFill>
              <a:ln w="25400">
                <a:solidFill>
                  <a:srgbClr val="0070C0"/>
                </a:solidFill>
              </a:ln>
              <a:effectLst>
                <a:outerShdw blurRad="63500" dist="508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r>
                  <a:rPr lang="en-US" altLang="zh-CN" sz="2400" b="1">
                    <a:solidFill>
                      <a:srgbClr val="2F4DC5"/>
                    </a:solidFill>
                    <a:cs typeface="+mn-ea"/>
                    <a:sym typeface="+mn-lt"/>
                  </a:rPr>
                  <a:t>1</a:t>
                </a:r>
                <a:endParaRPr lang="en-US" altLang="zh-CN" sz="2400" b="1">
                  <a:solidFill>
                    <a:srgbClr val="2F4DC5"/>
                  </a:solidFill>
                  <a:cs typeface="+mn-ea"/>
                  <a:sym typeface="+mn-lt"/>
                </a:endParaRPr>
              </a:p>
            </p:txBody>
          </p:sp>
        </p:grpSp>
        <p:sp>
          <p:nvSpPr>
            <p:cNvPr id="72" name="文本框 71"/>
            <p:cNvSpPr txBox="1"/>
            <p:nvPr/>
          </p:nvSpPr>
          <p:spPr>
            <a:xfrm>
              <a:off x="4405" y="5641"/>
              <a:ext cx="2857" cy="1537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/>
              </a:pPr>
              <a:r>
                <a:rPr lang="zh-CN" altLang="en-US" sz="1200">
                  <a:solidFill>
                    <a:schemeClr val="bg1"/>
                  </a:solidFill>
                  <a:cs typeface="+mn-ea"/>
                  <a:sym typeface="+mn-lt"/>
                </a:rPr>
                <a:t>领导者应该更多的吸纳下属来参与目标制定的过程，即便是团队整体的目标。</a:t>
              </a:r>
              <a:endParaRPr lang="zh-CN" altLang="en-US" sz="120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74" name="TextBox 17"/>
          <p:cNvSpPr txBox="1"/>
          <p:nvPr/>
        </p:nvSpPr>
        <p:spPr>
          <a:xfrm>
            <a:off x="1579245" y="4825365"/>
            <a:ext cx="2985770" cy="13646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15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目标要根据企业的资源、人员技能和管理流程配备程度来设计，要保证目标是可以达成的要能够被执行人所接受的。也就是目标要通过努力可以实现，不能过低和偏高，偏低了无意义，偏高了实现不了；</a:t>
            </a:r>
            <a:endParaRPr lang="en-US" sz="115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76" name="文本框 75"/>
          <p:cNvSpPr txBox="1"/>
          <p:nvPr/>
        </p:nvSpPr>
        <p:spPr>
          <a:xfrm>
            <a:off x="5467985" y="3525520"/>
            <a:ext cx="1979295" cy="9759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200">
                <a:solidFill>
                  <a:schemeClr val="bg1"/>
                </a:solidFill>
                <a:cs typeface="+mn-ea"/>
                <a:sym typeface="+mn-lt"/>
              </a:rPr>
              <a:t>“接到公司招聘方案的书面通知后，两日内确保30名基层员工通过面试培训并到岗”</a:t>
            </a:r>
            <a:endParaRPr lang="zh-CN" altLang="en-US" sz="12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77" name="TextBox 17"/>
          <p:cNvSpPr txBox="1"/>
          <p:nvPr/>
        </p:nvSpPr>
        <p:spPr>
          <a:xfrm>
            <a:off x="4761230" y="4825365"/>
            <a:ext cx="2807335" cy="13646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US" sz="115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接到公司招聘方案的书面通知后，两日内确保30名基层员工通过面试、培训并到岗”</a:t>
            </a:r>
            <a:endParaRPr lang="en-US" sz="115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171450" indent="-17145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zh-CN" altLang="en-US" sz="115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你</a:t>
            </a:r>
            <a:r>
              <a:rPr lang="en-US" sz="115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觉得这个目标符合“A”的原则吗?</a:t>
            </a:r>
            <a:endParaRPr lang="en-US" sz="115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marL="171450" indent="-17145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en-US" sz="115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这个目标存在什么问题呢?</a:t>
            </a:r>
            <a:endParaRPr lang="en-US" sz="115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79" name="文本框 78"/>
          <p:cNvSpPr txBox="1"/>
          <p:nvPr/>
        </p:nvSpPr>
        <p:spPr>
          <a:xfrm>
            <a:off x="8668385" y="3578225"/>
            <a:ext cx="1855470" cy="7550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200">
                <a:solidFill>
                  <a:schemeClr val="bg1"/>
                </a:solidFill>
                <a:cs typeface="+mn-ea"/>
                <a:sym typeface="+mn-lt"/>
              </a:rPr>
              <a:t>30名基层员工的招聘、培训及录用，两天是否能够完成呢?</a:t>
            </a:r>
            <a:endParaRPr lang="zh-CN" altLang="en-US" sz="12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0" name="TextBox 17"/>
          <p:cNvSpPr txBox="1"/>
          <p:nvPr/>
        </p:nvSpPr>
        <p:spPr>
          <a:xfrm>
            <a:off x="7954645" y="4825365"/>
            <a:ext cx="2830830" cy="13646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sz="115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招聘方案、岗位职责、工作流程、 电脑系统的操作等培训至少需要半天的时间，录入指纹、领取工服及更衣柜、办理用餐卡也需要几个小时的时间。那么只有1天的时间能够确保基层员工质量吗?</a:t>
            </a:r>
            <a:endParaRPr lang="en-US" sz="115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文本框 67"/>
          <p:cNvSpPr txBox="1"/>
          <p:nvPr/>
        </p:nvSpPr>
        <p:spPr>
          <a:xfrm>
            <a:off x="5356225" y="709295"/>
            <a:ext cx="1617980" cy="2399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5000">
                <a:solidFill>
                  <a:srgbClr val="C00000"/>
                </a:solidFill>
                <a:latin typeface="Algerian" panose="04020705040a02060702" charset="0"/>
                <a:ea typeface="Adobe 黑体 Std R" panose="020b0400000000000000" charset="-122"/>
                <a:cs typeface="Algerian" panose="04020705040a02060702" charset="0"/>
              </a:rPr>
              <a:t>R</a:t>
            </a:r>
            <a:endParaRPr lang="en-US" altLang="zh-CN" sz="15000">
              <a:solidFill>
                <a:srgbClr val="C00000"/>
              </a:solidFill>
              <a:latin typeface="Algerian" panose="04020705040a02060702" charset="0"/>
              <a:ea typeface="Adobe 黑体 Std R" panose="020b0400000000000000" charset="-122"/>
              <a:cs typeface="Algerian" panose="04020705040a02060702" charset="0"/>
            </a:endParaRPr>
          </a:p>
        </p:txBody>
      </p:sp>
      <p:grpSp>
        <p:nvGrpSpPr>
          <p:cNvPr id="40" name="组合 39"/>
          <p:cNvGrpSpPr/>
          <p:nvPr/>
        </p:nvGrpSpPr>
        <p:grpSpPr>
          <a:xfrm>
            <a:off x="265430" y="267970"/>
            <a:ext cx="438785" cy="622300"/>
            <a:chOff x="418" y="422"/>
            <a:chExt cx="691" cy="980"/>
          </a:xfrm>
          <a:solidFill>
            <a:srgbClr val="0070C0"/>
          </a:solidFill>
        </p:grpSpPr>
        <p:sp>
          <p:nvSpPr>
            <p:cNvPr id="41" name="Freeform 5"/>
            <p:cNvSpPr/>
            <p:nvPr/>
          </p:nvSpPr>
          <p:spPr bwMode="auto">
            <a:xfrm>
              <a:off x="425" y="422"/>
              <a:ext cx="414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6"/>
            <p:cNvSpPr/>
            <p:nvPr/>
          </p:nvSpPr>
          <p:spPr bwMode="auto">
            <a:xfrm>
              <a:off x="695" y="696"/>
              <a:ext cx="414" cy="423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7"/>
            <p:cNvSpPr/>
            <p:nvPr/>
          </p:nvSpPr>
          <p:spPr bwMode="auto">
            <a:xfrm>
              <a:off x="418" y="982"/>
              <a:ext cx="411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cxnSp>
        <p:nvCxnSpPr>
          <p:cNvPr id="45" name="直接连接符 44"/>
          <p:cNvCxnSpPr/>
          <p:nvPr/>
        </p:nvCxnSpPr>
        <p:spPr>
          <a:xfrm>
            <a:off x="874395" y="921385"/>
            <a:ext cx="10248900" cy="0"/>
          </a:xfrm>
          <a:prstGeom prst="line">
            <a:avLst/>
          </a:prstGeom>
          <a:ln w="9525">
            <a:solidFill>
              <a:schemeClr val="tx1">
                <a:lumMod val="65000"/>
                <a:lumOff val="3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矩形 3"/>
          <p:cNvSpPr>
            <a:spLocks noChangeArrowheads="1"/>
          </p:cNvSpPr>
          <p:nvPr/>
        </p:nvSpPr>
        <p:spPr bwMode="auto">
          <a:xfrm>
            <a:off x="789323" y="338657"/>
            <a:ext cx="3279140" cy="548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8760" tIns="59381" rIns="118760" bIns="5938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9pPr>
          </a:lstStyle>
          <a:p>
            <a:pPr algn="l">
              <a:spcBef>
                <a:spcPct val="0"/>
              </a:spcBef>
              <a:buNone/>
            </a:pPr>
            <a:r>
              <a:rPr 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SMART</a:t>
            </a:r>
            <a:r>
              <a:rPr lang="zh-CN" alt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原则（四）</a:t>
            </a:r>
            <a:endParaRPr lang="zh-CN" altLang="en-US" sz="2800" b="1" smtClean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9" name="组合 38"/>
          <p:cNvGrpSpPr/>
          <p:nvPr/>
        </p:nvGrpSpPr>
        <p:grpSpPr>
          <a:xfrm>
            <a:off x="10817225" y="164465"/>
            <a:ext cx="1038860" cy="1056005"/>
            <a:chOff x="8166" y="1198"/>
            <a:chExt cx="5105" cy="5191"/>
          </a:xfrm>
        </p:grpSpPr>
        <p:grpSp>
          <p:nvGrpSpPr>
            <p:cNvPr id="82" name="Group 81"/>
            <p:cNvGrpSpPr/>
            <p:nvPr/>
          </p:nvGrpSpPr>
          <p:grpSpPr>
            <a:xfrm>
              <a:off x="8983" y="2373"/>
              <a:ext cx="4288" cy="4016"/>
              <a:chOff x="7133415" y="1668270"/>
              <a:chExt cx="4322441" cy="4047961"/>
            </a:xfrm>
          </p:grpSpPr>
          <p:grpSp>
            <p:nvGrpSpPr>
              <p:cNvPr id="6" name="Group 9"/>
              <p:cNvGrpSpPr/>
              <p:nvPr/>
            </p:nvGrpSpPr>
            <p:grpSpPr>
              <a:xfrm>
                <a:off x="7133415" y="2987835"/>
                <a:ext cx="4322441" cy="2728396"/>
                <a:chOff x="1685115" y="3521460"/>
                <a:chExt cx="4322441" cy="2728396"/>
              </a:xfrm>
              <a:solidFill>
                <a:schemeClr val="tx1">
                  <a:lumMod val="85000"/>
                  <a:lumOff val="15000"/>
                </a:schemeClr>
              </a:solidFill>
            </p:grpSpPr>
            <p:sp>
              <p:nvSpPr>
                <p:cNvPr id="16" name="Freeform 10"/>
                <p:cNvSpPr/>
                <p:nvPr/>
              </p:nvSpPr>
              <p:spPr bwMode="auto">
                <a:xfrm>
                  <a:off x="3925886" y="4199156"/>
                  <a:ext cx="2081670" cy="2050700"/>
                </a:xfrm>
                <a:custGeom>
                  <a:gdLst>
                    <a:gd name="T0" fmla="*/ 3577 w 3638"/>
                    <a:gd name="T1" fmla="*/ 3090 h 3585"/>
                    <a:gd name="T2" fmla="*/ 3555 w 3638"/>
                    <a:gd name="T3" fmla="*/ 3072 h 3585"/>
                    <a:gd name="T4" fmla="*/ 3556 w 3638"/>
                    <a:gd name="T5" fmla="*/ 3071 h 3585"/>
                    <a:gd name="T6" fmla="*/ 468 w 3638"/>
                    <a:gd name="T7" fmla="*/ 0 h 3585"/>
                    <a:gd name="T8" fmla="*/ 0 w 3638"/>
                    <a:gd name="T9" fmla="*/ 470 h 3585"/>
                    <a:gd name="T10" fmla="*/ 3062 w 3638"/>
                    <a:gd name="T11" fmla="*/ 3516 h 3585"/>
                    <a:gd name="T12" fmla="*/ 3067 w 3638"/>
                    <a:gd name="T13" fmla="*/ 3522 h 3585"/>
                    <a:gd name="T14" fmla="*/ 3084 w 3638"/>
                    <a:gd name="T15" fmla="*/ 3537 h 3585"/>
                    <a:gd name="T16" fmla="*/ 3088 w 3638"/>
                    <a:gd name="T17" fmla="*/ 3541 h 3585"/>
                    <a:gd name="T18" fmla="*/ 3088 w 3638"/>
                    <a:gd name="T19" fmla="*/ 3540 h 3585"/>
                    <a:gd name="T20" fmla="*/ 3432 w 3638"/>
                    <a:gd name="T21" fmla="*/ 3436 h 3585"/>
                    <a:gd name="T22" fmla="*/ 3577 w 3638"/>
                    <a:gd name="T23" fmla="*/ 309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8" h="3585">
                      <a:moveTo>
                        <a:pt x="3577" y="3090"/>
                      </a:moveTo>
                      <a:cubicBezTo>
                        <a:pt x="3570" y="3083"/>
                        <a:pt x="3563" y="3077"/>
                        <a:pt x="3555" y="3072"/>
                      </a:cubicBezTo>
                      <a:cubicBezTo>
                        <a:pt x="3556" y="3071"/>
                        <a:pt x="3556" y="3071"/>
                        <a:pt x="3556" y="3071"/>
                      </a:cubicBezTo>
                      <a:cubicBezTo>
                        <a:pt x="468" y="0"/>
                        <a:pt x="468" y="0"/>
                        <a:pt x="468" y="0"/>
                      </a:cubicBez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3062" y="3516"/>
                        <a:pt x="3062" y="3516"/>
                        <a:pt x="3062" y="3516"/>
                      </a:cubicBezTo>
                      <a:cubicBezTo>
                        <a:pt x="3064" y="3518"/>
                        <a:pt x="3065" y="3520"/>
                        <a:pt x="3067" y="3522"/>
                      </a:cubicBezTo>
                      <a:cubicBezTo>
                        <a:pt x="3072" y="3528"/>
                        <a:pt x="3078" y="3533"/>
                        <a:pt x="3084" y="3537"/>
                      </a:cubicBezTo>
                      <a:cubicBezTo>
                        <a:pt x="3088" y="3541"/>
                        <a:pt x="3088" y="3541"/>
                        <a:pt x="3088" y="3541"/>
                      </a:cubicBezTo>
                      <a:cubicBezTo>
                        <a:pt x="3088" y="3540"/>
                        <a:pt x="3088" y="3540"/>
                        <a:pt x="3088" y="3540"/>
                      </a:cubicBezTo>
                      <a:cubicBezTo>
                        <a:pt x="3160" y="3585"/>
                        <a:pt x="3305" y="3544"/>
                        <a:pt x="3432" y="3436"/>
                      </a:cubicBezTo>
                      <a:cubicBezTo>
                        <a:pt x="3573" y="3317"/>
                        <a:pt x="3638" y="3162"/>
                        <a:pt x="3577" y="309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7" name="Freeform 11"/>
                <p:cNvSpPr/>
                <p:nvPr/>
              </p:nvSpPr>
              <p:spPr bwMode="auto">
                <a:xfrm>
                  <a:off x="1685115" y="4199156"/>
                  <a:ext cx="2081063" cy="2050700"/>
                </a:xfrm>
                <a:custGeom>
                  <a:gdLst>
                    <a:gd name="T0" fmla="*/ 3637 w 3637"/>
                    <a:gd name="T1" fmla="*/ 470 h 3585"/>
                    <a:gd name="T2" fmla="*/ 3169 w 3637"/>
                    <a:gd name="T3" fmla="*/ 0 h 3585"/>
                    <a:gd name="T4" fmla="*/ 82 w 3637"/>
                    <a:gd name="T5" fmla="*/ 3071 h 3585"/>
                    <a:gd name="T6" fmla="*/ 83 w 3637"/>
                    <a:gd name="T7" fmla="*/ 3072 h 3585"/>
                    <a:gd name="T8" fmla="*/ 61 w 3637"/>
                    <a:gd name="T9" fmla="*/ 3090 h 3585"/>
                    <a:gd name="T10" fmla="*/ 205 w 3637"/>
                    <a:gd name="T11" fmla="*/ 3436 h 3585"/>
                    <a:gd name="T12" fmla="*/ 549 w 3637"/>
                    <a:gd name="T13" fmla="*/ 3540 h 3585"/>
                    <a:gd name="T14" fmla="*/ 550 w 3637"/>
                    <a:gd name="T15" fmla="*/ 3541 h 3585"/>
                    <a:gd name="T16" fmla="*/ 553 w 3637"/>
                    <a:gd name="T17" fmla="*/ 3537 h 3585"/>
                    <a:gd name="T18" fmla="*/ 570 w 3637"/>
                    <a:gd name="T19" fmla="*/ 3522 h 3585"/>
                    <a:gd name="T20" fmla="*/ 575 w 3637"/>
                    <a:gd name="T21" fmla="*/ 3516 h 3585"/>
                    <a:gd name="T22" fmla="*/ 3637 w 3637"/>
                    <a:gd name="T23" fmla="*/ 47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7" h="3585">
                      <a:moveTo>
                        <a:pt x="3637" y="470"/>
                      </a:moveTo>
                      <a:cubicBezTo>
                        <a:pt x="3169" y="0"/>
                        <a:pt x="3169" y="0"/>
                        <a:pt x="3169" y="0"/>
                      </a:cubicBezTo>
                      <a:cubicBezTo>
                        <a:pt x="82" y="3071"/>
                        <a:pt x="82" y="3071"/>
                        <a:pt x="82" y="3071"/>
                      </a:cubicBezTo>
                      <a:cubicBezTo>
                        <a:pt x="83" y="3072"/>
                        <a:pt x="83" y="3072"/>
                        <a:pt x="83" y="3072"/>
                      </a:cubicBezTo>
                      <a:cubicBezTo>
                        <a:pt x="74" y="3077"/>
                        <a:pt x="67" y="3083"/>
                        <a:pt x="61" y="3090"/>
                      </a:cubicBezTo>
                      <a:cubicBezTo>
                        <a:pt x="0" y="3162"/>
                        <a:pt x="65" y="3317"/>
                        <a:pt x="205" y="3436"/>
                      </a:cubicBezTo>
                      <a:cubicBezTo>
                        <a:pt x="332" y="3544"/>
                        <a:pt x="477" y="3585"/>
                        <a:pt x="549" y="3540"/>
                      </a:cubicBezTo>
                      <a:cubicBezTo>
                        <a:pt x="550" y="3541"/>
                        <a:pt x="550" y="3541"/>
                        <a:pt x="550" y="3541"/>
                      </a:cubicBezTo>
                      <a:cubicBezTo>
                        <a:pt x="553" y="3537"/>
                        <a:pt x="553" y="3537"/>
                        <a:pt x="553" y="3537"/>
                      </a:cubicBezTo>
                      <a:cubicBezTo>
                        <a:pt x="560" y="3533"/>
                        <a:pt x="565" y="3528"/>
                        <a:pt x="570" y="3522"/>
                      </a:cubicBezTo>
                      <a:cubicBezTo>
                        <a:pt x="572" y="3520"/>
                        <a:pt x="574" y="3518"/>
                        <a:pt x="575" y="3516"/>
                      </a:cubicBezTo>
                      <a:lnTo>
                        <a:pt x="3637" y="4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8" name="Freeform 12"/>
                <p:cNvSpPr/>
                <p:nvPr/>
              </p:nvSpPr>
              <p:spPr bwMode="auto">
                <a:xfrm>
                  <a:off x="3668410" y="3521460"/>
                  <a:ext cx="411112" cy="2598444"/>
                </a:xfrm>
                <a:custGeom>
                  <a:gdLst>
                    <a:gd name="T0" fmla="*/ 667 w 719"/>
                    <a:gd name="T1" fmla="*/ 4334 h 4542"/>
                    <a:gd name="T2" fmla="*/ 666 w 719"/>
                    <a:gd name="T3" fmla="*/ 4326 h 4542"/>
                    <a:gd name="T4" fmla="*/ 719 w 719"/>
                    <a:gd name="T5" fmla="*/ 8 h 4542"/>
                    <a:gd name="T6" fmla="*/ 56 w 719"/>
                    <a:gd name="T7" fmla="*/ 0 h 4542"/>
                    <a:gd name="T8" fmla="*/ 2 w 719"/>
                    <a:gd name="T9" fmla="*/ 4354 h 4542"/>
                    <a:gd name="T10" fmla="*/ 4 w 719"/>
                    <a:gd name="T11" fmla="*/ 4354 h 4542"/>
                    <a:gd name="T12" fmla="*/ 1 w 719"/>
                    <a:gd name="T13" fmla="*/ 4383 h 4542"/>
                    <a:gd name="T14" fmla="*/ 347 w 719"/>
                    <a:gd name="T15" fmla="*/ 4529 h 4542"/>
                    <a:gd name="T16" fmla="*/ 665 w 719"/>
                    <a:gd name="T17" fmla="*/ 4362 h 4542"/>
                    <a:gd name="T18" fmla="*/ 666 w 719"/>
                    <a:gd name="T19" fmla="*/ 4362 h 4542"/>
                    <a:gd name="T20" fmla="*/ 666 w 719"/>
                    <a:gd name="T21" fmla="*/ 4357 h 4542"/>
                    <a:gd name="T22" fmla="*/ 667 w 719"/>
                    <a:gd name="T23" fmla="*/ 4334 h 454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19" h="4542">
                      <a:moveTo>
                        <a:pt x="667" y="4334"/>
                      </a:moveTo>
                      <a:cubicBezTo>
                        <a:pt x="667" y="4332"/>
                        <a:pt x="667" y="4329"/>
                        <a:pt x="666" y="4326"/>
                      </a:cubicBezTo>
                      <a:cubicBezTo>
                        <a:pt x="719" y="8"/>
                        <a:pt x="719" y="8"/>
                        <a:pt x="719" y="8"/>
                      </a:cubicBezTo>
                      <a:cubicBezTo>
                        <a:pt x="56" y="0"/>
                        <a:pt x="56" y="0"/>
                        <a:pt x="56" y="0"/>
                      </a:cubicBezTo>
                      <a:cubicBezTo>
                        <a:pt x="2" y="4354"/>
                        <a:pt x="2" y="4354"/>
                        <a:pt x="2" y="4354"/>
                      </a:cubicBezTo>
                      <a:cubicBezTo>
                        <a:pt x="4" y="4354"/>
                        <a:pt x="4" y="4354"/>
                        <a:pt x="4" y="4354"/>
                      </a:cubicBezTo>
                      <a:cubicBezTo>
                        <a:pt x="1" y="4364"/>
                        <a:pt x="0" y="4373"/>
                        <a:pt x="1" y="4383"/>
                      </a:cubicBezTo>
                      <a:cubicBezTo>
                        <a:pt x="8" y="4477"/>
                        <a:pt x="163" y="4542"/>
                        <a:pt x="347" y="4529"/>
                      </a:cubicBezTo>
                      <a:cubicBezTo>
                        <a:pt x="512" y="4517"/>
                        <a:pt x="645" y="4445"/>
                        <a:pt x="665" y="4362"/>
                      </a:cubicBezTo>
                      <a:cubicBezTo>
                        <a:pt x="666" y="4362"/>
                        <a:pt x="666" y="4362"/>
                        <a:pt x="666" y="4362"/>
                      </a:cubicBezTo>
                      <a:cubicBezTo>
                        <a:pt x="666" y="4357"/>
                        <a:pt x="666" y="4357"/>
                        <a:pt x="666" y="4357"/>
                      </a:cubicBezTo>
                      <a:cubicBezTo>
                        <a:pt x="667" y="4350"/>
                        <a:pt x="668" y="4342"/>
                        <a:pt x="667" y="433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19" name="Group 13"/>
              <p:cNvGrpSpPr/>
              <p:nvPr/>
            </p:nvGrpSpPr>
            <p:grpSpPr>
              <a:xfrm>
                <a:off x="7876695" y="2814767"/>
                <a:ext cx="2864422" cy="2524359"/>
                <a:chOff x="2428395" y="3348392"/>
                <a:chExt cx="2864422" cy="2524359"/>
              </a:xfrm>
              <a:solidFill>
                <a:schemeClr val="tx1">
                  <a:alpha val="50000"/>
                </a:schemeClr>
              </a:solidFill>
            </p:grpSpPr>
            <p:sp>
              <p:nvSpPr>
                <p:cNvPr id="20" name="Freeform 14"/>
                <p:cNvSpPr/>
                <p:nvPr/>
              </p:nvSpPr>
              <p:spPr bwMode="auto">
                <a:xfrm>
                  <a:off x="2428395" y="4143896"/>
                  <a:ext cx="1392436" cy="1374218"/>
                </a:xfrm>
                <a:custGeom>
                  <a:gdLst>
                    <a:gd name="T0" fmla="*/ 0 w 2434"/>
                    <a:gd name="T1" fmla="*/ 1956 h 2402"/>
                    <a:gd name="T2" fmla="*/ 492 w 2434"/>
                    <a:gd name="T3" fmla="*/ 2402 h 2402"/>
                    <a:gd name="T4" fmla="*/ 2434 w 2434"/>
                    <a:gd name="T5" fmla="*/ 470 h 2402"/>
                    <a:gd name="T6" fmla="*/ 1966 w 2434"/>
                    <a:gd name="T7" fmla="*/ 0 h 2402"/>
                    <a:gd name="T8" fmla="*/ 0 w 2434"/>
                    <a:gd name="T9" fmla="*/ 1956 h 240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34" h="2402">
                      <a:moveTo>
                        <a:pt x="0" y="1956"/>
                      </a:moveTo>
                      <a:cubicBezTo>
                        <a:pt x="90" y="2246"/>
                        <a:pt x="246" y="2330"/>
                        <a:pt x="492" y="2402"/>
                      </a:cubicBezTo>
                      <a:cubicBezTo>
                        <a:pt x="2434" y="470"/>
                        <a:pt x="2434" y="470"/>
                        <a:pt x="2434" y="470"/>
                      </a:cubicBezTo>
                      <a:cubicBezTo>
                        <a:pt x="1966" y="0"/>
                        <a:pt x="1966" y="0"/>
                        <a:pt x="1966" y="0"/>
                      </a:cubicBezTo>
                      <a:lnTo>
                        <a:pt x="0" y="195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1" name="Freeform 15"/>
                <p:cNvSpPr/>
                <p:nvPr/>
              </p:nvSpPr>
              <p:spPr bwMode="auto">
                <a:xfrm>
                  <a:off x="3877913" y="4151183"/>
                  <a:ext cx="1414904" cy="1392435"/>
                </a:xfrm>
                <a:custGeom>
                  <a:gdLst>
                    <a:gd name="T0" fmla="*/ 468 w 2473"/>
                    <a:gd name="T1" fmla="*/ 0 h 2434"/>
                    <a:gd name="T2" fmla="*/ 0 w 2473"/>
                    <a:gd name="T3" fmla="*/ 470 h 2434"/>
                    <a:gd name="T4" fmla="*/ 1974 w 2473"/>
                    <a:gd name="T5" fmla="*/ 2434 h 2434"/>
                    <a:gd name="T6" fmla="*/ 2473 w 2473"/>
                    <a:gd name="T7" fmla="*/ 1994 h 2434"/>
                    <a:gd name="T8" fmla="*/ 468 w 2473"/>
                    <a:gd name="T9" fmla="*/ 0 h 243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73" h="2434">
                      <a:moveTo>
                        <a:pt x="468" y="0"/>
                      </a:move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1974" y="2434"/>
                        <a:pt x="1974" y="2434"/>
                        <a:pt x="1974" y="2434"/>
                      </a:cubicBezTo>
                      <a:cubicBezTo>
                        <a:pt x="2200" y="2366"/>
                        <a:pt x="2332" y="2258"/>
                        <a:pt x="2473" y="1994"/>
                      </a:cubicBezTo>
                      <a:lnTo>
                        <a:pt x="468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4" name="Freeform 16"/>
                <p:cNvSpPr/>
                <p:nvPr/>
              </p:nvSpPr>
              <p:spPr bwMode="auto">
                <a:xfrm>
                  <a:off x="3670232" y="3348392"/>
                  <a:ext cx="409290" cy="2524359"/>
                </a:xfrm>
                <a:custGeom>
                  <a:gdLst>
                    <a:gd name="T0" fmla="*/ 0 w 715"/>
                    <a:gd name="T1" fmla="*/ 4252 h 4412"/>
                    <a:gd name="T2" fmla="*/ 663 w 715"/>
                    <a:gd name="T3" fmla="*/ 4275 h 4412"/>
                    <a:gd name="T4" fmla="*/ 715 w 715"/>
                    <a:gd name="T5" fmla="*/ 9 h 4412"/>
                    <a:gd name="T6" fmla="*/ 52 w 715"/>
                    <a:gd name="T7" fmla="*/ 0 h 4412"/>
                    <a:gd name="T8" fmla="*/ 0 w 715"/>
                    <a:gd name="T9" fmla="*/ 4252 h 44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15" h="4412">
                      <a:moveTo>
                        <a:pt x="0" y="4252"/>
                      </a:moveTo>
                      <a:cubicBezTo>
                        <a:pt x="196" y="4412"/>
                        <a:pt x="476" y="4402"/>
                        <a:pt x="663" y="4275"/>
                      </a:cubicBezTo>
                      <a:cubicBezTo>
                        <a:pt x="715" y="9"/>
                        <a:pt x="715" y="9"/>
                        <a:pt x="715" y="9"/>
                      </a:cubicBezTo>
                      <a:cubicBezTo>
                        <a:pt x="52" y="0"/>
                        <a:pt x="52" y="0"/>
                        <a:pt x="52" y="0"/>
                      </a:cubicBezTo>
                      <a:lnTo>
                        <a:pt x="0" y="42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5" name="Group 17"/>
              <p:cNvGrpSpPr/>
              <p:nvPr/>
            </p:nvGrpSpPr>
            <p:grpSpPr>
              <a:xfrm>
                <a:off x="7565173" y="1668270"/>
                <a:ext cx="3500825" cy="3500217"/>
                <a:chOff x="2116873" y="2201895"/>
                <a:chExt cx="3500825" cy="3500217"/>
              </a:xfrm>
            </p:grpSpPr>
            <p:sp>
              <p:nvSpPr>
                <p:cNvPr id="24" name="Oval 11"/>
                <p:cNvSpPr>
                  <a:spLocks noChangeArrowheads="1"/>
                </p:cNvSpPr>
                <p:nvPr/>
              </p:nvSpPr>
              <p:spPr bwMode="auto">
                <a:xfrm>
                  <a:off x="2116873" y="2201895"/>
                  <a:ext cx="3500825" cy="3500217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7" name="Oval 12"/>
                <p:cNvSpPr>
                  <a:spLocks noChangeArrowheads="1"/>
                </p:cNvSpPr>
                <p:nvPr/>
              </p:nvSpPr>
              <p:spPr bwMode="auto">
                <a:xfrm>
                  <a:off x="2377993" y="2463014"/>
                  <a:ext cx="2979193" cy="2978585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8" name="Oval 13"/>
                <p:cNvSpPr>
                  <a:spLocks noChangeArrowheads="1"/>
                </p:cNvSpPr>
                <p:nvPr/>
              </p:nvSpPr>
              <p:spPr bwMode="auto">
                <a:xfrm>
                  <a:off x="2693765" y="2778180"/>
                  <a:ext cx="2347648" cy="2347648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9" name="Oval 14"/>
                <p:cNvSpPr>
                  <a:spLocks noChangeArrowheads="1"/>
                </p:cNvSpPr>
                <p:nvPr/>
              </p:nvSpPr>
              <p:spPr bwMode="auto">
                <a:xfrm>
                  <a:off x="2996179" y="3079985"/>
                  <a:ext cx="1742822" cy="1744036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8" name="Oval 15"/>
                <p:cNvSpPr>
                  <a:spLocks noChangeArrowheads="1"/>
                </p:cNvSpPr>
                <p:nvPr/>
              </p:nvSpPr>
              <p:spPr bwMode="auto">
                <a:xfrm>
                  <a:off x="3284018" y="3368432"/>
                  <a:ext cx="1166537" cy="1167144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9" name="Oval 16"/>
                <p:cNvSpPr>
                  <a:spLocks noChangeArrowheads="1"/>
                </p:cNvSpPr>
                <p:nvPr/>
              </p:nvSpPr>
              <p:spPr bwMode="auto">
                <a:xfrm>
                  <a:off x="3530563" y="3615584"/>
                  <a:ext cx="672839" cy="67283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31" name="Oval 17"/>
                <p:cNvSpPr>
                  <a:spLocks noChangeArrowheads="1"/>
                </p:cNvSpPr>
                <p:nvPr/>
              </p:nvSpPr>
              <p:spPr bwMode="auto">
                <a:xfrm>
                  <a:off x="3709096" y="3794117"/>
                  <a:ext cx="315773" cy="315773"/>
                </a:xfrm>
                <a:prstGeom prst="ellipse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</p:grpSp>
        <p:grpSp>
          <p:nvGrpSpPr>
            <p:cNvPr id="32" name="Group 25"/>
            <p:cNvGrpSpPr/>
            <p:nvPr/>
          </p:nvGrpSpPr>
          <p:grpSpPr>
            <a:xfrm rot="840000">
              <a:off x="10023" y="1597"/>
              <a:ext cx="2214" cy="2262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0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1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2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6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7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8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3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4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42" name="Group 34"/>
            <p:cNvGrpSpPr/>
            <p:nvPr/>
          </p:nvGrpSpPr>
          <p:grpSpPr>
            <a:xfrm rot="20700000">
              <a:off x="8166" y="2555"/>
              <a:ext cx="2622" cy="2679"/>
              <a:chOff x="5920323" y="2302554"/>
              <a:chExt cx="2180669" cy="2227927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5" name="Freeform 21"/>
              <p:cNvSpPr/>
              <p:nvPr/>
            </p:nvSpPr>
            <p:spPr bwMode="auto">
              <a:xfrm>
                <a:off x="7879324" y="4300937"/>
                <a:ext cx="221668" cy="229544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2" name="Freeform 22"/>
              <p:cNvSpPr/>
              <p:nvPr/>
            </p:nvSpPr>
            <p:spPr bwMode="auto">
              <a:xfrm>
                <a:off x="7375227" y="3756332"/>
                <a:ext cx="554732" cy="640248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6" name="Freeform 23"/>
              <p:cNvSpPr/>
              <p:nvPr/>
            </p:nvSpPr>
            <p:spPr bwMode="auto">
              <a:xfrm>
                <a:off x="7363975" y="3746206"/>
                <a:ext cx="155280" cy="247548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6" name="Freeform 24"/>
              <p:cNvSpPr/>
              <p:nvPr/>
            </p:nvSpPr>
            <p:spPr bwMode="auto">
              <a:xfrm>
                <a:off x="5920323" y="2783021"/>
                <a:ext cx="534478" cy="459088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7" name="Freeform 25"/>
              <p:cNvSpPr/>
              <p:nvPr/>
            </p:nvSpPr>
            <p:spPr bwMode="auto">
              <a:xfrm>
                <a:off x="6315274" y="2361065"/>
                <a:ext cx="198038" cy="517599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8" name="Freeform 26"/>
              <p:cNvSpPr/>
              <p:nvPr/>
            </p:nvSpPr>
            <p:spPr bwMode="auto">
              <a:xfrm>
                <a:off x="6053930" y="2855670"/>
                <a:ext cx="569359" cy="690883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9" name="Freeform 27"/>
              <p:cNvSpPr/>
              <p:nvPr/>
            </p:nvSpPr>
            <p:spPr bwMode="auto">
              <a:xfrm>
                <a:off x="6363658" y="2302554"/>
                <a:ext cx="541229" cy="755020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0" name="Freeform 28"/>
              <p:cNvSpPr/>
              <p:nvPr/>
            </p:nvSpPr>
            <p:spPr bwMode="auto">
              <a:xfrm>
                <a:off x="6451425" y="2878664"/>
                <a:ext cx="1019446" cy="1046451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51" name="Group 43"/>
            <p:cNvGrpSpPr/>
            <p:nvPr/>
          </p:nvGrpSpPr>
          <p:grpSpPr>
            <a:xfrm rot="240000">
              <a:off x="8420" y="1198"/>
              <a:ext cx="2838" cy="2900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52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3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4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5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6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7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8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9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</p:grpSp>
      <p:sp>
        <p:nvSpPr>
          <p:cNvPr id="78" name="TextBox 13"/>
          <p:cNvSpPr txBox="1"/>
          <p:nvPr/>
        </p:nvSpPr>
        <p:spPr>
          <a:xfrm>
            <a:off x="4633595" y="1741805"/>
            <a:ext cx="3062605" cy="368300"/>
          </a:xfrm>
          <a:prstGeom prst="rect">
            <a:avLst/>
          </a:prstGeom>
          <a:noFill/>
          <a:ln w="9525">
            <a:solidFill>
              <a:srgbClr val="2B3E4F">
                <a:alpha val="48000"/>
              </a:srgb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/>
                </a:solidFill>
                <a:sym typeface="+mn-ea"/>
              </a:rPr>
              <a:t>Specific - </a:t>
            </a:r>
            <a:r>
              <a:rPr lang="zh-CN" altLang="en-US">
                <a:solidFill>
                  <a:schemeClr val="bg1"/>
                </a:solidFill>
                <a:sym typeface="+mn-ea"/>
              </a:rPr>
              <a:t>明确性</a:t>
            </a:r>
            <a:endParaRPr lang="zh-CN" altLang="en-US" b="1" smtClean="0">
              <a:solidFill>
                <a:schemeClr val="bg1"/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67" name="TextBox 13"/>
          <p:cNvSpPr txBox="1"/>
          <p:nvPr/>
        </p:nvSpPr>
        <p:spPr>
          <a:xfrm>
            <a:off x="4565015" y="1820545"/>
            <a:ext cx="3062605" cy="368300"/>
          </a:xfrm>
          <a:prstGeom prst="rect">
            <a:avLst/>
          </a:prstGeom>
          <a:solidFill>
            <a:schemeClr val="tx1">
              <a:lumMod val="75000"/>
              <a:lumOff val="25000"/>
              <a:alpha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bg1"/>
                </a:solidFill>
                <a:sym typeface="+mn-ea"/>
              </a:rPr>
              <a:t>Relevant - </a:t>
            </a:r>
            <a:r>
              <a:rPr lang="zh-CN" altLang="en-US" b="1">
                <a:solidFill>
                  <a:schemeClr val="bg1"/>
                </a:solidFill>
                <a:sym typeface="+mn-ea"/>
              </a:rPr>
              <a:t>相关性</a:t>
            </a:r>
            <a:endParaRPr lang="zh-CN" altLang="en-US" b="1" smtClean="0">
              <a:solidFill>
                <a:schemeClr val="bg1"/>
              </a:solidFill>
              <a:latin typeface="+mn-ea"/>
              <a:ea typeface="+mn-ea"/>
              <a:sym typeface="+mn-ea"/>
            </a:endParaRPr>
          </a:p>
        </p:txBody>
      </p:sp>
      <p:grpSp>
        <p:nvGrpSpPr>
          <p:cNvPr id="97" name="组合 96"/>
          <p:cNvGrpSpPr/>
          <p:nvPr/>
        </p:nvGrpSpPr>
        <p:grpSpPr>
          <a:xfrm>
            <a:off x="1734820" y="2513330"/>
            <a:ext cx="8064500" cy="3654425"/>
            <a:chOff x="3541" y="3798"/>
            <a:chExt cx="12700" cy="5755"/>
          </a:xfrm>
        </p:grpSpPr>
        <p:grpSp>
          <p:nvGrpSpPr>
            <p:cNvPr id="94" name="组合 93"/>
            <p:cNvGrpSpPr/>
            <p:nvPr/>
          </p:nvGrpSpPr>
          <p:grpSpPr>
            <a:xfrm>
              <a:off x="4321" y="4513"/>
              <a:ext cx="11280" cy="4280"/>
              <a:chOff x="4321" y="4513"/>
              <a:chExt cx="11280" cy="4280"/>
            </a:xfrm>
          </p:grpSpPr>
          <p:cxnSp>
            <p:nvCxnSpPr>
              <p:cNvPr id="91" name="直接连接符 90"/>
              <p:cNvCxnSpPr/>
              <p:nvPr/>
            </p:nvCxnSpPr>
            <p:spPr>
              <a:xfrm flipV="1">
                <a:off x="4321" y="6693"/>
                <a:ext cx="3420" cy="2100"/>
              </a:xfrm>
              <a:prstGeom prst="line">
                <a:avLst/>
              </a:prstGeom>
              <a:ln>
                <a:solidFill>
                  <a:srgbClr val="595959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2" name="直接连接符 91"/>
              <p:cNvCxnSpPr/>
              <p:nvPr/>
            </p:nvCxnSpPr>
            <p:spPr>
              <a:xfrm>
                <a:off x="7761" y="6753"/>
                <a:ext cx="3900" cy="1045"/>
              </a:xfrm>
              <a:prstGeom prst="line">
                <a:avLst/>
              </a:prstGeom>
              <a:ln>
                <a:solidFill>
                  <a:srgbClr val="595959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直接连接符 92"/>
              <p:cNvCxnSpPr/>
              <p:nvPr/>
            </p:nvCxnSpPr>
            <p:spPr>
              <a:xfrm flipV="1">
                <a:off x="11741" y="4513"/>
                <a:ext cx="3860" cy="3300"/>
              </a:xfrm>
              <a:prstGeom prst="line">
                <a:avLst/>
              </a:prstGeom>
              <a:ln>
                <a:solidFill>
                  <a:srgbClr val="595959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7" name="椭圆 86"/>
            <p:cNvSpPr/>
            <p:nvPr/>
          </p:nvSpPr>
          <p:spPr>
            <a:xfrm>
              <a:off x="3541" y="8073"/>
              <a:ext cx="1480" cy="1480"/>
            </a:xfrm>
            <a:prstGeom prst="ellipse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椭圆 87"/>
            <p:cNvSpPr/>
            <p:nvPr/>
          </p:nvSpPr>
          <p:spPr>
            <a:xfrm>
              <a:off x="6681" y="6058"/>
              <a:ext cx="1920" cy="1920"/>
            </a:xfrm>
            <a:prstGeom prst="ellips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椭圆 88"/>
            <p:cNvSpPr/>
            <p:nvPr/>
          </p:nvSpPr>
          <p:spPr>
            <a:xfrm>
              <a:off x="10841" y="6753"/>
              <a:ext cx="1700" cy="1700"/>
            </a:xfrm>
            <a:prstGeom prst="ellipse">
              <a:avLst/>
            </a:prstGeom>
            <a:solidFill>
              <a:srgbClr val="595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椭圆 89"/>
            <p:cNvSpPr/>
            <p:nvPr/>
          </p:nvSpPr>
          <p:spPr>
            <a:xfrm>
              <a:off x="14801" y="3798"/>
              <a:ext cx="1440" cy="1440"/>
            </a:xfrm>
            <a:prstGeom prst="ellipse">
              <a:avLst/>
            </a:prstGeom>
            <a:solidFill>
              <a:srgbClr val="597DB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5" name="TextBox 17"/>
          <p:cNvSpPr txBox="1"/>
          <p:nvPr/>
        </p:nvSpPr>
        <p:spPr>
          <a:xfrm>
            <a:off x="1057910" y="2967355"/>
            <a:ext cx="274193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目标的相关性是指各项目标之间有关联，相互支持，符合实际。实现此目标与其他目标、目标和工作都要有相关性。如果实现了这个目标.但对其他的目标完全不相关.或者相关度很低.那这个目标即使被达到了。意义也不是很大。</a:t>
            </a:r>
            <a:endParaRPr lang="en-US" sz="100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83" name="TextBox 13"/>
          <p:cNvSpPr txBox="1"/>
          <p:nvPr/>
        </p:nvSpPr>
        <p:spPr>
          <a:xfrm>
            <a:off x="3770630" y="4351655"/>
            <a:ext cx="11353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bg1"/>
                </a:solidFill>
                <a:sym typeface="+mn-ea"/>
              </a:rPr>
              <a:t>Relevant</a:t>
            </a:r>
            <a:endParaRPr lang="zh-CN" b="1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98" name="TextBox 17"/>
          <p:cNvSpPr txBox="1"/>
          <p:nvPr/>
        </p:nvSpPr>
        <p:spPr>
          <a:xfrm>
            <a:off x="3468370" y="5337810"/>
            <a:ext cx="262763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实施全员职业素质的提升计划要求各级员工于3月末前进行商务英语的培训，六月末各级员工须通过商务英语1级的测试”</a:t>
            </a:r>
            <a:endParaRPr lang="en-US" sz="100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99" name="TextBox 13"/>
          <p:cNvSpPr txBox="1"/>
          <p:nvPr/>
        </p:nvSpPr>
        <p:spPr>
          <a:xfrm>
            <a:off x="1821180" y="5513705"/>
            <a:ext cx="7670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b="1">
                <a:solidFill>
                  <a:schemeClr val="bg1"/>
                </a:solidFill>
                <a:sym typeface="+mn-ea"/>
              </a:rPr>
              <a:t>示例</a:t>
            </a:r>
            <a:r>
              <a:rPr lang="en-US" altLang="zh-CN" b="1">
                <a:solidFill>
                  <a:schemeClr val="bg1"/>
                </a:solidFill>
                <a:sym typeface="+mn-ea"/>
              </a:rPr>
              <a:t>1</a:t>
            </a:r>
            <a:endParaRPr lang="en-US" altLang="zh-CN" b="1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0" name="TextBox 17"/>
          <p:cNvSpPr txBox="1"/>
          <p:nvPr/>
        </p:nvSpPr>
        <p:spPr>
          <a:xfrm>
            <a:off x="8282940" y="4166235"/>
            <a:ext cx="263461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目标的相关性是指各项目标之间有关联，相互支持，符合实际。实现此目标与其他目标、目标和工作都要有相关性。</a:t>
            </a:r>
            <a:endParaRPr lang="en-US" sz="100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just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如果实现了这个目标.但对其他的目标完全不相关.或者相关度很低.那这个目标即使被达到了。意义也不是很大。</a:t>
            </a:r>
            <a:endParaRPr lang="en-US" sz="100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1" name="TextBox 17"/>
          <p:cNvSpPr txBox="1"/>
          <p:nvPr/>
        </p:nvSpPr>
        <p:spPr>
          <a:xfrm>
            <a:off x="5125720" y="2967355"/>
            <a:ext cx="284988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00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工作日标的设定，要和岗位职责相关联。提高员工素质有必要让所有的人都通过BECI的测试吗?实现了这个目标又对与部门。公司的整体运营有相关性国?实现没有意文的日标是在浪费资源!</a:t>
            </a:r>
            <a:endParaRPr lang="en-US" sz="100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2" name="TextBox 13"/>
          <p:cNvSpPr txBox="1"/>
          <p:nvPr/>
        </p:nvSpPr>
        <p:spPr>
          <a:xfrm>
            <a:off x="6475730" y="4745355"/>
            <a:ext cx="868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b="1">
                <a:solidFill>
                  <a:schemeClr val="bg1"/>
                </a:solidFill>
                <a:sym typeface="+mn-ea"/>
              </a:rPr>
              <a:t>相关性</a:t>
            </a:r>
            <a:endParaRPr lang="zh-CN" b="1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3" name="TextBox 13"/>
          <p:cNvSpPr txBox="1"/>
          <p:nvPr/>
        </p:nvSpPr>
        <p:spPr>
          <a:xfrm>
            <a:off x="9022080" y="2647950"/>
            <a:ext cx="64008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b="1">
                <a:solidFill>
                  <a:schemeClr val="bg1"/>
                </a:solidFill>
                <a:sym typeface="+mn-ea"/>
              </a:rPr>
              <a:t>示例</a:t>
            </a:r>
            <a:endParaRPr lang="zh-CN" b="1">
              <a:solidFill>
                <a:schemeClr val="bg1"/>
              </a:solidFill>
              <a:sym typeface="+mn-ea"/>
            </a:endParaRPr>
          </a:p>
          <a:p>
            <a:pPr algn="ctr"/>
            <a:r>
              <a:rPr lang="zh-CN" b="1">
                <a:solidFill>
                  <a:schemeClr val="bg1"/>
                </a:solidFill>
                <a:sym typeface="+mn-ea"/>
              </a:rPr>
              <a:t>说明</a:t>
            </a:r>
            <a:endParaRPr lang="zh-CN" b="1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10" name="直接连接符 209"/>
          <p:cNvCxnSpPr/>
          <p:nvPr/>
        </p:nvCxnSpPr>
        <p:spPr>
          <a:xfrm>
            <a:off x="1475740" y="3909695"/>
            <a:ext cx="9481820" cy="0"/>
          </a:xfrm>
          <a:prstGeom prst="line">
            <a:avLst/>
          </a:prstGeom>
          <a:ln w="9525">
            <a:solidFill>
              <a:srgbClr val="595959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0" name="组合 39"/>
          <p:cNvGrpSpPr/>
          <p:nvPr/>
        </p:nvGrpSpPr>
        <p:grpSpPr>
          <a:xfrm>
            <a:off x="265430" y="267970"/>
            <a:ext cx="438785" cy="622300"/>
            <a:chOff x="418" y="422"/>
            <a:chExt cx="691" cy="980"/>
          </a:xfrm>
          <a:solidFill>
            <a:srgbClr val="0070C0"/>
          </a:solidFill>
        </p:grpSpPr>
        <p:sp>
          <p:nvSpPr>
            <p:cNvPr id="41" name="Freeform 5"/>
            <p:cNvSpPr/>
            <p:nvPr/>
          </p:nvSpPr>
          <p:spPr bwMode="auto">
            <a:xfrm>
              <a:off x="425" y="422"/>
              <a:ext cx="414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6"/>
            <p:cNvSpPr/>
            <p:nvPr/>
          </p:nvSpPr>
          <p:spPr bwMode="auto">
            <a:xfrm>
              <a:off x="695" y="696"/>
              <a:ext cx="414" cy="423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Freeform 7"/>
            <p:cNvSpPr/>
            <p:nvPr/>
          </p:nvSpPr>
          <p:spPr bwMode="auto">
            <a:xfrm>
              <a:off x="418" y="982"/>
              <a:ext cx="411" cy="420"/>
            </a:xfrm>
            <a:custGeom>
              <a:gdLst>
                <a:gd name="T0" fmla="*/ 11 w 295"/>
                <a:gd name="T1" fmla="*/ 128 h 295"/>
                <a:gd name="T2" fmla="*/ 128 w 295"/>
                <a:gd name="T3" fmla="*/ 11 h 295"/>
                <a:gd name="T4" fmla="*/ 167 w 295"/>
                <a:gd name="T5" fmla="*/ 11 h 295"/>
                <a:gd name="T6" fmla="*/ 284 w 295"/>
                <a:gd name="T7" fmla="*/ 128 h 295"/>
                <a:gd name="T8" fmla="*/ 284 w 295"/>
                <a:gd name="T9" fmla="*/ 167 h 295"/>
                <a:gd name="T10" fmla="*/ 167 w 295"/>
                <a:gd name="T11" fmla="*/ 284 h 295"/>
                <a:gd name="T12" fmla="*/ 128 w 295"/>
                <a:gd name="T13" fmla="*/ 284 h 295"/>
                <a:gd name="T14" fmla="*/ 11 w 295"/>
                <a:gd name="T15" fmla="*/ 167 h 295"/>
                <a:gd name="T16" fmla="*/ 11 w 295"/>
                <a:gd name="T17" fmla="*/ 128 h 2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5" h="295">
                  <a:moveTo>
                    <a:pt x="11" y="128"/>
                  </a:moveTo>
                  <a:lnTo>
                    <a:pt x="128" y="11"/>
                  </a:lnTo>
                  <a:cubicBezTo>
                    <a:pt x="139" y="0"/>
                    <a:pt x="156" y="0"/>
                    <a:pt x="167" y="11"/>
                  </a:cubicBezTo>
                  <a:lnTo>
                    <a:pt x="284" y="128"/>
                  </a:lnTo>
                  <a:cubicBezTo>
                    <a:pt x="295" y="139"/>
                    <a:pt x="295" y="156"/>
                    <a:pt x="284" y="167"/>
                  </a:cubicBezTo>
                  <a:lnTo>
                    <a:pt x="167" y="284"/>
                  </a:lnTo>
                  <a:cubicBezTo>
                    <a:pt x="156" y="295"/>
                    <a:pt x="139" y="295"/>
                    <a:pt x="128" y="284"/>
                  </a:cubicBezTo>
                  <a:lnTo>
                    <a:pt x="11" y="167"/>
                  </a:lnTo>
                  <a:cubicBezTo>
                    <a:pt x="0" y="156"/>
                    <a:pt x="0" y="139"/>
                    <a:pt x="11" y="1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cxnSp>
        <p:nvCxnSpPr>
          <p:cNvPr id="45" name="直接连接符 44"/>
          <p:cNvCxnSpPr/>
          <p:nvPr/>
        </p:nvCxnSpPr>
        <p:spPr>
          <a:xfrm>
            <a:off x="874395" y="921385"/>
            <a:ext cx="10248900" cy="0"/>
          </a:xfrm>
          <a:prstGeom prst="line">
            <a:avLst/>
          </a:prstGeom>
          <a:ln w="9525">
            <a:solidFill>
              <a:schemeClr val="tx1">
                <a:lumMod val="65000"/>
                <a:lumOff val="3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矩形 3"/>
          <p:cNvSpPr>
            <a:spLocks noChangeArrowheads="1"/>
          </p:cNvSpPr>
          <p:nvPr/>
        </p:nvSpPr>
        <p:spPr bwMode="auto">
          <a:xfrm>
            <a:off x="789323" y="338657"/>
            <a:ext cx="3279140" cy="548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118760" tIns="59381" rIns="118760" bIns="5938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/>
              </a:defRPr>
            </a:lvl9pPr>
          </a:lstStyle>
          <a:p>
            <a:pPr algn="l">
              <a:spcBef>
                <a:spcPct val="0"/>
              </a:spcBef>
              <a:buNone/>
            </a:pPr>
            <a:r>
              <a:rPr 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SMART</a:t>
            </a:r>
            <a:r>
              <a:rPr lang="zh-CN" altLang="en-US" sz="28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原则（五）</a:t>
            </a:r>
            <a:endParaRPr lang="zh-CN" altLang="en-US" sz="2800" b="1" smtClean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9" name="组合 38"/>
          <p:cNvGrpSpPr/>
          <p:nvPr/>
        </p:nvGrpSpPr>
        <p:grpSpPr>
          <a:xfrm>
            <a:off x="10817225" y="164465"/>
            <a:ext cx="1038860" cy="1056005"/>
            <a:chOff x="8166" y="1198"/>
            <a:chExt cx="5105" cy="5191"/>
          </a:xfrm>
        </p:grpSpPr>
        <p:grpSp>
          <p:nvGrpSpPr>
            <p:cNvPr id="82" name="Group 81"/>
            <p:cNvGrpSpPr/>
            <p:nvPr/>
          </p:nvGrpSpPr>
          <p:grpSpPr>
            <a:xfrm>
              <a:off x="8983" y="2373"/>
              <a:ext cx="4288" cy="4016"/>
              <a:chOff x="7133415" y="1668270"/>
              <a:chExt cx="4322441" cy="4047961"/>
            </a:xfrm>
          </p:grpSpPr>
          <p:grpSp>
            <p:nvGrpSpPr>
              <p:cNvPr id="6" name="Group 9"/>
              <p:cNvGrpSpPr/>
              <p:nvPr/>
            </p:nvGrpSpPr>
            <p:grpSpPr>
              <a:xfrm>
                <a:off x="7133415" y="2987835"/>
                <a:ext cx="4322441" cy="2728396"/>
                <a:chOff x="1685115" y="3521460"/>
                <a:chExt cx="4322441" cy="2728396"/>
              </a:xfrm>
              <a:solidFill>
                <a:schemeClr val="tx1">
                  <a:lumMod val="85000"/>
                  <a:lumOff val="15000"/>
                </a:schemeClr>
              </a:solidFill>
            </p:grpSpPr>
            <p:sp>
              <p:nvSpPr>
                <p:cNvPr id="16" name="Freeform 10"/>
                <p:cNvSpPr/>
                <p:nvPr/>
              </p:nvSpPr>
              <p:spPr bwMode="auto">
                <a:xfrm>
                  <a:off x="3925886" y="4199156"/>
                  <a:ext cx="2081670" cy="2050700"/>
                </a:xfrm>
                <a:custGeom>
                  <a:gdLst>
                    <a:gd name="T0" fmla="*/ 3577 w 3638"/>
                    <a:gd name="T1" fmla="*/ 3090 h 3585"/>
                    <a:gd name="T2" fmla="*/ 3555 w 3638"/>
                    <a:gd name="T3" fmla="*/ 3072 h 3585"/>
                    <a:gd name="T4" fmla="*/ 3556 w 3638"/>
                    <a:gd name="T5" fmla="*/ 3071 h 3585"/>
                    <a:gd name="T6" fmla="*/ 468 w 3638"/>
                    <a:gd name="T7" fmla="*/ 0 h 3585"/>
                    <a:gd name="T8" fmla="*/ 0 w 3638"/>
                    <a:gd name="T9" fmla="*/ 470 h 3585"/>
                    <a:gd name="T10" fmla="*/ 3062 w 3638"/>
                    <a:gd name="T11" fmla="*/ 3516 h 3585"/>
                    <a:gd name="T12" fmla="*/ 3067 w 3638"/>
                    <a:gd name="T13" fmla="*/ 3522 h 3585"/>
                    <a:gd name="T14" fmla="*/ 3084 w 3638"/>
                    <a:gd name="T15" fmla="*/ 3537 h 3585"/>
                    <a:gd name="T16" fmla="*/ 3088 w 3638"/>
                    <a:gd name="T17" fmla="*/ 3541 h 3585"/>
                    <a:gd name="T18" fmla="*/ 3088 w 3638"/>
                    <a:gd name="T19" fmla="*/ 3540 h 3585"/>
                    <a:gd name="T20" fmla="*/ 3432 w 3638"/>
                    <a:gd name="T21" fmla="*/ 3436 h 3585"/>
                    <a:gd name="T22" fmla="*/ 3577 w 3638"/>
                    <a:gd name="T23" fmla="*/ 309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8" h="3585">
                      <a:moveTo>
                        <a:pt x="3577" y="3090"/>
                      </a:moveTo>
                      <a:cubicBezTo>
                        <a:pt x="3570" y="3083"/>
                        <a:pt x="3563" y="3077"/>
                        <a:pt x="3555" y="3072"/>
                      </a:cubicBezTo>
                      <a:cubicBezTo>
                        <a:pt x="3556" y="3071"/>
                        <a:pt x="3556" y="3071"/>
                        <a:pt x="3556" y="3071"/>
                      </a:cubicBezTo>
                      <a:cubicBezTo>
                        <a:pt x="468" y="0"/>
                        <a:pt x="468" y="0"/>
                        <a:pt x="468" y="0"/>
                      </a:cubicBez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3062" y="3516"/>
                        <a:pt x="3062" y="3516"/>
                        <a:pt x="3062" y="3516"/>
                      </a:cubicBezTo>
                      <a:cubicBezTo>
                        <a:pt x="3064" y="3518"/>
                        <a:pt x="3065" y="3520"/>
                        <a:pt x="3067" y="3522"/>
                      </a:cubicBezTo>
                      <a:cubicBezTo>
                        <a:pt x="3072" y="3528"/>
                        <a:pt x="3078" y="3533"/>
                        <a:pt x="3084" y="3537"/>
                      </a:cubicBezTo>
                      <a:cubicBezTo>
                        <a:pt x="3088" y="3541"/>
                        <a:pt x="3088" y="3541"/>
                        <a:pt x="3088" y="3541"/>
                      </a:cubicBezTo>
                      <a:cubicBezTo>
                        <a:pt x="3088" y="3540"/>
                        <a:pt x="3088" y="3540"/>
                        <a:pt x="3088" y="3540"/>
                      </a:cubicBezTo>
                      <a:cubicBezTo>
                        <a:pt x="3160" y="3585"/>
                        <a:pt x="3305" y="3544"/>
                        <a:pt x="3432" y="3436"/>
                      </a:cubicBezTo>
                      <a:cubicBezTo>
                        <a:pt x="3573" y="3317"/>
                        <a:pt x="3638" y="3162"/>
                        <a:pt x="3577" y="309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7" name="Freeform 11"/>
                <p:cNvSpPr/>
                <p:nvPr/>
              </p:nvSpPr>
              <p:spPr bwMode="auto">
                <a:xfrm>
                  <a:off x="1685115" y="4199156"/>
                  <a:ext cx="2081063" cy="2050700"/>
                </a:xfrm>
                <a:custGeom>
                  <a:gdLst>
                    <a:gd name="T0" fmla="*/ 3637 w 3637"/>
                    <a:gd name="T1" fmla="*/ 470 h 3585"/>
                    <a:gd name="T2" fmla="*/ 3169 w 3637"/>
                    <a:gd name="T3" fmla="*/ 0 h 3585"/>
                    <a:gd name="T4" fmla="*/ 82 w 3637"/>
                    <a:gd name="T5" fmla="*/ 3071 h 3585"/>
                    <a:gd name="T6" fmla="*/ 83 w 3637"/>
                    <a:gd name="T7" fmla="*/ 3072 h 3585"/>
                    <a:gd name="T8" fmla="*/ 61 w 3637"/>
                    <a:gd name="T9" fmla="*/ 3090 h 3585"/>
                    <a:gd name="T10" fmla="*/ 205 w 3637"/>
                    <a:gd name="T11" fmla="*/ 3436 h 3585"/>
                    <a:gd name="T12" fmla="*/ 549 w 3637"/>
                    <a:gd name="T13" fmla="*/ 3540 h 3585"/>
                    <a:gd name="T14" fmla="*/ 550 w 3637"/>
                    <a:gd name="T15" fmla="*/ 3541 h 3585"/>
                    <a:gd name="T16" fmla="*/ 553 w 3637"/>
                    <a:gd name="T17" fmla="*/ 3537 h 3585"/>
                    <a:gd name="T18" fmla="*/ 570 w 3637"/>
                    <a:gd name="T19" fmla="*/ 3522 h 3585"/>
                    <a:gd name="T20" fmla="*/ 575 w 3637"/>
                    <a:gd name="T21" fmla="*/ 3516 h 3585"/>
                    <a:gd name="T22" fmla="*/ 3637 w 3637"/>
                    <a:gd name="T23" fmla="*/ 470 h 358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3637" h="3585">
                      <a:moveTo>
                        <a:pt x="3637" y="470"/>
                      </a:moveTo>
                      <a:cubicBezTo>
                        <a:pt x="3169" y="0"/>
                        <a:pt x="3169" y="0"/>
                        <a:pt x="3169" y="0"/>
                      </a:cubicBezTo>
                      <a:cubicBezTo>
                        <a:pt x="82" y="3071"/>
                        <a:pt x="82" y="3071"/>
                        <a:pt x="82" y="3071"/>
                      </a:cubicBezTo>
                      <a:cubicBezTo>
                        <a:pt x="83" y="3072"/>
                        <a:pt x="83" y="3072"/>
                        <a:pt x="83" y="3072"/>
                      </a:cubicBezTo>
                      <a:cubicBezTo>
                        <a:pt x="74" y="3077"/>
                        <a:pt x="67" y="3083"/>
                        <a:pt x="61" y="3090"/>
                      </a:cubicBezTo>
                      <a:cubicBezTo>
                        <a:pt x="0" y="3162"/>
                        <a:pt x="65" y="3317"/>
                        <a:pt x="205" y="3436"/>
                      </a:cubicBezTo>
                      <a:cubicBezTo>
                        <a:pt x="332" y="3544"/>
                        <a:pt x="477" y="3585"/>
                        <a:pt x="549" y="3540"/>
                      </a:cubicBezTo>
                      <a:cubicBezTo>
                        <a:pt x="550" y="3541"/>
                        <a:pt x="550" y="3541"/>
                        <a:pt x="550" y="3541"/>
                      </a:cubicBezTo>
                      <a:cubicBezTo>
                        <a:pt x="553" y="3537"/>
                        <a:pt x="553" y="3537"/>
                        <a:pt x="553" y="3537"/>
                      </a:cubicBezTo>
                      <a:cubicBezTo>
                        <a:pt x="560" y="3533"/>
                        <a:pt x="565" y="3528"/>
                        <a:pt x="570" y="3522"/>
                      </a:cubicBezTo>
                      <a:cubicBezTo>
                        <a:pt x="572" y="3520"/>
                        <a:pt x="574" y="3518"/>
                        <a:pt x="575" y="3516"/>
                      </a:cubicBezTo>
                      <a:lnTo>
                        <a:pt x="3637" y="4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18" name="Freeform 12"/>
                <p:cNvSpPr/>
                <p:nvPr/>
              </p:nvSpPr>
              <p:spPr bwMode="auto">
                <a:xfrm>
                  <a:off x="3668410" y="3521460"/>
                  <a:ext cx="411112" cy="2598444"/>
                </a:xfrm>
                <a:custGeom>
                  <a:gdLst>
                    <a:gd name="T0" fmla="*/ 667 w 719"/>
                    <a:gd name="T1" fmla="*/ 4334 h 4542"/>
                    <a:gd name="T2" fmla="*/ 666 w 719"/>
                    <a:gd name="T3" fmla="*/ 4326 h 4542"/>
                    <a:gd name="T4" fmla="*/ 719 w 719"/>
                    <a:gd name="T5" fmla="*/ 8 h 4542"/>
                    <a:gd name="T6" fmla="*/ 56 w 719"/>
                    <a:gd name="T7" fmla="*/ 0 h 4542"/>
                    <a:gd name="T8" fmla="*/ 2 w 719"/>
                    <a:gd name="T9" fmla="*/ 4354 h 4542"/>
                    <a:gd name="T10" fmla="*/ 4 w 719"/>
                    <a:gd name="T11" fmla="*/ 4354 h 4542"/>
                    <a:gd name="T12" fmla="*/ 1 w 719"/>
                    <a:gd name="T13" fmla="*/ 4383 h 4542"/>
                    <a:gd name="T14" fmla="*/ 347 w 719"/>
                    <a:gd name="T15" fmla="*/ 4529 h 4542"/>
                    <a:gd name="T16" fmla="*/ 665 w 719"/>
                    <a:gd name="T17" fmla="*/ 4362 h 4542"/>
                    <a:gd name="T18" fmla="*/ 666 w 719"/>
                    <a:gd name="T19" fmla="*/ 4362 h 4542"/>
                    <a:gd name="T20" fmla="*/ 666 w 719"/>
                    <a:gd name="T21" fmla="*/ 4357 h 4542"/>
                    <a:gd name="T22" fmla="*/ 667 w 719"/>
                    <a:gd name="T23" fmla="*/ 4334 h 454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</a:cxnLst>
                  <a:rect l="0" t="0" r="r" b="b"/>
                  <a:pathLst>
                    <a:path w="719" h="4542">
                      <a:moveTo>
                        <a:pt x="667" y="4334"/>
                      </a:moveTo>
                      <a:cubicBezTo>
                        <a:pt x="667" y="4332"/>
                        <a:pt x="667" y="4329"/>
                        <a:pt x="666" y="4326"/>
                      </a:cubicBezTo>
                      <a:cubicBezTo>
                        <a:pt x="719" y="8"/>
                        <a:pt x="719" y="8"/>
                        <a:pt x="719" y="8"/>
                      </a:cubicBezTo>
                      <a:cubicBezTo>
                        <a:pt x="56" y="0"/>
                        <a:pt x="56" y="0"/>
                        <a:pt x="56" y="0"/>
                      </a:cubicBezTo>
                      <a:cubicBezTo>
                        <a:pt x="2" y="4354"/>
                        <a:pt x="2" y="4354"/>
                        <a:pt x="2" y="4354"/>
                      </a:cubicBezTo>
                      <a:cubicBezTo>
                        <a:pt x="4" y="4354"/>
                        <a:pt x="4" y="4354"/>
                        <a:pt x="4" y="4354"/>
                      </a:cubicBezTo>
                      <a:cubicBezTo>
                        <a:pt x="1" y="4364"/>
                        <a:pt x="0" y="4373"/>
                        <a:pt x="1" y="4383"/>
                      </a:cubicBezTo>
                      <a:cubicBezTo>
                        <a:pt x="8" y="4477"/>
                        <a:pt x="163" y="4542"/>
                        <a:pt x="347" y="4529"/>
                      </a:cubicBezTo>
                      <a:cubicBezTo>
                        <a:pt x="512" y="4517"/>
                        <a:pt x="645" y="4445"/>
                        <a:pt x="665" y="4362"/>
                      </a:cubicBezTo>
                      <a:cubicBezTo>
                        <a:pt x="666" y="4362"/>
                        <a:pt x="666" y="4362"/>
                        <a:pt x="666" y="4362"/>
                      </a:cubicBezTo>
                      <a:cubicBezTo>
                        <a:pt x="666" y="4357"/>
                        <a:pt x="666" y="4357"/>
                        <a:pt x="666" y="4357"/>
                      </a:cubicBezTo>
                      <a:cubicBezTo>
                        <a:pt x="667" y="4350"/>
                        <a:pt x="668" y="4342"/>
                        <a:pt x="667" y="433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ffectLst>
                  <a:outerShdw blurRad="393700" dir="18900000" sy="23000" kx="-1200000" algn="bl" rotWithShape="0">
                    <a:prstClr val="black">
                      <a:alpha val="40000"/>
                    </a:prstClr>
                  </a:outerShd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19" name="Group 13"/>
              <p:cNvGrpSpPr/>
              <p:nvPr/>
            </p:nvGrpSpPr>
            <p:grpSpPr>
              <a:xfrm>
                <a:off x="7876695" y="2814767"/>
                <a:ext cx="2864422" cy="2524359"/>
                <a:chOff x="2428395" y="3348392"/>
                <a:chExt cx="2864422" cy="2524359"/>
              </a:xfrm>
              <a:solidFill>
                <a:schemeClr val="tx1">
                  <a:alpha val="50000"/>
                </a:schemeClr>
              </a:solidFill>
            </p:grpSpPr>
            <p:sp>
              <p:nvSpPr>
                <p:cNvPr id="20" name="Freeform 14"/>
                <p:cNvSpPr/>
                <p:nvPr/>
              </p:nvSpPr>
              <p:spPr bwMode="auto">
                <a:xfrm>
                  <a:off x="2428395" y="4143896"/>
                  <a:ext cx="1392436" cy="1374218"/>
                </a:xfrm>
                <a:custGeom>
                  <a:gdLst>
                    <a:gd name="T0" fmla="*/ 0 w 2434"/>
                    <a:gd name="T1" fmla="*/ 1956 h 2402"/>
                    <a:gd name="T2" fmla="*/ 492 w 2434"/>
                    <a:gd name="T3" fmla="*/ 2402 h 2402"/>
                    <a:gd name="T4" fmla="*/ 2434 w 2434"/>
                    <a:gd name="T5" fmla="*/ 470 h 2402"/>
                    <a:gd name="T6" fmla="*/ 1966 w 2434"/>
                    <a:gd name="T7" fmla="*/ 0 h 2402"/>
                    <a:gd name="T8" fmla="*/ 0 w 2434"/>
                    <a:gd name="T9" fmla="*/ 1956 h 240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34" h="2402">
                      <a:moveTo>
                        <a:pt x="0" y="1956"/>
                      </a:moveTo>
                      <a:cubicBezTo>
                        <a:pt x="90" y="2246"/>
                        <a:pt x="246" y="2330"/>
                        <a:pt x="492" y="2402"/>
                      </a:cubicBezTo>
                      <a:cubicBezTo>
                        <a:pt x="2434" y="470"/>
                        <a:pt x="2434" y="470"/>
                        <a:pt x="2434" y="470"/>
                      </a:cubicBezTo>
                      <a:cubicBezTo>
                        <a:pt x="1966" y="0"/>
                        <a:pt x="1966" y="0"/>
                        <a:pt x="1966" y="0"/>
                      </a:cubicBezTo>
                      <a:lnTo>
                        <a:pt x="0" y="195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1" name="Freeform 15"/>
                <p:cNvSpPr/>
                <p:nvPr/>
              </p:nvSpPr>
              <p:spPr bwMode="auto">
                <a:xfrm>
                  <a:off x="3877913" y="4151183"/>
                  <a:ext cx="1414904" cy="1392435"/>
                </a:xfrm>
                <a:custGeom>
                  <a:gdLst>
                    <a:gd name="T0" fmla="*/ 468 w 2473"/>
                    <a:gd name="T1" fmla="*/ 0 h 2434"/>
                    <a:gd name="T2" fmla="*/ 0 w 2473"/>
                    <a:gd name="T3" fmla="*/ 470 h 2434"/>
                    <a:gd name="T4" fmla="*/ 1974 w 2473"/>
                    <a:gd name="T5" fmla="*/ 2434 h 2434"/>
                    <a:gd name="T6" fmla="*/ 2473 w 2473"/>
                    <a:gd name="T7" fmla="*/ 1994 h 2434"/>
                    <a:gd name="T8" fmla="*/ 468 w 2473"/>
                    <a:gd name="T9" fmla="*/ 0 h 243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73" h="2434">
                      <a:moveTo>
                        <a:pt x="468" y="0"/>
                      </a:moveTo>
                      <a:cubicBezTo>
                        <a:pt x="0" y="470"/>
                        <a:pt x="0" y="470"/>
                        <a:pt x="0" y="470"/>
                      </a:cubicBezTo>
                      <a:cubicBezTo>
                        <a:pt x="1974" y="2434"/>
                        <a:pt x="1974" y="2434"/>
                        <a:pt x="1974" y="2434"/>
                      </a:cubicBezTo>
                      <a:cubicBezTo>
                        <a:pt x="2200" y="2366"/>
                        <a:pt x="2332" y="2258"/>
                        <a:pt x="2473" y="1994"/>
                      </a:cubicBezTo>
                      <a:lnTo>
                        <a:pt x="468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4" name="Freeform 16"/>
                <p:cNvSpPr/>
                <p:nvPr/>
              </p:nvSpPr>
              <p:spPr bwMode="auto">
                <a:xfrm>
                  <a:off x="3670232" y="3348392"/>
                  <a:ext cx="409290" cy="2524359"/>
                </a:xfrm>
                <a:custGeom>
                  <a:gdLst>
                    <a:gd name="T0" fmla="*/ 0 w 715"/>
                    <a:gd name="T1" fmla="*/ 4252 h 4412"/>
                    <a:gd name="T2" fmla="*/ 663 w 715"/>
                    <a:gd name="T3" fmla="*/ 4275 h 4412"/>
                    <a:gd name="T4" fmla="*/ 715 w 715"/>
                    <a:gd name="T5" fmla="*/ 9 h 4412"/>
                    <a:gd name="T6" fmla="*/ 52 w 715"/>
                    <a:gd name="T7" fmla="*/ 0 h 4412"/>
                    <a:gd name="T8" fmla="*/ 0 w 715"/>
                    <a:gd name="T9" fmla="*/ 4252 h 44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15" h="4412">
                      <a:moveTo>
                        <a:pt x="0" y="4252"/>
                      </a:moveTo>
                      <a:cubicBezTo>
                        <a:pt x="196" y="4412"/>
                        <a:pt x="476" y="4402"/>
                        <a:pt x="663" y="4275"/>
                      </a:cubicBezTo>
                      <a:cubicBezTo>
                        <a:pt x="715" y="9"/>
                        <a:pt x="715" y="9"/>
                        <a:pt x="715" y="9"/>
                      </a:cubicBezTo>
                      <a:cubicBezTo>
                        <a:pt x="52" y="0"/>
                        <a:pt x="52" y="0"/>
                        <a:pt x="52" y="0"/>
                      </a:cubicBezTo>
                      <a:lnTo>
                        <a:pt x="0" y="42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  <p:grpSp>
            <p:nvGrpSpPr>
              <p:cNvPr id="5" name="Group 17"/>
              <p:cNvGrpSpPr/>
              <p:nvPr/>
            </p:nvGrpSpPr>
            <p:grpSpPr>
              <a:xfrm>
                <a:off x="7565173" y="1668270"/>
                <a:ext cx="3500825" cy="3500217"/>
                <a:chOff x="2116873" y="2201895"/>
                <a:chExt cx="3500825" cy="3500217"/>
              </a:xfrm>
            </p:grpSpPr>
            <p:sp>
              <p:nvSpPr>
                <p:cNvPr id="24" name="Oval 11"/>
                <p:cNvSpPr>
                  <a:spLocks noChangeArrowheads="1"/>
                </p:cNvSpPr>
                <p:nvPr/>
              </p:nvSpPr>
              <p:spPr bwMode="auto">
                <a:xfrm>
                  <a:off x="2116873" y="2201895"/>
                  <a:ext cx="3500825" cy="3500217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7" name="Oval 12"/>
                <p:cNvSpPr>
                  <a:spLocks noChangeArrowheads="1"/>
                </p:cNvSpPr>
                <p:nvPr/>
              </p:nvSpPr>
              <p:spPr bwMode="auto">
                <a:xfrm>
                  <a:off x="2377993" y="2463014"/>
                  <a:ext cx="2979193" cy="2978585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8" name="Oval 13"/>
                <p:cNvSpPr>
                  <a:spLocks noChangeArrowheads="1"/>
                </p:cNvSpPr>
                <p:nvPr/>
              </p:nvSpPr>
              <p:spPr bwMode="auto">
                <a:xfrm>
                  <a:off x="2693765" y="2778180"/>
                  <a:ext cx="2347648" cy="2347648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9" name="Oval 14"/>
                <p:cNvSpPr>
                  <a:spLocks noChangeArrowheads="1"/>
                </p:cNvSpPr>
                <p:nvPr/>
              </p:nvSpPr>
              <p:spPr bwMode="auto">
                <a:xfrm>
                  <a:off x="2996179" y="3079985"/>
                  <a:ext cx="1742822" cy="1744036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8" name="Oval 15"/>
                <p:cNvSpPr>
                  <a:spLocks noChangeArrowheads="1"/>
                </p:cNvSpPr>
                <p:nvPr/>
              </p:nvSpPr>
              <p:spPr bwMode="auto">
                <a:xfrm>
                  <a:off x="3284018" y="3368432"/>
                  <a:ext cx="1166537" cy="1167144"/>
                </a:xfrm>
                <a:prstGeom prst="ellipse">
                  <a:avLst/>
                </a:prstGeom>
                <a:solidFill>
                  <a:srgbClr val="3D69B8"/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29" name="Oval 16"/>
                <p:cNvSpPr>
                  <a:spLocks noChangeArrowheads="1"/>
                </p:cNvSpPr>
                <p:nvPr/>
              </p:nvSpPr>
              <p:spPr bwMode="auto">
                <a:xfrm>
                  <a:off x="3530563" y="3615584"/>
                  <a:ext cx="672839" cy="672838"/>
                </a:xfrm>
                <a:prstGeom prst="ellipse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  <p:sp>
              <p:nvSpPr>
                <p:cNvPr id="31" name="Oval 17"/>
                <p:cNvSpPr>
                  <a:spLocks noChangeArrowheads="1"/>
                </p:cNvSpPr>
                <p:nvPr/>
              </p:nvSpPr>
              <p:spPr bwMode="auto">
                <a:xfrm>
                  <a:off x="3709096" y="3794117"/>
                  <a:ext cx="315773" cy="315773"/>
                </a:xfrm>
                <a:prstGeom prst="ellipse">
                  <a:avLst/>
                </a:prstGeom>
                <a:solidFill>
                  <a:schemeClr val="tx2">
                    <a:lumMod val="50000"/>
                  </a:schemeClr>
                </a:soli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id-ID"/>
                </a:p>
              </p:txBody>
            </p:sp>
          </p:grpSp>
        </p:grpSp>
        <p:grpSp>
          <p:nvGrpSpPr>
            <p:cNvPr id="32" name="Group 25"/>
            <p:cNvGrpSpPr/>
            <p:nvPr/>
          </p:nvGrpSpPr>
          <p:grpSpPr>
            <a:xfrm rot="840000">
              <a:off x="10023" y="1597"/>
              <a:ext cx="2214" cy="2262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0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1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2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6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7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8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3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14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chemeClr val="accent2">
                  <a:lumMod val="7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42" name="Group 34"/>
            <p:cNvGrpSpPr/>
            <p:nvPr/>
          </p:nvGrpSpPr>
          <p:grpSpPr>
            <a:xfrm rot="20700000">
              <a:off x="8166" y="2555"/>
              <a:ext cx="2622" cy="2679"/>
              <a:chOff x="5920323" y="2302554"/>
              <a:chExt cx="2180669" cy="2227927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15" name="Freeform 21"/>
              <p:cNvSpPr/>
              <p:nvPr/>
            </p:nvSpPr>
            <p:spPr bwMode="auto">
              <a:xfrm>
                <a:off x="7879324" y="4300937"/>
                <a:ext cx="221668" cy="229544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2" name="Freeform 22"/>
              <p:cNvSpPr/>
              <p:nvPr/>
            </p:nvSpPr>
            <p:spPr bwMode="auto">
              <a:xfrm>
                <a:off x="7375227" y="3756332"/>
                <a:ext cx="554732" cy="640248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26" name="Freeform 23"/>
              <p:cNvSpPr/>
              <p:nvPr/>
            </p:nvSpPr>
            <p:spPr bwMode="auto">
              <a:xfrm>
                <a:off x="7363975" y="3746206"/>
                <a:ext cx="155280" cy="247548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6" name="Freeform 24"/>
              <p:cNvSpPr/>
              <p:nvPr/>
            </p:nvSpPr>
            <p:spPr bwMode="auto">
              <a:xfrm>
                <a:off x="5920323" y="2783021"/>
                <a:ext cx="534478" cy="459088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7" name="Freeform 25"/>
              <p:cNvSpPr/>
              <p:nvPr/>
            </p:nvSpPr>
            <p:spPr bwMode="auto">
              <a:xfrm>
                <a:off x="6315274" y="2361065"/>
                <a:ext cx="198038" cy="517599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8" name="Freeform 26"/>
              <p:cNvSpPr/>
              <p:nvPr/>
            </p:nvSpPr>
            <p:spPr bwMode="auto">
              <a:xfrm>
                <a:off x="6053930" y="2855670"/>
                <a:ext cx="569359" cy="690883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9" name="Freeform 27"/>
              <p:cNvSpPr/>
              <p:nvPr/>
            </p:nvSpPr>
            <p:spPr bwMode="auto">
              <a:xfrm>
                <a:off x="6363658" y="2302554"/>
                <a:ext cx="541229" cy="755020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0" name="Freeform 28"/>
              <p:cNvSpPr/>
              <p:nvPr/>
            </p:nvSpPr>
            <p:spPr bwMode="auto">
              <a:xfrm>
                <a:off x="6451425" y="2878664"/>
                <a:ext cx="1019446" cy="1046451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40404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51" name="Group 43"/>
            <p:cNvGrpSpPr/>
            <p:nvPr/>
          </p:nvGrpSpPr>
          <p:grpSpPr>
            <a:xfrm rot="240000">
              <a:off x="8420" y="1198"/>
              <a:ext cx="2838" cy="2900"/>
              <a:chOff x="6076950" y="2555876"/>
              <a:chExt cx="3076576" cy="3143249"/>
            </a:xfrm>
            <a:effectLst>
              <a:outerShdw blurRad="177800" dir="18900000" sy="23000" kx="-1200000" algn="bl" rotWithShape="0">
                <a:prstClr val="black">
                  <a:alpha val="29000"/>
                </a:prstClr>
              </a:outerShdw>
            </a:effectLst>
          </p:grpSpPr>
          <p:sp>
            <p:nvSpPr>
              <p:cNvPr id="52" name="Freeform 21"/>
              <p:cNvSpPr/>
              <p:nvPr/>
            </p:nvSpPr>
            <p:spPr bwMode="auto">
              <a:xfrm>
                <a:off x="8840788" y="5375275"/>
                <a:ext cx="312738" cy="323850"/>
              </a:xfrm>
              <a:custGeom>
                <a:gdLst>
                  <a:gd name="T0" fmla="*/ 68 w 83"/>
                  <a:gd name="T1" fmla="*/ 68 h 86"/>
                  <a:gd name="T2" fmla="*/ 34 w 83"/>
                  <a:gd name="T3" fmla="*/ 30 h 86"/>
                  <a:gd name="T4" fmla="*/ 16 w 83"/>
                  <a:gd name="T5" fmla="*/ 10 h 86"/>
                  <a:gd name="T6" fmla="*/ 6 w 83"/>
                  <a:gd name="T7" fmla="*/ 0 h 86"/>
                  <a:gd name="T8" fmla="*/ 3 w 83"/>
                  <a:gd name="T9" fmla="*/ 5 h 86"/>
                  <a:gd name="T10" fmla="*/ 0 w 83"/>
                  <a:gd name="T11" fmla="*/ 11 h 86"/>
                  <a:gd name="T12" fmla="*/ 9 w 83"/>
                  <a:gd name="T13" fmla="*/ 21 h 86"/>
                  <a:gd name="T14" fmla="*/ 29 w 83"/>
                  <a:gd name="T15" fmla="*/ 39 h 86"/>
                  <a:gd name="T16" fmla="*/ 66 w 83"/>
                  <a:gd name="T17" fmla="*/ 72 h 86"/>
                  <a:gd name="T18" fmla="*/ 83 w 83"/>
                  <a:gd name="T19" fmla="*/ 86 h 86"/>
                  <a:gd name="T20" fmla="*/ 83 w 83"/>
                  <a:gd name="T21" fmla="*/ 85 h 86"/>
                  <a:gd name="T22" fmla="*/ 68 w 83"/>
                  <a:gd name="T23" fmla="*/ 68 h 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3" h="86">
                    <a:moveTo>
                      <a:pt x="68" y="68"/>
                    </a:moveTo>
                    <a:cubicBezTo>
                      <a:pt x="59" y="57"/>
                      <a:pt x="46" y="44"/>
                      <a:pt x="34" y="30"/>
                    </a:cubicBezTo>
                    <a:cubicBezTo>
                      <a:pt x="28" y="23"/>
                      <a:pt x="22" y="16"/>
                      <a:pt x="16" y="10"/>
                    </a:cubicBezTo>
                    <a:cubicBezTo>
                      <a:pt x="13" y="6"/>
                      <a:pt x="9" y="3"/>
                      <a:pt x="6" y="0"/>
                    </a:cubicBezTo>
                    <a:cubicBezTo>
                      <a:pt x="5" y="2"/>
                      <a:pt x="4" y="4"/>
                      <a:pt x="3" y="5"/>
                    </a:cubicBezTo>
                    <a:cubicBezTo>
                      <a:pt x="2" y="7"/>
                      <a:pt x="1" y="9"/>
                      <a:pt x="0" y="11"/>
                    </a:cubicBezTo>
                    <a:cubicBezTo>
                      <a:pt x="3" y="14"/>
                      <a:pt x="6" y="18"/>
                      <a:pt x="9" y="21"/>
                    </a:cubicBezTo>
                    <a:cubicBezTo>
                      <a:pt x="15" y="27"/>
                      <a:pt x="22" y="33"/>
                      <a:pt x="29" y="39"/>
                    </a:cubicBezTo>
                    <a:cubicBezTo>
                      <a:pt x="42" y="51"/>
                      <a:pt x="56" y="63"/>
                      <a:pt x="66" y="72"/>
                    </a:cubicBezTo>
                    <a:cubicBezTo>
                      <a:pt x="76" y="81"/>
                      <a:pt x="83" y="86"/>
                      <a:pt x="83" y="86"/>
                    </a:cubicBezTo>
                    <a:cubicBezTo>
                      <a:pt x="83" y="85"/>
                      <a:pt x="83" y="85"/>
                      <a:pt x="83" y="85"/>
                    </a:cubicBezTo>
                    <a:cubicBezTo>
                      <a:pt x="83" y="85"/>
                      <a:pt x="77" y="78"/>
                      <a:pt x="68" y="68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3" name="Freeform 22"/>
              <p:cNvSpPr/>
              <p:nvPr/>
            </p:nvSpPr>
            <p:spPr bwMode="auto">
              <a:xfrm>
                <a:off x="8129588" y="4606925"/>
                <a:ext cx="782638" cy="903287"/>
              </a:xfrm>
              <a:custGeom>
                <a:gdLst>
                  <a:gd name="T0" fmla="*/ 204 w 208"/>
                  <a:gd name="T1" fmla="*/ 156 h 240"/>
                  <a:gd name="T2" fmla="*/ 48 w 208"/>
                  <a:gd name="T3" fmla="*/ 0 h 240"/>
                  <a:gd name="T4" fmla="*/ 48 w 208"/>
                  <a:gd name="T5" fmla="*/ 0 h 240"/>
                  <a:gd name="T6" fmla="*/ 35 w 208"/>
                  <a:gd name="T7" fmla="*/ 53 h 240"/>
                  <a:gd name="T8" fmla="*/ 0 w 208"/>
                  <a:gd name="T9" fmla="*/ 84 h 240"/>
                  <a:gd name="T10" fmla="*/ 156 w 208"/>
                  <a:gd name="T11" fmla="*/ 240 h 240"/>
                  <a:gd name="T12" fmla="*/ 189 w 208"/>
                  <a:gd name="T13" fmla="*/ 215 h 240"/>
                  <a:gd name="T14" fmla="*/ 192 w 208"/>
                  <a:gd name="T15" fmla="*/ 209 h 240"/>
                  <a:gd name="T16" fmla="*/ 195 w 208"/>
                  <a:gd name="T17" fmla="*/ 204 h 240"/>
                  <a:gd name="T18" fmla="*/ 204 w 208"/>
                  <a:gd name="T19" fmla="*/ 156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8" h="240">
                    <a:moveTo>
                      <a:pt x="204" y="156"/>
                    </a:moveTo>
                    <a:cubicBezTo>
                      <a:pt x="48" y="0"/>
                      <a:pt x="48" y="0"/>
                      <a:pt x="4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54" y="6"/>
                      <a:pt x="48" y="30"/>
                      <a:pt x="35" y="53"/>
                    </a:cubicBezTo>
                    <a:cubicBezTo>
                      <a:pt x="22" y="75"/>
                      <a:pt x="7" y="89"/>
                      <a:pt x="0" y="84"/>
                    </a:cubicBezTo>
                    <a:cubicBezTo>
                      <a:pt x="156" y="240"/>
                      <a:pt x="156" y="240"/>
                      <a:pt x="156" y="240"/>
                    </a:cubicBezTo>
                    <a:cubicBezTo>
                      <a:pt x="156" y="240"/>
                      <a:pt x="173" y="237"/>
                      <a:pt x="189" y="215"/>
                    </a:cubicBezTo>
                    <a:cubicBezTo>
                      <a:pt x="190" y="213"/>
                      <a:pt x="191" y="211"/>
                      <a:pt x="192" y="209"/>
                    </a:cubicBezTo>
                    <a:cubicBezTo>
                      <a:pt x="193" y="208"/>
                      <a:pt x="194" y="206"/>
                      <a:pt x="195" y="204"/>
                    </a:cubicBezTo>
                    <a:cubicBezTo>
                      <a:pt x="208" y="179"/>
                      <a:pt x="204" y="156"/>
                      <a:pt x="204" y="156"/>
                    </a:cubicBezTo>
                    <a:close/>
                  </a:path>
                </a:pathLst>
              </a:custGeom>
              <a:solidFill>
                <a:srgbClr val="C5C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4" name="Freeform 23"/>
              <p:cNvSpPr/>
              <p:nvPr/>
            </p:nvSpPr>
            <p:spPr bwMode="auto">
              <a:xfrm>
                <a:off x="8113713" y="4592638"/>
                <a:ext cx="219075" cy="349250"/>
              </a:xfrm>
              <a:custGeom>
                <a:gdLst>
                  <a:gd name="T0" fmla="*/ 52 w 58"/>
                  <a:gd name="T1" fmla="*/ 4 h 93"/>
                  <a:gd name="T2" fmla="*/ 32 w 58"/>
                  <a:gd name="T3" fmla="*/ 13 h 93"/>
                  <a:gd name="T4" fmla="*/ 39 w 58"/>
                  <a:gd name="T5" fmla="*/ 21 h 93"/>
                  <a:gd name="T6" fmla="*/ 39 w 58"/>
                  <a:gd name="T7" fmla="*/ 26 h 93"/>
                  <a:gd name="T8" fmla="*/ 32 w 58"/>
                  <a:gd name="T9" fmla="*/ 51 h 93"/>
                  <a:gd name="T10" fmla="*/ 16 w 58"/>
                  <a:gd name="T11" fmla="*/ 66 h 93"/>
                  <a:gd name="T12" fmla="*/ 13 w 58"/>
                  <a:gd name="T13" fmla="*/ 67 h 93"/>
                  <a:gd name="T14" fmla="*/ 5 w 58"/>
                  <a:gd name="T15" fmla="*/ 59 h 93"/>
                  <a:gd name="T16" fmla="*/ 4 w 58"/>
                  <a:gd name="T17" fmla="*/ 87 h 93"/>
                  <a:gd name="T18" fmla="*/ 4 w 58"/>
                  <a:gd name="T19" fmla="*/ 88 h 93"/>
                  <a:gd name="T20" fmla="*/ 39 w 58"/>
                  <a:gd name="T21" fmla="*/ 57 h 93"/>
                  <a:gd name="T22" fmla="*/ 52 w 58"/>
                  <a:gd name="T23" fmla="*/ 4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7" h="93">
                    <a:moveTo>
                      <a:pt x="52" y="4"/>
                    </a:moveTo>
                    <a:cubicBezTo>
                      <a:pt x="48" y="0"/>
                      <a:pt x="40" y="4"/>
                      <a:pt x="32" y="13"/>
                    </a:cubicBezTo>
                    <a:cubicBezTo>
                      <a:pt x="37" y="18"/>
                      <a:pt x="39" y="21"/>
                      <a:pt x="39" y="21"/>
                    </a:cubicBezTo>
                    <a:cubicBezTo>
                      <a:pt x="39" y="21"/>
                      <a:pt x="40" y="23"/>
                      <a:pt x="39" y="26"/>
                    </a:cubicBezTo>
                    <a:cubicBezTo>
                      <a:pt x="39" y="31"/>
                      <a:pt x="38" y="40"/>
                      <a:pt x="32" y="51"/>
                    </a:cubicBezTo>
                    <a:cubicBezTo>
                      <a:pt x="25" y="61"/>
                      <a:pt x="20" y="65"/>
                      <a:pt x="16" y="66"/>
                    </a:cubicBezTo>
                    <a:cubicBezTo>
                      <a:pt x="14" y="67"/>
                      <a:pt x="13" y="67"/>
                      <a:pt x="13" y="67"/>
                    </a:cubicBezTo>
                    <a:cubicBezTo>
                      <a:pt x="13" y="67"/>
                      <a:pt x="10" y="64"/>
                      <a:pt x="5" y="59"/>
                    </a:cubicBezTo>
                    <a:cubicBezTo>
                      <a:pt x="1" y="72"/>
                      <a:pt x="0" y="83"/>
                      <a:pt x="4" y="87"/>
                    </a:cubicBezTo>
                    <a:cubicBezTo>
                      <a:pt x="4" y="88"/>
                      <a:pt x="4" y="88"/>
                      <a:pt x="4" y="88"/>
                    </a:cubicBezTo>
                    <a:cubicBezTo>
                      <a:pt x="11" y="93"/>
                      <a:pt x="26" y="79"/>
                      <a:pt x="39" y="57"/>
                    </a:cubicBezTo>
                    <a:cubicBezTo>
                      <a:pt x="52" y="34"/>
                      <a:pt x="58" y="10"/>
                      <a:pt x="52" y="4"/>
                    </a:cubicBezTo>
                    <a:close/>
                  </a:path>
                </a:pathLst>
              </a:custGeom>
              <a:solidFill>
                <a:srgbClr val="B1B1B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5" name="Freeform 24"/>
              <p:cNvSpPr/>
              <p:nvPr/>
            </p:nvSpPr>
            <p:spPr bwMode="auto">
              <a:xfrm>
                <a:off x="6076950" y="3233738"/>
                <a:ext cx="754063" cy="647700"/>
              </a:xfrm>
              <a:custGeom>
                <a:gdLst>
                  <a:gd name="T0" fmla="*/ 82 w 200"/>
                  <a:gd name="T1" fmla="*/ 64 h 172"/>
                  <a:gd name="T2" fmla="*/ 200 w 200"/>
                  <a:gd name="T3" fmla="*/ 38 h 172"/>
                  <a:gd name="T4" fmla="*/ 200 w 200"/>
                  <a:gd name="T5" fmla="*/ 36 h 172"/>
                  <a:gd name="T6" fmla="*/ 73 w 200"/>
                  <a:gd name="T7" fmla="*/ 14 h 172"/>
                  <a:gd name="T8" fmla="*/ 8 w 200"/>
                  <a:gd name="T9" fmla="*/ 126 h 172"/>
                  <a:gd name="T10" fmla="*/ 63 w 200"/>
                  <a:gd name="T11" fmla="*/ 172 h 172"/>
                  <a:gd name="T12" fmla="*/ 82 w 200"/>
                  <a:gd name="T13" fmla="*/ 64 h 1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200" h="172">
                    <a:moveTo>
                      <a:pt x="82" y="64"/>
                    </a:moveTo>
                    <a:cubicBezTo>
                      <a:pt x="105" y="25"/>
                      <a:pt x="156" y="22"/>
                      <a:pt x="200" y="38"/>
                    </a:cubicBezTo>
                    <a:cubicBezTo>
                      <a:pt x="200" y="37"/>
                      <a:pt x="199" y="36"/>
                      <a:pt x="200" y="36"/>
                    </a:cubicBezTo>
                    <a:cubicBezTo>
                      <a:pt x="159" y="13"/>
                      <a:pt x="108" y="0"/>
                      <a:pt x="73" y="14"/>
                    </a:cubicBezTo>
                    <a:cubicBezTo>
                      <a:pt x="5" y="41"/>
                      <a:pt x="0" y="80"/>
                      <a:pt x="8" y="126"/>
                    </a:cubicBezTo>
                    <a:cubicBezTo>
                      <a:pt x="13" y="151"/>
                      <a:pt x="34" y="167"/>
                      <a:pt x="63" y="172"/>
                    </a:cubicBezTo>
                    <a:cubicBezTo>
                      <a:pt x="57" y="136"/>
                      <a:pt x="63" y="96"/>
                      <a:pt x="82" y="64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6" name="Freeform 25"/>
              <p:cNvSpPr/>
              <p:nvPr/>
            </p:nvSpPr>
            <p:spPr bwMode="auto">
              <a:xfrm>
                <a:off x="6634163" y="2638425"/>
                <a:ext cx="279400" cy="730250"/>
              </a:xfrm>
              <a:custGeom>
                <a:gdLst>
                  <a:gd name="T0" fmla="*/ 40 w 74"/>
                  <a:gd name="T1" fmla="*/ 38 h 194"/>
                  <a:gd name="T2" fmla="*/ 74 w 74"/>
                  <a:gd name="T3" fmla="*/ 0 h 194"/>
                  <a:gd name="T4" fmla="*/ 1 w 74"/>
                  <a:gd name="T5" fmla="*/ 100 h 194"/>
                  <a:gd name="T6" fmla="*/ 52 w 74"/>
                  <a:gd name="T7" fmla="*/ 194 h 194"/>
                  <a:gd name="T8" fmla="*/ 52 w 74"/>
                  <a:gd name="T9" fmla="*/ 194 h 194"/>
                  <a:gd name="T10" fmla="*/ 40 w 74"/>
                  <a:gd name="T11" fmla="*/ 38 h 1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4" h="194">
                    <a:moveTo>
                      <a:pt x="40" y="38"/>
                    </a:moveTo>
                    <a:cubicBezTo>
                      <a:pt x="50" y="21"/>
                      <a:pt x="62" y="9"/>
                      <a:pt x="74" y="0"/>
                    </a:cubicBezTo>
                    <a:cubicBezTo>
                      <a:pt x="32" y="10"/>
                      <a:pt x="0" y="31"/>
                      <a:pt x="1" y="100"/>
                    </a:cubicBezTo>
                    <a:cubicBezTo>
                      <a:pt x="1" y="132"/>
                      <a:pt x="23" y="166"/>
                      <a:pt x="52" y="194"/>
                    </a:cubicBezTo>
                    <a:cubicBezTo>
                      <a:pt x="52" y="194"/>
                      <a:pt x="52" y="194"/>
                      <a:pt x="52" y="194"/>
                    </a:cubicBezTo>
                    <a:cubicBezTo>
                      <a:pt x="29" y="143"/>
                      <a:pt x="18" y="77"/>
                      <a:pt x="40" y="38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  <a:lumOff val="2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7" name="Freeform 26"/>
              <p:cNvSpPr/>
              <p:nvPr/>
            </p:nvSpPr>
            <p:spPr bwMode="auto">
              <a:xfrm>
                <a:off x="6291263" y="3316288"/>
                <a:ext cx="803275" cy="974725"/>
              </a:xfrm>
              <a:custGeom>
                <a:gdLst>
                  <a:gd name="T0" fmla="*/ 199 w 213"/>
                  <a:gd name="T1" fmla="*/ 83 h 259"/>
                  <a:gd name="T2" fmla="*/ 143 w 213"/>
                  <a:gd name="T3" fmla="*/ 16 h 259"/>
                  <a:gd name="T4" fmla="*/ 25 w 213"/>
                  <a:gd name="T5" fmla="*/ 42 h 259"/>
                  <a:gd name="T6" fmla="*/ 6 w 213"/>
                  <a:gd name="T7" fmla="*/ 150 h 259"/>
                  <a:gd name="T8" fmla="*/ 39 w 213"/>
                  <a:gd name="T9" fmla="*/ 218 h 259"/>
                  <a:gd name="T10" fmla="*/ 172 w 213"/>
                  <a:gd name="T11" fmla="*/ 190 h 259"/>
                  <a:gd name="T12" fmla="*/ 211 w 213"/>
                  <a:gd name="T13" fmla="*/ 104 h 259"/>
                  <a:gd name="T14" fmla="*/ 213 w 213"/>
                  <a:gd name="T15" fmla="*/ 99 h 259"/>
                  <a:gd name="T16" fmla="*/ 212 w 213"/>
                  <a:gd name="T17" fmla="*/ 98 h 259"/>
                  <a:gd name="T18" fmla="*/ 199 w 213"/>
                  <a:gd name="T19" fmla="*/ 83 h 2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13" h="259">
                    <a:moveTo>
                      <a:pt x="199" y="83"/>
                    </a:moveTo>
                    <a:cubicBezTo>
                      <a:pt x="173" y="54"/>
                      <a:pt x="145" y="23"/>
                      <a:pt x="143" y="16"/>
                    </a:cubicBezTo>
                    <a:cubicBezTo>
                      <a:pt x="99" y="0"/>
                      <a:pt x="48" y="3"/>
                      <a:pt x="25" y="42"/>
                    </a:cubicBezTo>
                    <a:cubicBezTo>
                      <a:pt x="6" y="74"/>
                      <a:pt x="0" y="114"/>
                      <a:pt x="6" y="150"/>
                    </a:cubicBezTo>
                    <a:cubicBezTo>
                      <a:pt x="11" y="176"/>
                      <a:pt x="22" y="201"/>
                      <a:pt x="39" y="218"/>
                    </a:cubicBezTo>
                    <a:cubicBezTo>
                      <a:pt x="80" y="259"/>
                      <a:pt x="140" y="246"/>
                      <a:pt x="172" y="190"/>
                    </a:cubicBezTo>
                    <a:cubicBezTo>
                      <a:pt x="191" y="158"/>
                      <a:pt x="207" y="130"/>
                      <a:pt x="211" y="104"/>
                    </a:cubicBezTo>
                    <a:cubicBezTo>
                      <a:pt x="212" y="102"/>
                      <a:pt x="213" y="101"/>
                      <a:pt x="213" y="99"/>
                    </a:cubicBezTo>
                    <a:cubicBezTo>
                      <a:pt x="213" y="99"/>
                      <a:pt x="213" y="98"/>
                      <a:pt x="212" y="98"/>
                    </a:cubicBezTo>
                    <a:cubicBezTo>
                      <a:pt x="207" y="92"/>
                      <a:pt x="203" y="87"/>
                      <a:pt x="199" y="83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8" name="Freeform 27"/>
              <p:cNvSpPr/>
              <p:nvPr/>
            </p:nvSpPr>
            <p:spPr bwMode="auto">
              <a:xfrm>
                <a:off x="6702425" y="2555876"/>
                <a:ext cx="763588" cy="1065212"/>
              </a:xfrm>
              <a:custGeom>
                <a:gdLst>
                  <a:gd name="T0" fmla="*/ 22 w 203"/>
                  <a:gd name="T1" fmla="*/ 60 h 283"/>
                  <a:gd name="T2" fmla="*/ 34 w 203"/>
                  <a:gd name="T3" fmla="*/ 216 h 283"/>
                  <a:gd name="T4" fmla="*/ 72 w 203"/>
                  <a:gd name="T5" fmla="*/ 246 h 283"/>
                  <a:gd name="T6" fmla="*/ 95 w 203"/>
                  <a:gd name="T7" fmla="*/ 267 h 283"/>
                  <a:gd name="T8" fmla="*/ 99 w 203"/>
                  <a:gd name="T9" fmla="*/ 270 h 283"/>
                  <a:gd name="T10" fmla="*/ 113 w 203"/>
                  <a:gd name="T11" fmla="*/ 283 h 283"/>
                  <a:gd name="T12" fmla="*/ 170 w 203"/>
                  <a:gd name="T13" fmla="*/ 207 h 283"/>
                  <a:gd name="T14" fmla="*/ 155 w 203"/>
                  <a:gd name="T15" fmla="*/ 31 h 283"/>
                  <a:gd name="T16" fmla="*/ 56 w 203"/>
                  <a:gd name="T17" fmla="*/ 22 h 283"/>
                  <a:gd name="T18" fmla="*/ 22 w 203"/>
                  <a:gd name="T19" fmla="*/ 60 h 28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03" h="283">
                    <a:moveTo>
                      <a:pt x="22" y="60"/>
                    </a:moveTo>
                    <a:cubicBezTo>
                      <a:pt x="0" y="99"/>
                      <a:pt x="11" y="165"/>
                      <a:pt x="34" y="216"/>
                    </a:cubicBezTo>
                    <a:cubicBezTo>
                      <a:pt x="37" y="216"/>
                      <a:pt x="55" y="231"/>
                      <a:pt x="72" y="246"/>
                    </a:cubicBezTo>
                    <a:cubicBezTo>
                      <a:pt x="79" y="252"/>
                      <a:pt x="87" y="259"/>
                      <a:pt x="95" y="267"/>
                    </a:cubicBezTo>
                    <a:cubicBezTo>
                      <a:pt x="97" y="268"/>
                      <a:pt x="98" y="269"/>
                      <a:pt x="99" y="270"/>
                    </a:cubicBezTo>
                    <a:cubicBezTo>
                      <a:pt x="103" y="274"/>
                      <a:pt x="108" y="278"/>
                      <a:pt x="113" y="283"/>
                    </a:cubicBezTo>
                    <a:cubicBezTo>
                      <a:pt x="133" y="272"/>
                      <a:pt x="150" y="241"/>
                      <a:pt x="170" y="207"/>
                    </a:cubicBezTo>
                    <a:cubicBezTo>
                      <a:pt x="203" y="151"/>
                      <a:pt x="196" y="72"/>
                      <a:pt x="155" y="31"/>
                    </a:cubicBezTo>
                    <a:cubicBezTo>
                      <a:pt x="126" y="2"/>
                      <a:pt x="88" y="0"/>
                      <a:pt x="56" y="22"/>
                    </a:cubicBezTo>
                    <a:cubicBezTo>
                      <a:pt x="44" y="31"/>
                      <a:pt x="32" y="43"/>
                      <a:pt x="22" y="60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59" name="Freeform 28"/>
              <p:cNvSpPr/>
              <p:nvPr/>
            </p:nvSpPr>
            <p:spPr bwMode="auto">
              <a:xfrm>
                <a:off x="6826250" y="3368675"/>
                <a:ext cx="1438275" cy="1476375"/>
              </a:xfrm>
              <a:custGeom>
                <a:gdLst>
                  <a:gd name="T0" fmla="*/ 381 w 382"/>
                  <a:gd name="T1" fmla="*/ 346 h 392"/>
                  <a:gd name="T2" fmla="*/ 374 w 382"/>
                  <a:gd name="T3" fmla="*/ 338 h 392"/>
                  <a:gd name="T4" fmla="*/ 80 w 382"/>
                  <a:gd name="T5" fmla="*/ 67 h 392"/>
                  <a:gd name="T6" fmla="*/ 66 w 382"/>
                  <a:gd name="T7" fmla="*/ 54 h 392"/>
                  <a:gd name="T8" fmla="*/ 62 w 382"/>
                  <a:gd name="T9" fmla="*/ 51 h 392"/>
                  <a:gd name="T10" fmla="*/ 39 w 382"/>
                  <a:gd name="T11" fmla="*/ 30 h 392"/>
                  <a:gd name="T12" fmla="*/ 1 w 382"/>
                  <a:gd name="T13" fmla="*/ 0 h 392"/>
                  <a:gd name="T14" fmla="*/ 1 w 382"/>
                  <a:gd name="T15" fmla="*/ 0 h 392"/>
                  <a:gd name="T16" fmla="*/ 1 w 382"/>
                  <a:gd name="T17" fmla="*/ 0 h 392"/>
                  <a:gd name="T18" fmla="*/ 1 w 382"/>
                  <a:gd name="T19" fmla="*/ 0 h 392"/>
                  <a:gd name="T20" fmla="*/ 1 w 382"/>
                  <a:gd name="T21" fmla="*/ 2 h 392"/>
                  <a:gd name="T22" fmla="*/ 57 w 382"/>
                  <a:gd name="T23" fmla="*/ 69 h 392"/>
                  <a:gd name="T24" fmla="*/ 70 w 382"/>
                  <a:gd name="T25" fmla="*/ 84 h 392"/>
                  <a:gd name="T26" fmla="*/ 71 w 382"/>
                  <a:gd name="T27" fmla="*/ 85 h 392"/>
                  <a:gd name="T28" fmla="*/ 347 w 382"/>
                  <a:gd name="T29" fmla="*/ 384 h 392"/>
                  <a:gd name="T30" fmla="*/ 355 w 382"/>
                  <a:gd name="T31" fmla="*/ 392 h 392"/>
                  <a:gd name="T32" fmla="*/ 358 w 382"/>
                  <a:gd name="T33" fmla="*/ 391 h 392"/>
                  <a:gd name="T34" fmla="*/ 374 w 382"/>
                  <a:gd name="T35" fmla="*/ 376 h 392"/>
                  <a:gd name="T36" fmla="*/ 381 w 382"/>
                  <a:gd name="T37" fmla="*/ 351 h 392"/>
                  <a:gd name="T38" fmla="*/ 381 w 382"/>
                  <a:gd name="T39" fmla="*/ 346 h 3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382" h="392">
                    <a:moveTo>
                      <a:pt x="381" y="346"/>
                    </a:moveTo>
                    <a:cubicBezTo>
                      <a:pt x="381" y="346"/>
                      <a:pt x="379" y="343"/>
                      <a:pt x="374" y="338"/>
                    </a:cubicBezTo>
                    <a:cubicBezTo>
                      <a:pt x="337" y="304"/>
                      <a:pt x="177" y="154"/>
                      <a:pt x="80" y="67"/>
                    </a:cubicBezTo>
                    <a:cubicBezTo>
                      <a:pt x="75" y="62"/>
                      <a:pt x="70" y="58"/>
                      <a:pt x="66" y="54"/>
                    </a:cubicBezTo>
                    <a:cubicBezTo>
                      <a:pt x="65" y="53"/>
                      <a:pt x="64" y="52"/>
                      <a:pt x="62" y="51"/>
                    </a:cubicBezTo>
                    <a:cubicBezTo>
                      <a:pt x="54" y="43"/>
                      <a:pt x="46" y="36"/>
                      <a:pt x="39" y="30"/>
                    </a:cubicBezTo>
                    <a:cubicBezTo>
                      <a:pt x="22" y="15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1" y="1"/>
                      <a:pt x="1" y="2"/>
                    </a:cubicBezTo>
                    <a:cubicBezTo>
                      <a:pt x="3" y="9"/>
                      <a:pt x="31" y="40"/>
                      <a:pt x="57" y="69"/>
                    </a:cubicBezTo>
                    <a:cubicBezTo>
                      <a:pt x="61" y="73"/>
                      <a:pt x="65" y="78"/>
                      <a:pt x="70" y="84"/>
                    </a:cubicBezTo>
                    <a:cubicBezTo>
                      <a:pt x="71" y="84"/>
                      <a:pt x="71" y="85"/>
                      <a:pt x="71" y="85"/>
                    </a:cubicBezTo>
                    <a:cubicBezTo>
                      <a:pt x="162" y="186"/>
                      <a:pt x="312" y="347"/>
                      <a:pt x="347" y="384"/>
                    </a:cubicBezTo>
                    <a:cubicBezTo>
                      <a:pt x="352" y="389"/>
                      <a:pt x="355" y="392"/>
                      <a:pt x="355" y="392"/>
                    </a:cubicBezTo>
                    <a:cubicBezTo>
                      <a:pt x="355" y="392"/>
                      <a:pt x="356" y="392"/>
                      <a:pt x="358" y="391"/>
                    </a:cubicBezTo>
                    <a:cubicBezTo>
                      <a:pt x="362" y="390"/>
                      <a:pt x="367" y="386"/>
                      <a:pt x="374" y="376"/>
                    </a:cubicBezTo>
                    <a:cubicBezTo>
                      <a:pt x="380" y="365"/>
                      <a:pt x="381" y="356"/>
                      <a:pt x="381" y="351"/>
                    </a:cubicBezTo>
                    <a:cubicBezTo>
                      <a:pt x="382" y="348"/>
                      <a:pt x="381" y="346"/>
                      <a:pt x="381" y="346"/>
                    </a:cubicBezTo>
                    <a:close/>
                  </a:path>
                </a:pathLst>
              </a:custGeom>
              <a:solidFill>
                <a:srgbClr val="3E6BBB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</p:grpSp>
      <p:sp>
        <p:nvSpPr>
          <p:cNvPr id="2" name="文本框 1"/>
          <p:cNvSpPr txBox="1"/>
          <p:nvPr/>
        </p:nvSpPr>
        <p:spPr>
          <a:xfrm>
            <a:off x="5356225" y="785495"/>
            <a:ext cx="1617980" cy="2399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5000">
                <a:solidFill>
                  <a:srgbClr val="C00000"/>
                </a:solidFill>
                <a:latin typeface="Algerian" panose="04020705040a02060702" charset="0"/>
                <a:ea typeface="Adobe 黑体 Std R" panose="020b0400000000000000" charset="-122"/>
                <a:cs typeface="Algerian" panose="04020705040a02060702" charset="0"/>
              </a:rPr>
              <a:t>T</a:t>
            </a:r>
            <a:endParaRPr lang="en-US" altLang="zh-CN" sz="15000">
              <a:solidFill>
                <a:srgbClr val="C00000"/>
              </a:solidFill>
              <a:latin typeface="Algerian" panose="04020705040a02060702" charset="0"/>
              <a:ea typeface="Adobe 黑体 Std R" panose="020b0400000000000000" charset="-122"/>
              <a:cs typeface="Algerian" panose="04020705040a02060702" charset="0"/>
            </a:endParaRPr>
          </a:p>
        </p:txBody>
      </p:sp>
      <p:sp>
        <p:nvSpPr>
          <p:cNvPr id="3" name="TextBox 13"/>
          <p:cNvSpPr txBox="1"/>
          <p:nvPr/>
        </p:nvSpPr>
        <p:spPr>
          <a:xfrm>
            <a:off x="4633595" y="1741805"/>
            <a:ext cx="3062605" cy="368300"/>
          </a:xfrm>
          <a:prstGeom prst="rect">
            <a:avLst/>
          </a:prstGeom>
          <a:noFill/>
          <a:ln w="9525">
            <a:solidFill>
              <a:srgbClr val="2B3E4F">
                <a:alpha val="48000"/>
              </a:srgb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bg1"/>
                </a:solidFill>
                <a:sym typeface="+mn-ea"/>
              </a:rPr>
              <a:t>Specific - </a:t>
            </a:r>
            <a:r>
              <a:rPr lang="zh-CN" altLang="en-US">
                <a:solidFill>
                  <a:schemeClr val="bg1"/>
                </a:solidFill>
                <a:sym typeface="+mn-ea"/>
              </a:rPr>
              <a:t>明确性</a:t>
            </a:r>
            <a:endParaRPr lang="zh-CN" altLang="en-US" b="1" smtClean="0">
              <a:solidFill>
                <a:schemeClr val="bg1"/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23" name="TextBox 13"/>
          <p:cNvSpPr txBox="1"/>
          <p:nvPr/>
        </p:nvSpPr>
        <p:spPr>
          <a:xfrm>
            <a:off x="4565015" y="1820545"/>
            <a:ext cx="3062605" cy="368300"/>
          </a:xfrm>
          <a:prstGeom prst="rect">
            <a:avLst/>
          </a:prstGeom>
          <a:solidFill>
            <a:schemeClr val="tx1">
              <a:lumMod val="75000"/>
              <a:lumOff val="25000"/>
              <a:alpha val="8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bg1"/>
                </a:solidFill>
                <a:sym typeface="+mn-ea"/>
              </a:rPr>
              <a:t>Relevant - </a:t>
            </a:r>
            <a:r>
              <a:rPr lang="zh-CN" altLang="en-US" b="1">
                <a:solidFill>
                  <a:schemeClr val="bg1"/>
                </a:solidFill>
                <a:sym typeface="+mn-ea"/>
              </a:rPr>
              <a:t>相关性</a:t>
            </a:r>
            <a:endParaRPr lang="zh-CN" altLang="en-US" b="1" smtClean="0">
              <a:solidFill>
                <a:schemeClr val="bg1"/>
              </a:solidFill>
              <a:latin typeface="+mn-ea"/>
              <a:ea typeface="+mn-ea"/>
              <a:sym typeface="+mn-ea"/>
            </a:endParaRPr>
          </a:p>
        </p:txBody>
      </p:sp>
      <p:grpSp>
        <p:nvGrpSpPr>
          <p:cNvPr id="181" name="Group 43"/>
          <p:cNvGrpSpPr/>
          <p:nvPr/>
        </p:nvGrpSpPr>
        <p:grpSpPr>
          <a:xfrm>
            <a:off x="4570730" y="-1453515"/>
            <a:ext cx="770255" cy="655955"/>
            <a:chOff x="5745176" y="5678490"/>
            <a:chExt cx="495301" cy="525463"/>
          </a:xfrm>
          <a:solidFill>
            <a:srgbClr val="C00000"/>
          </a:solidFill>
        </p:grpSpPr>
        <p:sp>
          <p:nvSpPr>
            <p:cNvPr id="182" name="Freeform 98"/>
            <p:cNvSpPr>
              <a:spLocks noEditPoints="1"/>
            </p:cNvSpPr>
            <p:nvPr/>
          </p:nvSpPr>
          <p:spPr bwMode="auto">
            <a:xfrm>
              <a:off x="6053152" y="5678490"/>
              <a:ext cx="187325" cy="187325"/>
            </a:xfrm>
            <a:custGeom>
              <a:gdLst>
                <a:gd name="T0" fmla="*/ 48 w 50"/>
                <a:gd name="T1" fmla="*/ 32 h 50"/>
                <a:gd name="T2" fmla="*/ 50 w 50"/>
                <a:gd name="T3" fmla="*/ 25 h 50"/>
                <a:gd name="T4" fmla="*/ 49 w 50"/>
                <a:gd name="T5" fmla="*/ 22 h 50"/>
                <a:gd name="T6" fmla="*/ 42 w 50"/>
                <a:gd name="T7" fmla="*/ 23 h 50"/>
                <a:gd name="T8" fmla="*/ 40 w 50"/>
                <a:gd name="T9" fmla="*/ 15 h 50"/>
                <a:gd name="T10" fmla="*/ 45 w 50"/>
                <a:gd name="T11" fmla="*/ 11 h 50"/>
                <a:gd name="T12" fmla="*/ 37 w 50"/>
                <a:gd name="T13" fmla="*/ 4 h 50"/>
                <a:gd name="T14" fmla="*/ 34 w 50"/>
                <a:gd name="T15" fmla="*/ 10 h 50"/>
                <a:gd name="T16" fmla="*/ 26 w 50"/>
                <a:gd name="T17" fmla="*/ 7 h 50"/>
                <a:gd name="T18" fmla="*/ 27 w 50"/>
                <a:gd name="T19" fmla="*/ 0 h 50"/>
                <a:gd name="T20" fmla="*/ 25 w 50"/>
                <a:gd name="T21" fmla="*/ 0 h 50"/>
                <a:gd name="T22" fmla="*/ 14 w 50"/>
                <a:gd name="T23" fmla="*/ 3 h 50"/>
                <a:gd name="T24" fmla="*/ 17 w 50"/>
                <a:gd name="T25" fmla="*/ 9 h 50"/>
                <a:gd name="T26" fmla="*/ 11 w 50"/>
                <a:gd name="T27" fmla="*/ 14 h 50"/>
                <a:gd name="T28" fmla="*/ 5 w 50"/>
                <a:gd name="T29" fmla="*/ 9 h 50"/>
                <a:gd name="T30" fmla="*/ 0 w 50"/>
                <a:gd name="T31" fmla="*/ 19 h 50"/>
                <a:gd name="T32" fmla="*/ 7 w 50"/>
                <a:gd name="T33" fmla="*/ 21 h 50"/>
                <a:gd name="T34" fmla="*/ 7 w 50"/>
                <a:gd name="T35" fmla="*/ 25 h 50"/>
                <a:gd name="T36" fmla="*/ 7 w 50"/>
                <a:gd name="T37" fmla="*/ 29 h 50"/>
                <a:gd name="T38" fmla="*/ 0 w 50"/>
                <a:gd name="T39" fmla="*/ 30 h 50"/>
                <a:gd name="T40" fmla="*/ 5 w 50"/>
                <a:gd name="T41" fmla="*/ 40 h 50"/>
                <a:gd name="T42" fmla="*/ 10 w 50"/>
                <a:gd name="T43" fmla="*/ 36 h 50"/>
                <a:gd name="T44" fmla="*/ 16 w 50"/>
                <a:gd name="T45" fmla="*/ 41 h 50"/>
                <a:gd name="T46" fmla="*/ 13 w 50"/>
                <a:gd name="T47" fmla="*/ 47 h 50"/>
                <a:gd name="T48" fmla="*/ 23 w 50"/>
                <a:gd name="T49" fmla="*/ 50 h 50"/>
                <a:gd name="T50" fmla="*/ 24 w 50"/>
                <a:gd name="T51" fmla="*/ 43 h 50"/>
                <a:gd name="T52" fmla="*/ 25 w 50"/>
                <a:gd name="T53" fmla="*/ 43 h 50"/>
                <a:gd name="T54" fmla="*/ 31 w 50"/>
                <a:gd name="T55" fmla="*/ 42 h 50"/>
                <a:gd name="T56" fmla="*/ 34 w 50"/>
                <a:gd name="T57" fmla="*/ 48 h 50"/>
                <a:gd name="T58" fmla="*/ 43 w 50"/>
                <a:gd name="T59" fmla="*/ 42 h 50"/>
                <a:gd name="T60" fmla="*/ 38 w 50"/>
                <a:gd name="T61" fmla="*/ 37 h 50"/>
                <a:gd name="T62" fmla="*/ 42 w 50"/>
                <a:gd name="T63" fmla="*/ 30 h 50"/>
                <a:gd name="T64" fmla="*/ 48 w 50"/>
                <a:gd name="T65" fmla="*/ 32 h 50"/>
                <a:gd name="T66" fmla="*/ 25 w 50"/>
                <a:gd name="T67" fmla="*/ 40 h 50"/>
                <a:gd name="T68" fmla="*/ 9 w 50"/>
                <a:gd name="T69" fmla="*/ 25 h 50"/>
                <a:gd name="T70" fmla="*/ 25 w 50"/>
                <a:gd name="T71" fmla="*/ 10 h 50"/>
                <a:gd name="T72" fmla="*/ 40 w 50"/>
                <a:gd name="T73" fmla="*/ 25 h 50"/>
                <a:gd name="T74" fmla="*/ 25 w 50"/>
                <a:gd name="T75" fmla="*/ 40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0" h="50">
                  <a:moveTo>
                    <a:pt x="48" y="32"/>
                  </a:moveTo>
                  <a:cubicBezTo>
                    <a:pt x="49" y="30"/>
                    <a:pt x="50" y="28"/>
                    <a:pt x="50" y="25"/>
                  </a:cubicBezTo>
                  <a:cubicBezTo>
                    <a:pt x="50" y="24"/>
                    <a:pt x="49" y="23"/>
                    <a:pt x="49" y="22"/>
                  </a:cubicBezTo>
                  <a:cubicBezTo>
                    <a:pt x="42" y="23"/>
                    <a:pt x="42" y="23"/>
                    <a:pt x="42" y="23"/>
                  </a:cubicBezTo>
                  <a:cubicBezTo>
                    <a:pt x="42" y="20"/>
                    <a:pt x="41" y="17"/>
                    <a:pt x="40" y="15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3" y="8"/>
                    <a:pt x="41" y="6"/>
                    <a:pt x="37" y="4"/>
                  </a:cubicBezTo>
                  <a:cubicBezTo>
                    <a:pt x="34" y="10"/>
                    <a:pt x="34" y="10"/>
                    <a:pt x="34" y="10"/>
                  </a:cubicBezTo>
                  <a:cubicBezTo>
                    <a:pt x="32" y="8"/>
                    <a:pt x="29" y="8"/>
                    <a:pt x="26" y="7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6" y="0"/>
                    <a:pt x="25" y="0"/>
                    <a:pt x="25" y="0"/>
                  </a:cubicBezTo>
                  <a:cubicBezTo>
                    <a:pt x="21" y="0"/>
                    <a:pt x="17" y="1"/>
                    <a:pt x="14" y="3"/>
                  </a:cubicBezTo>
                  <a:cubicBezTo>
                    <a:pt x="17" y="9"/>
                    <a:pt x="17" y="9"/>
                    <a:pt x="17" y="9"/>
                  </a:cubicBezTo>
                  <a:cubicBezTo>
                    <a:pt x="15" y="10"/>
                    <a:pt x="12" y="12"/>
                    <a:pt x="11" y="14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3" y="12"/>
                    <a:pt x="1" y="16"/>
                    <a:pt x="0" y="19"/>
                  </a:cubicBezTo>
                  <a:cubicBezTo>
                    <a:pt x="7" y="21"/>
                    <a:pt x="7" y="21"/>
                    <a:pt x="7" y="21"/>
                  </a:cubicBezTo>
                  <a:cubicBezTo>
                    <a:pt x="7" y="22"/>
                    <a:pt x="7" y="24"/>
                    <a:pt x="7" y="25"/>
                  </a:cubicBezTo>
                  <a:cubicBezTo>
                    <a:pt x="7" y="26"/>
                    <a:pt x="7" y="28"/>
                    <a:pt x="7" y="29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1" y="34"/>
                    <a:pt x="2" y="37"/>
                    <a:pt x="5" y="40"/>
                  </a:cubicBezTo>
                  <a:cubicBezTo>
                    <a:pt x="10" y="36"/>
                    <a:pt x="10" y="36"/>
                    <a:pt x="10" y="36"/>
                  </a:cubicBezTo>
                  <a:cubicBezTo>
                    <a:pt x="12" y="38"/>
                    <a:pt x="14" y="40"/>
                    <a:pt x="16" y="41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6" y="49"/>
                    <a:pt x="20" y="50"/>
                    <a:pt x="23" y="50"/>
                  </a:cubicBezTo>
                  <a:cubicBezTo>
                    <a:pt x="24" y="43"/>
                    <a:pt x="24" y="43"/>
                    <a:pt x="24" y="43"/>
                  </a:cubicBezTo>
                  <a:cubicBezTo>
                    <a:pt x="24" y="43"/>
                    <a:pt x="24" y="43"/>
                    <a:pt x="25" y="43"/>
                  </a:cubicBezTo>
                  <a:cubicBezTo>
                    <a:pt x="27" y="43"/>
                    <a:pt x="29" y="43"/>
                    <a:pt x="31" y="42"/>
                  </a:cubicBezTo>
                  <a:cubicBezTo>
                    <a:pt x="34" y="48"/>
                    <a:pt x="34" y="48"/>
                    <a:pt x="34" y="48"/>
                  </a:cubicBezTo>
                  <a:cubicBezTo>
                    <a:pt x="38" y="47"/>
                    <a:pt x="41" y="45"/>
                    <a:pt x="43" y="42"/>
                  </a:cubicBezTo>
                  <a:cubicBezTo>
                    <a:pt x="38" y="37"/>
                    <a:pt x="38" y="37"/>
                    <a:pt x="38" y="37"/>
                  </a:cubicBezTo>
                  <a:cubicBezTo>
                    <a:pt x="40" y="35"/>
                    <a:pt x="41" y="33"/>
                    <a:pt x="42" y="30"/>
                  </a:cubicBezTo>
                  <a:lnTo>
                    <a:pt x="48" y="32"/>
                  </a:lnTo>
                  <a:close/>
                  <a:moveTo>
                    <a:pt x="25" y="40"/>
                  </a:moveTo>
                  <a:cubicBezTo>
                    <a:pt x="16" y="40"/>
                    <a:pt x="9" y="34"/>
                    <a:pt x="9" y="25"/>
                  </a:cubicBezTo>
                  <a:cubicBezTo>
                    <a:pt x="9" y="17"/>
                    <a:pt x="16" y="10"/>
                    <a:pt x="25" y="10"/>
                  </a:cubicBezTo>
                  <a:cubicBezTo>
                    <a:pt x="33" y="10"/>
                    <a:pt x="40" y="17"/>
                    <a:pt x="40" y="25"/>
                  </a:cubicBezTo>
                  <a:cubicBezTo>
                    <a:pt x="40" y="34"/>
                    <a:pt x="33" y="40"/>
                    <a:pt x="25" y="4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4" name="Oval 99"/>
            <p:cNvSpPr>
              <a:spLocks noChangeArrowheads="1"/>
            </p:cNvSpPr>
            <p:nvPr/>
          </p:nvSpPr>
          <p:spPr bwMode="auto">
            <a:xfrm>
              <a:off x="6105539" y="5734052"/>
              <a:ext cx="79375" cy="79375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5" name="Freeform 100"/>
            <p:cNvSpPr>
              <a:spLocks noEditPoints="1"/>
            </p:cNvSpPr>
            <p:nvPr/>
          </p:nvSpPr>
          <p:spPr bwMode="auto">
            <a:xfrm>
              <a:off x="5992826" y="5816602"/>
              <a:ext cx="120650" cy="120650"/>
            </a:xfrm>
            <a:custGeom>
              <a:gdLst>
                <a:gd name="T0" fmla="*/ 27 w 32"/>
                <a:gd name="T1" fmla="*/ 14 h 32"/>
                <a:gd name="T2" fmla="*/ 25 w 32"/>
                <a:gd name="T3" fmla="*/ 10 h 32"/>
                <a:gd name="T4" fmla="*/ 29 w 32"/>
                <a:gd name="T5" fmla="*/ 7 h 32"/>
                <a:gd name="T6" fmla="*/ 24 w 32"/>
                <a:gd name="T7" fmla="*/ 2 h 32"/>
                <a:gd name="T8" fmla="*/ 22 w 32"/>
                <a:gd name="T9" fmla="*/ 6 h 32"/>
                <a:gd name="T10" fmla="*/ 17 w 32"/>
                <a:gd name="T11" fmla="*/ 5 h 32"/>
                <a:gd name="T12" fmla="*/ 17 w 32"/>
                <a:gd name="T13" fmla="*/ 0 h 32"/>
                <a:gd name="T14" fmla="*/ 16 w 32"/>
                <a:gd name="T15" fmla="*/ 0 h 32"/>
                <a:gd name="T16" fmla="*/ 9 w 32"/>
                <a:gd name="T17" fmla="*/ 2 h 32"/>
                <a:gd name="T18" fmla="*/ 11 w 32"/>
                <a:gd name="T19" fmla="*/ 6 h 32"/>
                <a:gd name="T20" fmla="*/ 7 w 32"/>
                <a:gd name="T21" fmla="*/ 9 h 32"/>
                <a:gd name="T22" fmla="*/ 3 w 32"/>
                <a:gd name="T23" fmla="*/ 6 h 32"/>
                <a:gd name="T24" fmla="*/ 0 w 32"/>
                <a:gd name="T25" fmla="*/ 12 h 32"/>
                <a:gd name="T26" fmla="*/ 5 w 32"/>
                <a:gd name="T27" fmla="*/ 13 h 32"/>
                <a:gd name="T28" fmla="*/ 4 w 32"/>
                <a:gd name="T29" fmla="*/ 16 h 32"/>
                <a:gd name="T30" fmla="*/ 5 w 32"/>
                <a:gd name="T31" fmla="*/ 18 h 32"/>
                <a:gd name="T32" fmla="*/ 0 w 32"/>
                <a:gd name="T33" fmla="*/ 19 h 32"/>
                <a:gd name="T34" fmla="*/ 3 w 32"/>
                <a:gd name="T35" fmla="*/ 26 h 32"/>
                <a:gd name="T36" fmla="*/ 7 w 32"/>
                <a:gd name="T37" fmla="*/ 23 h 32"/>
                <a:gd name="T38" fmla="*/ 10 w 32"/>
                <a:gd name="T39" fmla="*/ 26 h 32"/>
                <a:gd name="T40" fmla="*/ 8 w 32"/>
                <a:gd name="T41" fmla="*/ 30 h 32"/>
                <a:gd name="T42" fmla="*/ 15 w 32"/>
                <a:gd name="T43" fmla="*/ 32 h 32"/>
                <a:gd name="T44" fmla="*/ 15 w 32"/>
                <a:gd name="T45" fmla="*/ 28 h 32"/>
                <a:gd name="T46" fmla="*/ 16 w 32"/>
                <a:gd name="T47" fmla="*/ 28 h 32"/>
                <a:gd name="T48" fmla="*/ 20 w 32"/>
                <a:gd name="T49" fmla="*/ 27 h 32"/>
                <a:gd name="T50" fmla="*/ 22 w 32"/>
                <a:gd name="T51" fmla="*/ 31 h 32"/>
                <a:gd name="T52" fmla="*/ 28 w 32"/>
                <a:gd name="T53" fmla="*/ 27 h 32"/>
                <a:gd name="T54" fmla="*/ 24 w 32"/>
                <a:gd name="T55" fmla="*/ 24 h 32"/>
                <a:gd name="T56" fmla="*/ 27 w 32"/>
                <a:gd name="T57" fmla="*/ 19 h 32"/>
                <a:gd name="T58" fmla="*/ 31 w 32"/>
                <a:gd name="T59" fmla="*/ 21 h 32"/>
                <a:gd name="T60" fmla="*/ 32 w 32"/>
                <a:gd name="T61" fmla="*/ 16 h 32"/>
                <a:gd name="T62" fmla="*/ 32 w 32"/>
                <a:gd name="T63" fmla="*/ 14 h 32"/>
                <a:gd name="T64" fmla="*/ 27 w 32"/>
                <a:gd name="T65" fmla="*/ 14 h 32"/>
                <a:gd name="T66" fmla="*/ 16 w 32"/>
                <a:gd name="T67" fmla="*/ 26 h 32"/>
                <a:gd name="T68" fmla="*/ 6 w 32"/>
                <a:gd name="T69" fmla="*/ 16 h 32"/>
                <a:gd name="T70" fmla="*/ 16 w 32"/>
                <a:gd name="T71" fmla="*/ 6 h 32"/>
                <a:gd name="T72" fmla="*/ 25 w 32"/>
                <a:gd name="T73" fmla="*/ 16 h 32"/>
                <a:gd name="T74" fmla="*/ 16 w 32"/>
                <a:gd name="T75" fmla="*/ 26 h 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2" h="32">
                  <a:moveTo>
                    <a:pt x="27" y="14"/>
                  </a:moveTo>
                  <a:cubicBezTo>
                    <a:pt x="27" y="13"/>
                    <a:pt x="26" y="11"/>
                    <a:pt x="25" y="10"/>
                  </a:cubicBezTo>
                  <a:cubicBezTo>
                    <a:pt x="29" y="7"/>
                    <a:pt x="29" y="7"/>
                    <a:pt x="29" y="7"/>
                  </a:cubicBezTo>
                  <a:cubicBezTo>
                    <a:pt x="28" y="5"/>
                    <a:pt x="26" y="4"/>
                    <a:pt x="24" y="2"/>
                  </a:cubicBezTo>
                  <a:cubicBezTo>
                    <a:pt x="22" y="6"/>
                    <a:pt x="22" y="6"/>
                    <a:pt x="22" y="6"/>
                  </a:cubicBezTo>
                  <a:cubicBezTo>
                    <a:pt x="20" y="5"/>
                    <a:pt x="19" y="5"/>
                    <a:pt x="17" y="5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17" y="0"/>
                    <a:pt x="16" y="0"/>
                    <a:pt x="16" y="0"/>
                  </a:cubicBezTo>
                  <a:cubicBezTo>
                    <a:pt x="13" y="0"/>
                    <a:pt x="11" y="1"/>
                    <a:pt x="9" y="2"/>
                  </a:cubicBezTo>
                  <a:cubicBezTo>
                    <a:pt x="11" y="6"/>
                    <a:pt x="11" y="6"/>
                    <a:pt x="11" y="6"/>
                  </a:cubicBezTo>
                  <a:cubicBezTo>
                    <a:pt x="9" y="7"/>
                    <a:pt x="8" y="8"/>
                    <a:pt x="7" y="9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2" y="8"/>
                    <a:pt x="1" y="10"/>
                    <a:pt x="0" y="12"/>
                  </a:cubicBezTo>
                  <a:cubicBezTo>
                    <a:pt x="5" y="13"/>
                    <a:pt x="5" y="13"/>
                    <a:pt x="5" y="13"/>
                  </a:cubicBezTo>
                  <a:cubicBezTo>
                    <a:pt x="4" y="14"/>
                    <a:pt x="4" y="15"/>
                    <a:pt x="4" y="16"/>
                  </a:cubicBezTo>
                  <a:cubicBezTo>
                    <a:pt x="4" y="17"/>
                    <a:pt x="4" y="18"/>
                    <a:pt x="5" y="18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1" y="22"/>
                    <a:pt x="2" y="24"/>
                    <a:pt x="3" y="26"/>
                  </a:cubicBezTo>
                  <a:cubicBezTo>
                    <a:pt x="7" y="23"/>
                    <a:pt x="7" y="23"/>
                    <a:pt x="7" y="23"/>
                  </a:cubicBezTo>
                  <a:cubicBezTo>
                    <a:pt x="8" y="24"/>
                    <a:pt x="9" y="25"/>
                    <a:pt x="10" y="26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10" y="31"/>
                    <a:pt x="13" y="32"/>
                    <a:pt x="15" y="32"/>
                  </a:cubicBezTo>
                  <a:cubicBezTo>
                    <a:pt x="15" y="28"/>
                    <a:pt x="15" y="28"/>
                    <a:pt x="15" y="28"/>
                  </a:cubicBezTo>
                  <a:cubicBezTo>
                    <a:pt x="15" y="28"/>
                    <a:pt x="16" y="28"/>
                    <a:pt x="16" y="28"/>
                  </a:cubicBezTo>
                  <a:cubicBezTo>
                    <a:pt x="17" y="28"/>
                    <a:pt x="19" y="27"/>
                    <a:pt x="20" y="27"/>
                  </a:cubicBezTo>
                  <a:cubicBezTo>
                    <a:pt x="22" y="31"/>
                    <a:pt x="22" y="31"/>
                    <a:pt x="22" y="31"/>
                  </a:cubicBezTo>
                  <a:cubicBezTo>
                    <a:pt x="24" y="30"/>
                    <a:pt x="26" y="29"/>
                    <a:pt x="28" y="27"/>
                  </a:cubicBezTo>
                  <a:cubicBezTo>
                    <a:pt x="24" y="24"/>
                    <a:pt x="24" y="24"/>
                    <a:pt x="24" y="24"/>
                  </a:cubicBezTo>
                  <a:cubicBezTo>
                    <a:pt x="25" y="23"/>
                    <a:pt x="26" y="21"/>
                    <a:pt x="27" y="19"/>
                  </a:cubicBezTo>
                  <a:cubicBezTo>
                    <a:pt x="31" y="21"/>
                    <a:pt x="31" y="21"/>
                    <a:pt x="31" y="21"/>
                  </a:cubicBezTo>
                  <a:cubicBezTo>
                    <a:pt x="31" y="19"/>
                    <a:pt x="32" y="18"/>
                    <a:pt x="32" y="16"/>
                  </a:cubicBezTo>
                  <a:cubicBezTo>
                    <a:pt x="32" y="15"/>
                    <a:pt x="32" y="15"/>
                    <a:pt x="32" y="14"/>
                  </a:cubicBezTo>
                  <a:lnTo>
                    <a:pt x="27" y="14"/>
                  </a:lnTo>
                  <a:close/>
                  <a:moveTo>
                    <a:pt x="16" y="26"/>
                  </a:moveTo>
                  <a:cubicBezTo>
                    <a:pt x="10" y="26"/>
                    <a:pt x="6" y="21"/>
                    <a:pt x="6" y="16"/>
                  </a:cubicBezTo>
                  <a:cubicBezTo>
                    <a:pt x="6" y="11"/>
                    <a:pt x="10" y="6"/>
                    <a:pt x="16" y="6"/>
                  </a:cubicBezTo>
                  <a:cubicBezTo>
                    <a:pt x="21" y="6"/>
                    <a:pt x="25" y="11"/>
                    <a:pt x="25" y="16"/>
                  </a:cubicBezTo>
                  <a:cubicBezTo>
                    <a:pt x="25" y="21"/>
                    <a:pt x="21" y="26"/>
                    <a:pt x="16" y="2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6" name="Oval 101"/>
            <p:cNvSpPr>
              <a:spLocks noChangeArrowheads="1"/>
            </p:cNvSpPr>
            <p:nvPr/>
          </p:nvSpPr>
          <p:spPr bwMode="auto">
            <a:xfrm>
              <a:off x="6022989" y="5851527"/>
              <a:ext cx="57150" cy="55563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7" name="Freeform 102"/>
            <p:cNvSpPr>
              <a:spLocks noEditPoints="1"/>
            </p:cNvSpPr>
            <p:nvPr/>
          </p:nvSpPr>
          <p:spPr bwMode="auto">
            <a:xfrm>
              <a:off x="6069027" y="5907090"/>
              <a:ext cx="93663" cy="169863"/>
            </a:xfrm>
            <a:custGeom>
              <a:gdLst>
                <a:gd name="T0" fmla="*/ 0 w 25"/>
                <a:gd name="T1" fmla="*/ 41 h 45"/>
                <a:gd name="T2" fmla="*/ 2 w 25"/>
                <a:gd name="T3" fmla="*/ 34 h 45"/>
                <a:gd name="T4" fmla="*/ 2 w 25"/>
                <a:gd name="T5" fmla="*/ 27 h 45"/>
                <a:gd name="T6" fmla="*/ 8 w 25"/>
                <a:gd name="T7" fmla="*/ 11 h 45"/>
                <a:gd name="T8" fmla="*/ 16 w 25"/>
                <a:gd name="T9" fmla="*/ 0 h 45"/>
                <a:gd name="T10" fmla="*/ 19 w 25"/>
                <a:gd name="T11" fmla="*/ 5 h 45"/>
                <a:gd name="T12" fmla="*/ 17 w 25"/>
                <a:gd name="T13" fmla="*/ 12 h 45"/>
                <a:gd name="T14" fmla="*/ 21 w 25"/>
                <a:gd name="T15" fmla="*/ 16 h 45"/>
                <a:gd name="T16" fmla="*/ 25 w 25"/>
                <a:gd name="T17" fmla="*/ 20 h 45"/>
                <a:gd name="T18" fmla="*/ 25 w 25"/>
                <a:gd name="T19" fmla="*/ 23 h 45"/>
                <a:gd name="T20" fmla="*/ 22 w 25"/>
                <a:gd name="T21" fmla="*/ 30 h 45"/>
                <a:gd name="T22" fmla="*/ 18 w 25"/>
                <a:gd name="T23" fmla="*/ 36 h 45"/>
                <a:gd name="T24" fmla="*/ 13 w 25"/>
                <a:gd name="T25" fmla="*/ 45 h 45"/>
                <a:gd name="T26" fmla="*/ 13 w 25"/>
                <a:gd name="T27" fmla="*/ 43 h 45"/>
                <a:gd name="T28" fmla="*/ 17 w 25"/>
                <a:gd name="T29" fmla="*/ 33 h 45"/>
                <a:gd name="T30" fmla="*/ 22 w 25"/>
                <a:gd name="T31" fmla="*/ 23 h 45"/>
                <a:gd name="T32" fmla="*/ 23 w 25"/>
                <a:gd name="T33" fmla="*/ 22 h 45"/>
                <a:gd name="T34" fmla="*/ 22 w 25"/>
                <a:gd name="T35" fmla="*/ 20 h 45"/>
                <a:gd name="T36" fmla="*/ 19 w 25"/>
                <a:gd name="T37" fmla="*/ 19 h 45"/>
                <a:gd name="T38" fmla="*/ 18 w 25"/>
                <a:gd name="T39" fmla="*/ 17 h 45"/>
                <a:gd name="T40" fmla="*/ 16 w 25"/>
                <a:gd name="T41" fmla="*/ 16 h 45"/>
                <a:gd name="T42" fmla="*/ 16 w 25"/>
                <a:gd name="T43" fmla="*/ 14 h 45"/>
                <a:gd name="T44" fmla="*/ 15 w 25"/>
                <a:gd name="T45" fmla="*/ 14 h 45"/>
                <a:gd name="T46" fmla="*/ 14 w 25"/>
                <a:gd name="T47" fmla="*/ 15 h 45"/>
                <a:gd name="T48" fmla="*/ 13 w 25"/>
                <a:gd name="T49" fmla="*/ 14 h 45"/>
                <a:gd name="T50" fmla="*/ 12 w 25"/>
                <a:gd name="T51" fmla="*/ 14 h 45"/>
                <a:gd name="T52" fmla="*/ 12 w 25"/>
                <a:gd name="T53" fmla="*/ 13 h 45"/>
                <a:gd name="T54" fmla="*/ 13 w 25"/>
                <a:gd name="T55" fmla="*/ 13 h 45"/>
                <a:gd name="T56" fmla="*/ 17 w 25"/>
                <a:gd name="T57" fmla="*/ 4 h 45"/>
                <a:gd name="T58" fmla="*/ 15 w 25"/>
                <a:gd name="T59" fmla="*/ 3 h 45"/>
                <a:gd name="T60" fmla="*/ 7 w 25"/>
                <a:gd name="T61" fmla="*/ 18 h 45"/>
                <a:gd name="T62" fmla="*/ 5 w 25"/>
                <a:gd name="T63" fmla="*/ 27 h 45"/>
                <a:gd name="T64" fmla="*/ 2 w 25"/>
                <a:gd name="T65" fmla="*/ 39 h 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5" h="45">
                  <a:moveTo>
                    <a:pt x="13" y="45"/>
                  </a:moveTo>
                  <a:cubicBezTo>
                    <a:pt x="0" y="41"/>
                    <a:pt x="0" y="41"/>
                    <a:pt x="0" y="41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0" y="37"/>
                    <a:pt x="1" y="36"/>
                    <a:pt x="2" y="34"/>
                  </a:cubicBezTo>
                  <a:cubicBezTo>
                    <a:pt x="3" y="30"/>
                    <a:pt x="3" y="30"/>
                    <a:pt x="3" y="27"/>
                  </a:cubicBezTo>
                  <a:cubicBezTo>
                    <a:pt x="2" y="27"/>
                    <a:pt x="2" y="27"/>
                    <a:pt x="2" y="27"/>
                  </a:cubicBezTo>
                  <a:cubicBezTo>
                    <a:pt x="2" y="24"/>
                    <a:pt x="3" y="23"/>
                    <a:pt x="5" y="17"/>
                  </a:cubicBezTo>
                  <a:cubicBezTo>
                    <a:pt x="6" y="16"/>
                    <a:pt x="7" y="14"/>
                    <a:pt x="8" y="11"/>
                  </a:cubicBezTo>
                  <a:cubicBezTo>
                    <a:pt x="13" y="2"/>
                    <a:pt x="13" y="2"/>
                    <a:pt x="13" y="2"/>
                  </a:cubicBezTo>
                  <a:cubicBezTo>
                    <a:pt x="13" y="1"/>
                    <a:pt x="15" y="0"/>
                    <a:pt x="16" y="0"/>
                  </a:cubicBezTo>
                  <a:cubicBezTo>
                    <a:pt x="17" y="0"/>
                    <a:pt x="18" y="1"/>
                    <a:pt x="19" y="2"/>
                  </a:cubicBezTo>
                  <a:cubicBezTo>
                    <a:pt x="20" y="3"/>
                    <a:pt x="20" y="4"/>
                    <a:pt x="19" y="5"/>
                  </a:cubicBezTo>
                  <a:cubicBezTo>
                    <a:pt x="16" y="12"/>
                    <a:pt x="16" y="12"/>
                    <a:pt x="16" y="12"/>
                  </a:cubicBezTo>
                  <a:cubicBezTo>
                    <a:pt x="16" y="12"/>
                    <a:pt x="17" y="12"/>
                    <a:pt x="17" y="12"/>
                  </a:cubicBezTo>
                  <a:cubicBezTo>
                    <a:pt x="18" y="13"/>
                    <a:pt x="19" y="14"/>
                    <a:pt x="19" y="15"/>
                  </a:cubicBezTo>
                  <a:cubicBezTo>
                    <a:pt x="20" y="15"/>
                    <a:pt x="21" y="16"/>
                    <a:pt x="21" y="16"/>
                  </a:cubicBezTo>
                  <a:cubicBezTo>
                    <a:pt x="22" y="17"/>
                    <a:pt x="22" y="17"/>
                    <a:pt x="22" y="18"/>
                  </a:cubicBezTo>
                  <a:cubicBezTo>
                    <a:pt x="23" y="18"/>
                    <a:pt x="24" y="19"/>
                    <a:pt x="25" y="20"/>
                  </a:cubicBezTo>
                  <a:cubicBezTo>
                    <a:pt x="25" y="20"/>
                    <a:pt x="25" y="21"/>
                    <a:pt x="25" y="22"/>
                  </a:cubicBezTo>
                  <a:cubicBezTo>
                    <a:pt x="25" y="23"/>
                    <a:pt x="25" y="23"/>
                    <a:pt x="25" y="23"/>
                  </a:cubicBezTo>
                  <a:cubicBezTo>
                    <a:pt x="25" y="23"/>
                    <a:pt x="24" y="24"/>
                    <a:pt x="24" y="24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2"/>
                    <a:pt x="21" y="33"/>
                    <a:pt x="19" y="34"/>
                  </a:cubicBezTo>
                  <a:cubicBezTo>
                    <a:pt x="18" y="35"/>
                    <a:pt x="18" y="35"/>
                    <a:pt x="18" y="36"/>
                  </a:cubicBezTo>
                  <a:cubicBezTo>
                    <a:pt x="15" y="44"/>
                    <a:pt x="15" y="44"/>
                    <a:pt x="15" y="44"/>
                  </a:cubicBezTo>
                  <a:lnTo>
                    <a:pt x="13" y="45"/>
                  </a:lnTo>
                  <a:close/>
                  <a:moveTo>
                    <a:pt x="2" y="39"/>
                  </a:moveTo>
                  <a:cubicBezTo>
                    <a:pt x="13" y="43"/>
                    <a:pt x="13" y="43"/>
                    <a:pt x="13" y="43"/>
                  </a:cubicBezTo>
                  <a:cubicBezTo>
                    <a:pt x="15" y="35"/>
                    <a:pt x="15" y="35"/>
                    <a:pt x="15" y="35"/>
                  </a:cubicBezTo>
                  <a:cubicBezTo>
                    <a:pt x="16" y="34"/>
                    <a:pt x="16" y="33"/>
                    <a:pt x="17" y="33"/>
                  </a:cubicBezTo>
                  <a:cubicBezTo>
                    <a:pt x="19" y="31"/>
                    <a:pt x="19" y="31"/>
                    <a:pt x="20" y="29"/>
                  </a:cubicBezTo>
                  <a:cubicBezTo>
                    <a:pt x="22" y="23"/>
                    <a:pt x="22" y="23"/>
                    <a:pt x="22" y="23"/>
                  </a:cubicBezTo>
                  <a:cubicBezTo>
                    <a:pt x="22" y="23"/>
                    <a:pt x="23" y="22"/>
                    <a:pt x="23" y="22"/>
                  </a:cubicBezTo>
                  <a:cubicBezTo>
                    <a:pt x="23" y="22"/>
                    <a:pt x="23" y="22"/>
                    <a:pt x="23" y="22"/>
                  </a:cubicBezTo>
                  <a:cubicBezTo>
                    <a:pt x="23" y="21"/>
                    <a:pt x="23" y="21"/>
                    <a:pt x="23" y="21"/>
                  </a:cubicBezTo>
                  <a:cubicBezTo>
                    <a:pt x="23" y="21"/>
                    <a:pt x="22" y="20"/>
                    <a:pt x="22" y="20"/>
                  </a:cubicBezTo>
                  <a:cubicBezTo>
                    <a:pt x="21" y="20"/>
                    <a:pt x="21" y="20"/>
                    <a:pt x="21" y="20"/>
                  </a:cubicBezTo>
                  <a:cubicBezTo>
                    <a:pt x="19" y="19"/>
                    <a:pt x="19" y="19"/>
                    <a:pt x="19" y="19"/>
                  </a:cubicBezTo>
                  <a:cubicBezTo>
                    <a:pt x="20" y="18"/>
                    <a:pt x="20" y="18"/>
                    <a:pt x="19" y="18"/>
                  </a:cubicBezTo>
                  <a:cubicBezTo>
                    <a:pt x="19" y="17"/>
                    <a:pt x="19" y="17"/>
                    <a:pt x="18" y="17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5"/>
                    <a:pt x="16" y="15"/>
                  </a:cubicBezTo>
                  <a:cubicBezTo>
                    <a:pt x="16" y="15"/>
                    <a:pt x="16" y="15"/>
                    <a:pt x="16" y="14"/>
                  </a:cubicBezTo>
                  <a:cubicBezTo>
                    <a:pt x="16" y="14"/>
                    <a:pt x="15" y="14"/>
                    <a:pt x="15" y="14"/>
                  </a:cubicBezTo>
                  <a:cubicBezTo>
                    <a:pt x="15" y="14"/>
                    <a:pt x="15" y="14"/>
                    <a:pt x="15" y="14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4" y="15"/>
                    <a:pt x="14" y="15"/>
                    <a:pt x="14" y="15"/>
                  </a:cubicBezTo>
                  <a:cubicBezTo>
                    <a:pt x="13" y="14"/>
                    <a:pt x="13" y="14"/>
                    <a:pt x="13" y="14"/>
                  </a:cubicBezTo>
                  <a:cubicBezTo>
                    <a:pt x="13" y="14"/>
                    <a:pt x="13" y="14"/>
                    <a:pt x="13" y="14"/>
                  </a:cubicBezTo>
                  <a:cubicBezTo>
                    <a:pt x="13" y="14"/>
                    <a:pt x="13" y="14"/>
                    <a:pt x="13" y="14"/>
                  </a:cubicBezTo>
                  <a:cubicBezTo>
                    <a:pt x="12" y="14"/>
                    <a:pt x="12" y="14"/>
                    <a:pt x="12" y="14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12" y="13"/>
                    <a:pt x="12" y="13"/>
                    <a:pt x="12" y="13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3"/>
                    <a:pt x="17" y="3"/>
                  </a:cubicBezTo>
                  <a:cubicBezTo>
                    <a:pt x="17" y="3"/>
                    <a:pt x="15" y="3"/>
                    <a:pt x="15" y="3"/>
                  </a:cubicBezTo>
                  <a:cubicBezTo>
                    <a:pt x="11" y="12"/>
                    <a:pt x="11" y="12"/>
                    <a:pt x="11" y="12"/>
                  </a:cubicBezTo>
                  <a:cubicBezTo>
                    <a:pt x="9" y="15"/>
                    <a:pt x="8" y="17"/>
                    <a:pt x="7" y="18"/>
                  </a:cubicBezTo>
                  <a:cubicBezTo>
                    <a:pt x="5" y="24"/>
                    <a:pt x="4" y="25"/>
                    <a:pt x="5" y="26"/>
                  </a:cubicBezTo>
                  <a:cubicBezTo>
                    <a:pt x="5" y="27"/>
                    <a:pt x="5" y="27"/>
                    <a:pt x="5" y="27"/>
                  </a:cubicBezTo>
                  <a:cubicBezTo>
                    <a:pt x="6" y="30"/>
                    <a:pt x="6" y="30"/>
                    <a:pt x="4" y="35"/>
                  </a:cubicBezTo>
                  <a:cubicBezTo>
                    <a:pt x="3" y="36"/>
                    <a:pt x="3" y="37"/>
                    <a:pt x="2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8" name="Freeform 103"/>
            <p:cNvSpPr/>
            <p:nvPr/>
          </p:nvSpPr>
          <p:spPr bwMode="auto">
            <a:xfrm>
              <a:off x="5745176" y="5953127"/>
              <a:ext cx="293688" cy="247650"/>
            </a:xfrm>
            <a:custGeom>
              <a:gdLst>
                <a:gd name="T0" fmla="*/ 73 w 78"/>
                <a:gd name="T1" fmla="*/ 13 h 66"/>
                <a:gd name="T2" fmla="*/ 70 w 78"/>
                <a:gd name="T3" fmla="*/ 9 h 66"/>
                <a:gd name="T4" fmla="*/ 55 w 78"/>
                <a:gd name="T5" fmla="*/ 0 h 66"/>
                <a:gd name="T6" fmla="*/ 54 w 78"/>
                <a:gd name="T7" fmla="*/ 12 h 66"/>
                <a:gd name="T8" fmla="*/ 40 w 78"/>
                <a:gd name="T9" fmla="*/ 38 h 66"/>
                <a:gd name="T10" fmla="*/ 27 w 78"/>
                <a:gd name="T11" fmla="*/ 12 h 66"/>
                <a:gd name="T12" fmla="*/ 25 w 78"/>
                <a:gd name="T13" fmla="*/ 0 h 66"/>
                <a:gd name="T14" fmla="*/ 10 w 78"/>
                <a:gd name="T15" fmla="*/ 9 h 66"/>
                <a:gd name="T16" fmla="*/ 7 w 78"/>
                <a:gd name="T17" fmla="*/ 13 h 66"/>
                <a:gd name="T18" fmla="*/ 1 w 78"/>
                <a:gd name="T19" fmla="*/ 28 h 66"/>
                <a:gd name="T20" fmla="*/ 0 w 78"/>
                <a:gd name="T21" fmla="*/ 35 h 66"/>
                <a:gd name="T22" fmla="*/ 0 w 78"/>
                <a:gd name="T23" fmla="*/ 66 h 66"/>
                <a:gd name="T24" fmla="*/ 41 w 78"/>
                <a:gd name="T25" fmla="*/ 66 h 66"/>
                <a:gd name="T26" fmla="*/ 72 w 78"/>
                <a:gd name="T27" fmla="*/ 66 h 66"/>
                <a:gd name="T28" fmla="*/ 72 w 78"/>
                <a:gd name="T29" fmla="*/ 23 h 66"/>
                <a:gd name="T30" fmla="*/ 78 w 78"/>
                <a:gd name="T31" fmla="*/ 32 h 66"/>
                <a:gd name="T32" fmla="*/ 73 w 78"/>
                <a:gd name="T33" fmla="*/ 13 h 6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78" h="66">
                  <a:moveTo>
                    <a:pt x="73" y="13"/>
                  </a:moveTo>
                  <a:cubicBezTo>
                    <a:pt x="73" y="11"/>
                    <a:pt x="72" y="10"/>
                    <a:pt x="70" y="9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4" y="12"/>
                    <a:pt x="54" y="12"/>
                    <a:pt x="54" y="12"/>
                  </a:cubicBezTo>
                  <a:cubicBezTo>
                    <a:pt x="40" y="38"/>
                    <a:pt x="40" y="38"/>
                    <a:pt x="40" y="38"/>
                  </a:cubicBezTo>
                  <a:cubicBezTo>
                    <a:pt x="27" y="12"/>
                    <a:pt x="27" y="12"/>
                    <a:pt x="27" y="12"/>
                  </a:cubicBezTo>
                  <a:cubicBezTo>
                    <a:pt x="25" y="0"/>
                    <a:pt x="25" y="0"/>
                    <a:pt x="25" y="0"/>
                  </a:cubicBezTo>
                  <a:cubicBezTo>
                    <a:pt x="10" y="9"/>
                    <a:pt x="10" y="9"/>
                    <a:pt x="10" y="9"/>
                  </a:cubicBezTo>
                  <a:cubicBezTo>
                    <a:pt x="9" y="10"/>
                    <a:pt x="8" y="11"/>
                    <a:pt x="7" y="13"/>
                  </a:cubicBezTo>
                  <a:cubicBezTo>
                    <a:pt x="1" y="28"/>
                    <a:pt x="1" y="28"/>
                    <a:pt x="1" y="28"/>
                  </a:cubicBezTo>
                  <a:cubicBezTo>
                    <a:pt x="0" y="30"/>
                    <a:pt x="0" y="33"/>
                    <a:pt x="0" y="35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41" y="66"/>
                    <a:pt x="41" y="66"/>
                    <a:pt x="41" y="66"/>
                  </a:cubicBezTo>
                  <a:cubicBezTo>
                    <a:pt x="72" y="66"/>
                    <a:pt x="72" y="66"/>
                    <a:pt x="72" y="66"/>
                  </a:cubicBezTo>
                  <a:cubicBezTo>
                    <a:pt x="72" y="23"/>
                    <a:pt x="72" y="23"/>
                    <a:pt x="72" y="23"/>
                  </a:cubicBezTo>
                  <a:cubicBezTo>
                    <a:pt x="78" y="32"/>
                    <a:pt x="78" y="32"/>
                    <a:pt x="78" y="32"/>
                  </a:cubicBezTo>
                  <a:lnTo>
                    <a:pt x="73" y="1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9" name="Freeform 104"/>
            <p:cNvSpPr/>
            <p:nvPr/>
          </p:nvSpPr>
          <p:spPr bwMode="auto">
            <a:xfrm>
              <a:off x="5805501" y="5805490"/>
              <a:ext cx="26988" cy="76200"/>
            </a:xfrm>
            <a:custGeom>
              <a:gdLst>
                <a:gd name="T0" fmla="*/ 5 w 7"/>
                <a:gd name="T1" fmla="*/ 20 h 20"/>
                <a:gd name="T2" fmla="*/ 4 w 7"/>
                <a:gd name="T3" fmla="*/ 20 h 20"/>
                <a:gd name="T4" fmla="*/ 1 w 7"/>
                <a:gd name="T5" fmla="*/ 15 h 20"/>
                <a:gd name="T6" fmla="*/ 3 w 7"/>
                <a:gd name="T7" fmla="*/ 0 h 20"/>
                <a:gd name="T8" fmla="*/ 6 w 7"/>
                <a:gd name="T9" fmla="*/ 1 h 20"/>
                <a:gd name="T10" fmla="*/ 5 w 7"/>
                <a:gd name="T11" fmla="*/ 3 h 20"/>
                <a:gd name="T12" fmla="*/ 4 w 7"/>
                <a:gd name="T13" fmla="*/ 3 h 20"/>
                <a:gd name="T14" fmla="*/ 4 w 7"/>
                <a:gd name="T15" fmla="*/ 14 h 20"/>
                <a:gd name="T16" fmla="*/ 5 w 7"/>
                <a:gd name="T17" fmla="*/ 18 h 20"/>
                <a:gd name="T18" fmla="*/ 6 w 7"/>
                <a:gd name="T19" fmla="*/ 18 h 20"/>
                <a:gd name="T20" fmla="*/ 7 w 7"/>
                <a:gd name="T21" fmla="*/ 20 h 20"/>
                <a:gd name="T22" fmla="*/ 5 w 7"/>
                <a:gd name="T23" fmla="*/ 20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" h="20">
                  <a:moveTo>
                    <a:pt x="5" y="20"/>
                  </a:moveTo>
                  <a:cubicBezTo>
                    <a:pt x="5" y="20"/>
                    <a:pt x="5" y="20"/>
                    <a:pt x="4" y="20"/>
                  </a:cubicBezTo>
                  <a:cubicBezTo>
                    <a:pt x="3" y="20"/>
                    <a:pt x="2" y="18"/>
                    <a:pt x="1" y="15"/>
                  </a:cubicBezTo>
                  <a:cubicBezTo>
                    <a:pt x="0" y="7"/>
                    <a:pt x="0" y="2"/>
                    <a:pt x="3" y="0"/>
                  </a:cubicBezTo>
                  <a:cubicBezTo>
                    <a:pt x="4" y="0"/>
                    <a:pt x="5" y="0"/>
                    <a:pt x="6" y="1"/>
                  </a:cubicBezTo>
                  <a:cubicBezTo>
                    <a:pt x="5" y="3"/>
                    <a:pt x="5" y="3"/>
                    <a:pt x="5" y="3"/>
                  </a:cubicBezTo>
                  <a:cubicBezTo>
                    <a:pt x="5" y="3"/>
                    <a:pt x="4" y="2"/>
                    <a:pt x="4" y="3"/>
                  </a:cubicBezTo>
                  <a:cubicBezTo>
                    <a:pt x="2" y="3"/>
                    <a:pt x="2" y="7"/>
                    <a:pt x="4" y="14"/>
                  </a:cubicBezTo>
                  <a:cubicBezTo>
                    <a:pt x="4" y="18"/>
                    <a:pt x="5" y="18"/>
                    <a:pt x="5" y="18"/>
                  </a:cubicBezTo>
                  <a:cubicBezTo>
                    <a:pt x="5" y="18"/>
                    <a:pt x="6" y="18"/>
                    <a:pt x="6" y="18"/>
                  </a:cubicBezTo>
                  <a:cubicBezTo>
                    <a:pt x="7" y="20"/>
                    <a:pt x="7" y="20"/>
                    <a:pt x="7" y="20"/>
                  </a:cubicBezTo>
                  <a:cubicBezTo>
                    <a:pt x="7" y="20"/>
                    <a:pt x="6" y="20"/>
                    <a:pt x="5" y="2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0" name="Freeform 105"/>
            <p:cNvSpPr/>
            <p:nvPr/>
          </p:nvSpPr>
          <p:spPr bwMode="auto">
            <a:xfrm>
              <a:off x="5846776" y="5918202"/>
              <a:ext cx="98425" cy="65088"/>
            </a:xfrm>
            <a:custGeom>
              <a:gdLst>
                <a:gd name="T0" fmla="*/ 13 w 26"/>
                <a:gd name="T1" fmla="*/ 17 h 17"/>
                <a:gd name="T2" fmla="*/ 8 w 26"/>
                <a:gd name="T3" fmla="*/ 15 h 17"/>
                <a:gd name="T4" fmla="*/ 3 w 26"/>
                <a:gd name="T5" fmla="*/ 11 h 17"/>
                <a:gd name="T6" fmla="*/ 0 w 26"/>
                <a:gd name="T7" fmla="*/ 5 h 17"/>
                <a:gd name="T8" fmla="*/ 0 w 26"/>
                <a:gd name="T9" fmla="*/ 1 h 17"/>
                <a:gd name="T10" fmla="*/ 3 w 26"/>
                <a:gd name="T11" fmla="*/ 1 h 17"/>
                <a:gd name="T12" fmla="*/ 3 w 26"/>
                <a:gd name="T13" fmla="*/ 5 h 17"/>
                <a:gd name="T14" fmla="*/ 5 w 26"/>
                <a:gd name="T15" fmla="*/ 9 h 17"/>
                <a:gd name="T16" fmla="*/ 10 w 26"/>
                <a:gd name="T17" fmla="*/ 13 h 17"/>
                <a:gd name="T18" fmla="*/ 17 w 26"/>
                <a:gd name="T19" fmla="*/ 13 h 17"/>
                <a:gd name="T20" fmla="*/ 21 w 26"/>
                <a:gd name="T21" fmla="*/ 9 h 17"/>
                <a:gd name="T22" fmla="*/ 23 w 26"/>
                <a:gd name="T23" fmla="*/ 5 h 17"/>
                <a:gd name="T24" fmla="*/ 23 w 26"/>
                <a:gd name="T25" fmla="*/ 0 h 17"/>
                <a:gd name="T26" fmla="*/ 26 w 26"/>
                <a:gd name="T27" fmla="*/ 0 h 17"/>
                <a:gd name="T28" fmla="*/ 26 w 26"/>
                <a:gd name="T29" fmla="*/ 5 h 17"/>
                <a:gd name="T30" fmla="*/ 23 w 26"/>
                <a:gd name="T31" fmla="*/ 11 h 17"/>
                <a:gd name="T32" fmla="*/ 18 w 26"/>
                <a:gd name="T33" fmla="*/ 15 h 17"/>
                <a:gd name="T34" fmla="*/ 13 w 26"/>
                <a:gd name="T35" fmla="*/ 17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6" h="17">
                  <a:moveTo>
                    <a:pt x="13" y="17"/>
                  </a:moveTo>
                  <a:cubicBezTo>
                    <a:pt x="11" y="17"/>
                    <a:pt x="10" y="16"/>
                    <a:pt x="8" y="15"/>
                  </a:cubicBezTo>
                  <a:cubicBezTo>
                    <a:pt x="3" y="11"/>
                    <a:pt x="3" y="11"/>
                    <a:pt x="3" y="11"/>
                  </a:cubicBezTo>
                  <a:cubicBezTo>
                    <a:pt x="1" y="10"/>
                    <a:pt x="0" y="8"/>
                    <a:pt x="0" y="5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5"/>
                    <a:pt x="3" y="5"/>
                    <a:pt x="3" y="5"/>
                  </a:cubicBezTo>
                  <a:cubicBezTo>
                    <a:pt x="3" y="7"/>
                    <a:pt x="3" y="8"/>
                    <a:pt x="5" y="9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2" y="15"/>
                    <a:pt x="15" y="15"/>
                    <a:pt x="17" y="13"/>
                  </a:cubicBezTo>
                  <a:cubicBezTo>
                    <a:pt x="21" y="9"/>
                    <a:pt x="21" y="9"/>
                    <a:pt x="21" y="9"/>
                  </a:cubicBezTo>
                  <a:cubicBezTo>
                    <a:pt x="23" y="8"/>
                    <a:pt x="23" y="7"/>
                    <a:pt x="23" y="5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26" y="5"/>
                    <a:pt x="26" y="5"/>
                    <a:pt x="26" y="5"/>
                  </a:cubicBezTo>
                  <a:cubicBezTo>
                    <a:pt x="26" y="8"/>
                    <a:pt x="25" y="10"/>
                    <a:pt x="23" y="11"/>
                  </a:cubicBezTo>
                  <a:cubicBezTo>
                    <a:pt x="18" y="15"/>
                    <a:pt x="18" y="15"/>
                    <a:pt x="18" y="15"/>
                  </a:cubicBezTo>
                  <a:cubicBezTo>
                    <a:pt x="17" y="16"/>
                    <a:pt x="15" y="17"/>
                    <a:pt x="13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1" name="Freeform 106"/>
            <p:cNvSpPr>
              <a:spLocks noEditPoints="1"/>
            </p:cNvSpPr>
            <p:nvPr/>
          </p:nvSpPr>
          <p:spPr bwMode="auto">
            <a:xfrm>
              <a:off x="5819788" y="5722940"/>
              <a:ext cx="150813" cy="222250"/>
            </a:xfrm>
            <a:custGeom>
              <a:gdLst>
                <a:gd name="T0" fmla="*/ 20 w 40"/>
                <a:gd name="T1" fmla="*/ 59 h 59"/>
                <a:gd name="T2" fmla="*/ 0 w 40"/>
                <a:gd name="T3" fmla="*/ 29 h 59"/>
                <a:gd name="T4" fmla="*/ 20 w 40"/>
                <a:gd name="T5" fmla="*/ 0 h 59"/>
                <a:gd name="T6" fmla="*/ 40 w 40"/>
                <a:gd name="T7" fmla="*/ 29 h 59"/>
                <a:gd name="T8" fmla="*/ 20 w 40"/>
                <a:gd name="T9" fmla="*/ 59 h 59"/>
                <a:gd name="T10" fmla="*/ 20 w 40"/>
                <a:gd name="T11" fmla="*/ 2 h 59"/>
                <a:gd name="T12" fmla="*/ 2 w 40"/>
                <a:gd name="T13" fmla="*/ 29 h 59"/>
                <a:gd name="T14" fmla="*/ 20 w 40"/>
                <a:gd name="T15" fmla="*/ 57 h 59"/>
                <a:gd name="T16" fmla="*/ 37 w 40"/>
                <a:gd name="T17" fmla="*/ 29 h 59"/>
                <a:gd name="T18" fmla="*/ 20 w 40"/>
                <a:gd name="T19" fmla="*/ 2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0" h="59">
                  <a:moveTo>
                    <a:pt x="20" y="59"/>
                  </a:moveTo>
                  <a:cubicBezTo>
                    <a:pt x="8" y="59"/>
                    <a:pt x="0" y="47"/>
                    <a:pt x="0" y="29"/>
                  </a:cubicBezTo>
                  <a:cubicBezTo>
                    <a:pt x="0" y="8"/>
                    <a:pt x="6" y="0"/>
                    <a:pt x="20" y="0"/>
                  </a:cubicBezTo>
                  <a:cubicBezTo>
                    <a:pt x="34" y="0"/>
                    <a:pt x="40" y="8"/>
                    <a:pt x="40" y="29"/>
                  </a:cubicBezTo>
                  <a:cubicBezTo>
                    <a:pt x="40" y="47"/>
                    <a:pt x="32" y="59"/>
                    <a:pt x="20" y="59"/>
                  </a:cubicBezTo>
                  <a:close/>
                  <a:moveTo>
                    <a:pt x="20" y="2"/>
                  </a:moveTo>
                  <a:cubicBezTo>
                    <a:pt x="9" y="2"/>
                    <a:pt x="2" y="6"/>
                    <a:pt x="2" y="29"/>
                  </a:cubicBezTo>
                  <a:cubicBezTo>
                    <a:pt x="2" y="46"/>
                    <a:pt x="9" y="57"/>
                    <a:pt x="20" y="57"/>
                  </a:cubicBezTo>
                  <a:cubicBezTo>
                    <a:pt x="30" y="57"/>
                    <a:pt x="37" y="46"/>
                    <a:pt x="37" y="29"/>
                  </a:cubicBezTo>
                  <a:cubicBezTo>
                    <a:pt x="37" y="6"/>
                    <a:pt x="31" y="2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2" name="Freeform 107"/>
            <p:cNvSpPr/>
            <p:nvPr/>
          </p:nvSpPr>
          <p:spPr bwMode="auto">
            <a:xfrm>
              <a:off x="5956314" y="5805490"/>
              <a:ext cx="33338" cy="76200"/>
            </a:xfrm>
            <a:custGeom>
              <a:gdLst>
                <a:gd name="T0" fmla="*/ 3 w 9"/>
                <a:gd name="T1" fmla="*/ 20 h 20"/>
                <a:gd name="T2" fmla="*/ 1 w 9"/>
                <a:gd name="T3" fmla="*/ 19 h 20"/>
                <a:gd name="T4" fmla="*/ 0 w 9"/>
                <a:gd name="T5" fmla="*/ 19 h 20"/>
                <a:gd name="T6" fmla="*/ 0 w 9"/>
                <a:gd name="T7" fmla="*/ 18 h 20"/>
                <a:gd name="T8" fmla="*/ 2 w 9"/>
                <a:gd name="T9" fmla="*/ 18 h 20"/>
                <a:gd name="T10" fmla="*/ 2 w 9"/>
                <a:gd name="T11" fmla="*/ 18 h 20"/>
                <a:gd name="T12" fmla="*/ 3 w 9"/>
                <a:gd name="T13" fmla="*/ 18 h 20"/>
                <a:gd name="T14" fmla="*/ 4 w 9"/>
                <a:gd name="T15" fmla="*/ 14 h 20"/>
                <a:gd name="T16" fmla="*/ 4 w 9"/>
                <a:gd name="T17" fmla="*/ 3 h 20"/>
                <a:gd name="T18" fmla="*/ 3 w 9"/>
                <a:gd name="T19" fmla="*/ 3 h 20"/>
                <a:gd name="T20" fmla="*/ 1 w 9"/>
                <a:gd name="T21" fmla="*/ 1 h 20"/>
                <a:gd name="T22" fmla="*/ 5 w 9"/>
                <a:gd name="T23" fmla="*/ 0 h 20"/>
                <a:gd name="T24" fmla="*/ 7 w 9"/>
                <a:gd name="T25" fmla="*/ 15 h 20"/>
                <a:gd name="T26" fmla="*/ 4 w 9"/>
                <a:gd name="T27" fmla="*/ 20 h 20"/>
                <a:gd name="T28" fmla="*/ 3 w 9"/>
                <a:gd name="T29" fmla="*/ 20 h 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" h="20">
                  <a:moveTo>
                    <a:pt x="3" y="20"/>
                  </a:moveTo>
                  <a:cubicBezTo>
                    <a:pt x="2" y="20"/>
                    <a:pt x="1" y="20"/>
                    <a:pt x="1" y="19"/>
                  </a:cubicBezTo>
                  <a:cubicBezTo>
                    <a:pt x="0" y="19"/>
                    <a:pt x="0" y="19"/>
                    <a:pt x="0" y="19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2" y="18"/>
                    <a:pt x="2" y="18"/>
                    <a:pt x="2" y="18"/>
                  </a:cubicBezTo>
                  <a:cubicBezTo>
                    <a:pt x="2" y="18"/>
                    <a:pt x="2" y="18"/>
                    <a:pt x="2" y="18"/>
                  </a:cubicBezTo>
                  <a:cubicBezTo>
                    <a:pt x="2" y="18"/>
                    <a:pt x="3" y="18"/>
                    <a:pt x="3" y="18"/>
                  </a:cubicBezTo>
                  <a:cubicBezTo>
                    <a:pt x="3" y="18"/>
                    <a:pt x="4" y="18"/>
                    <a:pt x="4" y="14"/>
                  </a:cubicBezTo>
                  <a:cubicBezTo>
                    <a:pt x="6" y="7"/>
                    <a:pt x="6" y="3"/>
                    <a:pt x="4" y="3"/>
                  </a:cubicBezTo>
                  <a:cubicBezTo>
                    <a:pt x="4" y="2"/>
                    <a:pt x="3" y="3"/>
                    <a:pt x="3" y="3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2" y="0"/>
                    <a:pt x="3" y="0"/>
                    <a:pt x="5" y="0"/>
                  </a:cubicBezTo>
                  <a:cubicBezTo>
                    <a:pt x="9" y="2"/>
                    <a:pt x="8" y="7"/>
                    <a:pt x="7" y="15"/>
                  </a:cubicBezTo>
                  <a:cubicBezTo>
                    <a:pt x="6" y="18"/>
                    <a:pt x="5" y="20"/>
                    <a:pt x="4" y="20"/>
                  </a:cubicBezTo>
                  <a:cubicBezTo>
                    <a:pt x="3" y="20"/>
                    <a:pt x="3" y="20"/>
                    <a:pt x="3" y="2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3" name="Freeform 108"/>
            <p:cNvSpPr/>
            <p:nvPr/>
          </p:nvSpPr>
          <p:spPr bwMode="auto">
            <a:xfrm>
              <a:off x="5775338" y="5697540"/>
              <a:ext cx="252413" cy="157163"/>
            </a:xfrm>
            <a:custGeom>
              <a:gdLst>
                <a:gd name="T0" fmla="*/ 14 w 67"/>
                <a:gd name="T1" fmla="*/ 42 h 42"/>
                <a:gd name="T2" fmla="*/ 29 w 67"/>
                <a:gd name="T3" fmla="*/ 2 h 42"/>
                <a:gd name="T4" fmla="*/ 40 w 67"/>
                <a:gd name="T5" fmla="*/ 6 h 42"/>
                <a:gd name="T6" fmla="*/ 50 w 67"/>
                <a:gd name="T7" fmla="*/ 39 h 42"/>
                <a:gd name="T8" fmla="*/ 45 w 67"/>
                <a:gd name="T9" fmla="*/ 22 h 42"/>
                <a:gd name="T10" fmla="*/ 40 w 67"/>
                <a:gd name="T11" fmla="*/ 16 h 42"/>
                <a:gd name="T12" fmla="*/ 28 w 67"/>
                <a:gd name="T13" fmla="*/ 24 h 42"/>
                <a:gd name="T14" fmla="*/ 14 w 67"/>
                <a:gd name="T15" fmla="*/ 42 h 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67" h="42">
                  <a:moveTo>
                    <a:pt x="14" y="42"/>
                  </a:moveTo>
                  <a:cubicBezTo>
                    <a:pt x="6" y="38"/>
                    <a:pt x="0" y="2"/>
                    <a:pt x="29" y="2"/>
                  </a:cubicBezTo>
                  <a:cubicBezTo>
                    <a:pt x="37" y="2"/>
                    <a:pt x="40" y="6"/>
                    <a:pt x="40" y="6"/>
                  </a:cubicBezTo>
                  <a:cubicBezTo>
                    <a:pt x="46" y="0"/>
                    <a:pt x="67" y="13"/>
                    <a:pt x="50" y="39"/>
                  </a:cubicBezTo>
                  <a:cubicBezTo>
                    <a:pt x="50" y="39"/>
                    <a:pt x="52" y="27"/>
                    <a:pt x="45" y="22"/>
                  </a:cubicBezTo>
                  <a:cubicBezTo>
                    <a:pt x="41" y="19"/>
                    <a:pt x="40" y="16"/>
                    <a:pt x="40" y="16"/>
                  </a:cubicBezTo>
                  <a:cubicBezTo>
                    <a:pt x="40" y="16"/>
                    <a:pt x="37" y="21"/>
                    <a:pt x="28" y="24"/>
                  </a:cubicBezTo>
                  <a:cubicBezTo>
                    <a:pt x="18" y="26"/>
                    <a:pt x="16" y="32"/>
                    <a:pt x="14" y="4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4" name="Freeform 109"/>
            <p:cNvSpPr/>
            <p:nvPr/>
          </p:nvSpPr>
          <p:spPr bwMode="auto">
            <a:xfrm>
              <a:off x="5880114" y="6024565"/>
              <a:ext cx="34925" cy="77788"/>
            </a:xfrm>
            <a:custGeom>
              <a:gdLst>
                <a:gd name="T0" fmla="*/ 22 w 22"/>
                <a:gd name="T1" fmla="*/ 45 h 49"/>
                <a:gd name="T2" fmla="*/ 14 w 22"/>
                <a:gd name="T3" fmla="*/ 0 h 49"/>
                <a:gd name="T4" fmla="*/ 10 w 22"/>
                <a:gd name="T5" fmla="*/ 0 h 49"/>
                <a:gd name="T6" fmla="*/ 10 w 22"/>
                <a:gd name="T7" fmla="*/ 0 h 49"/>
                <a:gd name="T8" fmla="*/ 5 w 22"/>
                <a:gd name="T9" fmla="*/ 0 h 49"/>
                <a:gd name="T10" fmla="*/ 0 w 22"/>
                <a:gd name="T11" fmla="*/ 45 h 49"/>
                <a:gd name="T12" fmla="*/ 10 w 22"/>
                <a:gd name="T13" fmla="*/ 49 h 49"/>
                <a:gd name="T14" fmla="*/ 10 w 22"/>
                <a:gd name="T15" fmla="*/ 49 h 49"/>
                <a:gd name="T16" fmla="*/ 22 w 22"/>
                <a:gd name="T17" fmla="*/ 45 h 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2" h="49">
                  <a:moveTo>
                    <a:pt x="22" y="45"/>
                  </a:moveTo>
                  <a:lnTo>
                    <a:pt x="14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5" y="0"/>
                  </a:lnTo>
                  <a:lnTo>
                    <a:pt x="0" y="45"/>
                  </a:lnTo>
                  <a:lnTo>
                    <a:pt x="10" y="49"/>
                  </a:lnTo>
                  <a:lnTo>
                    <a:pt x="10" y="49"/>
                  </a:lnTo>
                  <a:lnTo>
                    <a:pt x="22" y="4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5" name="Freeform 110"/>
            <p:cNvSpPr/>
            <p:nvPr/>
          </p:nvSpPr>
          <p:spPr bwMode="auto">
            <a:xfrm>
              <a:off x="5876939" y="5986465"/>
              <a:ext cx="38100" cy="41275"/>
            </a:xfrm>
            <a:custGeom>
              <a:gdLst>
                <a:gd name="T0" fmla="*/ 5 w 10"/>
                <a:gd name="T1" fmla="*/ 11 h 11"/>
                <a:gd name="T2" fmla="*/ 8 w 10"/>
                <a:gd name="T3" fmla="*/ 9 h 11"/>
                <a:gd name="T4" fmla="*/ 10 w 10"/>
                <a:gd name="T5" fmla="*/ 6 h 11"/>
                <a:gd name="T6" fmla="*/ 8 w 10"/>
                <a:gd name="T7" fmla="*/ 2 h 11"/>
                <a:gd name="T8" fmla="*/ 5 w 10"/>
                <a:gd name="T9" fmla="*/ 0 h 11"/>
                <a:gd name="T10" fmla="*/ 5 w 10"/>
                <a:gd name="T11" fmla="*/ 0 h 11"/>
                <a:gd name="T12" fmla="*/ 5 w 10"/>
                <a:gd name="T13" fmla="*/ 0 h 11"/>
                <a:gd name="T14" fmla="*/ 5 w 10"/>
                <a:gd name="T15" fmla="*/ 0 h 11"/>
                <a:gd name="T16" fmla="*/ 2 w 10"/>
                <a:gd name="T17" fmla="*/ 2 h 11"/>
                <a:gd name="T18" fmla="*/ 1 w 10"/>
                <a:gd name="T19" fmla="*/ 6 h 11"/>
                <a:gd name="T20" fmla="*/ 2 w 10"/>
                <a:gd name="T21" fmla="*/ 9 h 11"/>
                <a:gd name="T22" fmla="*/ 5 w 10"/>
                <a:gd name="T23" fmla="*/ 11 h 11"/>
                <a:gd name="T24" fmla="*/ 5 w 10"/>
                <a:gd name="T25" fmla="*/ 11 h 11"/>
                <a:gd name="T26" fmla="*/ 5 w 10"/>
                <a:gd name="T27" fmla="*/ 11 h 11"/>
                <a:gd name="T28" fmla="*/ 5 w 10"/>
                <a:gd name="T29" fmla="*/ 11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" h="11">
                  <a:moveTo>
                    <a:pt x="5" y="11"/>
                  </a:moveTo>
                  <a:cubicBezTo>
                    <a:pt x="8" y="9"/>
                    <a:pt x="8" y="9"/>
                    <a:pt x="8" y="9"/>
                  </a:cubicBezTo>
                  <a:cubicBezTo>
                    <a:pt x="10" y="8"/>
                    <a:pt x="10" y="7"/>
                    <a:pt x="10" y="6"/>
                  </a:cubicBezTo>
                  <a:cubicBezTo>
                    <a:pt x="8" y="2"/>
                    <a:pt x="8" y="2"/>
                    <a:pt x="8" y="2"/>
                  </a:cubicBezTo>
                  <a:cubicBezTo>
                    <a:pt x="8" y="1"/>
                    <a:pt x="7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4" y="0"/>
                    <a:pt x="3" y="1"/>
                    <a:pt x="2" y="2"/>
                  </a:cubicBezTo>
                  <a:cubicBezTo>
                    <a:pt x="1" y="6"/>
                    <a:pt x="1" y="6"/>
                    <a:pt x="1" y="6"/>
                  </a:cubicBezTo>
                  <a:cubicBezTo>
                    <a:pt x="0" y="7"/>
                    <a:pt x="1" y="8"/>
                    <a:pt x="2" y="9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5" y="11"/>
                    <a:pt x="5" y="11"/>
                    <a:pt x="5" y="11"/>
                  </a:cubicBezTo>
                  <a:cubicBezTo>
                    <a:pt x="5" y="11"/>
                    <a:pt x="5" y="11"/>
                    <a:pt x="5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6" name="Freeform 111"/>
            <p:cNvSpPr/>
            <p:nvPr/>
          </p:nvSpPr>
          <p:spPr bwMode="auto">
            <a:xfrm>
              <a:off x="6000764" y="5989640"/>
              <a:ext cx="142875" cy="214313"/>
            </a:xfrm>
            <a:custGeom>
              <a:gdLst>
                <a:gd name="T0" fmla="*/ 21 w 38"/>
                <a:gd name="T1" fmla="*/ 4 h 57"/>
                <a:gd name="T2" fmla="*/ 14 w 38"/>
                <a:gd name="T3" fmla="*/ 25 h 57"/>
                <a:gd name="T4" fmla="*/ 4 w 38"/>
                <a:gd name="T5" fmla="*/ 0 h 57"/>
                <a:gd name="T6" fmla="*/ 0 w 38"/>
                <a:gd name="T7" fmla="*/ 42 h 57"/>
                <a:gd name="T8" fmla="*/ 4 w 38"/>
                <a:gd name="T9" fmla="*/ 51 h 57"/>
                <a:gd name="T10" fmla="*/ 4 w 38"/>
                <a:gd name="T11" fmla="*/ 51 h 57"/>
                <a:gd name="T12" fmla="*/ 4 w 38"/>
                <a:gd name="T13" fmla="*/ 51 h 57"/>
                <a:gd name="T14" fmla="*/ 5 w 38"/>
                <a:gd name="T15" fmla="*/ 52 h 57"/>
                <a:gd name="T16" fmla="*/ 7 w 38"/>
                <a:gd name="T17" fmla="*/ 55 h 57"/>
                <a:gd name="T18" fmla="*/ 8 w 38"/>
                <a:gd name="T19" fmla="*/ 56 h 57"/>
                <a:gd name="T20" fmla="*/ 12 w 38"/>
                <a:gd name="T21" fmla="*/ 57 h 57"/>
                <a:gd name="T22" fmla="*/ 16 w 38"/>
                <a:gd name="T23" fmla="*/ 57 h 57"/>
                <a:gd name="T24" fmla="*/ 23 w 38"/>
                <a:gd name="T25" fmla="*/ 52 h 57"/>
                <a:gd name="T26" fmla="*/ 38 w 38"/>
                <a:gd name="T27" fmla="*/ 10 h 57"/>
                <a:gd name="T28" fmla="*/ 21 w 38"/>
                <a:gd name="T29" fmla="*/ 4 h 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8" h="57">
                  <a:moveTo>
                    <a:pt x="21" y="4"/>
                  </a:moveTo>
                  <a:cubicBezTo>
                    <a:pt x="14" y="25"/>
                    <a:pt x="14" y="25"/>
                    <a:pt x="14" y="25"/>
                  </a:cubicBezTo>
                  <a:cubicBezTo>
                    <a:pt x="9" y="13"/>
                    <a:pt x="5" y="1"/>
                    <a:pt x="4" y="0"/>
                  </a:cubicBezTo>
                  <a:cubicBezTo>
                    <a:pt x="0" y="42"/>
                    <a:pt x="0" y="42"/>
                    <a:pt x="0" y="42"/>
                  </a:cubicBezTo>
                  <a:cubicBezTo>
                    <a:pt x="4" y="51"/>
                    <a:pt x="4" y="51"/>
                    <a:pt x="4" y="51"/>
                  </a:cubicBezTo>
                  <a:cubicBezTo>
                    <a:pt x="4" y="51"/>
                    <a:pt x="4" y="51"/>
                    <a:pt x="4" y="51"/>
                  </a:cubicBezTo>
                  <a:cubicBezTo>
                    <a:pt x="4" y="51"/>
                    <a:pt x="4" y="51"/>
                    <a:pt x="4" y="51"/>
                  </a:cubicBezTo>
                  <a:cubicBezTo>
                    <a:pt x="5" y="52"/>
                    <a:pt x="5" y="52"/>
                    <a:pt x="5" y="52"/>
                  </a:cubicBezTo>
                  <a:cubicBezTo>
                    <a:pt x="5" y="53"/>
                    <a:pt x="6" y="54"/>
                    <a:pt x="7" y="55"/>
                  </a:cubicBezTo>
                  <a:cubicBezTo>
                    <a:pt x="8" y="56"/>
                    <a:pt x="8" y="56"/>
                    <a:pt x="8" y="56"/>
                  </a:cubicBezTo>
                  <a:cubicBezTo>
                    <a:pt x="9" y="57"/>
                    <a:pt x="11" y="57"/>
                    <a:pt x="12" y="57"/>
                  </a:cubicBezTo>
                  <a:cubicBezTo>
                    <a:pt x="16" y="57"/>
                    <a:pt x="16" y="57"/>
                    <a:pt x="16" y="57"/>
                  </a:cubicBezTo>
                  <a:cubicBezTo>
                    <a:pt x="19" y="57"/>
                    <a:pt x="22" y="55"/>
                    <a:pt x="23" y="52"/>
                  </a:cubicBezTo>
                  <a:cubicBezTo>
                    <a:pt x="38" y="10"/>
                    <a:pt x="38" y="10"/>
                    <a:pt x="38" y="10"/>
                  </a:cubicBezTo>
                  <a:lnTo>
                    <a:pt x="21" y="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7" name="Freeform 112"/>
            <p:cNvSpPr/>
            <p:nvPr/>
          </p:nvSpPr>
          <p:spPr bwMode="auto">
            <a:xfrm>
              <a:off x="5745176" y="5994402"/>
              <a:ext cx="30163" cy="206375"/>
            </a:xfrm>
            <a:custGeom>
              <a:gdLst>
                <a:gd name="T0" fmla="*/ 8 w 8"/>
                <a:gd name="T1" fmla="*/ 0 h 55"/>
                <a:gd name="T2" fmla="*/ 7 w 8"/>
                <a:gd name="T3" fmla="*/ 2 h 55"/>
                <a:gd name="T4" fmla="*/ 1 w 8"/>
                <a:gd name="T5" fmla="*/ 17 h 55"/>
                <a:gd name="T6" fmla="*/ 0 w 8"/>
                <a:gd name="T7" fmla="*/ 24 h 55"/>
                <a:gd name="T8" fmla="*/ 0 w 8"/>
                <a:gd name="T9" fmla="*/ 55 h 55"/>
                <a:gd name="T10" fmla="*/ 8 w 8"/>
                <a:gd name="T11" fmla="*/ 55 h 55"/>
                <a:gd name="T12" fmla="*/ 8 w 8"/>
                <a:gd name="T13" fmla="*/ 0 h 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" h="55">
                  <a:moveTo>
                    <a:pt x="8" y="0"/>
                  </a:moveTo>
                  <a:cubicBezTo>
                    <a:pt x="8" y="0"/>
                    <a:pt x="7" y="1"/>
                    <a:pt x="7" y="2"/>
                  </a:cubicBezTo>
                  <a:cubicBezTo>
                    <a:pt x="1" y="17"/>
                    <a:pt x="1" y="17"/>
                    <a:pt x="1" y="17"/>
                  </a:cubicBezTo>
                  <a:cubicBezTo>
                    <a:pt x="0" y="19"/>
                    <a:pt x="0" y="22"/>
                    <a:pt x="0" y="24"/>
                  </a:cubicBezTo>
                  <a:cubicBezTo>
                    <a:pt x="0" y="55"/>
                    <a:pt x="0" y="55"/>
                    <a:pt x="0" y="55"/>
                  </a:cubicBezTo>
                  <a:cubicBezTo>
                    <a:pt x="8" y="55"/>
                    <a:pt x="8" y="55"/>
                    <a:pt x="8" y="55"/>
                  </a:cubicBezTo>
                  <a:lnTo>
                    <a:pt x="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grpSp>
        <p:nvGrpSpPr>
          <p:cNvPr id="200" name="组合 199"/>
          <p:cNvGrpSpPr/>
          <p:nvPr/>
        </p:nvGrpSpPr>
        <p:grpSpPr>
          <a:xfrm>
            <a:off x="2600325" y="3162935"/>
            <a:ext cx="1662430" cy="1507490"/>
            <a:chOff x="4769" y="5403"/>
            <a:chExt cx="3214" cy="2914"/>
          </a:xfrm>
        </p:grpSpPr>
        <p:sp>
          <p:nvSpPr>
            <p:cNvPr id="198" name="六边形 197"/>
            <p:cNvSpPr/>
            <p:nvPr/>
          </p:nvSpPr>
          <p:spPr>
            <a:xfrm>
              <a:off x="4955" y="5572"/>
              <a:ext cx="2842" cy="2576"/>
            </a:xfrm>
            <a:prstGeom prst="hexagon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六边形 198"/>
            <p:cNvSpPr/>
            <p:nvPr/>
          </p:nvSpPr>
          <p:spPr>
            <a:xfrm>
              <a:off x="4769" y="5403"/>
              <a:ext cx="3214" cy="2914"/>
            </a:xfrm>
            <a:prstGeom prst="hexagon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0070C0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61" name="Group 23"/>
            <p:cNvGrpSpPr/>
            <p:nvPr/>
          </p:nvGrpSpPr>
          <p:grpSpPr>
            <a:xfrm>
              <a:off x="5612" y="6148"/>
              <a:ext cx="1528" cy="1425"/>
              <a:chOff x="4546610" y="5700715"/>
              <a:chExt cx="657227" cy="612775"/>
            </a:xfrm>
            <a:solidFill>
              <a:schemeClr val="bg1"/>
            </a:solidFill>
          </p:grpSpPr>
          <p:sp>
            <p:nvSpPr>
              <p:cNvPr id="162" name="Freeform 155"/>
              <p:cNvSpPr/>
              <p:nvPr/>
            </p:nvSpPr>
            <p:spPr bwMode="auto">
              <a:xfrm>
                <a:off x="4768861" y="5824540"/>
                <a:ext cx="33338" cy="90488"/>
              </a:xfrm>
              <a:custGeom>
                <a:gdLst>
                  <a:gd name="T0" fmla="*/ 7 w 9"/>
                  <a:gd name="T1" fmla="*/ 24 h 24"/>
                  <a:gd name="T2" fmla="*/ 6 w 9"/>
                  <a:gd name="T3" fmla="*/ 24 h 24"/>
                  <a:gd name="T4" fmla="*/ 2 w 9"/>
                  <a:gd name="T5" fmla="*/ 18 h 24"/>
                  <a:gd name="T6" fmla="*/ 5 w 9"/>
                  <a:gd name="T7" fmla="*/ 1 h 24"/>
                  <a:gd name="T8" fmla="*/ 8 w 9"/>
                  <a:gd name="T9" fmla="*/ 1 h 24"/>
                  <a:gd name="T10" fmla="*/ 6 w 9"/>
                  <a:gd name="T11" fmla="*/ 3 h 24"/>
                  <a:gd name="T12" fmla="*/ 5 w 9"/>
                  <a:gd name="T13" fmla="*/ 3 h 24"/>
                  <a:gd name="T14" fmla="*/ 5 w 9"/>
                  <a:gd name="T15" fmla="*/ 17 h 24"/>
                  <a:gd name="T16" fmla="*/ 7 w 9"/>
                  <a:gd name="T17" fmla="*/ 22 h 24"/>
                  <a:gd name="T18" fmla="*/ 8 w 9"/>
                  <a:gd name="T19" fmla="*/ 21 h 24"/>
                  <a:gd name="T20" fmla="*/ 9 w 9"/>
                  <a:gd name="T21" fmla="*/ 23 h 24"/>
                  <a:gd name="T22" fmla="*/ 7 w 9"/>
                  <a:gd name="T23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" h="24">
                    <a:moveTo>
                      <a:pt x="7" y="24"/>
                    </a:moveTo>
                    <a:cubicBezTo>
                      <a:pt x="7" y="24"/>
                      <a:pt x="6" y="24"/>
                      <a:pt x="6" y="24"/>
                    </a:cubicBezTo>
                    <a:cubicBezTo>
                      <a:pt x="4" y="24"/>
                      <a:pt x="3" y="21"/>
                      <a:pt x="2" y="18"/>
                    </a:cubicBezTo>
                    <a:cubicBezTo>
                      <a:pt x="1" y="8"/>
                      <a:pt x="0" y="2"/>
                      <a:pt x="5" y="1"/>
                    </a:cubicBezTo>
                    <a:cubicBezTo>
                      <a:pt x="6" y="0"/>
                      <a:pt x="7" y="1"/>
                      <a:pt x="8" y="1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3"/>
                      <a:pt x="6" y="3"/>
                      <a:pt x="5" y="3"/>
                    </a:cubicBezTo>
                    <a:cubicBezTo>
                      <a:pt x="3" y="4"/>
                      <a:pt x="3" y="8"/>
                      <a:pt x="5" y="17"/>
                    </a:cubicBezTo>
                    <a:cubicBezTo>
                      <a:pt x="6" y="21"/>
                      <a:pt x="7" y="22"/>
                      <a:pt x="7" y="22"/>
                    </a:cubicBezTo>
                    <a:cubicBezTo>
                      <a:pt x="7" y="22"/>
                      <a:pt x="8" y="21"/>
                      <a:pt x="8" y="21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4"/>
                      <a:pt x="8" y="24"/>
                      <a:pt x="7" y="2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63" name="Freeform 156"/>
              <p:cNvSpPr/>
              <p:nvPr/>
            </p:nvSpPr>
            <p:spPr bwMode="auto">
              <a:xfrm>
                <a:off x="4821249" y="5959477"/>
                <a:ext cx="112713" cy="71438"/>
              </a:xfrm>
              <a:custGeom>
                <a:gdLst>
                  <a:gd name="T0" fmla="*/ 15 w 30"/>
                  <a:gd name="T1" fmla="*/ 19 h 19"/>
                  <a:gd name="T2" fmla="*/ 9 w 30"/>
                  <a:gd name="T3" fmla="*/ 17 h 19"/>
                  <a:gd name="T4" fmla="*/ 3 w 30"/>
                  <a:gd name="T5" fmla="*/ 13 h 19"/>
                  <a:gd name="T6" fmla="*/ 0 w 30"/>
                  <a:gd name="T7" fmla="*/ 5 h 19"/>
                  <a:gd name="T8" fmla="*/ 0 w 30"/>
                  <a:gd name="T9" fmla="*/ 1 h 19"/>
                  <a:gd name="T10" fmla="*/ 3 w 30"/>
                  <a:gd name="T11" fmla="*/ 1 h 19"/>
                  <a:gd name="T12" fmla="*/ 3 w 30"/>
                  <a:gd name="T13" fmla="*/ 5 h 19"/>
                  <a:gd name="T14" fmla="*/ 5 w 30"/>
                  <a:gd name="T15" fmla="*/ 10 h 19"/>
                  <a:gd name="T16" fmla="*/ 11 w 30"/>
                  <a:gd name="T17" fmla="*/ 15 h 19"/>
                  <a:gd name="T18" fmla="*/ 19 w 30"/>
                  <a:gd name="T19" fmla="*/ 15 h 19"/>
                  <a:gd name="T20" fmla="*/ 25 w 30"/>
                  <a:gd name="T21" fmla="*/ 10 h 19"/>
                  <a:gd name="T22" fmla="*/ 27 w 30"/>
                  <a:gd name="T23" fmla="*/ 5 h 19"/>
                  <a:gd name="T24" fmla="*/ 27 w 30"/>
                  <a:gd name="T25" fmla="*/ 0 h 19"/>
                  <a:gd name="T26" fmla="*/ 30 w 30"/>
                  <a:gd name="T27" fmla="*/ 0 h 19"/>
                  <a:gd name="T28" fmla="*/ 30 w 30"/>
                  <a:gd name="T29" fmla="*/ 5 h 19"/>
                  <a:gd name="T30" fmla="*/ 26 w 30"/>
                  <a:gd name="T31" fmla="*/ 13 h 19"/>
                  <a:gd name="T32" fmla="*/ 21 w 30"/>
                  <a:gd name="T33" fmla="*/ 17 h 19"/>
                  <a:gd name="T34" fmla="*/ 15 w 30"/>
                  <a:gd name="T35" fmla="*/ 19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30" h="19">
                    <a:moveTo>
                      <a:pt x="15" y="19"/>
                    </a:moveTo>
                    <a:cubicBezTo>
                      <a:pt x="13" y="19"/>
                      <a:pt x="11" y="19"/>
                      <a:pt x="9" y="17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1" y="11"/>
                      <a:pt x="0" y="8"/>
                      <a:pt x="0" y="5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5"/>
                      <a:pt x="3" y="5"/>
                      <a:pt x="3" y="5"/>
                    </a:cubicBezTo>
                    <a:cubicBezTo>
                      <a:pt x="3" y="7"/>
                      <a:pt x="4" y="9"/>
                      <a:pt x="5" y="10"/>
                    </a:cubicBezTo>
                    <a:cubicBezTo>
                      <a:pt x="11" y="15"/>
                      <a:pt x="11" y="15"/>
                      <a:pt x="11" y="15"/>
                    </a:cubicBezTo>
                    <a:cubicBezTo>
                      <a:pt x="13" y="17"/>
                      <a:pt x="17" y="17"/>
                      <a:pt x="19" y="15"/>
                    </a:cubicBezTo>
                    <a:cubicBezTo>
                      <a:pt x="25" y="10"/>
                      <a:pt x="25" y="10"/>
                      <a:pt x="25" y="10"/>
                    </a:cubicBezTo>
                    <a:cubicBezTo>
                      <a:pt x="26" y="9"/>
                      <a:pt x="27" y="7"/>
                      <a:pt x="27" y="5"/>
                    </a:cubicBezTo>
                    <a:cubicBezTo>
                      <a:pt x="27" y="0"/>
                      <a:pt x="27" y="0"/>
                      <a:pt x="27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0" y="5"/>
                      <a:pt x="30" y="5"/>
                      <a:pt x="30" y="5"/>
                    </a:cubicBezTo>
                    <a:cubicBezTo>
                      <a:pt x="30" y="8"/>
                      <a:pt x="28" y="11"/>
                      <a:pt x="26" y="13"/>
                    </a:cubicBezTo>
                    <a:cubicBezTo>
                      <a:pt x="21" y="17"/>
                      <a:pt x="21" y="17"/>
                      <a:pt x="21" y="17"/>
                    </a:cubicBezTo>
                    <a:cubicBezTo>
                      <a:pt x="19" y="19"/>
                      <a:pt x="17" y="19"/>
                      <a:pt x="15" y="1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64" name="Freeform 157"/>
              <p:cNvSpPr>
                <a:spLocks noEditPoints="1"/>
              </p:cNvSpPr>
              <p:nvPr/>
            </p:nvSpPr>
            <p:spPr bwMode="auto">
              <a:xfrm>
                <a:off x="4791086" y="5727702"/>
                <a:ext cx="173038" cy="261938"/>
              </a:xfrm>
              <a:custGeom>
                <a:gdLst>
                  <a:gd name="T0" fmla="*/ 46 w 46"/>
                  <a:gd name="T1" fmla="*/ 29 h 70"/>
                  <a:gd name="T2" fmla="*/ 45 w 46"/>
                  <a:gd name="T3" fmla="*/ 27 h 70"/>
                  <a:gd name="T4" fmla="*/ 23 w 46"/>
                  <a:gd name="T5" fmla="*/ 0 h 70"/>
                  <a:gd name="T6" fmla="*/ 0 w 46"/>
                  <a:gd name="T7" fmla="*/ 27 h 70"/>
                  <a:gd name="T8" fmla="*/ 0 w 46"/>
                  <a:gd name="T9" fmla="*/ 29 h 70"/>
                  <a:gd name="T10" fmla="*/ 0 w 46"/>
                  <a:gd name="T11" fmla="*/ 35 h 70"/>
                  <a:gd name="T12" fmla="*/ 0 w 46"/>
                  <a:gd name="T13" fmla="*/ 40 h 70"/>
                  <a:gd name="T14" fmla="*/ 1 w 46"/>
                  <a:gd name="T15" fmla="*/ 48 h 70"/>
                  <a:gd name="T16" fmla="*/ 2 w 46"/>
                  <a:gd name="T17" fmla="*/ 50 h 70"/>
                  <a:gd name="T18" fmla="*/ 8 w 46"/>
                  <a:gd name="T19" fmla="*/ 63 h 70"/>
                  <a:gd name="T20" fmla="*/ 11 w 46"/>
                  <a:gd name="T21" fmla="*/ 66 h 70"/>
                  <a:gd name="T22" fmla="*/ 23 w 46"/>
                  <a:gd name="T23" fmla="*/ 70 h 70"/>
                  <a:gd name="T24" fmla="*/ 35 w 46"/>
                  <a:gd name="T25" fmla="*/ 65 h 70"/>
                  <a:gd name="T26" fmla="*/ 38 w 46"/>
                  <a:gd name="T27" fmla="*/ 63 h 70"/>
                  <a:gd name="T28" fmla="*/ 44 w 46"/>
                  <a:gd name="T29" fmla="*/ 50 h 70"/>
                  <a:gd name="T30" fmla="*/ 44 w 46"/>
                  <a:gd name="T31" fmla="*/ 48 h 70"/>
                  <a:gd name="T32" fmla="*/ 46 w 46"/>
                  <a:gd name="T33" fmla="*/ 35 h 70"/>
                  <a:gd name="T34" fmla="*/ 46 w 46"/>
                  <a:gd name="T35" fmla="*/ 35 h 70"/>
                  <a:gd name="T36" fmla="*/ 46 w 46"/>
                  <a:gd name="T37" fmla="*/ 29 h 70"/>
                  <a:gd name="T38" fmla="*/ 23 w 46"/>
                  <a:gd name="T39" fmla="*/ 67 h 70"/>
                  <a:gd name="T40" fmla="*/ 2 w 46"/>
                  <a:gd name="T41" fmla="*/ 38 h 70"/>
                  <a:gd name="T42" fmla="*/ 2 w 46"/>
                  <a:gd name="T43" fmla="*/ 35 h 70"/>
                  <a:gd name="T44" fmla="*/ 23 w 46"/>
                  <a:gd name="T45" fmla="*/ 3 h 70"/>
                  <a:gd name="T46" fmla="*/ 43 w 46"/>
                  <a:gd name="T47" fmla="*/ 26 h 70"/>
                  <a:gd name="T48" fmla="*/ 43 w 46"/>
                  <a:gd name="T49" fmla="*/ 35 h 70"/>
                  <a:gd name="T50" fmla="*/ 23 w 46"/>
                  <a:gd name="T51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46" h="70">
                    <a:moveTo>
                      <a:pt x="46" y="29"/>
                    </a:moveTo>
                    <a:cubicBezTo>
                      <a:pt x="46" y="28"/>
                      <a:pt x="45" y="28"/>
                      <a:pt x="45" y="27"/>
                    </a:cubicBezTo>
                    <a:cubicBezTo>
                      <a:pt x="44" y="8"/>
                      <a:pt x="37" y="0"/>
                      <a:pt x="23" y="0"/>
                    </a:cubicBezTo>
                    <a:cubicBezTo>
                      <a:pt x="8" y="0"/>
                      <a:pt x="1" y="8"/>
                      <a:pt x="0" y="27"/>
                    </a:cubicBezTo>
                    <a:cubicBezTo>
                      <a:pt x="0" y="28"/>
                      <a:pt x="0" y="28"/>
                      <a:pt x="0" y="29"/>
                    </a:cubicBezTo>
                    <a:cubicBezTo>
                      <a:pt x="0" y="31"/>
                      <a:pt x="0" y="33"/>
                      <a:pt x="0" y="35"/>
                    </a:cubicBezTo>
                    <a:cubicBezTo>
                      <a:pt x="0" y="36"/>
                      <a:pt x="0" y="38"/>
                      <a:pt x="0" y="40"/>
                    </a:cubicBezTo>
                    <a:cubicBezTo>
                      <a:pt x="0" y="42"/>
                      <a:pt x="0" y="45"/>
                      <a:pt x="1" y="48"/>
                    </a:cubicBezTo>
                    <a:cubicBezTo>
                      <a:pt x="1" y="48"/>
                      <a:pt x="1" y="49"/>
                      <a:pt x="2" y="50"/>
                    </a:cubicBezTo>
                    <a:cubicBezTo>
                      <a:pt x="3" y="56"/>
                      <a:pt x="5" y="60"/>
                      <a:pt x="8" y="63"/>
                    </a:cubicBezTo>
                    <a:cubicBezTo>
                      <a:pt x="9" y="64"/>
                      <a:pt x="10" y="65"/>
                      <a:pt x="11" y="66"/>
                    </a:cubicBezTo>
                    <a:cubicBezTo>
                      <a:pt x="14" y="69"/>
                      <a:pt x="18" y="70"/>
                      <a:pt x="23" y="70"/>
                    </a:cubicBezTo>
                    <a:cubicBezTo>
                      <a:pt x="27" y="70"/>
                      <a:pt x="32" y="68"/>
                      <a:pt x="35" y="65"/>
                    </a:cubicBezTo>
                    <a:cubicBezTo>
                      <a:pt x="36" y="65"/>
                      <a:pt x="37" y="64"/>
                      <a:pt x="38" y="63"/>
                    </a:cubicBezTo>
                    <a:cubicBezTo>
                      <a:pt x="40" y="59"/>
                      <a:pt x="42" y="55"/>
                      <a:pt x="44" y="50"/>
                    </a:cubicBezTo>
                    <a:cubicBezTo>
                      <a:pt x="44" y="49"/>
                      <a:pt x="44" y="48"/>
                      <a:pt x="44" y="48"/>
                    </a:cubicBezTo>
                    <a:cubicBezTo>
                      <a:pt x="45" y="44"/>
                      <a:pt x="46" y="40"/>
                      <a:pt x="46" y="35"/>
                    </a:cubicBezTo>
                    <a:cubicBezTo>
                      <a:pt x="46" y="35"/>
                      <a:pt x="46" y="35"/>
                      <a:pt x="46" y="35"/>
                    </a:cubicBezTo>
                    <a:cubicBezTo>
                      <a:pt x="46" y="33"/>
                      <a:pt x="46" y="31"/>
                      <a:pt x="46" y="29"/>
                    </a:cubicBezTo>
                    <a:close/>
                    <a:moveTo>
                      <a:pt x="23" y="67"/>
                    </a:moveTo>
                    <a:cubicBezTo>
                      <a:pt x="11" y="67"/>
                      <a:pt x="3" y="56"/>
                      <a:pt x="2" y="38"/>
                    </a:cubicBezTo>
                    <a:cubicBezTo>
                      <a:pt x="2" y="37"/>
                      <a:pt x="2" y="36"/>
                      <a:pt x="2" y="35"/>
                    </a:cubicBezTo>
                    <a:cubicBezTo>
                      <a:pt x="2" y="8"/>
                      <a:pt x="10" y="3"/>
                      <a:pt x="23" y="3"/>
                    </a:cubicBezTo>
                    <a:cubicBezTo>
                      <a:pt x="34" y="3"/>
                      <a:pt x="41" y="7"/>
                      <a:pt x="43" y="26"/>
                    </a:cubicBezTo>
                    <a:cubicBezTo>
                      <a:pt x="43" y="28"/>
                      <a:pt x="43" y="31"/>
                      <a:pt x="43" y="35"/>
                    </a:cubicBezTo>
                    <a:cubicBezTo>
                      <a:pt x="43" y="54"/>
                      <a:pt x="35" y="67"/>
                      <a:pt x="23" y="6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65" name="Freeform 158"/>
              <p:cNvSpPr/>
              <p:nvPr/>
            </p:nvSpPr>
            <p:spPr bwMode="auto">
              <a:xfrm>
                <a:off x="4948249" y="5824540"/>
                <a:ext cx="34925" cy="90488"/>
              </a:xfrm>
              <a:custGeom>
                <a:gdLst>
                  <a:gd name="T0" fmla="*/ 3 w 9"/>
                  <a:gd name="T1" fmla="*/ 24 h 24"/>
                  <a:gd name="T2" fmla="*/ 0 w 9"/>
                  <a:gd name="T3" fmla="*/ 23 h 24"/>
                  <a:gd name="T4" fmla="*/ 0 w 9"/>
                  <a:gd name="T5" fmla="*/ 23 h 24"/>
                  <a:gd name="T6" fmla="*/ 0 w 9"/>
                  <a:gd name="T7" fmla="*/ 21 h 24"/>
                  <a:gd name="T8" fmla="*/ 2 w 9"/>
                  <a:gd name="T9" fmla="*/ 21 h 24"/>
                  <a:gd name="T10" fmla="*/ 2 w 9"/>
                  <a:gd name="T11" fmla="*/ 21 h 24"/>
                  <a:gd name="T12" fmla="*/ 2 w 9"/>
                  <a:gd name="T13" fmla="*/ 22 h 24"/>
                  <a:gd name="T14" fmla="*/ 2 w 9"/>
                  <a:gd name="T15" fmla="*/ 22 h 24"/>
                  <a:gd name="T16" fmla="*/ 2 w 9"/>
                  <a:gd name="T17" fmla="*/ 22 h 24"/>
                  <a:gd name="T18" fmla="*/ 3 w 9"/>
                  <a:gd name="T19" fmla="*/ 22 h 24"/>
                  <a:gd name="T20" fmla="*/ 5 w 9"/>
                  <a:gd name="T21" fmla="*/ 17 h 24"/>
                  <a:gd name="T22" fmla="*/ 4 w 9"/>
                  <a:gd name="T23" fmla="*/ 3 h 24"/>
                  <a:gd name="T24" fmla="*/ 3 w 9"/>
                  <a:gd name="T25" fmla="*/ 4 h 24"/>
                  <a:gd name="T26" fmla="*/ 1 w 9"/>
                  <a:gd name="T27" fmla="*/ 2 h 24"/>
                  <a:gd name="T28" fmla="*/ 5 w 9"/>
                  <a:gd name="T29" fmla="*/ 1 h 24"/>
                  <a:gd name="T30" fmla="*/ 7 w 9"/>
                  <a:gd name="T31" fmla="*/ 18 h 24"/>
                  <a:gd name="T32" fmla="*/ 3 w 9"/>
                  <a:gd name="T33" fmla="*/ 24 h 24"/>
                  <a:gd name="T34" fmla="*/ 3 w 9"/>
                  <a:gd name="T3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9" h="24">
                    <a:moveTo>
                      <a:pt x="3" y="24"/>
                    </a:moveTo>
                    <a:cubicBezTo>
                      <a:pt x="1" y="24"/>
                      <a:pt x="0" y="23"/>
                      <a:pt x="0" y="23"/>
                    </a:cubicBezTo>
                    <a:cubicBezTo>
                      <a:pt x="0" y="23"/>
                      <a:pt x="0" y="23"/>
                      <a:pt x="0" y="23"/>
                    </a:cubicBezTo>
                    <a:cubicBezTo>
                      <a:pt x="0" y="21"/>
                      <a:pt x="0" y="21"/>
                      <a:pt x="0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2"/>
                    </a:cubicBezTo>
                    <a:cubicBezTo>
                      <a:pt x="2" y="22"/>
                      <a:pt x="2" y="22"/>
                      <a:pt x="2" y="22"/>
                    </a:cubicBezTo>
                    <a:cubicBezTo>
                      <a:pt x="2" y="22"/>
                      <a:pt x="2" y="22"/>
                      <a:pt x="2" y="22"/>
                    </a:cubicBezTo>
                    <a:cubicBezTo>
                      <a:pt x="2" y="22"/>
                      <a:pt x="3" y="22"/>
                      <a:pt x="3" y="22"/>
                    </a:cubicBezTo>
                    <a:cubicBezTo>
                      <a:pt x="3" y="21"/>
                      <a:pt x="4" y="20"/>
                      <a:pt x="5" y="17"/>
                    </a:cubicBezTo>
                    <a:cubicBezTo>
                      <a:pt x="6" y="8"/>
                      <a:pt x="6" y="4"/>
                      <a:pt x="4" y="3"/>
                    </a:cubicBezTo>
                    <a:cubicBezTo>
                      <a:pt x="3" y="3"/>
                      <a:pt x="3" y="3"/>
                      <a:pt x="3" y="4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2" y="1"/>
                      <a:pt x="3" y="0"/>
                      <a:pt x="5" y="1"/>
                    </a:cubicBezTo>
                    <a:cubicBezTo>
                      <a:pt x="9" y="2"/>
                      <a:pt x="9" y="8"/>
                      <a:pt x="7" y="18"/>
                    </a:cubicBezTo>
                    <a:cubicBezTo>
                      <a:pt x="7" y="21"/>
                      <a:pt x="5" y="24"/>
                      <a:pt x="3" y="24"/>
                    </a:cubicBezTo>
                    <a:cubicBezTo>
                      <a:pt x="3" y="24"/>
                      <a:pt x="3" y="24"/>
                      <a:pt x="3" y="2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66" name="Freeform 159"/>
              <p:cNvSpPr/>
              <p:nvPr/>
            </p:nvSpPr>
            <p:spPr bwMode="auto">
              <a:xfrm>
                <a:off x="4738698" y="5700715"/>
                <a:ext cx="293688" cy="180975"/>
              </a:xfrm>
              <a:custGeom>
                <a:gdLst>
                  <a:gd name="T0" fmla="*/ 16 w 78"/>
                  <a:gd name="T1" fmla="*/ 48 h 48"/>
                  <a:gd name="T2" fmla="*/ 33 w 78"/>
                  <a:gd name="T3" fmla="*/ 3 h 48"/>
                  <a:gd name="T4" fmla="*/ 46 w 78"/>
                  <a:gd name="T5" fmla="*/ 7 h 48"/>
                  <a:gd name="T6" fmla="*/ 58 w 78"/>
                  <a:gd name="T7" fmla="*/ 45 h 48"/>
                  <a:gd name="T8" fmla="*/ 52 w 78"/>
                  <a:gd name="T9" fmla="*/ 26 h 48"/>
                  <a:gd name="T10" fmla="*/ 46 w 78"/>
                  <a:gd name="T11" fmla="*/ 18 h 48"/>
                  <a:gd name="T12" fmla="*/ 32 w 78"/>
                  <a:gd name="T13" fmla="*/ 27 h 48"/>
                  <a:gd name="T14" fmla="*/ 16 w 78"/>
                  <a:gd name="T15" fmla="*/ 48 h 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8" h="48">
                    <a:moveTo>
                      <a:pt x="16" y="48"/>
                    </a:moveTo>
                    <a:cubicBezTo>
                      <a:pt x="6" y="44"/>
                      <a:pt x="0" y="3"/>
                      <a:pt x="33" y="3"/>
                    </a:cubicBezTo>
                    <a:cubicBezTo>
                      <a:pt x="42" y="3"/>
                      <a:pt x="46" y="7"/>
                      <a:pt x="46" y="7"/>
                    </a:cubicBezTo>
                    <a:cubicBezTo>
                      <a:pt x="53" y="0"/>
                      <a:pt x="78" y="15"/>
                      <a:pt x="58" y="45"/>
                    </a:cubicBezTo>
                    <a:cubicBezTo>
                      <a:pt x="58" y="45"/>
                      <a:pt x="60" y="31"/>
                      <a:pt x="52" y="26"/>
                    </a:cubicBezTo>
                    <a:cubicBezTo>
                      <a:pt x="47" y="21"/>
                      <a:pt x="46" y="18"/>
                      <a:pt x="46" y="18"/>
                    </a:cubicBezTo>
                    <a:cubicBezTo>
                      <a:pt x="46" y="18"/>
                      <a:pt x="42" y="25"/>
                      <a:pt x="32" y="27"/>
                    </a:cubicBezTo>
                    <a:cubicBezTo>
                      <a:pt x="21" y="30"/>
                      <a:pt x="18" y="37"/>
                      <a:pt x="16" y="48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67" name="Freeform 160"/>
              <p:cNvSpPr/>
              <p:nvPr/>
            </p:nvSpPr>
            <p:spPr bwMode="auto">
              <a:xfrm>
                <a:off x="4859349" y="6080127"/>
                <a:ext cx="36513" cy="57150"/>
              </a:xfrm>
              <a:custGeom>
                <a:gdLst>
                  <a:gd name="T0" fmla="*/ 23 w 23"/>
                  <a:gd name="T1" fmla="*/ 31 h 36"/>
                  <a:gd name="T2" fmla="*/ 23 w 23"/>
                  <a:gd name="T3" fmla="*/ 31 h 36"/>
                  <a:gd name="T4" fmla="*/ 21 w 23"/>
                  <a:gd name="T5" fmla="*/ 36 h 36"/>
                  <a:gd name="T6" fmla="*/ 2 w 23"/>
                  <a:gd name="T7" fmla="*/ 36 h 36"/>
                  <a:gd name="T8" fmla="*/ 0 w 23"/>
                  <a:gd name="T9" fmla="*/ 31 h 36"/>
                  <a:gd name="T10" fmla="*/ 4 w 23"/>
                  <a:gd name="T11" fmla="*/ 0 h 36"/>
                  <a:gd name="T12" fmla="*/ 16 w 23"/>
                  <a:gd name="T13" fmla="*/ 0 h 36"/>
                  <a:gd name="T14" fmla="*/ 23 w 23"/>
                  <a:gd name="T15" fmla="*/ 31 h 3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3" h="36">
                    <a:moveTo>
                      <a:pt x="23" y="31"/>
                    </a:moveTo>
                    <a:lnTo>
                      <a:pt x="23" y="31"/>
                    </a:lnTo>
                    <a:lnTo>
                      <a:pt x="21" y="36"/>
                    </a:lnTo>
                    <a:lnTo>
                      <a:pt x="2" y="36"/>
                    </a:lnTo>
                    <a:lnTo>
                      <a:pt x="0" y="31"/>
                    </a:lnTo>
                    <a:lnTo>
                      <a:pt x="4" y="0"/>
                    </a:lnTo>
                    <a:lnTo>
                      <a:pt x="16" y="0"/>
                    </a:lnTo>
                    <a:lnTo>
                      <a:pt x="23" y="3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68" name="Freeform 161"/>
              <p:cNvSpPr/>
              <p:nvPr/>
            </p:nvSpPr>
            <p:spPr bwMode="auto">
              <a:xfrm>
                <a:off x="4854586" y="6035677"/>
                <a:ext cx="46038" cy="49213"/>
              </a:xfrm>
              <a:custGeom>
                <a:gdLst>
                  <a:gd name="T0" fmla="*/ 6 w 12"/>
                  <a:gd name="T1" fmla="*/ 13 h 13"/>
                  <a:gd name="T2" fmla="*/ 10 w 12"/>
                  <a:gd name="T3" fmla="*/ 11 h 13"/>
                  <a:gd name="T4" fmla="*/ 11 w 12"/>
                  <a:gd name="T5" fmla="*/ 7 h 13"/>
                  <a:gd name="T6" fmla="*/ 9 w 12"/>
                  <a:gd name="T7" fmla="*/ 2 h 13"/>
                  <a:gd name="T8" fmla="*/ 6 w 12"/>
                  <a:gd name="T9" fmla="*/ 0 h 13"/>
                  <a:gd name="T10" fmla="*/ 6 w 12"/>
                  <a:gd name="T11" fmla="*/ 0 h 13"/>
                  <a:gd name="T12" fmla="*/ 6 w 12"/>
                  <a:gd name="T13" fmla="*/ 0 h 13"/>
                  <a:gd name="T14" fmla="*/ 5 w 12"/>
                  <a:gd name="T15" fmla="*/ 0 h 13"/>
                  <a:gd name="T16" fmla="*/ 3 w 12"/>
                  <a:gd name="T17" fmla="*/ 2 h 13"/>
                  <a:gd name="T18" fmla="*/ 1 w 12"/>
                  <a:gd name="T19" fmla="*/ 7 h 13"/>
                  <a:gd name="T20" fmla="*/ 2 w 12"/>
                  <a:gd name="T21" fmla="*/ 11 h 13"/>
                  <a:gd name="T22" fmla="*/ 6 w 12"/>
                  <a:gd name="T23" fmla="*/ 13 h 13"/>
                  <a:gd name="T24" fmla="*/ 6 w 12"/>
                  <a:gd name="T25" fmla="*/ 13 h 13"/>
                  <a:gd name="T26" fmla="*/ 6 w 12"/>
                  <a:gd name="T27" fmla="*/ 13 h 13"/>
                  <a:gd name="T28" fmla="*/ 6 w 12"/>
                  <a:gd name="T29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3">
                    <a:moveTo>
                      <a:pt x="6" y="13"/>
                    </a:moveTo>
                    <a:cubicBezTo>
                      <a:pt x="10" y="11"/>
                      <a:pt x="10" y="11"/>
                      <a:pt x="10" y="11"/>
                    </a:cubicBezTo>
                    <a:cubicBezTo>
                      <a:pt x="11" y="10"/>
                      <a:pt x="12" y="9"/>
                      <a:pt x="11" y="7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9" y="1"/>
                      <a:pt x="8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4" y="0"/>
                      <a:pt x="3" y="1"/>
                      <a:pt x="3" y="2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0" y="9"/>
                      <a:pt x="1" y="10"/>
                      <a:pt x="2" y="11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ubicBezTo>
                      <a:pt x="6" y="13"/>
                      <a:pt x="6" y="13"/>
                      <a:pt x="6" y="1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69" name="Freeform 162"/>
              <p:cNvSpPr>
                <a:spLocks noEditPoints="1"/>
              </p:cNvSpPr>
              <p:nvPr/>
            </p:nvSpPr>
            <p:spPr bwMode="auto">
              <a:xfrm>
                <a:off x="4806961" y="5846765"/>
                <a:ext cx="63500" cy="38100"/>
              </a:xfrm>
              <a:custGeom>
                <a:gdLst>
                  <a:gd name="T0" fmla="*/ 17 w 17"/>
                  <a:gd name="T1" fmla="*/ 4 h 10"/>
                  <a:gd name="T2" fmla="*/ 16 w 17"/>
                  <a:gd name="T3" fmla="*/ 2 h 10"/>
                  <a:gd name="T4" fmla="*/ 13 w 17"/>
                  <a:gd name="T5" fmla="*/ 0 h 10"/>
                  <a:gd name="T6" fmla="*/ 4 w 17"/>
                  <a:gd name="T7" fmla="*/ 0 h 10"/>
                  <a:gd name="T8" fmla="*/ 0 w 17"/>
                  <a:gd name="T9" fmla="*/ 4 h 10"/>
                  <a:gd name="T10" fmla="*/ 0 w 17"/>
                  <a:gd name="T11" fmla="*/ 5 h 10"/>
                  <a:gd name="T12" fmla="*/ 4 w 17"/>
                  <a:gd name="T13" fmla="*/ 10 h 10"/>
                  <a:gd name="T14" fmla="*/ 13 w 17"/>
                  <a:gd name="T15" fmla="*/ 10 h 10"/>
                  <a:gd name="T16" fmla="*/ 17 w 17"/>
                  <a:gd name="T17" fmla="*/ 5 h 10"/>
                  <a:gd name="T18" fmla="*/ 17 w 17"/>
                  <a:gd name="T19" fmla="*/ 4 h 10"/>
                  <a:gd name="T20" fmla="*/ 17 w 17"/>
                  <a:gd name="T21" fmla="*/ 4 h 10"/>
                  <a:gd name="T22" fmla="*/ 15 w 17"/>
                  <a:gd name="T23" fmla="*/ 5 h 10"/>
                  <a:gd name="T24" fmla="*/ 13 w 17"/>
                  <a:gd name="T25" fmla="*/ 8 h 10"/>
                  <a:gd name="T26" fmla="*/ 4 w 17"/>
                  <a:gd name="T27" fmla="*/ 8 h 10"/>
                  <a:gd name="T28" fmla="*/ 2 w 17"/>
                  <a:gd name="T29" fmla="*/ 5 h 10"/>
                  <a:gd name="T30" fmla="*/ 2 w 17"/>
                  <a:gd name="T31" fmla="*/ 4 h 10"/>
                  <a:gd name="T32" fmla="*/ 4 w 17"/>
                  <a:gd name="T33" fmla="*/ 2 h 10"/>
                  <a:gd name="T34" fmla="*/ 13 w 17"/>
                  <a:gd name="T35" fmla="*/ 2 h 10"/>
                  <a:gd name="T36" fmla="*/ 15 w 17"/>
                  <a:gd name="T37" fmla="*/ 4 h 10"/>
                  <a:gd name="T38" fmla="*/ 15 w 17"/>
                  <a:gd name="T39" fmla="*/ 5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7" h="10">
                    <a:moveTo>
                      <a:pt x="17" y="4"/>
                    </a:moveTo>
                    <a:cubicBezTo>
                      <a:pt x="17" y="3"/>
                      <a:pt x="17" y="2"/>
                      <a:pt x="16" y="2"/>
                    </a:cubicBezTo>
                    <a:cubicBezTo>
                      <a:pt x="16" y="1"/>
                      <a:pt x="14" y="0"/>
                      <a:pt x="13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2" y="0"/>
                      <a:pt x="0" y="2"/>
                      <a:pt x="0" y="4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8"/>
                      <a:pt x="2" y="10"/>
                      <a:pt x="4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5" y="10"/>
                      <a:pt x="17" y="8"/>
                      <a:pt x="17" y="5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lose/>
                    <a:moveTo>
                      <a:pt x="15" y="5"/>
                    </a:moveTo>
                    <a:cubicBezTo>
                      <a:pt x="15" y="7"/>
                      <a:pt x="14" y="8"/>
                      <a:pt x="13" y="8"/>
                    </a:cubicBezTo>
                    <a:cubicBezTo>
                      <a:pt x="4" y="8"/>
                      <a:pt x="4" y="8"/>
                      <a:pt x="4" y="8"/>
                    </a:cubicBezTo>
                    <a:cubicBezTo>
                      <a:pt x="3" y="8"/>
                      <a:pt x="2" y="7"/>
                      <a:pt x="2" y="5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3"/>
                      <a:pt x="3" y="2"/>
                      <a:pt x="4" y="2"/>
                    </a:cubicBezTo>
                    <a:cubicBezTo>
                      <a:pt x="13" y="2"/>
                      <a:pt x="13" y="2"/>
                      <a:pt x="13" y="2"/>
                    </a:cubicBezTo>
                    <a:cubicBezTo>
                      <a:pt x="14" y="2"/>
                      <a:pt x="15" y="3"/>
                      <a:pt x="15" y="4"/>
                    </a:cubicBezTo>
                    <a:lnTo>
                      <a:pt x="15" y="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0" name="Freeform 163"/>
              <p:cNvSpPr>
                <a:spLocks noEditPoints="1"/>
              </p:cNvSpPr>
              <p:nvPr/>
            </p:nvSpPr>
            <p:spPr bwMode="auto">
              <a:xfrm>
                <a:off x="4884749" y="5846765"/>
                <a:ext cx="63500" cy="38100"/>
              </a:xfrm>
              <a:custGeom>
                <a:gdLst>
                  <a:gd name="T0" fmla="*/ 13 w 17"/>
                  <a:gd name="T1" fmla="*/ 0 h 10"/>
                  <a:gd name="T2" fmla="*/ 4 w 17"/>
                  <a:gd name="T3" fmla="*/ 0 h 10"/>
                  <a:gd name="T4" fmla="*/ 1 w 17"/>
                  <a:gd name="T5" fmla="*/ 2 h 10"/>
                  <a:gd name="T6" fmla="*/ 0 w 17"/>
                  <a:gd name="T7" fmla="*/ 4 h 10"/>
                  <a:gd name="T8" fmla="*/ 0 w 17"/>
                  <a:gd name="T9" fmla="*/ 4 h 10"/>
                  <a:gd name="T10" fmla="*/ 0 w 17"/>
                  <a:gd name="T11" fmla="*/ 5 h 10"/>
                  <a:gd name="T12" fmla="*/ 4 w 17"/>
                  <a:gd name="T13" fmla="*/ 10 h 10"/>
                  <a:gd name="T14" fmla="*/ 13 w 17"/>
                  <a:gd name="T15" fmla="*/ 10 h 10"/>
                  <a:gd name="T16" fmla="*/ 17 w 17"/>
                  <a:gd name="T17" fmla="*/ 5 h 10"/>
                  <a:gd name="T18" fmla="*/ 17 w 17"/>
                  <a:gd name="T19" fmla="*/ 4 h 10"/>
                  <a:gd name="T20" fmla="*/ 13 w 17"/>
                  <a:gd name="T21" fmla="*/ 0 h 10"/>
                  <a:gd name="T22" fmla="*/ 15 w 17"/>
                  <a:gd name="T23" fmla="*/ 5 h 10"/>
                  <a:gd name="T24" fmla="*/ 13 w 17"/>
                  <a:gd name="T25" fmla="*/ 8 h 10"/>
                  <a:gd name="T26" fmla="*/ 4 w 17"/>
                  <a:gd name="T27" fmla="*/ 8 h 10"/>
                  <a:gd name="T28" fmla="*/ 2 w 17"/>
                  <a:gd name="T29" fmla="*/ 5 h 10"/>
                  <a:gd name="T30" fmla="*/ 2 w 17"/>
                  <a:gd name="T31" fmla="*/ 4 h 10"/>
                  <a:gd name="T32" fmla="*/ 4 w 17"/>
                  <a:gd name="T33" fmla="*/ 2 h 10"/>
                  <a:gd name="T34" fmla="*/ 13 w 17"/>
                  <a:gd name="T35" fmla="*/ 2 h 10"/>
                  <a:gd name="T36" fmla="*/ 15 w 17"/>
                  <a:gd name="T37" fmla="*/ 4 h 10"/>
                  <a:gd name="T38" fmla="*/ 15 w 17"/>
                  <a:gd name="T39" fmla="*/ 5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17" h="10">
                    <a:moveTo>
                      <a:pt x="13" y="0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3" y="0"/>
                      <a:pt x="2" y="1"/>
                      <a:pt x="1" y="2"/>
                    </a:cubicBezTo>
                    <a:cubicBezTo>
                      <a:pt x="0" y="2"/>
                      <a:pt x="0" y="3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8"/>
                      <a:pt x="2" y="10"/>
                      <a:pt x="4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5" y="10"/>
                      <a:pt x="17" y="8"/>
                      <a:pt x="17" y="5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2"/>
                      <a:pt x="15" y="0"/>
                      <a:pt x="13" y="0"/>
                    </a:cubicBezTo>
                    <a:close/>
                    <a:moveTo>
                      <a:pt x="15" y="5"/>
                    </a:moveTo>
                    <a:cubicBezTo>
                      <a:pt x="15" y="7"/>
                      <a:pt x="14" y="8"/>
                      <a:pt x="13" y="8"/>
                    </a:cubicBezTo>
                    <a:cubicBezTo>
                      <a:pt x="4" y="8"/>
                      <a:pt x="4" y="8"/>
                      <a:pt x="4" y="8"/>
                    </a:cubicBezTo>
                    <a:cubicBezTo>
                      <a:pt x="3" y="8"/>
                      <a:pt x="2" y="7"/>
                      <a:pt x="2" y="5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3"/>
                      <a:pt x="3" y="2"/>
                      <a:pt x="4" y="2"/>
                    </a:cubicBezTo>
                    <a:cubicBezTo>
                      <a:pt x="13" y="2"/>
                      <a:pt x="13" y="2"/>
                      <a:pt x="13" y="2"/>
                    </a:cubicBezTo>
                    <a:cubicBezTo>
                      <a:pt x="14" y="2"/>
                      <a:pt x="15" y="3"/>
                      <a:pt x="15" y="4"/>
                    </a:cubicBezTo>
                    <a:lnTo>
                      <a:pt x="15" y="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1" name="Rectangle 164"/>
              <p:cNvSpPr>
                <a:spLocks noChangeArrowheads="1"/>
              </p:cNvSpPr>
              <p:nvPr/>
            </p:nvSpPr>
            <p:spPr bwMode="auto">
              <a:xfrm>
                <a:off x="4865699" y="5854702"/>
                <a:ext cx="23813" cy="7938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2" name="Freeform 165"/>
              <p:cNvSpPr>
                <a:spLocks noEditPoints="1"/>
              </p:cNvSpPr>
              <p:nvPr/>
            </p:nvSpPr>
            <p:spPr bwMode="auto">
              <a:xfrm>
                <a:off x="4598998" y="6027740"/>
                <a:ext cx="34925" cy="82550"/>
              </a:xfrm>
              <a:custGeom>
                <a:gdLst>
                  <a:gd name="T0" fmla="*/ 8 w 9"/>
                  <a:gd name="T1" fmla="*/ 3 h 22"/>
                  <a:gd name="T2" fmla="*/ 8 w 9"/>
                  <a:gd name="T3" fmla="*/ 2 h 22"/>
                  <a:gd name="T4" fmla="*/ 5 w 9"/>
                  <a:gd name="T5" fmla="*/ 0 h 22"/>
                  <a:gd name="T6" fmla="*/ 5 w 9"/>
                  <a:gd name="T7" fmla="*/ 1 h 22"/>
                  <a:gd name="T8" fmla="*/ 4 w 9"/>
                  <a:gd name="T9" fmla="*/ 1 h 22"/>
                  <a:gd name="T10" fmla="*/ 2 w 9"/>
                  <a:gd name="T11" fmla="*/ 16 h 22"/>
                  <a:gd name="T12" fmla="*/ 6 w 9"/>
                  <a:gd name="T13" fmla="*/ 22 h 22"/>
                  <a:gd name="T14" fmla="*/ 8 w 9"/>
                  <a:gd name="T15" fmla="*/ 22 h 22"/>
                  <a:gd name="T16" fmla="*/ 9 w 9"/>
                  <a:gd name="T17" fmla="*/ 21 h 22"/>
                  <a:gd name="T18" fmla="*/ 9 w 9"/>
                  <a:gd name="T19" fmla="*/ 21 h 22"/>
                  <a:gd name="T20" fmla="*/ 8 w 9"/>
                  <a:gd name="T21" fmla="*/ 3 h 22"/>
                  <a:gd name="T22" fmla="*/ 7 w 9"/>
                  <a:gd name="T23" fmla="*/ 20 h 22"/>
                  <a:gd name="T24" fmla="*/ 6 w 9"/>
                  <a:gd name="T25" fmla="*/ 20 h 22"/>
                  <a:gd name="T26" fmla="*/ 5 w 9"/>
                  <a:gd name="T27" fmla="*/ 15 h 22"/>
                  <a:gd name="T28" fmla="*/ 4 w 9"/>
                  <a:gd name="T29" fmla="*/ 3 h 22"/>
                  <a:gd name="T30" fmla="*/ 5 w 9"/>
                  <a:gd name="T31" fmla="*/ 3 h 22"/>
                  <a:gd name="T32" fmla="*/ 5 w 9"/>
                  <a:gd name="T33" fmla="*/ 3 h 22"/>
                  <a:gd name="T34" fmla="*/ 6 w 9"/>
                  <a:gd name="T35" fmla="*/ 3 h 22"/>
                  <a:gd name="T36" fmla="*/ 6 w 9"/>
                  <a:gd name="T37" fmla="*/ 18 h 22"/>
                  <a:gd name="T38" fmla="*/ 7 w 9"/>
                  <a:gd name="T39" fmla="*/ 20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9" h="22">
                    <a:moveTo>
                      <a:pt x="8" y="3"/>
                    </a:moveTo>
                    <a:cubicBezTo>
                      <a:pt x="8" y="2"/>
                      <a:pt x="8" y="2"/>
                      <a:pt x="8" y="2"/>
                    </a:cubicBezTo>
                    <a:cubicBezTo>
                      <a:pt x="8" y="2"/>
                      <a:pt x="7" y="0"/>
                      <a:pt x="5" y="0"/>
                    </a:cubicBezTo>
                    <a:cubicBezTo>
                      <a:pt x="5" y="0"/>
                      <a:pt x="5" y="0"/>
                      <a:pt x="5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0" y="2"/>
                      <a:pt x="0" y="7"/>
                      <a:pt x="2" y="16"/>
                    </a:cubicBezTo>
                    <a:cubicBezTo>
                      <a:pt x="3" y="20"/>
                      <a:pt x="4" y="22"/>
                      <a:pt x="6" y="22"/>
                    </a:cubicBezTo>
                    <a:cubicBezTo>
                      <a:pt x="7" y="22"/>
                      <a:pt x="7" y="22"/>
                      <a:pt x="8" y="22"/>
                    </a:cubicBezTo>
                    <a:cubicBezTo>
                      <a:pt x="8" y="22"/>
                      <a:pt x="9" y="21"/>
                      <a:pt x="9" y="21"/>
                    </a:cubicBezTo>
                    <a:cubicBezTo>
                      <a:pt x="9" y="21"/>
                      <a:pt x="9" y="21"/>
                      <a:pt x="9" y="21"/>
                    </a:cubicBezTo>
                    <a:lnTo>
                      <a:pt x="8" y="3"/>
                    </a:lnTo>
                    <a:close/>
                    <a:moveTo>
                      <a:pt x="7" y="20"/>
                    </a:moveTo>
                    <a:cubicBezTo>
                      <a:pt x="6" y="20"/>
                      <a:pt x="6" y="20"/>
                      <a:pt x="6" y="20"/>
                    </a:cubicBezTo>
                    <a:cubicBezTo>
                      <a:pt x="6" y="20"/>
                      <a:pt x="5" y="19"/>
                      <a:pt x="5" y="15"/>
                    </a:cubicBezTo>
                    <a:cubicBezTo>
                      <a:pt x="3" y="9"/>
                      <a:pt x="3" y="5"/>
                      <a:pt x="4" y="3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5" y="3"/>
                      <a:pt x="6" y="3"/>
                      <a:pt x="6" y="3"/>
                    </a:cubicBezTo>
                    <a:cubicBezTo>
                      <a:pt x="6" y="18"/>
                      <a:pt x="6" y="18"/>
                      <a:pt x="6" y="18"/>
                    </a:cubicBezTo>
                    <a:lnTo>
                      <a:pt x="7" y="2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3" name="Freeform 166"/>
              <p:cNvSpPr>
                <a:spLocks noEditPoints="1"/>
              </p:cNvSpPr>
              <p:nvPr/>
            </p:nvSpPr>
            <p:spPr bwMode="auto">
              <a:xfrm>
                <a:off x="4711711" y="5997577"/>
                <a:ext cx="150813" cy="139700"/>
              </a:xfrm>
              <a:custGeom>
                <a:gdLst>
                  <a:gd name="T0" fmla="*/ 39 w 40"/>
                  <a:gd name="T1" fmla="*/ 35 h 37"/>
                  <a:gd name="T2" fmla="*/ 28 w 40"/>
                  <a:gd name="T3" fmla="*/ 14 h 37"/>
                  <a:gd name="T4" fmla="*/ 26 w 40"/>
                  <a:gd name="T5" fmla="*/ 0 h 37"/>
                  <a:gd name="T6" fmla="*/ 18 w 40"/>
                  <a:gd name="T7" fmla="*/ 5 h 37"/>
                  <a:gd name="T8" fmla="*/ 9 w 40"/>
                  <a:gd name="T9" fmla="*/ 10 h 37"/>
                  <a:gd name="T10" fmla="*/ 6 w 40"/>
                  <a:gd name="T11" fmla="*/ 15 h 37"/>
                  <a:gd name="T12" fmla="*/ 0 w 40"/>
                  <a:gd name="T13" fmla="*/ 37 h 37"/>
                  <a:gd name="T14" fmla="*/ 40 w 40"/>
                  <a:gd name="T15" fmla="*/ 37 h 37"/>
                  <a:gd name="T16" fmla="*/ 39 w 40"/>
                  <a:gd name="T17" fmla="*/ 35 h 37"/>
                  <a:gd name="T18" fmla="*/ 19 w 40"/>
                  <a:gd name="T19" fmla="*/ 24 h 37"/>
                  <a:gd name="T20" fmla="*/ 15 w 40"/>
                  <a:gd name="T21" fmla="*/ 28 h 37"/>
                  <a:gd name="T22" fmla="*/ 15 w 40"/>
                  <a:gd name="T23" fmla="*/ 28 h 37"/>
                  <a:gd name="T24" fmla="*/ 16 w 40"/>
                  <a:gd name="T25" fmla="*/ 11 h 37"/>
                  <a:gd name="T26" fmla="*/ 18 w 40"/>
                  <a:gd name="T27" fmla="*/ 10 h 37"/>
                  <a:gd name="T28" fmla="*/ 18 w 40"/>
                  <a:gd name="T29" fmla="*/ 10 h 37"/>
                  <a:gd name="T30" fmla="*/ 19 w 40"/>
                  <a:gd name="T31" fmla="*/ 24 h 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40" h="37">
                    <a:moveTo>
                      <a:pt x="39" y="35"/>
                    </a:moveTo>
                    <a:cubicBezTo>
                      <a:pt x="28" y="14"/>
                      <a:pt x="28" y="14"/>
                      <a:pt x="28" y="14"/>
                    </a:cubicBezTo>
                    <a:cubicBezTo>
                      <a:pt x="26" y="0"/>
                      <a:pt x="26" y="0"/>
                      <a:pt x="26" y="0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7" y="11"/>
                      <a:pt x="6" y="13"/>
                      <a:pt x="6" y="15"/>
                    </a:cubicBezTo>
                    <a:cubicBezTo>
                      <a:pt x="0" y="37"/>
                      <a:pt x="0" y="37"/>
                      <a:pt x="0" y="37"/>
                    </a:cubicBezTo>
                    <a:cubicBezTo>
                      <a:pt x="40" y="37"/>
                      <a:pt x="40" y="37"/>
                      <a:pt x="40" y="37"/>
                    </a:cubicBezTo>
                    <a:lnTo>
                      <a:pt x="39" y="35"/>
                    </a:lnTo>
                    <a:close/>
                    <a:moveTo>
                      <a:pt x="19" y="24"/>
                    </a:moveTo>
                    <a:cubicBezTo>
                      <a:pt x="18" y="30"/>
                      <a:pt x="16" y="29"/>
                      <a:pt x="15" y="28"/>
                    </a:cubicBezTo>
                    <a:cubicBezTo>
                      <a:pt x="15" y="28"/>
                      <a:pt x="15" y="28"/>
                      <a:pt x="15" y="28"/>
                    </a:cubicBezTo>
                    <a:cubicBezTo>
                      <a:pt x="16" y="11"/>
                      <a:pt x="16" y="11"/>
                      <a:pt x="16" y="11"/>
                    </a:cubicBezTo>
                    <a:cubicBezTo>
                      <a:pt x="16" y="11"/>
                      <a:pt x="16" y="9"/>
                      <a:pt x="18" y="10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21" y="11"/>
                      <a:pt x="21" y="15"/>
                      <a:pt x="19" y="2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4" name="Freeform 167"/>
              <p:cNvSpPr/>
              <p:nvPr/>
            </p:nvSpPr>
            <p:spPr bwMode="auto">
              <a:xfrm>
                <a:off x="4614873" y="5945190"/>
                <a:ext cx="165100" cy="222250"/>
              </a:xfrm>
              <a:custGeom>
                <a:gdLst>
                  <a:gd name="T0" fmla="*/ 22 w 44"/>
                  <a:gd name="T1" fmla="*/ 59 h 59"/>
                  <a:gd name="T2" fmla="*/ 44 w 44"/>
                  <a:gd name="T3" fmla="*/ 26 h 59"/>
                  <a:gd name="T4" fmla="*/ 22 w 44"/>
                  <a:gd name="T5" fmla="*/ 0 h 59"/>
                  <a:gd name="T6" fmla="*/ 0 w 44"/>
                  <a:gd name="T7" fmla="*/ 26 h 59"/>
                  <a:gd name="T8" fmla="*/ 22 w 44"/>
                  <a:gd name="T9" fmla="*/ 59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4" h="59">
                    <a:moveTo>
                      <a:pt x="22" y="59"/>
                    </a:moveTo>
                    <a:cubicBezTo>
                      <a:pt x="33" y="59"/>
                      <a:pt x="44" y="45"/>
                      <a:pt x="44" y="26"/>
                    </a:cubicBezTo>
                    <a:cubicBezTo>
                      <a:pt x="44" y="2"/>
                      <a:pt x="35" y="0"/>
                      <a:pt x="22" y="0"/>
                    </a:cubicBezTo>
                    <a:cubicBezTo>
                      <a:pt x="9" y="0"/>
                      <a:pt x="0" y="2"/>
                      <a:pt x="0" y="26"/>
                    </a:cubicBezTo>
                    <a:cubicBezTo>
                      <a:pt x="0" y="45"/>
                      <a:pt x="11" y="59"/>
                      <a:pt x="22" y="5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5" name="Freeform 168"/>
              <p:cNvSpPr/>
              <p:nvPr/>
            </p:nvSpPr>
            <p:spPr bwMode="auto">
              <a:xfrm>
                <a:off x="4546610" y="6184902"/>
                <a:ext cx="304801" cy="128588"/>
              </a:xfrm>
              <a:custGeom>
                <a:gdLst>
                  <a:gd name="T0" fmla="*/ 75 w 81"/>
                  <a:gd name="T1" fmla="*/ 14 h 34"/>
                  <a:gd name="T2" fmla="*/ 72 w 81"/>
                  <a:gd name="T3" fmla="*/ 9 h 34"/>
                  <a:gd name="T4" fmla="*/ 56 w 81"/>
                  <a:gd name="T5" fmla="*/ 0 h 34"/>
                  <a:gd name="T6" fmla="*/ 41 w 81"/>
                  <a:gd name="T7" fmla="*/ 2 h 34"/>
                  <a:gd name="T8" fmla="*/ 39 w 81"/>
                  <a:gd name="T9" fmla="*/ 2 h 34"/>
                  <a:gd name="T10" fmla="*/ 24 w 81"/>
                  <a:gd name="T11" fmla="*/ 0 h 34"/>
                  <a:gd name="T12" fmla="*/ 8 w 81"/>
                  <a:gd name="T13" fmla="*/ 9 h 34"/>
                  <a:gd name="T14" fmla="*/ 5 w 81"/>
                  <a:gd name="T15" fmla="*/ 14 h 34"/>
                  <a:gd name="T16" fmla="*/ 0 w 81"/>
                  <a:gd name="T17" fmla="*/ 34 h 34"/>
                  <a:gd name="T18" fmla="*/ 40 w 81"/>
                  <a:gd name="T19" fmla="*/ 34 h 34"/>
                  <a:gd name="T20" fmla="*/ 81 w 81"/>
                  <a:gd name="T21" fmla="*/ 34 h 34"/>
                  <a:gd name="T22" fmla="*/ 75 w 81"/>
                  <a:gd name="T23" fmla="*/ 14 h 3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1" h="34">
                    <a:moveTo>
                      <a:pt x="75" y="14"/>
                    </a:moveTo>
                    <a:cubicBezTo>
                      <a:pt x="75" y="12"/>
                      <a:pt x="74" y="10"/>
                      <a:pt x="72" y="9"/>
                    </a:cubicBezTo>
                    <a:cubicBezTo>
                      <a:pt x="56" y="0"/>
                      <a:pt x="56" y="0"/>
                      <a:pt x="56" y="0"/>
                    </a:cubicBezTo>
                    <a:cubicBezTo>
                      <a:pt x="41" y="2"/>
                      <a:pt x="41" y="2"/>
                      <a:pt x="41" y="2"/>
                    </a:cubicBezTo>
                    <a:cubicBezTo>
                      <a:pt x="40" y="2"/>
                      <a:pt x="40" y="2"/>
                      <a:pt x="39" y="2"/>
                    </a:cubicBezTo>
                    <a:cubicBezTo>
                      <a:pt x="24" y="0"/>
                      <a:pt x="24" y="0"/>
                      <a:pt x="24" y="0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7" y="10"/>
                      <a:pt x="6" y="12"/>
                      <a:pt x="5" y="14"/>
                    </a:cubicBezTo>
                    <a:cubicBezTo>
                      <a:pt x="0" y="34"/>
                      <a:pt x="0" y="34"/>
                      <a:pt x="0" y="34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81" y="34"/>
                      <a:pt x="81" y="34"/>
                      <a:pt x="81" y="34"/>
                    </a:cubicBezTo>
                    <a:lnTo>
                      <a:pt x="75" y="1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6" name="Freeform 169"/>
              <p:cNvSpPr>
                <a:spLocks noEditPoints="1"/>
              </p:cNvSpPr>
              <p:nvPr/>
            </p:nvSpPr>
            <p:spPr bwMode="auto">
              <a:xfrm>
                <a:off x="4892686" y="5994402"/>
                <a:ext cx="150813" cy="142875"/>
              </a:xfrm>
              <a:custGeom>
                <a:gdLst>
                  <a:gd name="T0" fmla="*/ 34 w 40"/>
                  <a:gd name="T1" fmla="*/ 16 h 38"/>
                  <a:gd name="T2" fmla="*/ 31 w 40"/>
                  <a:gd name="T3" fmla="*/ 11 h 38"/>
                  <a:gd name="T4" fmla="*/ 22 w 40"/>
                  <a:gd name="T5" fmla="*/ 6 h 38"/>
                  <a:gd name="T6" fmla="*/ 13 w 40"/>
                  <a:gd name="T7" fmla="*/ 0 h 38"/>
                  <a:gd name="T8" fmla="*/ 12 w 40"/>
                  <a:gd name="T9" fmla="*/ 15 h 38"/>
                  <a:gd name="T10" fmla="*/ 1 w 40"/>
                  <a:gd name="T11" fmla="*/ 36 h 38"/>
                  <a:gd name="T12" fmla="*/ 0 w 40"/>
                  <a:gd name="T13" fmla="*/ 37 h 38"/>
                  <a:gd name="T14" fmla="*/ 0 w 40"/>
                  <a:gd name="T15" fmla="*/ 38 h 38"/>
                  <a:gd name="T16" fmla="*/ 40 w 40"/>
                  <a:gd name="T17" fmla="*/ 38 h 38"/>
                  <a:gd name="T18" fmla="*/ 34 w 40"/>
                  <a:gd name="T19" fmla="*/ 16 h 38"/>
                  <a:gd name="T20" fmla="*/ 20 w 40"/>
                  <a:gd name="T21" fmla="*/ 25 h 38"/>
                  <a:gd name="T22" fmla="*/ 21 w 40"/>
                  <a:gd name="T23" fmla="*/ 11 h 38"/>
                  <a:gd name="T24" fmla="*/ 21 w 40"/>
                  <a:gd name="T25" fmla="*/ 11 h 38"/>
                  <a:gd name="T26" fmla="*/ 24 w 40"/>
                  <a:gd name="T27" fmla="*/ 12 h 38"/>
                  <a:gd name="T28" fmla="*/ 25 w 40"/>
                  <a:gd name="T29" fmla="*/ 29 h 38"/>
                  <a:gd name="T30" fmla="*/ 24 w 40"/>
                  <a:gd name="T31" fmla="*/ 30 h 38"/>
                  <a:gd name="T32" fmla="*/ 20 w 40"/>
                  <a:gd name="T33" fmla="*/ 25 h 3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40" h="38">
                    <a:moveTo>
                      <a:pt x="34" y="16"/>
                    </a:moveTo>
                    <a:cubicBezTo>
                      <a:pt x="34" y="14"/>
                      <a:pt x="32" y="12"/>
                      <a:pt x="31" y="11"/>
                    </a:cubicBezTo>
                    <a:cubicBezTo>
                      <a:pt x="22" y="6"/>
                      <a:pt x="22" y="6"/>
                      <a:pt x="22" y="6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" y="36"/>
                      <a:pt x="1" y="36"/>
                      <a:pt x="1" y="36"/>
                    </a:cubicBezTo>
                    <a:cubicBezTo>
                      <a:pt x="0" y="37"/>
                      <a:pt x="0" y="37"/>
                      <a:pt x="0" y="37"/>
                    </a:cubicBezTo>
                    <a:cubicBezTo>
                      <a:pt x="0" y="38"/>
                      <a:pt x="0" y="38"/>
                      <a:pt x="0" y="38"/>
                    </a:cubicBezTo>
                    <a:cubicBezTo>
                      <a:pt x="40" y="38"/>
                      <a:pt x="40" y="38"/>
                      <a:pt x="40" y="38"/>
                    </a:cubicBezTo>
                    <a:lnTo>
                      <a:pt x="34" y="16"/>
                    </a:lnTo>
                    <a:close/>
                    <a:moveTo>
                      <a:pt x="20" y="25"/>
                    </a:moveTo>
                    <a:cubicBezTo>
                      <a:pt x="18" y="16"/>
                      <a:pt x="19" y="12"/>
                      <a:pt x="21" y="11"/>
                    </a:cubicBezTo>
                    <a:cubicBezTo>
                      <a:pt x="21" y="11"/>
                      <a:pt x="21" y="11"/>
                      <a:pt x="21" y="11"/>
                    </a:cubicBezTo>
                    <a:cubicBezTo>
                      <a:pt x="23" y="10"/>
                      <a:pt x="24" y="12"/>
                      <a:pt x="24" y="12"/>
                    </a:cubicBezTo>
                    <a:cubicBezTo>
                      <a:pt x="25" y="29"/>
                      <a:pt x="25" y="29"/>
                      <a:pt x="25" y="29"/>
                    </a:cubicBezTo>
                    <a:cubicBezTo>
                      <a:pt x="25" y="29"/>
                      <a:pt x="24" y="29"/>
                      <a:pt x="24" y="30"/>
                    </a:cubicBezTo>
                    <a:cubicBezTo>
                      <a:pt x="23" y="30"/>
                      <a:pt x="21" y="30"/>
                      <a:pt x="20" y="2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7" name="Freeform 170"/>
              <p:cNvSpPr>
                <a:spLocks noEditPoints="1"/>
              </p:cNvSpPr>
              <p:nvPr/>
            </p:nvSpPr>
            <p:spPr bwMode="auto">
              <a:xfrm>
                <a:off x="5126049" y="6030915"/>
                <a:ext cx="22225" cy="79375"/>
              </a:xfrm>
              <a:custGeom>
                <a:gdLst>
                  <a:gd name="T0" fmla="*/ 3 w 6"/>
                  <a:gd name="T1" fmla="*/ 1 h 21"/>
                  <a:gd name="T2" fmla="*/ 3 w 6"/>
                  <a:gd name="T3" fmla="*/ 1 h 21"/>
                  <a:gd name="T4" fmla="*/ 1 w 6"/>
                  <a:gd name="T5" fmla="*/ 2 h 21"/>
                  <a:gd name="T6" fmla="*/ 0 w 6"/>
                  <a:gd name="T7" fmla="*/ 19 h 21"/>
                  <a:gd name="T8" fmla="*/ 0 w 6"/>
                  <a:gd name="T9" fmla="*/ 19 h 21"/>
                  <a:gd name="T10" fmla="*/ 4 w 6"/>
                  <a:gd name="T11" fmla="*/ 15 h 21"/>
                  <a:gd name="T12" fmla="*/ 3 w 6"/>
                  <a:gd name="T13" fmla="*/ 1 h 21"/>
                  <a:gd name="T14" fmla="*/ 3 w 6"/>
                  <a:gd name="T15" fmla="*/ 14 h 21"/>
                  <a:gd name="T16" fmla="*/ 1 w 6"/>
                  <a:gd name="T17" fmla="*/ 19 h 21"/>
                  <a:gd name="T18" fmla="*/ 1 w 6"/>
                  <a:gd name="T19" fmla="*/ 19 h 21"/>
                  <a:gd name="T20" fmla="*/ 1 w 6"/>
                  <a:gd name="T21" fmla="*/ 16 h 21"/>
                  <a:gd name="T22" fmla="*/ 3 w 6"/>
                  <a:gd name="T23" fmla="*/ 3 h 21"/>
                  <a:gd name="T24" fmla="*/ 3 w 6"/>
                  <a:gd name="T25" fmla="*/ 2 h 21"/>
                  <a:gd name="T26" fmla="*/ 3 w 6"/>
                  <a:gd name="T27" fmla="*/ 14 h 2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21">
                    <a:moveTo>
                      <a:pt x="3" y="1"/>
                    </a:moveTo>
                    <a:cubicBezTo>
                      <a:pt x="3" y="1"/>
                      <a:pt x="3" y="1"/>
                      <a:pt x="3" y="1"/>
                    </a:cubicBezTo>
                    <a:cubicBezTo>
                      <a:pt x="1" y="0"/>
                      <a:pt x="1" y="2"/>
                      <a:pt x="1" y="2"/>
                    </a:cubicBezTo>
                    <a:cubicBezTo>
                      <a:pt x="0" y="19"/>
                      <a:pt x="0" y="19"/>
                      <a:pt x="0" y="19"/>
                    </a:cubicBezTo>
                    <a:cubicBezTo>
                      <a:pt x="0" y="19"/>
                      <a:pt x="0" y="19"/>
                      <a:pt x="0" y="19"/>
                    </a:cubicBezTo>
                    <a:cubicBezTo>
                      <a:pt x="1" y="20"/>
                      <a:pt x="3" y="21"/>
                      <a:pt x="4" y="15"/>
                    </a:cubicBezTo>
                    <a:cubicBezTo>
                      <a:pt x="6" y="6"/>
                      <a:pt x="6" y="2"/>
                      <a:pt x="3" y="1"/>
                    </a:cubicBezTo>
                    <a:close/>
                    <a:moveTo>
                      <a:pt x="3" y="14"/>
                    </a:moveTo>
                    <a:cubicBezTo>
                      <a:pt x="2" y="18"/>
                      <a:pt x="1" y="19"/>
                      <a:pt x="1" y="19"/>
                    </a:cubicBezTo>
                    <a:cubicBezTo>
                      <a:pt x="1" y="19"/>
                      <a:pt x="1" y="19"/>
                      <a:pt x="1" y="19"/>
                    </a:cubicBezTo>
                    <a:cubicBezTo>
                      <a:pt x="1" y="16"/>
                      <a:pt x="1" y="16"/>
                      <a:pt x="1" y="16"/>
                    </a:cubicBezTo>
                    <a:cubicBezTo>
                      <a:pt x="2" y="12"/>
                      <a:pt x="3" y="8"/>
                      <a:pt x="3" y="3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4" y="3"/>
                      <a:pt x="4" y="7"/>
                      <a:pt x="3" y="1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8" name="Freeform 171"/>
              <p:cNvSpPr>
                <a:spLocks noEditPoints="1"/>
              </p:cNvSpPr>
              <p:nvPr/>
            </p:nvSpPr>
            <p:spPr bwMode="auto">
              <a:xfrm>
                <a:off x="5118112" y="6027740"/>
                <a:ext cx="33338" cy="82550"/>
              </a:xfrm>
              <a:custGeom>
                <a:gdLst>
                  <a:gd name="T0" fmla="*/ 5 w 9"/>
                  <a:gd name="T1" fmla="*/ 1 h 22"/>
                  <a:gd name="T2" fmla="*/ 5 w 9"/>
                  <a:gd name="T3" fmla="*/ 0 h 22"/>
                  <a:gd name="T4" fmla="*/ 4 w 9"/>
                  <a:gd name="T5" fmla="*/ 0 h 22"/>
                  <a:gd name="T6" fmla="*/ 1 w 9"/>
                  <a:gd name="T7" fmla="*/ 2 h 22"/>
                  <a:gd name="T8" fmla="*/ 0 w 9"/>
                  <a:gd name="T9" fmla="*/ 21 h 22"/>
                  <a:gd name="T10" fmla="*/ 1 w 9"/>
                  <a:gd name="T11" fmla="*/ 21 h 22"/>
                  <a:gd name="T12" fmla="*/ 1 w 9"/>
                  <a:gd name="T13" fmla="*/ 22 h 22"/>
                  <a:gd name="T14" fmla="*/ 3 w 9"/>
                  <a:gd name="T15" fmla="*/ 22 h 22"/>
                  <a:gd name="T16" fmla="*/ 7 w 9"/>
                  <a:gd name="T17" fmla="*/ 16 h 22"/>
                  <a:gd name="T18" fmla="*/ 5 w 9"/>
                  <a:gd name="T19" fmla="*/ 1 h 22"/>
                  <a:gd name="T20" fmla="*/ 5 w 9"/>
                  <a:gd name="T21" fmla="*/ 15 h 22"/>
                  <a:gd name="T22" fmla="*/ 3 w 9"/>
                  <a:gd name="T23" fmla="*/ 20 h 22"/>
                  <a:gd name="T24" fmla="*/ 3 w 9"/>
                  <a:gd name="T25" fmla="*/ 20 h 22"/>
                  <a:gd name="T26" fmla="*/ 3 w 9"/>
                  <a:gd name="T27" fmla="*/ 17 h 22"/>
                  <a:gd name="T28" fmla="*/ 4 w 9"/>
                  <a:gd name="T29" fmla="*/ 3 h 22"/>
                  <a:gd name="T30" fmla="*/ 4 w 9"/>
                  <a:gd name="T31" fmla="*/ 3 h 22"/>
                  <a:gd name="T32" fmla="*/ 5 w 9"/>
                  <a:gd name="T33" fmla="*/ 3 h 22"/>
                  <a:gd name="T34" fmla="*/ 5 w 9"/>
                  <a:gd name="T35" fmla="*/ 15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9" h="22">
                    <a:moveTo>
                      <a:pt x="5" y="1"/>
                    </a:moveTo>
                    <a:cubicBezTo>
                      <a:pt x="5" y="1"/>
                      <a:pt x="5" y="1"/>
                      <a:pt x="5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2" y="0"/>
                      <a:pt x="2" y="2"/>
                      <a:pt x="1" y="2"/>
                    </a:cubicBezTo>
                    <a:cubicBezTo>
                      <a:pt x="0" y="21"/>
                      <a:pt x="0" y="21"/>
                      <a:pt x="0" y="21"/>
                    </a:cubicBezTo>
                    <a:cubicBezTo>
                      <a:pt x="1" y="21"/>
                      <a:pt x="1" y="21"/>
                      <a:pt x="1" y="21"/>
                    </a:cubicBezTo>
                    <a:cubicBezTo>
                      <a:pt x="1" y="21"/>
                      <a:pt x="1" y="21"/>
                      <a:pt x="1" y="22"/>
                    </a:cubicBezTo>
                    <a:cubicBezTo>
                      <a:pt x="2" y="22"/>
                      <a:pt x="2" y="22"/>
                      <a:pt x="3" y="22"/>
                    </a:cubicBezTo>
                    <a:cubicBezTo>
                      <a:pt x="5" y="22"/>
                      <a:pt x="7" y="20"/>
                      <a:pt x="7" y="16"/>
                    </a:cubicBezTo>
                    <a:cubicBezTo>
                      <a:pt x="9" y="7"/>
                      <a:pt x="9" y="2"/>
                      <a:pt x="5" y="1"/>
                    </a:cubicBezTo>
                    <a:close/>
                    <a:moveTo>
                      <a:pt x="5" y="15"/>
                    </a:moveTo>
                    <a:cubicBezTo>
                      <a:pt x="4" y="19"/>
                      <a:pt x="3" y="20"/>
                      <a:pt x="3" y="20"/>
                    </a:cubicBezTo>
                    <a:cubicBezTo>
                      <a:pt x="3" y="20"/>
                      <a:pt x="3" y="20"/>
                      <a:pt x="3" y="20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4" y="3"/>
                      <a:pt x="4" y="3"/>
                      <a:pt x="4" y="3"/>
                    </a:cubicBezTo>
                    <a:cubicBezTo>
                      <a:pt x="4" y="3"/>
                      <a:pt x="4" y="3"/>
                      <a:pt x="4" y="3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6" y="4"/>
                      <a:pt x="6" y="8"/>
                      <a:pt x="5" y="1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79" name="Freeform 172"/>
              <p:cNvSpPr/>
              <p:nvPr/>
            </p:nvSpPr>
            <p:spPr bwMode="auto">
              <a:xfrm>
                <a:off x="4972061" y="5945190"/>
                <a:ext cx="165100" cy="222250"/>
              </a:xfrm>
              <a:custGeom>
                <a:gdLst>
                  <a:gd name="T0" fmla="*/ 44 w 44"/>
                  <a:gd name="T1" fmla="*/ 25 h 59"/>
                  <a:gd name="T2" fmla="*/ 44 w 44"/>
                  <a:gd name="T3" fmla="*/ 26 h 59"/>
                  <a:gd name="T4" fmla="*/ 42 w 44"/>
                  <a:gd name="T5" fmla="*/ 39 h 59"/>
                  <a:gd name="T6" fmla="*/ 41 w 44"/>
                  <a:gd name="T7" fmla="*/ 42 h 59"/>
                  <a:gd name="T8" fmla="*/ 40 w 44"/>
                  <a:gd name="T9" fmla="*/ 44 h 59"/>
                  <a:gd name="T10" fmla="*/ 22 w 44"/>
                  <a:gd name="T11" fmla="*/ 59 h 59"/>
                  <a:gd name="T12" fmla="*/ 7 w 44"/>
                  <a:gd name="T13" fmla="*/ 51 h 59"/>
                  <a:gd name="T14" fmla="*/ 3 w 44"/>
                  <a:gd name="T15" fmla="*/ 43 h 59"/>
                  <a:gd name="T16" fmla="*/ 0 w 44"/>
                  <a:gd name="T17" fmla="*/ 26 h 59"/>
                  <a:gd name="T18" fmla="*/ 0 w 44"/>
                  <a:gd name="T19" fmla="*/ 24 h 59"/>
                  <a:gd name="T20" fmla="*/ 1 w 44"/>
                  <a:gd name="T21" fmla="*/ 19 h 59"/>
                  <a:gd name="T22" fmla="*/ 22 w 44"/>
                  <a:gd name="T23" fmla="*/ 0 h 59"/>
                  <a:gd name="T24" fmla="*/ 44 w 44"/>
                  <a:gd name="T25" fmla="*/ 22 h 59"/>
                  <a:gd name="T26" fmla="*/ 44 w 44"/>
                  <a:gd name="T27" fmla="*/ 24 h 59"/>
                  <a:gd name="T28" fmla="*/ 44 w 44"/>
                  <a:gd name="T29" fmla="*/ 25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4" h="59">
                    <a:moveTo>
                      <a:pt x="44" y="25"/>
                    </a:move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31"/>
                      <a:pt x="43" y="35"/>
                      <a:pt x="42" y="39"/>
                    </a:cubicBezTo>
                    <a:cubicBezTo>
                      <a:pt x="42" y="40"/>
                      <a:pt x="41" y="41"/>
                      <a:pt x="41" y="42"/>
                    </a:cubicBezTo>
                    <a:cubicBezTo>
                      <a:pt x="41" y="43"/>
                      <a:pt x="41" y="43"/>
                      <a:pt x="40" y="44"/>
                    </a:cubicBezTo>
                    <a:cubicBezTo>
                      <a:pt x="36" y="53"/>
                      <a:pt x="29" y="59"/>
                      <a:pt x="22" y="59"/>
                    </a:cubicBezTo>
                    <a:cubicBezTo>
                      <a:pt x="17" y="59"/>
                      <a:pt x="11" y="56"/>
                      <a:pt x="7" y="51"/>
                    </a:cubicBezTo>
                    <a:cubicBezTo>
                      <a:pt x="6" y="48"/>
                      <a:pt x="4" y="46"/>
                      <a:pt x="3" y="43"/>
                    </a:cubicBezTo>
                    <a:cubicBezTo>
                      <a:pt x="1" y="38"/>
                      <a:pt x="0" y="32"/>
                      <a:pt x="0" y="26"/>
                    </a:cubicBezTo>
                    <a:cubicBezTo>
                      <a:pt x="0" y="25"/>
                      <a:pt x="0" y="25"/>
                      <a:pt x="0" y="24"/>
                    </a:cubicBezTo>
                    <a:cubicBezTo>
                      <a:pt x="0" y="22"/>
                      <a:pt x="0" y="20"/>
                      <a:pt x="1" y="19"/>
                    </a:cubicBezTo>
                    <a:cubicBezTo>
                      <a:pt x="2" y="1"/>
                      <a:pt x="11" y="0"/>
                      <a:pt x="22" y="0"/>
                    </a:cubicBezTo>
                    <a:cubicBezTo>
                      <a:pt x="34" y="0"/>
                      <a:pt x="43" y="1"/>
                      <a:pt x="44" y="22"/>
                    </a:cubicBezTo>
                    <a:cubicBezTo>
                      <a:pt x="44" y="23"/>
                      <a:pt x="44" y="23"/>
                      <a:pt x="44" y="24"/>
                    </a:cubicBezTo>
                    <a:cubicBezTo>
                      <a:pt x="44" y="24"/>
                      <a:pt x="44" y="25"/>
                      <a:pt x="44" y="25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80" name="Freeform 173"/>
              <p:cNvSpPr/>
              <p:nvPr/>
            </p:nvSpPr>
            <p:spPr bwMode="auto">
              <a:xfrm>
                <a:off x="4903799" y="6184902"/>
                <a:ext cx="300038" cy="128588"/>
              </a:xfrm>
              <a:custGeom>
                <a:gdLst>
                  <a:gd name="T0" fmla="*/ 75 w 80"/>
                  <a:gd name="T1" fmla="*/ 14 h 34"/>
                  <a:gd name="T2" fmla="*/ 72 w 80"/>
                  <a:gd name="T3" fmla="*/ 9 h 34"/>
                  <a:gd name="T4" fmla="*/ 56 w 80"/>
                  <a:gd name="T5" fmla="*/ 0 h 34"/>
                  <a:gd name="T6" fmla="*/ 41 w 80"/>
                  <a:gd name="T7" fmla="*/ 2 h 34"/>
                  <a:gd name="T8" fmla="*/ 39 w 80"/>
                  <a:gd name="T9" fmla="*/ 2 h 34"/>
                  <a:gd name="T10" fmla="*/ 24 w 80"/>
                  <a:gd name="T11" fmla="*/ 0 h 34"/>
                  <a:gd name="T12" fmla="*/ 8 w 80"/>
                  <a:gd name="T13" fmla="*/ 9 h 34"/>
                  <a:gd name="T14" fmla="*/ 5 w 80"/>
                  <a:gd name="T15" fmla="*/ 14 h 34"/>
                  <a:gd name="T16" fmla="*/ 0 w 80"/>
                  <a:gd name="T17" fmla="*/ 34 h 34"/>
                  <a:gd name="T18" fmla="*/ 40 w 80"/>
                  <a:gd name="T19" fmla="*/ 34 h 34"/>
                  <a:gd name="T20" fmla="*/ 80 w 80"/>
                  <a:gd name="T21" fmla="*/ 34 h 34"/>
                  <a:gd name="T22" fmla="*/ 75 w 80"/>
                  <a:gd name="T23" fmla="*/ 14 h 3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0" h="34">
                    <a:moveTo>
                      <a:pt x="75" y="14"/>
                    </a:moveTo>
                    <a:cubicBezTo>
                      <a:pt x="75" y="12"/>
                      <a:pt x="73" y="10"/>
                      <a:pt x="72" y="9"/>
                    </a:cubicBezTo>
                    <a:cubicBezTo>
                      <a:pt x="56" y="0"/>
                      <a:pt x="56" y="0"/>
                      <a:pt x="56" y="0"/>
                    </a:cubicBezTo>
                    <a:cubicBezTo>
                      <a:pt x="41" y="2"/>
                      <a:pt x="41" y="2"/>
                      <a:pt x="41" y="2"/>
                    </a:cubicBezTo>
                    <a:cubicBezTo>
                      <a:pt x="40" y="2"/>
                      <a:pt x="40" y="2"/>
                      <a:pt x="39" y="2"/>
                    </a:cubicBezTo>
                    <a:cubicBezTo>
                      <a:pt x="24" y="0"/>
                      <a:pt x="24" y="0"/>
                      <a:pt x="24" y="0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6" y="10"/>
                      <a:pt x="5" y="12"/>
                      <a:pt x="5" y="14"/>
                    </a:cubicBezTo>
                    <a:cubicBezTo>
                      <a:pt x="0" y="34"/>
                      <a:pt x="0" y="34"/>
                      <a:pt x="0" y="34"/>
                    </a:cubicBezTo>
                    <a:cubicBezTo>
                      <a:pt x="40" y="34"/>
                      <a:pt x="40" y="34"/>
                      <a:pt x="40" y="34"/>
                    </a:cubicBezTo>
                    <a:cubicBezTo>
                      <a:pt x="80" y="34"/>
                      <a:pt x="80" y="34"/>
                      <a:pt x="80" y="34"/>
                    </a:cubicBezTo>
                    <a:lnTo>
                      <a:pt x="75" y="1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</p:grpSp>
      <p:grpSp>
        <p:nvGrpSpPr>
          <p:cNvPr id="68" name="组合 67"/>
          <p:cNvGrpSpPr/>
          <p:nvPr/>
        </p:nvGrpSpPr>
        <p:grpSpPr>
          <a:xfrm>
            <a:off x="5041900" y="3021965"/>
            <a:ext cx="1973580" cy="1789430"/>
            <a:chOff x="8411" y="5873"/>
            <a:chExt cx="3108" cy="2818"/>
          </a:xfrm>
        </p:grpSpPr>
        <p:sp>
          <p:nvSpPr>
            <p:cNvPr id="202" name="六边形 201"/>
            <p:cNvSpPr/>
            <p:nvPr/>
          </p:nvSpPr>
          <p:spPr>
            <a:xfrm>
              <a:off x="8411" y="5873"/>
              <a:ext cx="3109" cy="2819"/>
            </a:xfrm>
            <a:prstGeom prst="hexagon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25" name="92 Grupo"/>
            <p:cNvGrpSpPr>
              <a:grpSpLocks noChangeAspect="1"/>
            </p:cNvGrpSpPr>
            <p:nvPr/>
          </p:nvGrpSpPr>
          <p:grpSpPr>
            <a:xfrm>
              <a:off x="8989" y="6266"/>
              <a:ext cx="2000" cy="2000"/>
              <a:chOff x="5835458" y="4599798"/>
              <a:chExt cx="6393940" cy="6393940"/>
            </a:xfrm>
          </p:grpSpPr>
          <p:sp>
            <p:nvSpPr>
              <p:cNvPr id="27" name="93 Circular"/>
              <p:cNvSpPr>
                <a:spLocks noChangeAspect="1"/>
              </p:cNvSpPr>
              <p:nvPr/>
            </p:nvSpPr>
            <p:spPr bwMode="auto">
              <a:xfrm>
                <a:off x="6224168" y="4988508"/>
                <a:ext cx="5616521" cy="5616521"/>
              </a:xfrm>
              <a:prstGeom prst="pie">
                <a:avLst>
                  <a:gd name="adj1" fmla="val 16194720"/>
                  <a:gd name="adj2" fmla="val 744140"/>
                </a:avLst>
              </a:prstGeom>
              <a:solidFill>
                <a:schemeClr val="bg1">
                  <a:lumMod val="65000"/>
                </a:schemeClr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30" name="94 Anillo"/>
              <p:cNvSpPr>
                <a:spLocks noChangeAspect="1"/>
              </p:cNvSpPr>
              <p:nvPr/>
            </p:nvSpPr>
            <p:spPr bwMode="auto">
              <a:xfrm>
                <a:off x="5835458" y="4599798"/>
                <a:ext cx="6393940" cy="6393940"/>
              </a:xfrm>
              <a:prstGeom prst="donut">
                <a:avLst>
                  <a:gd name="adj" fmla="val 8322"/>
                </a:avLst>
              </a:prstGeom>
              <a:solidFill>
                <a:schemeClr val="bg1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96" name="95 Anillo"/>
              <p:cNvSpPr>
                <a:spLocks noChangeAspect="1"/>
              </p:cNvSpPr>
              <p:nvPr/>
            </p:nvSpPr>
            <p:spPr bwMode="auto">
              <a:xfrm>
                <a:off x="8466577" y="7230917"/>
                <a:ext cx="1131703" cy="1131703"/>
              </a:xfrm>
              <a:prstGeom prst="donut">
                <a:avLst>
                  <a:gd name="adj" fmla="val 27287"/>
                </a:avLst>
              </a:prstGeom>
              <a:solidFill>
                <a:schemeClr val="bg1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34" name="96 Elipse"/>
              <p:cNvSpPr>
                <a:spLocks noChangeAspect="1"/>
              </p:cNvSpPr>
              <p:nvPr/>
            </p:nvSpPr>
            <p:spPr bwMode="auto">
              <a:xfrm>
                <a:off x="8879428" y="7643768"/>
                <a:ext cx="306000" cy="306000"/>
              </a:xfrm>
              <a:prstGeom prst="ellipse">
                <a:avLst/>
              </a:prstGeom>
              <a:solidFill>
                <a:srgbClr val="E54221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44" name="97 Rectángulo"/>
              <p:cNvSpPr/>
              <p:nvPr/>
            </p:nvSpPr>
            <p:spPr bwMode="auto">
              <a:xfrm>
                <a:off x="8887013" y="6201971"/>
                <a:ext cx="290831" cy="1130572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60" name="98 Rectángulo"/>
              <p:cNvSpPr/>
              <p:nvPr/>
            </p:nvSpPr>
            <p:spPr bwMode="auto">
              <a:xfrm rot="5400000">
                <a:off x="9912879" y="7140959"/>
                <a:ext cx="290831" cy="131162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61" name="99 Elipse"/>
              <p:cNvSpPr>
                <a:spLocks noChangeAspect="1"/>
              </p:cNvSpPr>
              <p:nvPr/>
            </p:nvSpPr>
            <p:spPr bwMode="auto">
              <a:xfrm>
                <a:off x="7774752" y="5687785"/>
                <a:ext cx="288000" cy="28800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62" name="100 Elipse"/>
              <p:cNvSpPr>
                <a:spLocks noChangeAspect="1"/>
              </p:cNvSpPr>
              <p:nvPr/>
            </p:nvSpPr>
            <p:spPr bwMode="auto">
              <a:xfrm>
                <a:off x="8890569" y="5390155"/>
                <a:ext cx="288000" cy="288000"/>
              </a:xfrm>
              <a:prstGeom prst="ellipse">
                <a:avLst/>
              </a:prstGeom>
              <a:solidFill>
                <a:srgbClr val="323B48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63" name="101 Elipse"/>
              <p:cNvSpPr>
                <a:spLocks noChangeAspect="1"/>
              </p:cNvSpPr>
              <p:nvPr/>
            </p:nvSpPr>
            <p:spPr bwMode="auto">
              <a:xfrm>
                <a:off x="10038108" y="5678194"/>
                <a:ext cx="288000" cy="288000"/>
              </a:xfrm>
              <a:prstGeom prst="ellipse">
                <a:avLst/>
              </a:prstGeom>
              <a:solidFill>
                <a:srgbClr val="323B48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64" name="102 Elipse"/>
              <p:cNvSpPr>
                <a:spLocks noChangeAspect="1"/>
              </p:cNvSpPr>
              <p:nvPr/>
            </p:nvSpPr>
            <p:spPr bwMode="auto">
              <a:xfrm>
                <a:off x="10849309" y="6502117"/>
                <a:ext cx="288000" cy="288000"/>
              </a:xfrm>
              <a:prstGeom prst="ellipse">
                <a:avLst/>
              </a:prstGeom>
              <a:solidFill>
                <a:srgbClr val="323B48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104" name="103 Elipse"/>
              <p:cNvSpPr>
                <a:spLocks noChangeAspect="1"/>
              </p:cNvSpPr>
              <p:nvPr/>
            </p:nvSpPr>
            <p:spPr bwMode="auto">
              <a:xfrm>
                <a:off x="11139709" y="7645740"/>
                <a:ext cx="288000" cy="288000"/>
              </a:xfrm>
              <a:prstGeom prst="ellipse">
                <a:avLst/>
              </a:prstGeom>
              <a:solidFill>
                <a:srgbClr val="323B48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105" name="104 Elipse"/>
              <p:cNvSpPr>
                <a:spLocks noChangeAspect="1"/>
              </p:cNvSpPr>
              <p:nvPr/>
            </p:nvSpPr>
            <p:spPr bwMode="auto">
              <a:xfrm>
                <a:off x="10849309" y="8801616"/>
                <a:ext cx="288000" cy="288000"/>
              </a:xfrm>
              <a:prstGeom prst="ellipse">
                <a:avLst/>
              </a:prstGeom>
              <a:solidFill>
                <a:srgbClr val="323B48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106" name="105 Elipse"/>
              <p:cNvSpPr>
                <a:spLocks noChangeAspect="1"/>
              </p:cNvSpPr>
              <p:nvPr/>
            </p:nvSpPr>
            <p:spPr bwMode="auto">
              <a:xfrm>
                <a:off x="10038108" y="9604933"/>
                <a:ext cx="288000" cy="288000"/>
              </a:xfrm>
              <a:prstGeom prst="ellipse">
                <a:avLst/>
              </a:prstGeom>
              <a:solidFill>
                <a:srgbClr val="323B48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107" name="106 Elipse"/>
              <p:cNvSpPr>
                <a:spLocks noChangeAspect="1"/>
              </p:cNvSpPr>
              <p:nvPr/>
            </p:nvSpPr>
            <p:spPr bwMode="auto">
              <a:xfrm>
                <a:off x="8890569" y="9892933"/>
                <a:ext cx="288000" cy="288000"/>
              </a:xfrm>
              <a:prstGeom prst="ellipse">
                <a:avLst/>
              </a:prstGeom>
              <a:solidFill>
                <a:srgbClr val="323B48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108" name="107 Elipse"/>
              <p:cNvSpPr>
                <a:spLocks noChangeAspect="1"/>
              </p:cNvSpPr>
              <p:nvPr/>
            </p:nvSpPr>
            <p:spPr bwMode="auto">
              <a:xfrm>
                <a:off x="7774752" y="9604933"/>
                <a:ext cx="288000" cy="28800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109" name="108 Elipse"/>
              <p:cNvSpPr>
                <a:spLocks noChangeAspect="1"/>
              </p:cNvSpPr>
              <p:nvPr/>
            </p:nvSpPr>
            <p:spPr bwMode="auto">
              <a:xfrm>
                <a:off x="6946215" y="8801616"/>
                <a:ext cx="288000" cy="28800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110" name="109 Elipse"/>
              <p:cNvSpPr>
                <a:spLocks noChangeAspect="1"/>
              </p:cNvSpPr>
              <p:nvPr/>
            </p:nvSpPr>
            <p:spPr bwMode="auto">
              <a:xfrm>
                <a:off x="6643721" y="7645740"/>
                <a:ext cx="288000" cy="28800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  <p:sp>
            <p:nvSpPr>
              <p:cNvPr id="111" name="110 Elipse"/>
              <p:cNvSpPr>
                <a:spLocks noChangeAspect="1"/>
              </p:cNvSpPr>
              <p:nvPr/>
            </p:nvSpPr>
            <p:spPr bwMode="auto">
              <a:xfrm>
                <a:off x="6946215" y="6502117"/>
                <a:ext cx="288000" cy="288000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txBody>
              <a:bodyPr lIns="0" tIns="0" rIns="0" bIns="0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s-SV" sz="900"/>
              </a:p>
            </p:txBody>
          </p:sp>
        </p:grpSp>
        <p:sp>
          <p:nvSpPr>
            <p:cNvPr id="67" name="六边形 66"/>
            <p:cNvSpPr/>
            <p:nvPr/>
          </p:nvSpPr>
          <p:spPr>
            <a:xfrm>
              <a:off x="8546" y="5995"/>
              <a:ext cx="2840" cy="2576"/>
            </a:xfrm>
            <a:prstGeom prst="hexagon">
              <a:avLst/>
            </a:prstGeom>
            <a:noFill/>
            <a:ln>
              <a:solidFill>
                <a:schemeClr val="bg1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0070C0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7" name="组合 206"/>
          <p:cNvGrpSpPr/>
          <p:nvPr/>
        </p:nvGrpSpPr>
        <p:grpSpPr>
          <a:xfrm>
            <a:off x="7844790" y="3134360"/>
            <a:ext cx="1662430" cy="1507490"/>
            <a:chOff x="12371" y="5979"/>
            <a:chExt cx="2618" cy="2374"/>
          </a:xfrm>
        </p:grpSpPr>
        <p:sp>
          <p:nvSpPr>
            <p:cNvPr id="87" name="六边形 86"/>
            <p:cNvSpPr/>
            <p:nvPr/>
          </p:nvSpPr>
          <p:spPr>
            <a:xfrm>
              <a:off x="12523" y="6117"/>
              <a:ext cx="2315" cy="2099"/>
            </a:xfrm>
            <a:prstGeom prst="hexagon">
              <a:avLst/>
            </a:prstGeom>
            <a:solidFill>
              <a:srgbClr val="595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46" name="Group 12"/>
            <p:cNvGrpSpPr/>
            <p:nvPr/>
          </p:nvGrpSpPr>
          <p:grpSpPr>
            <a:xfrm>
              <a:off x="13202" y="6602"/>
              <a:ext cx="1138" cy="1033"/>
              <a:chOff x="3908434" y="4006851"/>
              <a:chExt cx="503238" cy="457200"/>
            </a:xfrm>
            <a:solidFill>
              <a:schemeClr val="bg1"/>
            </a:solidFill>
          </p:grpSpPr>
          <p:sp>
            <p:nvSpPr>
              <p:cNvPr id="147" name="Freeform 113"/>
              <p:cNvSpPr>
                <a:spLocks noEditPoints="1"/>
              </p:cNvSpPr>
              <p:nvPr/>
            </p:nvSpPr>
            <p:spPr bwMode="auto">
              <a:xfrm>
                <a:off x="4111634" y="4141788"/>
                <a:ext cx="285751" cy="280988"/>
              </a:xfrm>
              <a:custGeom>
                <a:gdLst>
                  <a:gd name="T0" fmla="*/ 64 w 76"/>
                  <a:gd name="T1" fmla="*/ 10 h 75"/>
                  <a:gd name="T2" fmla="*/ 22 w 76"/>
                  <a:gd name="T3" fmla="*/ 3 h 75"/>
                  <a:gd name="T4" fmla="*/ 19 w 76"/>
                  <a:gd name="T5" fmla="*/ 6 h 75"/>
                  <a:gd name="T6" fmla="*/ 18 w 76"/>
                  <a:gd name="T7" fmla="*/ 16 h 75"/>
                  <a:gd name="T8" fmla="*/ 38 w 76"/>
                  <a:gd name="T9" fmla="*/ 8 h 75"/>
                  <a:gd name="T10" fmla="*/ 60 w 76"/>
                  <a:gd name="T11" fmla="*/ 18 h 75"/>
                  <a:gd name="T12" fmla="*/ 38 w 76"/>
                  <a:gd name="T13" fmla="*/ 67 h 75"/>
                  <a:gd name="T14" fmla="*/ 11 w 76"/>
                  <a:gd name="T15" fmla="*/ 48 h 75"/>
                  <a:gd name="T16" fmla="*/ 9 w 76"/>
                  <a:gd name="T17" fmla="*/ 62 h 75"/>
                  <a:gd name="T18" fmla="*/ 38 w 76"/>
                  <a:gd name="T19" fmla="*/ 75 h 75"/>
                  <a:gd name="T20" fmla="*/ 66 w 76"/>
                  <a:gd name="T21" fmla="*/ 12 h 75"/>
                  <a:gd name="T22" fmla="*/ 16 w 76"/>
                  <a:gd name="T23" fmla="*/ 15 h 75"/>
                  <a:gd name="T24" fmla="*/ 17 w 76"/>
                  <a:gd name="T25" fmla="*/ 13 h 75"/>
                  <a:gd name="T26" fmla="*/ 17 w 76"/>
                  <a:gd name="T27" fmla="*/ 8 h 75"/>
                  <a:gd name="T28" fmla="*/ 18 w 76"/>
                  <a:gd name="T29" fmla="*/ 5 h 75"/>
                  <a:gd name="T30" fmla="*/ 14 w 76"/>
                  <a:gd name="T31" fmla="*/ 11 h 75"/>
                  <a:gd name="T32" fmla="*/ 14 w 76"/>
                  <a:gd name="T33" fmla="*/ 14 h 75"/>
                  <a:gd name="T34" fmla="*/ 13 w 76"/>
                  <a:gd name="T35" fmla="*/ 17 h 75"/>
                  <a:gd name="T36" fmla="*/ 12 w 76"/>
                  <a:gd name="T37" fmla="*/ 22 h 75"/>
                  <a:gd name="T38" fmla="*/ 11 w 76"/>
                  <a:gd name="T39" fmla="*/ 26 h 75"/>
                  <a:gd name="T40" fmla="*/ 9 w 76"/>
                  <a:gd name="T41" fmla="*/ 30 h 75"/>
                  <a:gd name="T42" fmla="*/ 7 w 76"/>
                  <a:gd name="T43" fmla="*/ 34 h 75"/>
                  <a:gd name="T44" fmla="*/ 6 w 76"/>
                  <a:gd name="T45" fmla="*/ 35 h 75"/>
                  <a:gd name="T46" fmla="*/ 3 w 76"/>
                  <a:gd name="T47" fmla="*/ 38 h 75"/>
                  <a:gd name="T48" fmla="*/ 1 w 76"/>
                  <a:gd name="T49" fmla="*/ 40 h 75"/>
                  <a:gd name="T50" fmla="*/ 1 w 76"/>
                  <a:gd name="T51" fmla="*/ 43 h 75"/>
                  <a:gd name="T52" fmla="*/ 2 w 76"/>
                  <a:gd name="T53" fmla="*/ 42 h 75"/>
                  <a:gd name="T54" fmla="*/ 6 w 76"/>
                  <a:gd name="T55" fmla="*/ 40 h 75"/>
                  <a:gd name="T56" fmla="*/ 3 w 76"/>
                  <a:gd name="T57" fmla="*/ 47 h 75"/>
                  <a:gd name="T58" fmla="*/ 3 w 76"/>
                  <a:gd name="T59" fmla="*/ 51 h 75"/>
                  <a:gd name="T60" fmla="*/ 8 w 76"/>
                  <a:gd name="T61" fmla="*/ 42 h 75"/>
                  <a:gd name="T62" fmla="*/ 9 w 76"/>
                  <a:gd name="T63" fmla="*/ 36 h 75"/>
                  <a:gd name="T64" fmla="*/ 16 w 76"/>
                  <a:gd name="T65" fmla="*/ 18 h 7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76" h="75">
                    <a:moveTo>
                      <a:pt x="66" y="12"/>
                    </a:moveTo>
                    <a:cubicBezTo>
                      <a:pt x="66" y="11"/>
                      <a:pt x="65" y="10"/>
                      <a:pt x="64" y="10"/>
                    </a:cubicBezTo>
                    <a:cubicBezTo>
                      <a:pt x="58" y="4"/>
                      <a:pt x="48" y="0"/>
                      <a:pt x="38" y="0"/>
                    </a:cubicBezTo>
                    <a:cubicBezTo>
                      <a:pt x="32" y="0"/>
                      <a:pt x="27" y="1"/>
                      <a:pt x="22" y="3"/>
                    </a:cubicBezTo>
                    <a:cubicBezTo>
                      <a:pt x="21" y="4"/>
                      <a:pt x="20" y="4"/>
                      <a:pt x="19" y="5"/>
                    </a:cubicBezTo>
                    <a:cubicBezTo>
                      <a:pt x="19" y="5"/>
                      <a:pt x="19" y="5"/>
                      <a:pt x="19" y="6"/>
                    </a:cubicBezTo>
                    <a:cubicBezTo>
                      <a:pt x="19" y="8"/>
                      <a:pt x="19" y="11"/>
                      <a:pt x="18" y="16"/>
                    </a:cubicBezTo>
                    <a:cubicBezTo>
                      <a:pt x="18" y="16"/>
                      <a:pt x="18" y="16"/>
                      <a:pt x="18" y="16"/>
                    </a:cubicBezTo>
                    <a:cubicBezTo>
                      <a:pt x="19" y="15"/>
                      <a:pt x="20" y="14"/>
                      <a:pt x="21" y="14"/>
                    </a:cubicBezTo>
                    <a:cubicBezTo>
                      <a:pt x="26" y="10"/>
                      <a:pt x="32" y="8"/>
                      <a:pt x="38" y="8"/>
                    </a:cubicBezTo>
                    <a:cubicBezTo>
                      <a:pt x="46" y="8"/>
                      <a:pt x="53" y="11"/>
                      <a:pt x="58" y="16"/>
                    </a:cubicBezTo>
                    <a:cubicBezTo>
                      <a:pt x="59" y="17"/>
                      <a:pt x="59" y="17"/>
                      <a:pt x="60" y="18"/>
                    </a:cubicBezTo>
                    <a:cubicBezTo>
                      <a:pt x="65" y="23"/>
                      <a:pt x="68" y="30"/>
                      <a:pt x="68" y="37"/>
                    </a:cubicBezTo>
                    <a:cubicBezTo>
                      <a:pt x="68" y="54"/>
                      <a:pt x="54" y="67"/>
                      <a:pt x="38" y="67"/>
                    </a:cubicBezTo>
                    <a:cubicBezTo>
                      <a:pt x="37" y="67"/>
                      <a:pt x="36" y="67"/>
                      <a:pt x="34" y="67"/>
                    </a:cubicBezTo>
                    <a:cubicBezTo>
                      <a:pt x="24" y="65"/>
                      <a:pt x="15" y="58"/>
                      <a:pt x="11" y="48"/>
                    </a:cubicBezTo>
                    <a:cubicBezTo>
                      <a:pt x="9" y="62"/>
                      <a:pt x="9" y="62"/>
                      <a:pt x="9" y="62"/>
                    </a:cubicBezTo>
                    <a:cubicBezTo>
                      <a:pt x="9" y="62"/>
                      <a:pt x="9" y="62"/>
                      <a:pt x="9" y="62"/>
                    </a:cubicBezTo>
                    <a:cubicBezTo>
                      <a:pt x="16" y="70"/>
                      <a:pt x="26" y="75"/>
                      <a:pt x="37" y="75"/>
                    </a:cubicBezTo>
                    <a:cubicBezTo>
                      <a:pt x="37" y="75"/>
                      <a:pt x="38" y="75"/>
                      <a:pt x="38" y="75"/>
                    </a:cubicBezTo>
                    <a:cubicBezTo>
                      <a:pt x="59" y="75"/>
                      <a:pt x="76" y="58"/>
                      <a:pt x="76" y="37"/>
                    </a:cubicBezTo>
                    <a:cubicBezTo>
                      <a:pt x="76" y="27"/>
                      <a:pt x="72" y="18"/>
                      <a:pt x="66" y="12"/>
                    </a:cubicBezTo>
                    <a:close/>
                    <a:moveTo>
                      <a:pt x="16" y="17"/>
                    </a:moveTo>
                    <a:cubicBezTo>
                      <a:pt x="16" y="17"/>
                      <a:pt x="16" y="16"/>
                      <a:pt x="16" y="15"/>
                    </a:cubicBezTo>
                    <a:cubicBezTo>
                      <a:pt x="16" y="15"/>
                      <a:pt x="16" y="15"/>
                      <a:pt x="16" y="14"/>
                    </a:cubicBezTo>
                    <a:cubicBezTo>
                      <a:pt x="17" y="14"/>
                      <a:pt x="17" y="13"/>
                      <a:pt x="17" y="13"/>
                    </a:cubicBezTo>
                    <a:cubicBezTo>
                      <a:pt x="17" y="12"/>
                      <a:pt x="17" y="11"/>
                      <a:pt x="17" y="11"/>
                    </a:cubicBezTo>
                    <a:cubicBezTo>
                      <a:pt x="17" y="10"/>
                      <a:pt x="17" y="9"/>
                      <a:pt x="17" y="8"/>
                    </a:cubicBezTo>
                    <a:cubicBezTo>
                      <a:pt x="17" y="7"/>
                      <a:pt x="17" y="7"/>
                      <a:pt x="18" y="7"/>
                    </a:cubicBezTo>
                    <a:cubicBezTo>
                      <a:pt x="18" y="6"/>
                      <a:pt x="18" y="6"/>
                      <a:pt x="18" y="5"/>
                    </a:cubicBezTo>
                    <a:cubicBezTo>
                      <a:pt x="17" y="6"/>
                      <a:pt x="15" y="7"/>
                      <a:pt x="14" y="8"/>
                    </a:cubicBezTo>
                    <a:cubicBezTo>
                      <a:pt x="14" y="9"/>
                      <a:pt x="14" y="10"/>
                      <a:pt x="14" y="11"/>
                    </a:cubicBezTo>
                    <a:cubicBezTo>
                      <a:pt x="14" y="11"/>
                      <a:pt x="14" y="11"/>
                      <a:pt x="14" y="12"/>
                    </a:cubicBezTo>
                    <a:cubicBezTo>
                      <a:pt x="14" y="12"/>
                      <a:pt x="14" y="13"/>
                      <a:pt x="14" y="14"/>
                    </a:cubicBezTo>
                    <a:cubicBezTo>
                      <a:pt x="14" y="15"/>
                      <a:pt x="13" y="16"/>
                      <a:pt x="13" y="17"/>
                    </a:cubicBezTo>
                    <a:cubicBezTo>
                      <a:pt x="13" y="17"/>
                      <a:pt x="13" y="17"/>
                      <a:pt x="13" y="17"/>
                    </a:cubicBezTo>
                    <a:cubicBezTo>
                      <a:pt x="13" y="18"/>
                      <a:pt x="13" y="20"/>
                      <a:pt x="12" y="21"/>
                    </a:cubicBezTo>
                    <a:cubicBezTo>
                      <a:pt x="12" y="22"/>
                      <a:pt x="12" y="22"/>
                      <a:pt x="12" y="22"/>
                    </a:cubicBezTo>
                    <a:cubicBezTo>
                      <a:pt x="12" y="23"/>
                      <a:pt x="12" y="23"/>
                      <a:pt x="12" y="24"/>
                    </a:cubicBezTo>
                    <a:cubicBezTo>
                      <a:pt x="11" y="25"/>
                      <a:pt x="11" y="26"/>
                      <a:pt x="11" y="26"/>
                    </a:cubicBezTo>
                    <a:cubicBezTo>
                      <a:pt x="11" y="27"/>
                      <a:pt x="10" y="28"/>
                      <a:pt x="10" y="28"/>
                    </a:cubicBezTo>
                    <a:cubicBezTo>
                      <a:pt x="10" y="29"/>
                      <a:pt x="10" y="30"/>
                      <a:pt x="9" y="30"/>
                    </a:cubicBezTo>
                    <a:cubicBezTo>
                      <a:pt x="9" y="31"/>
                      <a:pt x="9" y="32"/>
                      <a:pt x="8" y="32"/>
                    </a:cubicBezTo>
                    <a:cubicBezTo>
                      <a:pt x="8" y="33"/>
                      <a:pt x="8" y="33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6" y="35"/>
                      <a:pt x="6" y="35"/>
                    </a:cubicBezTo>
                    <a:cubicBezTo>
                      <a:pt x="6" y="36"/>
                      <a:pt x="5" y="36"/>
                      <a:pt x="5" y="37"/>
                    </a:cubicBezTo>
                    <a:cubicBezTo>
                      <a:pt x="4" y="37"/>
                      <a:pt x="4" y="38"/>
                      <a:pt x="3" y="38"/>
                    </a:cubicBezTo>
                    <a:cubicBezTo>
                      <a:pt x="3" y="38"/>
                      <a:pt x="2" y="39"/>
                      <a:pt x="2" y="39"/>
                    </a:cubicBezTo>
                    <a:cubicBezTo>
                      <a:pt x="1" y="39"/>
                      <a:pt x="1" y="40"/>
                      <a:pt x="1" y="40"/>
                    </a:cubicBezTo>
                    <a:cubicBezTo>
                      <a:pt x="1" y="40"/>
                      <a:pt x="0" y="40"/>
                      <a:pt x="0" y="40"/>
                    </a:cubicBezTo>
                    <a:cubicBezTo>
                      <a:pt x="1" y="41"/>
                      <a:pt x="1" y="42"/>
                      <a:pt x="1" y="43"/>
                    </a:cubicBezTo>
                    <a:cubicBezTo>
                      <a:pt x="1" y="43"/>
                      <a:pt x="1" y="43"/>
                      <a:pt x="1" y="43"/>
                    </a:cubicBezTo>
                    <a:cubicBezTo>
                      <a:pt x="2" y="43"/>
                      <a:pt x="2" y="42"/>
                      <a:pt x="2" y="42"/>
                    </a:cubicBezTo>
                    <a:cubicBezTo>
                      <a:pt x="3" y="42"/>
                      <a:pt x="4" y="41"/>
                      <a:pt x="4" y="41"/>
                    </a:cubicBezTo>
                    <a:cubicBezTo>
                      <a:pt x="5" y="41"/>
                      <a:pt x="5" y="40"/>
                      <a:pt x="6" y="40"/>
                    </a:cubicBezTo>
                    <a:cubicBezTo>
                      <a:pt x="6" y="42"/>
                      <a:pt x="6" y="42"/>
                      <a:pt x="6" y="42"/>
                    </a:cubicBezTo>
                    <a:cubicBezTo>
                      <a:pt x="6" y="44"/>
                      <a:pt x="5" y="46"/>
                      <a:pt x="3" y="47"/>
                    </a:cubicBezTo>
                    <a:cubicBezTo>
                      <a:pt x="2" y="48"/>
                      <a:pt x="2" y="48"/>
                      <a:pt x="2" y="48"/>
                    </a:cubicBezTo>
                    <a:cubicBezTo>
                      <a:pt x="2" y="49"/>
                      <a:pt x="3" y="50"/>
                      <a:pt x="3" y="51"/>
                    </a:cubicBezTo>
                    <a:cubicBezTo>
                      <a:pt x="5" y="50"/>
                      <a:pt x="5" y="50"/>
                      <a:pt x="5" y="50"/>
                    </a:cubicBezTo>
                    <a:cubicBezTo>
                      <a:pt x="7" y="48"/>
                      <a:pt x="8" y="45"/>
                      <a:pt x="8" y="42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6"/>
                      <a:pt x="9" y="36"/>
                    </a:cubicBezTo>
                    <a:cubicBezTo>
                      <a:pt x="9" y="36"/>
                      <a:pt x="9" y="36"/>
                      <a:pt x="9" y="36"/>
                    </a:cubicBezTo>
                    <a:cubicBezTo>
                      <a:pt x="9" y="29"/>
                      <a:pt x="12" y="23"/>
                      <a:pt x="16" y="18"/>
                    </a:cubicBezTo>
                    <a:cubicBezTo>
                      <a:pt x="16" y="18"/>
                      <a:pt x="16" y="18"/>
                      <a:pt x="16" y="1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48" name="Freeform 114"/>
              <p:cNvSpPr>
                <a:spLocks noEditPoints="1"/>
              </p:cNvSpPr>
              <p:nvPr/>
            </p:nvSpPr>
            <p:spPr bwMode="auto">
              <a:xfrm>
                <a:off x="4178309" y="4205288"/>
                <a:ext cx="153988" cy="153988"/>
              </a:xfrm>
              <a:custGeom>
                <a:gdLst>
                  <a:gd name="T0" fmla="*/ 36 w 41"/>
                  <a:gd name="T1" fmla="*/ 7 h 41"/>
                  <a:gd name="T2" fmla="*/ 34 w 41"/>
                  <a:gd name="T3" fmla="*/ 5 h 41"/>
                  <a:gd name="T4" fmla="*/ 20 w 41"/>
                  <a:gd name="T5" fmla="*/ 0 h 41"/>
                  <a:gd name="T6" fmla="*/ 0 w 41"/>
                  <a:gd name="T7" fmla="*/ 20 h 41"/>
                  <a:gd name="T8" fmla="*/ 20 w 41"/>
                  <a:gd name="T9" fmla="*/ 41 h 41"/>
                  <a:gd name="T10" fmla="*/ 41 w 41"/>
                  <a:gd name="T11" fmla="*/ 20 h 41"/>
                  <a:gd name="T12" fmla="*/ 36 w 41"/>
                  <a:gd name="T13" fmla="*/ 7 h 41"/>
                  <a:gd name="T14" fmla="*/ 20 w 41"/>
                  <a:gd name="T15" fmla="*/ 34 h 41"/>
                  <a:gd name="T16" fmla="*/ 7 w 41"/>
                  <a:gd name="T17" fmla="*/ 20 h 41"/>
                  <a:gd name="T18" fmla="*/ 20 w 41"/>
                  <a:gd name="T19" fmla="*/ 7 h 41"/>
                  <a:gd name="T20" fmla="*/ 29 w 41"/>
                  <a:gd name="T21" fmla="*/ 10 h 41"/>
                  <a:gd name="T22" fmla="*/ 31 w 41"/>
                  <a:gd name="T23" fmla="*/ 12 h 41"/>
                  <a:gd name="T24" fmla="*/ 34 w 41"/>
                  <a:gd name="T25" fmla="*/ 20 h 41"/>
                  <a:gd name="T26" fmla="*/ 20 w 41"/>
                  <a:gd name="T27" fmla="*/ 34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1" h="41">
                    <a:moveTo>
                      <a:pt x="36" y="7"/>
                    </a:moveTo>
                    <a:cubicBezTo>
                      <a:pt x="35" y="6"/>
                      <a:pt x="35" y="6"/>
                      <a:pt x="34" y="5"/>
                    </a:cubicBezTo>
                    <a:cubicBezTo>
                      <a:pt x="31" y="2"/>
                      <a:pt x="26" y="0"/>
                      <a:pt x="20" y="0"/>
                    </a:cubicBezTo>
                    <a:cubicBezTo>
                      <a:pt x="9" y="0"/>
                      <a:pt x="0" y="9"/>
                      <a:pt x="0" y="20"/>
                    </a:cubicBezTo>
                    <a:cubicBezTo>
                      <a:pt x="0" y="32"/>
                      <a:pt x="9" y="41"/>
                      <a:pt x="20" y="41"/>
                    </a:cubicBezTo>
                    <a:cubicBezTo>
                      <a:pt x="32" y="41"/>
                      <a:pt x="41" y="32"/>
                      <a:pt x="41" y="20"/>
                    </a:cubicBezTo>
                    <a:cubicBezTo>
                      <a:pt x="41" y="15"/>
                      <a:pt x="39" y="11"/>
                      <a:pt x="36" y="7"/>
                    </a:cubicBezTo>
                    <a:close/>
                    <a:moveTo>
                      <a:pt x="20" y="34"/>
                    </a:moveTo>
                    <a:cubicBezTo>
                      <a:pt x="13" y="34"/>
                      <a:pt x="7" y="28"/>
                      <a:pt x="7" y="20"/>
                    </a:cubicBezTo>
                    <a:cubicBezTo>
                      <a:pt x="7" y="13"/>
                      <a:pt x="13" y="7"/>
                      <a:pt x="20" y="7"/>
                    </a:cubicBezTo>
                    <a:cubicBezTo>
                      <a:pt x="24" y="7"/>
                      <a:pt x="27" y="8"/>
                      <a:pt x="29" y="10"/>
                    </a:cubicBezTo>
                    <a:cubicBezTo>
                      <a:pt x="30" y="11"/>
                      <a:pt x="30" y="12"/>
                      <a:pt x="31" y="12"/>
                    </a:cubicBezTo>
                    <a:cubicBezTo>
                      <a:pt x="33" y="14"/>
                      <a:pt x="34" y="17"/>
                      <a:pt x="34" y="20"/>
                    </a:cubicBezTo>
                    <a:cubicBezTo>
                      <a:pt x="34" y="28"/>
                      <a:pt x="28" y="34"/>
                      <a:pt x="20" y="3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0" name="Oval 115"/>
              <p:cNvSpPr>
                <a:spLocks noChangeArrowheads="1"/>
              </p:cNvSpPr>
              <p:nvPr/>
            </p:nvSpPr>
            <p:spPr bwMode="auto">
              <a:xfrm>
                <a:off x="4235460" y="4262438"/>
                <a:ext cx="41275" cy="41275"/>
              </a:xfrm>
              <a:prstGeom prst="ellipse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1" name="Freeform 116"/>
              <p:cNvSpPr/>
              <p:nvPr/>
            </p:nvSpPr>
            <p:spPr bwMode="auto">
              <a:xfrm>
                <a:off x="4268797" y="4164013"/>
                <a:ext cx="104775" cy="109538"/>
              </a:xfrm>
              <a:custGeom>
                <a:gdLst>
                  <a:gd name="T0" fmla="*/ 3 w 66"/>
                  <a:gd name="T1" fmla="*/ 69 h 69"/>
                  <a:gd name="T2" fmla="*/ 0 w 66"/>
                  <a:gd name="T3" fmla="*/ 64 h 69"/>
                  <a:gd name="T4" fmla="*/ 62 w 66"/>
                  <a:gd name="T5" fmla="*/ 0 h 69"/>
                  <a:gd name="T6" fmla="*/ 66 w 66"/>
                  <a:gd name="T7" fmla="*/ 5 h 69"/>
                  <a:gd name="T8" fmla="*/ 3 w 66"/>
                  <a:gd name="T9" fmla="*/ 69 h 6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66" h="69">
                    <a:moveTo>
                      <a:pt x="3" y="69"/>
                    </a:moveTo>
                    <a:lnTo>
                      <a:pt x="0" y="64"/>
                    </a:lnTo>
                    <a:lnTo>
                      <a:pt x="62" y="0"/>
                    </a:lnTo>
                    <a:lnTo>
                      <a:pt x="66" y="5"/>
                    </a:lnTo>
                    <a:lnTo>
                      <a:pt x="3" y="69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2" name="Freeform 117"/>
              <p:cNvSpPr/>
              <p:nvPr/>
            </p:nvSpPr>
            <p:spPr bwMode="auto">
              <a:xfrm>
                <a:off x="4254510" y="4246563"/>
                <a:ext cx="36513" cy="41275"/>
              </a:xfrm>
              <a:custGeom>
                <a:gdLst>
                  <a:gd name="T0" fmla="*/ 0 w 10"/>
                  <a:gd name="T1" fmla="*/ 11 h 11"/>
                  <a:gd name="T2" fmla="*/ 10 w 10"/>
                  <a:gd name="T3" fmla="*/ 8 h 11"/>
                  <a:gd name="T4" fmla="*/ 5 w 10"/>
                  <a:gd name="T5" fmla="*/ 5 h 11"/>
                  <a:gd name="T6" fmla="*/ 3 w 10"/>
                  <a:gd name="T7" fmla="*/ 0 h 11"/>
                  <a:gd name="T8" fmla="*/ 0 w 10"/>
                  <a:gd name="T9" fmla="*/ 11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0" h="11">
                    <a:moveTo>
                      <a:pt x="0" y="11"/>
                    </a:moveTo>
                    <a:cubicBezTo>
                      <a:pt x="3" y="9"/>
                      <a:pt x="7" y="8"/>
                      <a:pt x="10" y="8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3"/>
                      <a:pt x="1" y="8"/>
                      <a:pt x="0" y="11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3" name="Freeform 118"/>
              <p:cNvSpPr/>
              <p:nvPr/>
            </p:nvSpPr>
            <p:spPr bwMode="auto">
              <a:xfrm>
                <a:off x="4367222" y="4122738"/>
                <a:ext cx="44450" cy="49213"/>
              </a:xfrm>
              <a:custGeom>
                <a:gdLst>
                  <a:gd name="T0" fmla="*/ 0 w 28"/>
                  <a:gd name="T1" fmla="*/ 28 h 31"/>
                  <a:gd name="T2" fmla="*/ 4 w 28"/>
                  <a:gd name="T3" fmla="*/ 14 h 31"/>
                  <a:gd name="T4" fmla="*/ 16 w 28"/>
                  <a:gd name="T5" fmla="*/ 0 h 31"/>
                  <a:gd name="T6" fmla="*/ 16 w 28"/>
                  <a:gd name="T7" fmla="*/ 14 h 31"/>
                  <a:gd name="T8" fmla="*/ 28 w 28"/>
                  <a:gd name="T9" fmla="*/ 14 h 31"/>
                  <a:gd name="T10" fmla="*/ 16 w 28"/>
                  <a:gd name="T11" fmla="*/ 26 h 31"/>
                  <a:gd name="T12" fmla="*/ 2 w 28"/>
                  <a:gd name="T13" fmla="*/ 31 h 31"/>
                  <a:gd name="T14" fmla="*/ 0 w 28"/>
                  <a:gd name="T15" fmla="*/ 28 h 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28" h="31">
                    <a:moveTo>
                      <a:pt x="0" y="28"/>
                    </a:moveTo>
                    <a:lnTo>
                      <a:pt x="4" y="14"/>
                    </a:lnTo>
                    <a:lnTo>
                      <a:pt x="16" y="0"/>
                    </a:lnTo>
                    <a:lnTo>
                      <a:pt x="16" y="14"/>
                    </a:lnTo>
                    <a:lnTo>
                      <a:pt x="28" y="14"/>
                    </a:lnTo>
                    <a:lnTo>
                      <a:pt x="16" y="26"/>
                    </a:lnTo>
                    <a:lnTo>
                      <a:pt x="2" y="31"/>
                    </a:lnTo>
                    <a:lnTo>
                      <a:pt x="0" y="2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4" name="Freeform 119"/>
              <p:cNvSpPr/>
              <p:nvPr/>
            </p:nvSpPr>
            <p:spPr bwMode="auto">
              <a:xfrm>
                <a:off x="3908434" y="4314826"/>
                <a:ext cx="349251" cy="149225"/>
              </a:xfrm>
              <a:custGeom>
                <a:gdLst>
                  <a:gd name="T0" fmla="*/ 93 w 93"/>
                  <a:gd name="T1" fmla="*/ 40 h 40"/>
                  <a:gd name="T2" fmla="*/ 87 w 93"/>
                  <a:gd name="T3" fmla="*/ 17 h 40"/>
                  <a:gd name="T4" fmla="*/ 84 w 93"/>
                  <a:gd name="T5" fmla="*/ 12 h 40"/>
                  <a:gd name="T6" fmla="*/ 65 w 93"/>
                  <a:gd name="T7" fmla="*/ 0 h 40"/>
                  <a:gd name="T8" fmla="*/ 63 w 93"/>
                  <a:gd name="T9" fmla="*/ 16 h 40"/>
                  <a:gd name="T10" fmla="*/ 52 w 93"/>
                  <a:gd name="T11" fmla="*/ 38 h 40"/>
                  <a:gd name="T12" fmla="*/ 49 w 93"/>
                  <a:gd name="T13" fmla="*/ 24 h 40"/>
                  <a:gd name="T14" fmla="*/ 51 w 93"/>
                  <a:gd name="T15" fmla="*/ 23 h 40"/>
                  <a:gd name="T16" fmla="*/ 52 w 93"/>
                  <a:gd name="T17" fmla="*/ 19 h 40"/>
                  <a:gd name="T18" fmla="*/ 50 w 93"/>
                  <a:gd name="T19" fmla="*/ 14 h 40"/>
                  <a:gd name="T20" fmla="*/ 47 w 93"/>
                  <a:gd name="T21" fmla="*/ 12 h 40"/>
                  <a:gd name="T22" fmla="*/ 47 w 93"/>
                  <a:gd name="T23" fmla="*/ 12 h 40"/>
                  <a:gd name="T24" fmla="*/ 46 w 93"/>
                  <a:gd name="T25" fmla="*/ 12 h 40"/>
                  <a:gd name="T26" fmla="*/ 43 w 93"/>
                  <a:gd name="T27" fmla="*/ 14 h 40"/>
                  <a:gd name="T28" fmla="*/ 41 w 93"/>
                  <a:gd name="T29" fmla="*/ 19 h 40"/>
                  <a:gd name="T30" fmla="*/ 42 w 93"/>
                  <a:gd name="T31" fmla="*/ 23 h 40"/>
                  <a:gd name="T32" fmla="*/ 44 w 93"/>
                  <a:gd name="T33" fmla="*/ 24 h 40"/>
                  <a:gd name="T34" fmla="*/ 42 w 93"/>
                  <a:gd name="T35" fmla="*/ 38 h 40"/>
                  <a:gd name="T36" fmla="*/ 30 w 93"/>
                  <a:gd name="T37" fmla="*/ 16 h 40"/>
                  <a:gd name="T38" fmla="*/ 28 w 93"/>
                  <a:gd name="T39" fmla="*/ 0 h 40"/>
                  <a:gd name="T40" fmla="*/ 10 w 93"/>
                  <a:gd name="T41" fmla="*/ 12 h 40"/>
                  <a:gd name="T42" fmla="*/ 6 w 93"/>
                  <a:gd name="T43" fmla="*/ 17 h 40"/>
                  <a:gd name="T44" fmla="*/ 0 w 93"/>
                  <a:gd name="T45" fmla="*/ 40 h 40"/>
                  <a:gd name="T46" fmla="*/ 42 w 93"/>
                  <a:gd name="T47" fmla="*/ 40 h 40"/>
                  <a:gd name="T48" fmla="*/ 42 w 93"/>
                  <a:gd name="T49" fmla="*/ 40 h 40"/>
                  <a:gd name="T50" fmla="*/ 51 w 93"/>
                  <a:gd name="T51" fmla="*/ 40 h 40"/>
                  <a:gd name="T52" fmla="*/ 51 w 93"/>
                  <a:gd name="T53" fmla="*/ 39 h 40"/>
                  <a:gd name="T54" fmla="*/ 51 w 93"/>
                  <a:gd name="T55" fmla="*/ 40 h 40"/>
                  <a:gd name="T56" fmla="*/ 93 w 93"/>
                  <a:gd name="T57" fmla="*/ 4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</a:cxnLst>
                <a:rect l="0" t="0" r="r" b="b"/>
                <a:pathLst>
                  <a:path w="93" h="40">
                    <a:moveTo>
                      <a:pt x="93" y="40"/>
                    </a:moveTo>
                    <a:cubicBezTo>
                      <a:pt x="87" y="17"/>
                      <a:pt x="87" y="17"/>
                      <a:pt x="87" y="17"/>
                    </a:cubicBezTo>
                    <a:cubicBezTo>
                      <a:pt x="87" y="15"/>
                      <a:pt x="85" y="13"/>
                      <a:pt x="84" y="12"/>
                    </a:cubicBezTo>
                    <a:cubicBezTo>
                      <a:pt x="65" y="0"/>
                      <a:pt x="65" y="0"/>
                      <a:pt x="65" y="0"/>
                    </a:cubicBezTo>
                    <a:cubicBezTo>
                      <a:pt x="63" y="16"/>
                      <a:pt x="63" y="16"/>
                      <a:pt x="63" y="16"/>
                    </a:cubicBezTo>
                    <a:cubicBezTo>
                      <a:pt x="52" y="38"/>
                      <a:pt x="52" y="38"/>
                      <a:pt x="52" y="38"/>
                    </a:cubicBezTo>
                    <a:cubicBezTo>
                      <a:pt x="49" y="24"/>
                      <a:pt x="49" y="24"/>
                      <a:pt x="49" y="24"/>
                    </a:cubicBezTo>
                    <a:cubicBezTo>
                      <a:pt x="51" y="23"/>
                      <a:pt x="51" y="23"/>
                      <a:pt x="51" y="23"/>
                    </a:cubicBezTo>
                    <a:cubicBezTo>
                      <a:pt x="52" y="22"/>
                      <a:pt x="53" y="21"/>
                      <a:pt x="52" y="19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3"/>
                      <a:pt x="48" y="12"/>
                      <a:pt x="47" y="12"/>
                    </a:cubicBezTo>
                    <a:cubicBezTo>
                      <a:pt x="47" y="12"/>
                      <a:pt x="47" y="12"/>
                      <a:pt x="47" y="12"/>
                    </a:cubicBezTo>
                    <a:cubicBezTo>
                      <a:pt x="46" y="12"/>
                      <a:pt x="46" y="12"/>
                      <a:pt x="46" y="12"/>
                    </a:cubicBezTo>
                    <a:cubicBezTo>
                      <a:pt x="45" y="12"/>
                      <a:pt x="44" y="13"/>
                      <a:pt x="43" y="14"/>
                    </a:cubicBezTo>
                    <a:cubicBezTo>
                      <a:pt x="41" y="19"/>
                      <a:pt x="41" y="19"/>
                      <a:pt x="41" y="19"/>
                    </a:cubicBezTo>
                    <a:cubicBezTo>
                      <a:pt x="41" y="21"/>
                      <a:pt x="41" y="22"/>
                      <a:pt x="42" y="23"/>
                    </a:cubicBezTo>
                    <a:cubicBezTo>
                      <a:pt x="44" y="24"/>
                      <a:pt x="44" y="24"/>
                      <a:pt x="44" y="24"/>
                    </a:cubicBezTo>
                    <a:cubicBezTo>
                      <a:pt x="42" y="38"/>
                      <a:pt x="42" y="38"/>
                      <a:pt x="42" y="38"/>
                    </a:cubicBezTo>
                    <a:cubicBezTo>
                      <a:pt x="30" y="16"/>
                      <a:pt x="30" y="16"/>
                      <a:pt x="30" y="16"/>
                    </a:cubicBezTo>
                    <a:cubicBezTo>
                      <a:pt x="28" y="0"/>
                      <a:pt x="28" y="0"/>
                      <a:pt x="28" y="0"/>
                    </a:cubicBezTo>
                    <a:cubicBezTo>
                      <a:pt x="10" y="12"/>
                      <a:pt x="10" y="12"/>
                      <a:pt x="10" y="12"/>
                    </a:cubicBezTo>
                    <a:cubicBezTo>
                      <a:pt x="8" y="13"/>
                      <a:pt x="7" y="15"/>
                      <a:pt x="6" y="17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42" y="40"/>
                      <a:pt x="42" y="40"/>
                      <a:pt x="42" y="40"/>
                    </a:cubicBezTo>
                    <a:cubicBezTo>
                      <a:pt x="42" y="40"/>
                      <a:pt x="42" y="40"/>
                      <a:pt x="42" y="40"/>
                    </a:cubicBezTo>
                    <a:cubicBezTo>
                      <a:pt x="51" y="40"/>
                      <a:pt x="51" y="40"/>
                      <a:pt x="51" y="40"/>
                    </a:cubicBezTo>
                    <a:cubicBezTo>
                      <a:pt x="51" y="39"/>
                      <a:pt x="51" y="39"/>
                      <a:pt x="51" y="39"/>
                    </a:cubicBezTo>
                    <a:cubicBezTo>
                      <a:pt x="51" y="40"/>
                      <a:pt x="51" y="40"/>
                      <a:pt x="51" y="40"/>
                    </a:cubicBezTo>
                    <a:lnTo>
                      <a:pt x="93" y="4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8" name="Freeform 120"/>
              <p:cNvSpPr>
                <a:spLocks noEditPoints="1"/>
              </p:cNvSpPr>
              <p:nvPr/>
            </p:nvSpPr>
            <p:spPr bwMode="auto">
              <a:xfrm>
                <a:off x="3960821" y="4006851"/>
                <a:ext cx="263526" cy="349250"/>
              </a:xfrm>
              <a:custGeom>
                <a:gdLst>
                  <a:gd name="T0" fmla="*/ 4 w 70"/>
                  <a:gd name="T1" fmla="*/ 53 h 93"/>
                  <a:gd name="T2" fmla="*/ 8 w 70"/>
                  <a:gd name="T3" fmla="*/ 60 h 93"/>
                  <a:gd name="T4" fmla="*/ 9 w 70"/>
                  <a:gd name="T5" fmla="*/ 60 h 93"/>
                  <a:gd name="T6" fmla="*/ 10 w 70"/>
                  <a:gd name="T7" fmla="*/ 60 h 93"/>
                  <a:gd name="T8" fmla="*/ 17 w 70"/>
                  <a:gd name="T9" fmla="*/ 74 h 93"/>
                  <a:gd name="T10" fmla="*/ 17 w 70"/>
                  <a:gd name="T11" fmla="*/ 78 h 93"/>
                  <a:gd name="T12" fmla="*/ 21 w 70"/>
                  <a:gd name="T13" fmla="*/ 86 h 93"/>
                  <a:gd name="T14" fmla="*/ 26 w 70"/>
                  <a:gd name="T15" fmla="*/ 91 h 93"/>
                  <a:gd name="T16" fmla="*/ 33 w 70"/>
                  <a:gd name="T17" fmla="*/ 93 h 93"/>
                  <a:gd name="T18" fmla="*/ 39 w 70"/>
                  <a:gd name="T19" fmla="*/ 91 h 93"/>
                  <a:gd name="T20" fmla="*/ 45 w 70"/>
                  <a:gd name="T21" fmla="*/ 86 h 93"/>
                  <a:gd name="T22" fmla="*/ 48 w 70"/>
                  <a:gd name="T23" fmla="*/ 78 h 93"/>
                  <a:gd name="T24" fmla="*/ 48 w 70"/>
                  <a:gd name="T25" fmla="*/ 73 h 93"/>
                  <a:gd name="T26" fmla="*/ 55 w 70"/>
                  <a:gd name="T27" fmla="*/ 60 h 93"/>
                  <a:gd name="T28" fmla="*/ 56 w 70"/>
                  <a:gd name="T29" fmla="*/ 60 h 93"/>
                  <a:gd name="T30" fmla="*/ 57 w 70"/>
                  <a:gd name="T31" fmla="*/ 60 h 93"/>
                  <a:gd name="T32" fmla="*/ 61 w 70"/>
                  <a:gd name="T33" fmla="*/ 53 h 93"/>
                  <a:gd name="T34" fmla="*/ 60 w 70"/>
                  <a:gd name="T35" fmla="*/ 37 h 93"/>
                  <a:gd name="T36" fmla="*/ 42 w 70"/>
                  <a:gd name="T37" fmla="*/ 6 h 93"/>
                  <a:gd name="T38" fmla="*/ 29 w 70"/>
                  <a:gd name="T39" fmla="*/ 2 h 93"/>
                  <a:gd name="T40" fmla="*/ 4 w 70"/>
                  <a:gd name="T41" fmla="*/ 39 h 93"/>
                  <a:gd name="T42" fmla="*/ 4 w 70"/>
                  <a:gd name="T43" fmla="*/ 53 h 93"/>
                  <a:gd name="T44" fmla="*/ 54 w 70"/>
                  <a:gd name="T45" fmla="*/ 43 h 93"/>
                  <a:gd name="T46" fmla="*/ 32 w 70"/>
                  <a:gd name="T47" fmla="*/ 78 h 93"/>
                  <a:gd name="T48" fmla="*/ 11 w 70"/>
                  <a:gd name="T49" fmla="*/ 47 h 93"/>
                  <a:gd name="T50" fmla="*/ 27 w 70"/>
                  <a:gd name="T51" fmla="*/ 28 h 93"/>
                  <a:gd name="T52" fmla="*/ 42 w 70"/>
                  <a:gd name="T53" fmla="*/ 19 h 93"/>
                  <a:gd name="T54" fmla="*/ 49 w 70"/>
                  <a:gd name="T55" fmla="*/ 26 h 93"/>
                  <a:gd name="T56" fmla="*/ 54 w 70"/>
                  <a:gd name="T57" fmla="*/ 34 h 93"/>
                  <a:gd name="T58" fmla="*/ 54 w 70"/>
                  <a:gd name="T59" fmla="*/ 43 h 93"/>
                  <a:gd name="T60" fmla="*/ 9 w 70"/>
                  <a:gd name="T61" fmla="*/ 57 h 93"/>
                  <a:gd name="T62" fmla="*/ 7 w 70"/>
                  <a:gd name="T63" fmla="*/ 52 h 93"/>
                  <a:gd name="T64" fmla="*/ 6 w 70"/>
                  <a:gd name="T65" fmla="*/ 46 h 93"/>
                  <a:gd name="T66" fmla="*/ 8 w 70"/>
                  <a:gd name="T67" fmla="*/ 49 h 93"/>
                  <a:gd name="T68" fmla="*/ 9 w 70"/>
                  <a:gd name="T69" fmla="*/ 57 h 93"/>
                  <a:gd name="T70" fmla="*/ 43 w 70"/>
                  <a:gd name="T71" fmla="*/ 84 h 93"/>
                  <a:gd name="T72" fmla="*/ 37 w 70"/>
                  <a:gd name="T73" fmla="*/ 88 h 93"/>
                  <a:gd name="T74" fmla="*/ 28 w 70"/>
                  <a:gd name="T75" fmla="*/ 88 h 93"/>
                  <a:gd name="T76" fmla="*/ 22 w 70"/>
                  <a:gd name="T77" fmla="*/ 84 h 93"/>
                  <a:gd name="T78" fmla="*/ 20 w 70"/>
                  <a:gd name="T79" fmla="*/ 78 h 93"/>
                  <a:gd name="T80" fmla="*/ 20 w 70"/>
                  <a:gd name="T81" fmla="*/ 76 h 93"/>
                  <a:gd name="T82" fmla="*/ 32 w 70"/>
                  <a:gd name="T83" fmla="*/ 81 h 93"/>
                  <a:gd name="T84" fmla="*/ 46 w 70"/>
                  <a:gd name="T85" fmla="*/ 76 h 93"/>
                  <a:gd name="T86" fmla="*/ 46 w 70"/>
                  <a:gd name="T87" fmla="*/ 78 h 93"/>
                  <a:gd name="T88" fmla="*/ 43 w 70"/>
                  <a:gd name="T89" fmla="*/ 84 h 93"/>
                  <a:gd name="T90" fmla="*/ 58 w 70"/>
                  <a:gd name="T91" fmla="*/ 52 h 93"/>
                  <a:gd name="T92" fmla="*/ 56 w 70"/>
                  <a:gd name="T93" fmla="*/ 57 h 93"/>
                  <a:gd name="T94" fmla="*/ 55 w 70"/>
                  <a:gd name="T95" fmla="*/ 57 h 93"/>
                  <a:gd name="T96" fmla="*/ 57 w 70"/>
                  <a:gd name="T97" fmla="*/ 44 h 93"/>
                  <a:gd name="T98" fmla="*/ 59 w 70"/>
                  <a:gd name="T99" fmla="*/ 40 h 93"/>
                  <a:gd name="T100" fmla="*/ 58 w 70"/>
                  <a:gd name="T101" fmla="*/ 52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</a:cxnLst>
                <a:rect l="0" t="0" r="r" b="b"/>
                <a:pathLst>
                  <a:path w="70" h="93">
                    <a:moveTo>
                      <a:pt x="4" y="53"/>
                    </a:moveTo>
                    <a:cubicBezTo>
                      <a:pt x="5" y="57"/>
                      <a:pt x="6" y="59"/>
                      <a:pt x="8" y="60"/>
                    </a:cubicBezTo>
                    <a:cubicBezTo>
                      <a:pt x="9" y="60"/>
                      <a:pt x="9" y="60"/>
                      <a:pt x="9" y="60"/>
                    </a:cubicBezTo>
                    <a:cubicBezTo>
                      <a:pt x="10" y="60"/>
                      <a:pt x="10" y="60"/>
                      <a:pt x="10" y="60"/>
                    </a:cubicBezTo>
                    <a:cubicBezTo>
                      <a:pt x="12" y="65"/>
                      <a:pt x="14" y="70"/>
                      <a:pt x="17" y="74"/>
                    </a:cubicBezTo>
                    <a:cubicBezTo>
                      <a:pt x="17" y="78"/>
                      <a:pt x="17" y="78"/>
                      <a:pt x="17" y="78"/>
                    </a:cubicBezTo>
                    <a:cubicBezTo>
                      <a:pt x="17" y="81"/>
                      <a:pt x="18" y="84"/>
                      <a:pt x="21" y="86"/>
                    </a:cubicBezTo>
                    <a:cubicBezTo>
                      <a:pt x="26" y="91"/>
                      <a:pt x="26" y="91"/>
                      <a:pt x="26" y="91"/>
                    </a:cubicBezTo>
                    <a:cubicBezTo>
                      <a:pt x="28" y="92"/>
                      <a:pt x="30" y="93"/>
                      <a:pt x="33" y="93"/>
                    </a:cubicBezTo>
                    <a:cubicBezTo>
                      <a:pt x="35" y="93"/>
                      <a:pt x="37" y="92"/>
                      <a:pt x="39" y="91"/>
                    </a:cubicBezTo>
                    <a:cubicBezTo>
                      <a:pt x="45" y="86"/>
                      <a:pt x="45" y="86"/>
                      <a:pt x="45" y="86"/>
                    </a:cubicBezTo>
                    <a:cubicBezTo>
                      <a:pt x="47" y="84"/>
                      <a:pt x="48" y="81"/>
                      <a:pt x="48" y="78"/>
                    </a:cubicBezTo>
                    <a:cubicBezTo>
                      <a:pt x="48" y="73"/>
                      <a:pt x="48" y="73"/>
                      <a:pt x="48" y="73"/>
                    </a:cubicBezTo>
                    <a:cubicBezTo>
                      <a:pt x="51" y="70"/>
                      <a:pt x="53" y="65"/>
                      <a:pt x="55" y="60"/>
                    </a:cubicBezTo>
                    <a:cubicBezTo>
                      <a:pt x="55" y="60"/>
                      <a:pt x="55" y="60"/>
                      <a:pt x="56" y="60"/>
                    </a:cubicBezTo>
                    <a:cubicBezTo>
                      <a:pt x="56" y="60"/>
                      <a:pt x="56" y="60"/>
                      <a:pt x="57" y="60"/>
                    </a:cubicBezTo>
                    <a:cubicBezTo>
                      <a:pt x="59" y="59"/>
                      <a:pt x="60" y="57"/>
                      <a:pt x="61" y="53"/>
                    </a:cubicBezTo>
                    <a:cubicBezTo>
                      <a:pt x="62" y="45"/>
                      <a:pt x="63" y="39"/>
                      <a:pt x="60" y="37"/>
                    </a:cubicBezTo>
                    <a:cubicBezTo>
                      <a:pt x="70" y="12"/>
                      <a:pt x="49" y="0"/>
                      <a:pt x="42" y="6"/>
                    </a:cubicBezTo>
                    <a:cubicBezTo>
                      <a:pt x="42" y="6"/>
                      <a:pt x="38" y="2"/>
                      <a:pt x="29" y="2"/>
                    </a:cubicBezTo>
                    <a:cubicBezTo>
                      <a:pt x="3" y="2"/>
                      <a:pt x="0" y="25"/>
                      <a:pt x="4" y="39"/>
                    </a:cubicBezTo>
                    <a:cubicBezTo>
                      <a:pt x="3" y="42"/>
                      <a:pt x="3" y="47"/>
                      <a:pt x="4" y="53"/>
                    </a:cubicBezTo>
                    <a:close/>
                    <a:moveTo>
                      <a:pt x="54" y="43"/>
                    </a:moveTo>
                    <a:cubicBezTo>
                      <a:pt x="54" y="64"/>
                      <a:pt x="45" y="78"/>
                      <a:pt x="32" y="78"/>
                    </a:cubicBezTo>
                    <a:cubicBezTo>
                      <a:pt x="20" y="78"/>
                      <a:pt x="12" y="66"/>
                      <a:pt x="11" y="47"/>
                    </a:cubicBezTo>
                    <a:cubicBezTo>
                      <a:pt x="13" y="37"/>
                      <a:pt x="17" y="31"/>
                      <a:pt x="27" y="28"/>
                    </a:cubicBezTo>
                    <a:cubicBezTo>
                      <a:pt x="38" y="25"/>
                      <a:pt x="42" y="19"/>
                      <a:pt x="42" y="19"/>
                    </a:cubicBezTo>
                    <a:cubicBezTo>
                      <a:pt x="42" y="19"/>
                      <a:pt x="43" y="22"/>
                      <a:pt x="49" y="26"/>
                    </a:cubicBezTo>
                    <a:cubicBezTo>
                      <a:pt x="51" y="28"/>
                      <a:pt x="53" y="31"/>
                      <a:pt x="54" y="34"/>
                    </a:cubicBezTo>
                    <a:cubicBezTo>
                      <a:pt x="54" y="37"/>
                      <a:pt x="54" y="40"/>
                      <a:pt x="54" y="43"/>
                    </a:cubicBezTo>
                    <a:close/>
                    <a:moveTo>
                      <a:pt x="9" y="57"/>
                    </a:moveTo>
                    <a:cubicBezTo>
                      <a:pt x="9" y="57"/>
                      <a:pt x="8" y="57"/>
                      <a:pt x="7" y="52"/>
                    </a:cubicBezTo>
                    <a:cubicBezTo>
                      <a:pt x="7" y="50"/>
                      <a:pt x="6" y="48"/>
                      <a:pt x="6" y="46"/>
                    </a:cubicBezTo>
                    <a:cubicBezTo>
                      <a:pt x="7" y="47"/>
                      <a:pt x="7" y="48"/>
                      <a:pt x="8" y="49"/>
                    </a:cubicBezTo>
                    <a:cubicBezTo>
                      <a:pt x="8" y="52"/>
                      <a:pt x="9" y="54"/>
                      <a:pt x="9" y="57"/>
                    </a:cubicBezTo>
                    <a:close/>
                    <a:moveTo>
                      <a:pt x="43" y="84"/>
                    </a:moveTo>
                    <a:cubicBezTo>
                      <a:pt x="37" y="88"/>
                      <a:pt x="37" y="88"/>
                      <a:pt x="37" y="88"/>
                    </a:cubicBezTo>
                    <a:cubicBezTo>
                      <a:pt x="34" y="90"/>
                      <a:pt x="31" y="90"/>
                      <a:pt x="28" y="88"/>
                    </a:cubicBezTo>
                    <a:cubicBezTo>
                      <a:pt x="22" y="84"/>
                      <a:pt x="22" y="84"/>
                      <a:pt x="22" y="84"/>
                    </a:cubicBezTo>
                    <a:cubicBezTo>
                      <a:pt x="21" y="82"/>
                      <a:pt x="20" y="80"/>
                      <a:pt x="20" y="78"/>
                    </a:cubicBezTo>
                    <a:cubicBezTo>
                      <a:pt x="20" y="76"/>
                      <a:pt x="20" y="76"/>
                      <a:pt x="20" y="76"/>
                    </a:cubicBezTo>
                    <a:cubicBezTo>
                      <a:pt x="23" y="79"/>
                      <a:pt x="28" y="81"/>
                      <a:pt x="32" y="81"/>
                    </a:cubicBezTo>
                    <a:cubicBezTo>
                      <a:pt x="37" y="81"/>
                      <a:pt x="42" y="79"/>
                      <a:pt x="46" y="76"/>
                    </a:cubicBezTo>
                    <a:cubicBezTo>
                      <a:pt x="46" y="78"/>
                      <a:pt x="46" y="78"/>
                      <a:pt x="46" y="78"/>
                    </a:cubicBezTo>
                    <a:cubicBezTo>
                      <a:pt x="46" y="80"/>
                      <a:pt x="45" y="82"/>
                      <a:pt x="43" y="84"/>
                    </a:cubicBezTo>
                    <a:close/>
                    <a:moveTo>
                      <a:pt x="58" y="52"/>
                    </a:moveTo>
                    <a:cubicBezTo>
                      <a:pt x="57" y="56"/>
                      <a:pt x="56" y="57"/>
                      <a:pt x="56" y="57"/>
                    </a:cubicBezTo>
                    <a:cubicBezTo>
                      <a:pt x="56" y="57"/>
                      <a:pt x="56" y="57"/>
                      <a:pt x="55" y="57"/>
                    </a:cubicBezTo>
                    <a:cubicBezTo>
                      <a:pt x="56" y="53"/>
                      <a:pt x="57" y="49"/>
                      <a:pt x="57" y="44"/>
                    </a:cubicBezTo>
                    <a:cubicBezTo>
                      <a:pt x="58" y="43"/>
                      <a:pt x="58" y="41"/>
                      <a:pt x="59" y="40"/>
                    </a:cubicBezTo>
                    <a:cubicBezTo>
                      <a:pt x="59" y="42"/>
                      <a:pt x="59" y="46"/>
                      <a:pt x="58" y="52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59" name="Freeform 121"/>
              <p:cNvSpPr/>
              <p:nvPr/>
            </p:nvSpPr>
            <p:spPr bwMode="auto">
              <a:xfrm>
                <a:off x="3908434" y="4314826"/>
                <a:ext cx="349251" cy="149225"/>
              </a:xfrm>
              <a:custGeom>
                <a:gdLst>
                  <a:gd name="T0" fmla="*/ 51 w 93"/>
                  <a:gd name="T1" fmla="*/ 40 h 40"/>
                  <a:gd name="T2" fmla="*/ 51 w 93"/>
                  <a:gd name="T3" fmla="*/ 39 h 40"/>
                  <a:gd name="T4" fmla="*/ 51 w 93"/>
                  <a:gd name="T5" fmla="*/ 40 h 40"/>
                  <a:gd name="T6" fmla="*/ 0 w 93"/>
                  <a:gd name="T7" fmla="*/ 40 h 40"/>
                  <a:gd name="T8" fmla="*/ 6 w 93"/>
                  <a:gd name="T9" fmla="*/ 17 h 40"/>
                  <a:gd name="T10" fmla="*/ 10 w 93"/>
                  <a:gd name="T11" fmla="*/ 12 h 40"/>
                  <a:gd name="T12" fmla="*/ 28 w 93"/>
                  <a:gd name="T13" fmla="*/ 0 h 40"/>
                  <a:gd name="T14" fmla="*/ 30 w 93"/>
                  <a:gd name="T15" fmla="*/ 16 h 40"/>
                  <a:gd name="T16" fmla="*/ 42 w 93"/>
                  <a:gd name="T17" fmla="*/ 38 h 40"/>
                  <a:gd name="T18" fmla="*/ 44 w 93"/>
                  <a:gd name="T19" fmla="*/ 24 h 40"/>
                  <a:gd name="T20" fmla="*/ 42 w 93"/>
                  <a:gd name="T21" fmla="*/ 23 h 40"/>
                  <a:gd name="T22" fmla="*/ 41 w 93"/>
                  <a:gd name="T23" fmla="*/ 19 h 40"/>
                  <a:gd name="T24" fmla="*/ 43 w 93"/>
                  <a:gd name="T25" fmla="*/ 14 h 40"/>
                  <a:gd name="T26" fmla="*/ 46 w 93"/>
                  <a:gd name="T27" fmla="*/ 12 h 40"/>
                  <a:gd name="T28" fmla="*/ 47 w 93"/>
                  <a:gd name="T29" fmla="*/ 12 h 40"/>
                  <a:gd name="T30" fmla="*/ 50 w 93"/>
                  <a:gd name="T31" fmla="*/ 14 h 40"/>
                  <a:gd name="T32" fmla="*/ 52 w 93"/>
                  <a:gd name="T33" fmla="*/ 19 h 40"/>
                  <a:gd name="T34" fmla="*/ 51 w 93"/>
                  <a:gd name="T35" fmla="*/ 23 h 40"/>
                  <a:gd name="T36" fmla="*/ 49 w 93"/>
                  <a:gd name="T37" fmla="*/ 24 h 40"/>
                  <a:gd name="T38" fmla="*/ 52 w 93"/>
                  <a:gd name="T39" fmla="*/ 38 h 40"/>
                  <a:gd name="T40" fmla="*/ 63 w 93"/>
                  <a:gd name="T41" fmla="*/ 16 h 40"/>
                  <a:gd name="T42" fmla="*/ 63 w 93"/>
                  <a:gd name="T43" fmla="*/ 16 h 40"/>
                  <a:gd name="T44" fmla="*/ 65 w 93"/>
                  <a:gd name="T45" fmla="*/ 2 h 40"/>
                  <a:gd name="T46" fmla="*/ 65 w 93"/>
                  <a:gd name="T47" fmla="*/ 2 h 40"/>
                  <a:gd name="T48" fmla="*/ 65 w 93"/>
                  <a:gd name="T49" fmla="*/ 0 h 40"/>
                  <a:gd name="T50" fmla="*/ 84 w 93"/>
                  <a:gd name="T51" fmla="*/ 12 h 40"/>
                  <a:gd name="T52" fmla="*/ 87 w 93"/>
                  <a:gd name="T53" fmla="*/ 17 h 40"/>
                  <a:gd name="T54" fmla="*/ 88 w 93"/>
                  <a:gd name="T55" fmla="*/ 21 h 40"/>
                  <a:gd name="T56" fmla="*/ 91 w 93"/>
                  <a:gd name="T57" fmla="*/ 29 h 40"/>
                  <a:gd name="T58" fmla="*/ 93 w 93"/>
                  <a:gd name="T59" fmla="*/ 40 h 40"/>
                  <a:gd name="T60" fmla="*/ 51 w 93"/>
                  <a:gd name="T61" fmla="*/ 4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</a:cxnLst>
                <a:rect l="0" t="0" r="r" b="b"/>
                <a:pathLst>
                  <a:path w="93" h="40">
                    <a:moveTo>
                      <a:pt x="51" y="40"/>
                    </a:moveTo>
                    <a:cubicBezTo>
                      <a:pt x="51" y="39"/>
                      <a:pt x="51" y="39"/>
                      <a:pt x="51" y="39"/>
                    </a:cubicBezTo>
                    <a:cubicBezTo>
                      <a:pt x="51" y="40"/>
                      <a:pt x="51" y="40"/>
                      <a:pt x="51" y="40"/>
                    </a:cubicBezTo>
                    <a:cubicBezTo>
                      <a:pt x="0" y="40"/>
                      <a:pt x="0" y="40"/>
                      <a:pt x="0" y="40"/>
                    </a:cubicBezTo>
                    <a:cubicBezTo>
                      <a:pt x="6" y="17"/>
                      <a:pt x="6" y="17"/>
                      <a:pt x="6" y="17"/>
                    </a:cubicBezTo>
                    <a:cubicBezTo>
                      <a:pt x="7" y="15"/>
                      <a:pt x="8" y="13"/>
                      <a:pt x="10" y="12"/>
                    </a:cubicBezTo>
                    <a:cubicBezTo>
                      <a:pt x="28" y="0"/>
                      <a:pt x="28" y="0"/>
                      <a:pt x="28" y="0"/>
                    </a:cubicBezTo>
                    <a:cubicBezTo>
                      <a:pt x="30" y="16"/>
                      <a:pt x="30" y="16"/>
                      <a:pt x="30" y="16"/>
                    </a:cubicBezTo>
                    <a:cubicBezTo>
                      <a:pt x="42" y="38"/>
                      <a:pt x="42" y="38"/>
                      <a:pt x="42" y="38"/>
                    </a:cubicBezTo>
                    <a:cubicBezTo>
                      <a:pt x="44" y="24"/>
                      <a:pt x="44" y="24"/>
                      <a:pt x="44" y="24"/>
                    </a:cubicBezTo>
                    <a:cubicBezTo>
                      <a:pt x="42" y="23"/>
                      <a:pt x="42" y="23"/>
                      <a:pt x="42" y="23"/>
                    </a:cubicBezTo>
                    <a:cubicBezTo>
                      <a:pt x="41" y="22"/>
                      <a:pt x="41" y="21"/>
                      <a:pt x="41" y="19"/>
                    </a:cubicBezTo>
                    <a:cubicBezTo>
                      <a:pt x="43" y="14"/>
                      <a:pt x="43" y="14"/>
                      <a:pt x="43" y="14"/>
                    </a:cubicBezTo>
                    <a:cubicBezTo>
                      <a:pt x="44" y="13"/>
                      <a:pt x="45" y="12"/>
                      <a:pt x="46" y="12"/>
                    </a:cubicBezTo>
                    <a:cubicBezTo>
                      <a:pt x="47" y="12"/>
                      <a:pt x="47" y="12"/>
                      <a:pt x="47" y="12"/>
                    </a:cubicBezTo>
                    <a:cubicBezTo>
                      <a:pt x="48" y="12"/>
                      <a:pt x="50" y="13"/>
                      <a:pt x="50" y="14"/>
                    </a:cubicBezTo>
                    <a:cubicBezTo>
                      <a:pt x="52" y="19"/>
                      <a:pt x="52" y="19"/>
                      <a:pt x="52" y="19"/>
                    </a:cubicBezTo>
                    <a:cubicBezTo>
                      <a:pt x="53" y="21"/>
                      <a:pt x="52" y="22"/>
                      <a:pt x="51" y="23"/>
                    </a:cubicBezTo>
                    <a:cubicBezTo>
                      <a:pt x="49" y="24"/>
                      <a:pt x="49" y="24"/>
                      <a:pt x="49" y="24"/>
                    </a:cubicBezTo>
                    <a:cubicBezTo>
                      <a:pt x="52" y="38"/>
                      <a:pt x="52" y="38"/>
                      <a:pt x="52" y="38"/>
                    </a:cubicBezTo>
                    <a:cubicBezTo>
                      <a:pt x="63" y="16"/>
                      <a:pt x="63" y="16"/>
                      <a:pt x="63" y="16"/>
                    </a:cubicBezTo>
                    <a:cubicBezTo>
                      <a:pt x="63" y="16"/>
                      <a:pt x="63" y="16"/>
                      <a:pt x="63" y="16"/>
                    </a:cubicBezTo>
                    <a:cubicBezTo>
                      <a:pt x="65" y="2"/>
                      <a:pt x="65" y="2"/>
                      <a:pt x="65" y="2"/>
                    </a:cubicBezTo>
                    <a:cubicBezTo>
                      <a:pt x="65" y="2"/>
                      <a:pt x="65" y="2"/>
                      <a:pt x="65" y="2"/>
                    </a:cubicBezTo>
                    <a:cubicBezTo>
                      <a:pt x="65" y="0"/>
                      <a:pt x="65" y="0"/>
                      <a:pt x="65" y="0"/>
                    </a:cubicBezTo>
                    <a:cubicBezTo>
                      <a:pt x="84" y="12"/>
                      <a:pt x="84" y="12"/>
                      <a:pt x="84" y="12"/>
                    </a:cubicBezTo>
                    <a:cubicBezTo>
                      <a:pt x="85" y="13"/>
                      <a:pt x="87" y="15"/>
                      <a:pt x="87" y="17"/>
                    </a:cubicBezTo>
                    <a:cubicBezTo>
                      <a:pt x="88" y="21"/>
                      <a:pt x="88" y="21"/>
                      <a:pt x="88" y="21"/>
                    </a:cubicBezTo>
                    <a:cubicBezTo>
                      <a:pt x="91" y="29"/>
                      <a:pt x="91" y="29"/>
                      <a:pt x="91" y="29"/>
                    </a:cubicBezTo>
                    <a:cubicBezTo>
                      <a:pt x="93" y="40"/>
                      <a:pt x="93" y="40"/>
                      <a:pt x="93" y="40"/>
                    </a:cubicBezTo>
                    <a:lnTo>
                      <a:pt x="51" y="4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160" name="Freeform 122"/>
              <p:cNvSpPr>
                <a:spLocks noEditPoints="1"/>
              </p:cNvSpPr>
              <p:nvPr/>
            </p:nvSpPr>
            <p:spPr bwMode="auto">
              <a:xfrm>
                <a:off x="3960821" y="4006851"/>
                <a:ext cx="263526" cy="349250"/>
              </a:xfrm>
              <a:custGeom>
                <a:gdLst>
                  <a:gd name="T0" fmla="*/ 42 w 70"/>
                  <a:gd name="T1" fmla="*/ 6 h 93"/>
                  <a:gd name="T2" fmla="*/ 3 w 70"/>
                  <a:gd name="T3" fmla="*/ 39 h 93"/>
                  <a:gd name="T4" fmla="*/ 8 w 70"/>
                  <a:gd name="T5" fmla="*/ 60 h 93"/>
                  <a:gd name="T6" fmla="*/ 10 w 70"/>
                  <a:gd name="T7" fmla="*/ 60 h 93"/>
                  <a:gd name="T8" fmla="*/ 17 w 70"/>
                  <a:gd name="T9" fmla="*/ 78 h 93"/>
                  <a:gd name="T10" fmla="*/ 26 w 70"/>
                  <a:gd name="T11" fmla="*/ 91 h 93"/>
                  <a:gd name="T12" fmla="*/ 39 w 70"/>
                  <a:gd name="T13" fmla="*/ 91 h 93"/>
                  <a:gd name="T14" fmla="*/ 45 w 70"/>
                  <a:gd name="T15" fmla="*/ 86 h 93"/>
                  <a:gd name="T16" fmla="*/ 48 w 70"/>
                  <a:gd name="T17" fmla="*/ 73 h 93"/>
                  <a:gd name="T18" fmla="*/ 49 w 70"/>
                  <a:gd name="T19" fmla="*/ 72 h 93"/>
                  <a:gd name="T20" fmla="*/ 56 w 70"/>
                  <a:gd name="T21" fmla="*/ 60 h 93"/>
                  <a:gd name="T22" fmla="*/ 61 w 70"/>
                  <a:gd name="T23" fmla="*/ 53 h 93"/>
                  <a:gd name="T24" fmla="*/ 62 w 70"/>
                  <a:gd name="T25" fmla="*/ 39 h 93"/>
                  <a:gd name="T26" fmla="*/ 9 w 70"/>
                  <a:gd name="T27" fmla="*/ 57 h 93"/>
                  <a:gd name="T28" fmla="*/ 6 w 70"/>
                  <a:gd name="T29" fmla="*/ 46 h 93"/>
                  <a:gd name="T30" fmla="*/ 9 w 70"/>
                  <a:gd name="T31" fmla="*/ 57 h 93"/>
                  <a:gd name="T32" fmla="*/ 43 w 70"/>
                  <a:gd name="T33" fmla="*/ 83 h 93"/>
                  <a:gd name="T34" fmla="*/ 37 w 70"/>
                  <a:gd name="T35" fmla="*/ 88 h 93"/>
                  <a:gd name="T36" fmla="*/ 22 w 70"/>
                  <a:gd name="T37" fmla="*/ 83 h 93"/>
                  <a:gd name="T38" fmla="*/ 20 w 70"/>
                  <a:gd name="T39" fmla="*/ 76 h 93"/>
                  <a:gd name="T40" fmla="*/ 41 w 70"/>
                  <a:gd name="T41" fmla="*/ 79 h 93"/>
                  <a:gd name="T42" fmla="*/ 42 w 70"/>
                  <a:gd name="T43" fmla="*/ 78 h 93"/>
                  <a:gd name="T44" fmla="*/ 46 w 70"/>
                  <a:gd name="T45" fmla="*/ 76 h 93"/>
                  <a:gd name="T46" fmla="*/ 48 w 70"/>
                  <a:gd name="T47" fmla="*/ 68 h 93"/>
                  <a:gd name="T48" fmla="*/ 47 w 70"/>
                  <a:gd name="T49" fmla="*/ 70 h 93"/>
                  <a:gd name="T50" fmla="*/ 45 w 70"/>
                  <a:gd name="T51" fmla="*/ 73 h 93"/>
                  <a:gd name="T52" fmla="*/ 42 w 70"/>
                  <a:gd name="T53" fmla="*/ 75 h 93"/>
                  <a:gd name="T54" fmla="*/ 40 w 70"/>
                  <a:gd name="T55" fmla="*/ 76 h 93"/>
                  <a:gd name="T56" fmla="*/ 11 w 70"/>
                  <a:gd name="T57" fmla="*/ 47 h 93"/>
                  <a:gd name="T58" fmla="*/ 42 w 70"/>
                  <a:gd name="T59" fmla="*/ 19 h 93"/>
                  <a:gd name="T60" fmla="*/ 54 w 70"/>
                  <a:gd name="T61" fmla="*/ 34 h 93"/>
                  <a:gd name="T62" fmla="*/ 54 w 70"/>
                  <a:gd name="T63" fmla="*/ 44 h 93"/>
                  <a:gd name="T64" fmla="*/ 54 w 70"/>
                  <a:gd name="T65" fmla="*/ 48 h 93"/>
                  <a:gd name="T66" fmla="*/ 53 w 70"/>
                  <a:gd name="T67" fmla="*/ 53 h 93"/>
                  <a:gd name="T68" fmla="*/ 52 w 70"/>
                  <a:gd name="T69" fmla="*/ 57 h 93"/>
                  <a:gd name="T70" fmla="*/ 52 w 70"/>
                  <a:gd name="T71" fmla="*/ 60 h 93"/>
                  <a:gd name="T72" fmla="*/ 50 w 70"/>
                  <a:gd name="T73" fmla="*/ 64 h 93"/>
                  <a:gd name="T74" fmla="*/ 48 w 70"/>
                  <a:gd name="T75" fmla="*/ 68 h 93"/>
                  <a:gd name="T76" fmla="*/ 55 w 70"/>
                  <a:gd name="T77" fmla="*/ 57 h 93"/>
                  <a:gd name="T78" fmla="*/ 56 w 70"/>
                  <a:gd name="T79" fmla="*/ 53 h 93"/>
                  <a:gd name="T80" fmla="*/ 56 w 70"/>
                  <a:gd name="T81" fmla="*/ 50 h 93"/>
                  <a:gd name="T82" fmla="*/ 57 w 70"/>
                  <a:gd name="T83" fmla="*/ 47 h 93"/>
                  <a:gd name="T84" fmla="*/ 58 w 70"/>
                  <a:gd name="T85" fmla="*/ 43 h 93"/>
                  <a:gd name="T86" fmla="*/ 59 w 70"/>
                  <a:gd name="T87" fmla="*/ 40 h 93"/>
                  <a:gd name="T88" fmla="*/ 59 w 70"/>
                  <a:gd name="T89" fmla="*/ 42 h 93"/>
                  <a:gd name="T90" fmla="*/ 58 w 70"/>
                  <a:gd name="T91" fmla="*/ 52 h 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70" h="93">
                    <a:moveTo>
                      <a:pt x="60" y="37"/>
                    </a:moveTo>
                    <a:cubicBezTo>
                      <a:pt x="70" y="12"/>
                      <a:pt x="49" y="0"/>
                      <a:pt x="42" y="6"/>
                    </a:cubicBezTo>
                    <a:cubicBezTo>
                      <a:pt x="42" y="6"/>
                      <a:pt x="38" y="2"/>
                      <a:pt x="29" y="2"/>
                    </a:cubicBezTo>
                    <a:cubicBezTo>
                      <a:pt x="3" y="2"/>
                      <a:pt x="0" y="25"/>
                      <a:pt x="3" y="39"/>
                    </a:cubicBezTo>
                    <a:cubicBezTo>
                      <a:pt x="3" y="42"/>
                      <a:pt x="3" y="47"/>
                      <a:pt x="4" y="53"/>
                    </a:cubicBezTo>
                    <a:cubicBezTo>
                      <a:pt x="5" y="57"/>
                      <a:pt x="6" y="59"/>
                      <a:pt x="8" y="60"/>
                    </a:cubicBezTo>
                    <a:cubicBezTo>
                      <a:pt x="9" y="60"/>
                      <a:pt x="9" y="60"/>
                      <a:pt x="9" y="60"/>
                    </a:cubicBezTo>
                    <a:cubicBezTo>
                      <a:pt x="10" y="60"/>
                      <a:pt x="10" y="60"/>
                      <a:pt x="10" y="60"/>
                    </a:cubicBezTo>
                    <a:cubicBezTo>
                      <a:pt x="12" y="65"/>
                      <a:pt x="14" y="70"/>
                      <a:pt x="17" y="74"/>
                    </a:cubicBezTo>
                    <a:cubicBezTo>
                      <a:pt x="17" y="78"/>
                      <a:pt x="17" y="78"/>
                      <a:pt x="17" y="78"/>
                    </a:cubicBezTo>
                    <a:cubicBezTo>
                      <a:pt x="17" y="81"/>
                      <a:pt x="18" y="84"/>
                      <a:pt x="21" y="86"/>
                    </a:cubicBezTo>
                    <a:cubicBezTo>
                      <a:pt x="26" y="91"/>
                      <a:pt x="26" y="91"/>
                      <a:pt x="26" y="91"/>
                    </a:cubicBezTo>
                    <a:cubicBezTo>
                      <a:pt x="28" y="92"/>
                      <a:pt x="30" y="93"/>
                      <a:pt x="33" y="93"/>
                    </a:cubicBezTo>
                    <a:cubicBezTo>
                      <a:pt x="35" y="93"/>
                      <a:pt x="37" y="92"/>
                      <a:pt x="39" y="91"/>
                    </a:cubicBezTo>
                    <a:cubicBezTo>
                      <a:pt x="43" y="87"/>
                      <a:pt x="43" y="87"/>
                      <a:pt x="43" y="87"/>
                    </a:cubicBezTo>
                    <a:cubicBezTo>
                      <a:pt x="45" y="86"/>
                      <a:pt x="45" y="86"/>
                      <a:pt x="45" y="86"/>
                    </a:cubicBezTo>
                    <a:cubicBezTo>
                      <a:pt x="47" y="84"/>
                      <a:pt x="48" y="81"/>
                      <a:pt x="48" y="78"/>
                    </a:cubicBezTo>
                    <a:cubicBezTo>
                      <a:pt x="48" y="73"/>
                      <a:pt x="48" y="73"/>
                      <a:pt x="48" y="73"/>
                    </a:cubicBezTo>
                    <a:cubicBezTo>
                      <a:pt x="49" y="73"/>
                      <a:pt x="49" y="72"/>
                      <a:pt x="49" y="72"/>
                    </a:cubicBezTo>
                    <a:cubicBezTo>
                      <a:pt x="49" y="72"/>
                      <a:pt x="49" y="72"/>
                      <a:pt x="49" y="72"/>
                    </a:cubicBezTo>
                    <a:cubicBezTo>
                      <a:pt x="51" y="69"/>
                      <a:pt x="53" y="65"/>
                      <a:pt x="55" y="60"/>
                    </a:cubicBezTo>
                    <a:cubicBezTo>
                      <a:pt x="55" y="60"/>
                      <a:pt x="55" y="60"/>
                      <a:pt x="56" y="60"/>
                    </a:cubicBezTo>
                    <a:cubicBezTo>
                      <a:pt x="56" y="60"/>
                      <a:pt x="56" y="60"/>
                      <a:pt x="57" y="60"/>
                    </a:cubicBezTo>
                    <a:cubicBezTo>
                      <a:pt x="59" y="59"/>
                      <a:pt x="60" y="57"/>
                      <a:pt x="61" y="53"/>
                    </a:cubicBezTo>
                    <a:cubicBezTo>
                      <a:pt x="61" y="52"/>
                      <a:pt x="61" y="51"/>
                      <a:pt x="61" y="50"/>
                    </a:cubicBezTo>
                    <a:cubicBezTo>
                      <a:pt x="62" y="45"/>
                      <a:pt x="62" y="42"/>
                      <a:pt x="62" y="39"/>
                    </a:cubicBezTo>
                    <a:cubicBezTo>
                      <a:pt x="61" y="38"/>
                      <a:pt x="61" y="37"/>
                      <a:pt x="60" y="37"/>
                    </a:cubicBezTo>
                    <a:close/>
                    <a:moveTo>
                      <a:pt x="9" y="57"/>
                    </a:moveTo>
                    <a:cubicBezTo>
                      <a:pt x="9" y="57"/>
                      <a:pt x="8" y="57"/>
                      <a:pt x="7" y="52"/>
                    </a:cubicBezTo>
                    <a:cubicBezTo>
                      <a:pt x="7" y="50"/>
                      <a:pt x="6" y="48"/>
                      <a:pt x="6" y="46"/>
                    </a:cubicBezTo>
                    <a:cubicBezTo>
                      <a:pt x="7" y="47"/>
                      <a:pt x="7" y="48"/>
                      <a:pt x="8" y="49"/>
                    </a:cubicBezTo>
                    <a:cubicBezTo>
                      <a:pt x="8" y="52"/>
                      <a:pt x="9" y="54"/>
                      <a:pt x="9" y="57"/>
                    </a:cubicBezTo>
                    <a:close/>
                    <a:moveTo>
                      <a:pt x="46" y="78"/>
                    </a:moveTo>
                    <a:cubicBezTo>
                      <a:pt x="46" y="80"/>
                      <a:pt x="45" y="82"/>
                      <a:pt x="43" y="83"/>
                    </a:cubicBezTo>
                    <a:cubicBezTo>
                      <a:pt x="42" y="84"/>
                      <a:pt x="42" y="84"/>
                      <a:pt x="42" y="84"/>
                    </a:cubicBezTo>
                    <a:cubicBezTo>
                      <a:pt x="37" y="88"/>
                      <a:pt x="37" y="88"/>
                      <a:pt x="37" y="88"/>
                    </a:cubicBezTo>
                    <a:cubicBezTo>
                      <a:pt x="34" y="90"/>
                      <a:pt x="31" y="90"/>
                      <a:pt x="28" y="88"/>
                    </a:cubicBezTo>
                    <a:cubicBezTo>
                      <a:pt x="22" y="83"/>
                      <a:pt x="22" y="83"/>
                      <a:pt x="22" y="83"/>
                    </a:cubicBezTo>
                    <a:cubicBezTo>
                      <a:pt x="21" y="82"/>
                      <a:pt x="20" y="80"/>
                      <a:pt x="20" y="78"/>
                    </a:cubicBezTo>
                    <a:cubicBezTo>
                      <a:pt x="20" y="76"/>
                      <a:pt x="20" y="76"/>
                      <a:pt x="20" y="76"/>
                    </a:cubicBezTo>
                    <a:cubicBezTo>
                      <a:pt x="23" y="79"/>
                      <a:pt x="28" y="81"/>
                      <a:pt x="32" y="81"/>
                    </a:cubicBezTo>
                    <a:cubicBezTo>
                      <a:pt x="35" y="81"/>
                      <a:pt x="38" y="80"/>
                      <a:pt x="41" y="79"/>
                    </a:cubicBezTo>
                    <a:cubicBezTo>
                      <a:pt x="41" y="79"/>
                      <a:pt x="41" y="79"/>
                      <a:pt x="41" y="79"/>
                    </a:cubicBezTo>
                    <a:cubicBezTo>
                      <a:pt x="42" y="79"/>
                      <a:pt x="42" y="78"/>
                      <a:pt x="42" y="78"/>
                    </a:cubicBezTo>
                    <a:cubicBezTo>
                      <a:pt x="43" y="78"/>
                      <a:pt x="44" y="77"/>
                      <a:pt x="44" y="77"/>
                    </a:cubicBezTo>
                    <a:cubicBezTo>
                      <a:pt x="45" y="77"/>
                      <a:pt x="45" y="76"/>
                      <a:pt x="46" y="76"/>
                    </a:cubicBezTo>
                    <a:lnTo>
                      <a:pt x="46" y="78"/>
                    </a:lnTo>
                    <a:close/>
                    <a:moveTo>
                      <a:pt x="48" y="68"/>
                    </a:moveTo>
                    <a:cubicBezTo>
                      <a:pt x="48" y="69"/>
                      <a:pt x="48" y="69"/>
                      <a:pt x="47" y="70"/>
                    </a:cubicBezTo>
                    <a:cubicBezTo>
                      <a:pt x="47" y="70"/>
                      <a:pt x="47" y="70"/>
                      <a:pt x="47" y="70"/>
                    </a:cubicBezTo>
                    <a:cubicBezTo>
                      <a:pt x="47" y="70"/>
                      <a:pt x="46" y="71"/>
                      <a:pt x="46" y="71"/>
                    </a:cubicBezTo>
                    <a:cubicBezTo>
                      <a:pt x="46" y="72"/>
                      <a:pt x="45" y="72"/>
                      <a:pt x="45" y="73"/>
                    </a:cubicBezTo>
                    <a:cubicBezTo>
                      <a:pt x="44" y="73"/>
                      <a:pt x="44" y="74"/>
                      <a:pt x="43" y="74"/>
                    </a:cubicBezTo>
                    <a:cubicBezTo>
                      <a:pt x="43" y="74"/>
                      <a:pt x="42" y="75"/>
                      <a:pt x="42" y="75"/>
                    </a:cubicBezTo>
                    <a:cubicBezTo>
                      <a:pt x="41" y="75"/>
                      <a:pt x="41" y="76"/>
                      <a:pt x="41" y="76"/>
                    </a:cubicBezTo>
                    <a:cubicBezTo>
                      <a:pt x="41" y="76"/>
                      <a:pt x="40" y="76"/>
                      <a:pt x="40" y="76"/>
                    </a:cubicBezTo>
                    <a:cubicBezTo>
                      <a:pt x="38" y="77"/>
                      <a:pt x="35" y="78"/>
                      <a:pt x="32" y="78"/>
                    </a:cubicBezTo>
                    <a:cubicBezTo>
                      <a:pt x="20" y="78"/>
                      <a:pt x="12" y="66"/>
                      <a:pt x="11" y="47"/>
                    </a:cubicBezTo>
                    <a:cubicBezTo>
                      <a:pt x="13" y="37"/>
                      <a:pt x="17" y="31"/>
                      <a:pt x="27" y="28"/>
                    </a:cubicBezTo>
                    <a:cubicBezTo>
                      <a:pt x="38" y="25"/>
                      <a:pt x="42" y="19"/>
                      <a:pt x="42" y="19"/>
                    </a:cubicBezTo>
                    <a:cubicBezTo>
                      <a:pt x="42" y="19"/>
                      <a:pt x="43" y="22"/>
                      <a:pt x="49" y="26"/>
                    </a:cubicBezTo>
                    <a:cubicBezTo>
                      <a:pt x="51" y="28"/>
                      <a:pt x="53" y="31"/>
                      <a:pt x="54" y="34"/>
                    </a:cubicBezTo>
                    <a:cubicBezTo>
                      <a:pt x="54" y="37"/>
                      <a:pt x="54" y="40"/>
                      <a:pt x="54" y="43"/>
                    </a:cubicBezTo>
                    <a:cubicBezTo>
                      <a:pt x="54" y="44"/>
                      <a:pt x="54" y="44"/>
                      <a:pt x="54" y="44"/>
                    </a:cubicBezTo>
                    <a:cubicBezTo>
                      <a:pt x="54" y="45"/>
                      <a:pt x="54" y="46"/>
                      <a:pt x="54" y="47"/>
                    </a:cubicBezTo>
                    <a:cubicBezTo>
                      <a:pt x="54" y="47"/>
                      <a:pt x="54" y="47"/>
                      <a:pt x="54" y="48"/>
                    </a:cubicBezTo>
                    <a:cubicBezTo>
                      <a:pt x="54" y="48"/>
                      <a:pt x="54" y="49"/>
                      <a:pt x="54" y="50"/>
                    </a:cubicBezTo>
                    <a:cubicBezTo>
                      <a:pt x="54" y="51"/>
                      <a:pt x="53" y="52"/>
                      <a:pt x="53" y="53"/>
                    </a:cubicBezTo>
                    <a:cubicBezTo>
                      <a:pt x="53" y="53"/>
                      <a:pt x="53" y="53"/>
                      <a:pt x="53" y="53"/>
                    </a:cubicBezTo>
                    <a:cubicBezTo>
                      <a:pt x="53" y="54"/>
                      <a:pt x="53" y="56"/>
                      <a:pt x="52" y="57"/>
                    </a:cubicBezTo>
                    <a:cubicBezTo>
                      <a:pt x="52" y="58"/>
                      <a:pt x="52" y="58"/>
                      <a:pt x="52" y="58"/>
                    </a:cubicBezTo>
                    <a:cubicBezTo>
                      <a:pt x="52" y="59"/>
                      <a:pt x="52" y="59"/>
                      <a:pt x="52" y="60"/>
                    </a:cubicBezTo>
                    <a:cubicBezTo>
                      <a:pt x="52" y="61"/>
                      <a:pt x="51" y="62"/>
                      <a:pt x="51" y="62"/>
                    </a:cubicBezTo>
                    <a:cubicBezTo>
                      <a:pt x="51" y="63"/>
                      <a:pt x="50" y="64"/>
                      <a:pt x="50" y="64"/>
                    </a:cubicBezTo>
                    <a:cubicBezTo>
                      <a:pt x="50" y="65"/>
                      <a:pt x="50" y="66"/>
                      <a:pt x="49" y="66"/>
                    </a:cubicBezTo>
                    <a:cubicBezTo>
                      <a:pt x="49" y="67"/>
                      <a:pt x="49" y="68"/>
                      <a:pt x="48" y="68"/>
                    </a:cubicBezTo>
                    <a:close/>
                    <a:moveTo>
                      <a:pt x="56" y="57"/>
                    </a:moveTo>
                    <a:cubicBezTo>
                      <a:pt x="56" y="57"/>
                      <a:pt x="56" y="57"/>
                      <a:pt x="55" y="57"/>
                    </a:cubicBezTo>
                    <a:cubicBezTo>
                      <a:pt x="56" y="56"/>
                      <a:pt x="56" y="55"/>
                      <a:pt x="56" y="54"/>
                    </a:cubicBezTo>
                    <a:cubicBezTo>
                      <a:pt x="56" y="54"/>
                      <a:pt x="56" y="54"/>
                      <a:pt x="56" y="53"/>
                    </a:cubicBezTo>
                    <a:cubicBezTo>
                      <a:pt x="56" y="53"/>
                      <a:pt x="56" y="52"/>
                      <a:pt x="56" y="51"/>
                    </a:cubicBezTo>
                    <a:cubicBezTo>
                      <a:pt x="56" y="51"/>
                      <a:pt x="56" y="51"/>
                      <a:pt x="56" y="50"/>
                    </a:cubicBezTo>
                    <a:cubicBezTo>
                      <a:pt x="57" y="50"/>
                      <a:pt x="57" y="49"/>
                      <a:pt x="57" y="49"/>
                    </a:cubicBezTo>
                    <a:cubicBezTo>
                      <a:pt x="57" y="48"/>
                      <a:pt x="57" y="47"/>
                      <a:pt x="57" y="47"/>
                    </a:cubicBezTo>
                    <a:cubicBezTo>
                      <a:pt x="57" y="46"/>
                      <a:pt x="57" y="45"/>
                      <a:pt x="57" y="44"/>
                    </a:cubicBezTo>
                    <a:cubicBezTo>
                      <a:pt x="57" y="43"/>
                      <a:pt x="57" y="43"/>
                      <a:pt x="58" y="43"/>
                    </a:cubicBezTo>
                    <a:cubicBezTo>
                      <a:pt x="58" y="42"/>
                      <a:pt x="58" y="42"/>
                      <a:pt x="58" y="41"/>
                    </a:cubicBezTo>
                    <a:cubicBezTo>
                      <a:pt x="58" y="41"/>
                      <a:pt x="59" y="41"/>
                      <a:pt x="59" y="40"/>
                    </a:cubicBezTo>
                    <a:cubicBezTo>
                      <a:pt x="59" y="40"/>
                      <a:pt x="59" y="41"/>
                      <a:pt x="59" y="41"/>
                    </a:cubicBezTo>
                    <a:cubicBezTo>
                      <a:pt x="59" y="41"/>
                      <a:pt x="59" y="41"/>
                      <a:pt x="59" y="42"/>
                    </a:cubicBezTo>
                    <a:cubicBezTo>
                      <a:pt x="59" y="44"/>
                      <a:pt x="59" y="47"/>
                      <a:pt x="58" y="52"/>
                    </a:cubicBezTo>
                    <a:cubicBezTo>
                      <a:pt x="58" y="52"/>
                      <a:pt x="58" y="52"/>
                      <a:pt x="58" y="52"/>
                    </a:cubicBezTo>
                    <a:cubicBezTo>
                      <a:pt x="57" y="56"/>
                      <a:pt x="56" y="57"/>
                      <a:pt x="56" y="57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88" name="六边形 87"/>
            <p:cNvSpPr/>
            <p:nvPr/>
          </p:nvSpPr>
          <p:spPr>
            <a:xfrm>
              <a:off x="12371" y="5979"/>
              <a:ext cx="2618" cy="2374"/>
            </a:xfrm>
            <a:prstGeom prst="hexagon">
              <a:avLst/>
            </a:prstGeom>
            <a:noFill/>
            <a:ln>
              <a:solidFill>
                <a:srgbClr val="595959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0070C0"/>
                  </a:solidFill>
                </a14:hiddenFill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1" name="TextBox 17"/>
          <p:cNvSpPr txBox="1"/>
          <p:nvPr/>
        </p:nvSpPr>
        <p:spPr>
          <a:xfrm>
            <a:off x="2401888" y="5379085"/>
            <a:ext cx="2059305" cy="887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15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时限性就是指目标的完成是有时间限制的，要在规定的时间内完成。</a:t>
            </a:r>
            <a:endParaRPr lang="en-US" sz="115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12" name="TextBox 13"/>
          <p:cNvSpPr txBox="1"/>
          <p:nvPr/>
        </p:nvSpPr>
        <p:spPr>
          <a:xfrm>
            <a:off x="2997200" y="5001895"/>
            <a:ext cx="868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时限性</a:t>
            </a:r>
            <a:endParaRPr lang="zh-CN" b="1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213" name="TextBox 17"/>
          <p:cNvSpPr txBox="1"/>
          <p:nvPr/>
        </p:nvSpPr>
        <p:spPr>
          <a:xfrm>
            <a:off x="4771073" y="5379085"/>
            <a:ext cx="2515235" cy="887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115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”每周按时提报工作计划”</a:t>
            </a:r>
            <a:endParaRPr lang="en-US" sz="115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115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您觉得这个目标怎么样呢?</a:t>
            </a:r>
            <a:endParaRPr lang="en-US" sz="115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sz="115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是否符合要求呢?</a:t>
            </a:r>
            <a:endParaRPr lang="en-US" sz="115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14" name="TextBox 13"/>
          <p:cNvSpPr txBox="1"/>
          <p:nvPr/>
        </p:nvSpPr>
        <p:spPr>
          <a:xfrm>
            <a:off x="5594350" y="4987290"/>
            <a:ext cx="8686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b="1">
                <a:solidFill>
                  <a:schemeClr val="tx1">
                    <a:lumMod val="75000"/>
                    <a:lumOff val="25000"/>
                  </a:schemeClr>
                </a:solidFill>
                <a:sym typeface="+mn-ea"/>
              </a:rPr>
              <a:t>示例一</a:t>
            </a:r>
            <a:endParaRPr lang="zh-CN" b="1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215" name="TextBox 13"/>
          <p:cNvSpPr txBox="1"/>
          <p:nvPr/>
        </p:nvSpPr>
        <p:spPr>
          <a:xfrm>
            <a:off x="8180705" y="4987290"/>
            <a:ext cx="1097280" cy="368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b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示例说明</a:t>
            </a:r>
            <a:endParaRPr lang="zh-CN" b="1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216" name="TextBox 17"/>
          <p:cNvSpPr txBox="1"/>
          <p:nvPr/>
        </p:nvSpPr>
        <p:spPr>
          <a:xfrm>
            <a:off x="7414895" y="5365115"/>
            <a:ext cx="2795270" cy="887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150" spc="3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“按时"是指什么时候呢?上周五提报还是本周一-?目标的完成期限一定不能留下任何余地!</a:t>
            </a:r>
            <a:endParaRPr lang="en-US" sz="1150" spc="3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3378835"/>
            <a:ext cx="12246610" cy="37973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2" name="Group 10"/>
          <p:cNvGrpSpPr/>
          <p:nvPr/>
        </p:nvGrpSpPr>
        <p:grpSpPr>
          <a:xfrm>
            <a:off x="0" y="3555365"/>
            <a:ext cx="12190730" cy="44450"/>
            <a:chOff x="-1" y="5137713"/>
            <a:chExt cx="24384002" cy="89187"/>
          </a:xfrm>
        </p:grpSpPr>
        <p:sp>
          <p:nvSpPr>
            <p:cNvPr id="93" name="Shape 49"/>
            <p:cNvSpPr/>
            <p:nvPr/>
          </p:nvSpPr>
          <p:spPr>
            <a:xfrm>
              <a:off x="-1" y="5137713"/>
              <a:ext cx="24384002" cy="0"/>
            </a:xfrm>
            <a:prstGeom prst="line">
              <a:avLst/>
            </a:prstGeom>
            <a:ln w="3175">
              <a:solidFill>
                <a:schemeClr val="bg1"/>
              </a:solidFill>
              <a:miter lim="4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 sz="3200"/>
              </a:pPr>
              <a:endParaRPr sz="1800"/>
            </a:p>
          </p:txBody>
        </p:sp>
        <p:sp>
          <p:nvSpPr>
            <p:cNvPr id="94" name="Shape 50"/>
            <p:cNvSpPr/>
            <p:nvPr/>
          </p:nvSpPr>
          <p:spPr>
            <a:xfrm>
              <a:off x="-1" y="5226899"/>
              <a:ext cx="24384002" cy="1"/>
            </a:xfrm>
            <a:prstGeom prst="line">
              <a:avLst/>
            </a:prstGeom>
            <a:ln w="3175">
              <a:solidFill>
                <a:schemeClr val="bg1"/>
              </a:solidFill>
              <a:custDash>
                <a:ds d="600000" sp="600000"/>
              </a:custDash>
              <a:miter lim="400000"/>
            </a:ln>
          </p:spPr>
          <p:txBody>
            <a:bodyPr lIns="0" tIns="0" rIns="0" bIns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>
                <a:defRPr sz="3200"/>
              </a:pPr>
              <a:endParaRPr sz="1800"/>
            </a:p>
          </p:txBody>
        </p:sp>
      </p:grpSp>
      <p:grpSp>
        <p:nvGrpSpPr>
          <p:cNvPr id="30" name="Group 81"/>
          <p:cNvGrpSpPr/>
          <p:nvPr/>
        </p:nvGrpSpPr>
        <p:grpSpPr>
          <a:xfrm>
            <a:off x="7380605" y="2080895"/>
            <a:ext cx="3846830" cy="3602355"/>
            <a:chOff x="7133415" y="1668270"/>
            <a:chExt cx="4322441" cy="4047961"/>
          </a:xfrm>
        </p:grpSpPr>
        <p:grpSp>
          <p:nvGrpSpPr>
            <p:cNvPr id="32" name="Group 9"/>
            <p:cNvGrpSpPr/>
            <p:nvPr/>
          </p:nvGrpSpPr>
          <p:grpSpPr>
            <a:xfrm>
              <a:off x="7133415" y="2987835"/>
              <a:ext cx="4322441" cy="2728396"/>
              <a:chOff x="1685115" y="3521460"/>
              <a:chExt cx="4322441" cy="2728396"/>
            </a:xfrm>
            <a:solidFill>
              <a:schemeClr val="tx1">
                <a:lumMod val="85000"/>
                <a:lumOff val="15000"/>
              </a:schemeClr>
            </a:solidFill>
          </p:grpSpPr>
          <p:sp>
            <p:nvSpPr>
              <p:cNvPr id="33" name="Freeform 10"/>
              <p:cNvSpPr/>
              <p:nvPr/>
            </p:nvSpPr>
            <p:spPr bwMode="auto">
              <a:xfrm>
                <a:off x="3925886" y="4199156"/>
                <a:ext cx="2081670" cy="2050700"/>
              </a:xfrm>
              <a:custGeom>
                <a:gdLst>
                  <a:gd name="T0" fmla="*/ 3577 w 3638"/>
                  <a:gd name="T1" fmla="*/ 3090 h 3585"/>
                  <a:gd name="T2" fmla="*/ 3555 w 3638"/>
                  <a:gd name="T3" fmla="*/ 3072 h 3585"/>
                  <a:gd name="T4" fmla="*/ 3556 w 3638"/>
                  <a:gd name="T5" fmla="*/ 3071 h 3585"/>
                  <a:gd name="T6" fmla="*/ 468 w 3638"/>
                  <a:gd name="T7" fmla="*/ 0 h 3585"/>
                  <a:gd name="T8" fmla="*/ 0 w 3638"/>
                  <a:gd name="T9" fmla="*/ 470 h 3585"/>
                  <a:gd name="T10" fmla="*/ 3062 w 3638"/>
                  <a:gd name="T11" fmla="*/ 3516 h 3585"/>
                  <a:gd name="T12" fmla="*/ 3067 w 3638"/>
                  <a:gd name="T13" fmla="*/ 3522 h 3585"/>
                  <a:gd name="T14" fmla="*/ 3084 w 3638"/>
                  <a:gd name="T15" fmla="*/ 3537 h 3585"/>
                  <a:gd name="T16" fmla="*/ 3088 w 3638"/>
                  <a:gd name="T17" fmla="*/ 3541 h 3585"/>
                  <a:gd name="T18" fmla="*/ 3088 w 3638"/>
                  <a:gd name="T19" fmla="*/ 3540 h 3585"/>
                  <a:gd name="T20" fmla="*/ 3432 w 3638"/>
                  <a:gd name="T21" fmla="*/ 3436 h 3585"/>
                  <a:gd name="T22" fmla="*/ 3577 w 3638"/>
                  <a:gd name="T23" fmla="*/ 3090 h 35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638" h="3585">
                    <a:moveTo>
                      <a:pt x="3577" y="3090"/>
                    </a:moveTo>
                    <a:cubicBezTo>
                      <a:pt x="3570" y="3083"/>
                      <a:pt x="3563" y="3077"/>
                      <a:pt x="3555" y="3072"/>
                    </a:cubicBezTo>
                    <a:cubicBezTo>
                      <a:pt x="3556" y="3071"/>
                      <a:pt x="3556" y="3071"/>
                      <a:pt x="3556" y="3071"/>
                    </a:cubicBezTo>
                    <a:cubicBezTo>
                      <a:pt x="468" y="0"/>
                      <a:pt x="468" y="0"/>
                      <a:pt x="468" y="0"/>
                    </a:cubicBezTo>
                    <a:cubicBezTo>
                      <a:pt x="0" y="470"/>
                      <a:pt x="0" y="470"/>
                      <a:pt x="0" y="470"/>
                    </a:cubicBezTo>
                    <a:cubicBezTo>
                      <a:pt x="3062" y="3516"/>
                      <a:pt x="3062" y="3516"/>
                      <a:pt x="3062" y="3516"/>
                    </a:cubicBezTo>
                    <a:cubicBezTo>
                      <a:pt x="3064" y="3518"/>
                      <a:pt x="3065" y="3520"/>
                      <a:pt x="3067" y="3522"/>
                    </a:cubicBezTo>
                    <a:cubicBezTo>
                      <a:pt x="3072" y="3528"/>
                      <a:pt x="3078" y="3533"/>
                      <a:pt x="3084" y="3537"/>
                    </a:cubicBezTo>
                    <a:cubicBezTo>
                      <a:pt x="3088" y="3541"/>
                      <a:pt x="3088" y="3541"/>
                      <a:pt x="3088" y="3541"/>
                    </a:cubicBezTo>
                    <a:cubicBezTo>
                      <a:pt x="3088" y="3540"/>
                      <a:pt x="3088" y="3540"/>
                      <a:pt x="3088" y="3540"/>
                    </a:cubicBezTo>
                    <a:cubicBezTo>
                      <a:pt x="3160" y="3585"/>
                      <a:pt x="3305" y="3544"/>
                      <a:pt x="3432" y="3436"/>
                    </a:cubicBezTo>
                    <a:cubicBezTo>
                      <a:pt x="3573" y="3317"/>
                      <a:pt x="3638" y="3162"/>
                      <a:pt x="3577" y="3090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393700" dir="18900000" sy="23000" kx="-1200000" algn="bl" rotWithShape="0">
                  <a:prstClr val="black">
                    <a:alpha val="40000"/>
                  </a:prstClr>
                </a:out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4" name="Freeform 11"/>
              <p:cNvSpPr/>
              <p:nvPr/>
            </p:nvSpPr>
            <p:spPr bwMode="auto">
              <a:xfrm>
                <a:off x="1685115" y="4199156"/>
                <a:ext cx="2081063" cy="2050700"/>
              </a:xfrm>
              <a:custGeom>
                <a:gdLst>
                  <a:gd name="T0" fmla="*/ 3637 w 3637"/>
                  <a:gd name="T1" fmla="*/ 470 h 3585"/>
                  <a:gd name="T2" fmla="*/ 3169 w 3637"/>
                  <a:gd name="T3" fmla="*/ 0 h 3585"/>
                  <a:gd name="T4" fmla="*/ 82 w 3637"/>
                  <a:gd name="T5" fmla="*/ 3071 h 3585"/>
                  <a:gd name="T6" fmla="*/ 83 w 3637"/>
                  <a:gd name="T7" fmla="*/ 3072 h 3585"/>
                  <a:gd name="T8" fmla="*/ 61 w 3637"/>
                  <a:gd name="T9" fmla="*/ 3090 h 3585"/>
                  <a:gd name="T10" fmla="*/ 205 w 3637"/>
                  <a:gd name="T11" fmla="*/ 3436 h 3585"/>
                  <a:gd name="T12" fmla="*/ 549 w 3637"/>
                  <a:gd name="T13" fmla="*/ 3540 h 3585"/>
                  <a:gd name="T14" fmla="*/ 550 w 3637"/>
                  <a:gd name="T15" fmla="*/ 3541 h 3585"/>
                  <a:gd name="T16" fmla="*/ 553 w 3637"/>
                  <a:gd name="T17" fmla="*/ 3537 h 3585"/>
                  <a:gd name="T18" fmla="*/ 570 w 3637"/>
                  <a:gd name="T19" fmla="*/ 3522 h 3585"/>
                  <a:gd name="T20" fmla="*/ 575 w 3637"/>
                  <a:gd name="T21" fmla="*/ 3516 h 3585"/>
                  <a:gd name="T22" fmla="*/ 3637 w 3637"/>
                  <a:gd name="T23" fmla="*/ 470 h 35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637" h="3585">
                    <a:moveTo>
                      <a:pt x="3637" y="470"/>
                    </a:moveTo>
                    <a:cubicBezTo>
                      <a:pt x="3169" y="0"/>
                      <a:pt x="3169" y="0"/>
                      <a:pt x="3169" y="0"/>
                    </a:cubicBezTo>
                    <a:cubicBezTo>
                      <a:pt x="82" y="3071"/>
                      <a:pt x="82" y="3071"/>
                      <a:pt x="82" y="3071"/>
                    </a:cubicBezTo>
                    <a:cubicBezTo>
                      <a:pt x="83" y="3072"/>
                      <a:pt x="83" y="3072"/>
                      <a:pt x="83" y="3072"/>
                    </a:cubicBezTo>
                    <a:cubicBezTo>
                      <a:pt x="74" y="3077"/>
                      <a:pt x="67" y="3083"/>
                      <a:pt x="61" y="3090"/>
                    </a:cubicBezTo>
                    <a:cubicBezTo>
                      <a:pt x="0" y="3162"/>
                      <a:pt x="65" y="3317"/>
                      <a:pt x="205" y="3436"/>
                    </a:cubicBezTo>
                    <a:cubicBezTo>
                      <a:pt x="332" y="3544"/>
                      <a:pt x="477" y="3585"/>
                      <a:pt x="549" y="3540"/>
                    </a:cubicBezTo>
                    <a:cubicBezTo>
                      <a:pt x="550" y="3541"/>
                      <a:pt x="550" y="3541"/>
                      <a:pt x="550" y="3541"/>
                    </a:cubicBezTo>
                    <a:cubicBezTo>
                      <a:pt x="553" y="3537"/>
                      <a:pt x="553" y="3537"/>
                      <a:pt x="553" y="3537"/>
                    </a:cubicBezTo>
                    <a:cubicBezTo>
                      <a:pt x="560" y="3533"/>
                      <a:pt x="565" y="3528"/>
                      <a:pt x="570" y="3522"/>
                    </a:cubicBezTo>
                    <a:cubicBezTo>
                      <a:pt x="572" y="3520"/>
                      <a:pt x="574" y="3518"/>
                      <a:pt x="575" y="3516"/>
                    </a:cubicBezTo>
                    <a:lnTo>
                      <a:pt x="3637" y="470"/>
                    </a:ln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393700" dir="18900000" sy="23000" kx="-1200000" algn="bl" rotWithShape="0">
                  <a:prstClr val="black">
                    <a:alpha val="40000"/>
                  </a:prstClr>
                </a:out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5" name="Freeform 12"/>
              <p:cNvSpPr/>
              <p:nvPr/>
            </p:nvSpPr>
            <p:spPr bwMode="auto">
              <a:xfrm>
                <a:off x="3668410" y="3521460"/>
                <a:ext cx="411112" cy="2598444"/>
              </a:xfrm>
              <a:custGeom>
                <a:gdLst>
                  <a:gd name="T0" fmla="*/ 667 w 719"/>
                  <a:gd name="T1" fmla="*/ 4334 h 4542"/>
                  <a:gd name="T2" fmla="*/ 666 w 719"/>
                  <a:gd name="T3" fmla="*/ 4326 h 4542"/>
                  <a:gd name="T4" fmla="*/ 719 w 719"/>
                  <a:gd name="T5" fmla="*/ 8 h 4542"/>
                  <a:gd name="T6" fmla="*/ 56 w 719"/>
                  <a:gd name="T7" fmla="*/ 0 h 4542"/>
                  <a:gd name="T8" fmla="*/ 2 w 719"/>
                  <a:gd name="T9" fmla="*/ 4354 h 4542"/>
                  <a:gd name="T10" fmla="*/ 4 w 719"/>
                  <a:gd name="T11" fmla="*/ 4354 h 4542"/>
                  <a:gd name="T12" fmla="*/ 1 w 719"/>
                  <a:gd name="T13" fmla="*/ 4383 h 4542"/>
                  <a:gd name="T14" fmla="*/ 347 w 719"/>
                  <a:gd name="T15" fmla="*/ 4529 h 4542"/>
                  <a:gd name="T16" fmla="*/ 665 w 719"/>
                  <a:gd name="T17" fmla="*/ 4362 h 4542"/>
                  <a:gd name="T18" fmla="*/ 666 w 719"/>
                  <a:gd name="T19" fmla="*/ 4362 h 4542"/>
                  <a:gd name="T20" fmla="*/ 666 w 719"/>
                  <a:gd name="T21" fmla="*/ 4357 h 4542"/>
                  <a:gd name="T22" fmla="*/ 667 w 719"/>
                  <a:gd name="T23" fmla="*/ 4334 h 454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719" h="4542">
                    <a:moveTo>
                      <a:pt x="667" y="4334"/>
                    </a:moveTo>
                    <a:cubicBezTo>
                      <a:pt x="667" y="4332"/>
                      <a:pt x="667" y="4329"/>
                      <a:pt x="666" y="4326"/>
                    </a:cubicBezTo>
                    <a:cubicBezTo>
                      <a:pt x="719" y="8"/>
                      <a:pt x="719" y="8"/>
                      <a:pt x="719" y="8"/>
                    </a:cubicBezTo>
                    <a:cubicBezTo>
                      <a:pt x="56" y="0"/>
                      <a:pt x="56" y="0"/>
                      <a:pt x="56" y="0"/>
                    </a:cubicBezTo>
                    <a:cubicBezTo>
                      <a:pt x="2" y="4354"/>
                      <a:pt x="2" y="4354"/>
                      <a:pt x="2" y="4354"/>
                    </a:cubicBezTo>
                    <a:cubicBezTo>
                      <a:pt x="4" y="4354"/>
                      <a:pt x="4" y="4354"/>
                      <a:pt x="4" y="4354"/>
                    </a:cubicBezTo>
                    <a:cubicBezTo>
                      <a:pt x="1" y="4364"/>
                      <a:pt x="0" y="4373"/>
                      <a:pt x="1" y="4383"/>
                    </a:cubicBezTo>
                    <a:cubicBezTo>
                      <a:pt x="8" y="4477"/>
                      <a:pt x="163" y="4542"/>
                      <a:pt x="347" y="4529"/>
                    </a:cubicBezTo>
                    <a:cubicBezTo>
                      <a:pt x="512" y="4517"/>
                      <a:pt x="645" y="4445"/>
                      <a:pt x="665" y="4362"/>
                    </a:cubicBezTo>
                    <a:cubicBezTo>
                      <a:pt x="666" y="4362"/>
                      <a:pt x="666" y="4362"/>
                      <a:pt x="666" y="4362"/>
                    </a:cubicBezTo>
                    <a:cubicBezTo>
                      <a:pt x="666" y="4357"/>
                      <a:pt x="666" y="4357"/>
                      <a:pt x="666" y="4357"/>
                    </a:cubicBezTo>
                    <a:cubicBezTo>
                      <a:pt x="667" y="4350"/>
                      <a:pt x="668" y="4342"/>
                      <a:pt x="667" y="4334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393700" dir="18900000" sy="23000" kx="-1200000" algn="bl" rotWithShape="0">
                  <a:prstClr val="black">
                    <a:alpha val="40000"/>
                  </a:prstClr>
                </a:outerShdw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36" name="Group 13"/>
            <p:cNvGrpSpPr/>
            <p:nvPr/>
          </p:nvGrpSpPr>
          <p:grpSpPr>
            <a:xfrm>
              <a:off x="7876695" y="2814767"/>
              <a:ext cx="2864422" cy="2524359"/>
              <a:chOff x="2428395" y="3348392"/>
              <a:chExt cx="2864422" cy="2524359"/>
            </a:xfrm>
            <a:solidFill>
              <a:schemeClr val="tx1">
                <a:alpha val="50000"/>
              </a:schemeClr>
            </a:solidFill>
          </p:grpSpPr>
          <p:sp>
            <p:nvSpPr>
              <p:cNvPr id="37" name="Freeform 14"/>
              <p:cNvSpPr/>
              <p:nvPr/>
            </p:nvSpPr>
            <p:spPr bwMode="auto">
              <a:xfrm>
                <a:off x="2428395" y="4143896"/>
                <a:ext cx="1392436" cy="1374218"/>
              </a:xfrm>
              <a:custGeom>
                <a:gdLst>
                  <a:gd name="T0" fmla="*/ 0 w 2434"/>
                  <a:gd name="T1" fmla="*/ 1956 h 2402"/>
                  <a:gd name="T2" fmla="*/ 492 w 2434"/>
                  <a:gd name="T3" fmla="*/ 2402 h 2402"/>
                  <a:gd name="T4" fmla="*/ 2434 w 2434"/>
                  <a:gd name="T5" fmla="*/ 470 h 2402"/>
                  <a:gd name="T6" fmla="*/ 1966 w 2434"/>
                  <a:gd name="T7" fmla="*/ 0 h 2402"/>
                  <a:gd name="T8" fmla="*/ 0 w 2434"/>
                  <a:gd name="T9" fmla="*/ 1956 h 24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34" h="2402">
                    <a:moveTo>
                      <a:pt x="0" y="1956"/>
                    </a:moveTo>
                    <a:cubicBezTo>
                      <a:pt x="90" y="2246"/>
                      <a:pt x="246" y="2330"/>
                      <a:pt x="492" y="2402"/>
                    </a:cubicBezTo>
                    <a:cubicBezTo>
                      <a:pt x="2434" y="470"/>
                      <a:pt x="2434" y="470"/>
                      <a:pt x="2434" y="470"/>
                    </a:cubicBezTo>
                    <a:cubicBezTo>
                      <a:pt x="1966" y="0"/>
                      <a:pt x="1966" y="0"/>
                      <a:pt x="1966" y="0"/>
                    </a:cubicBezTo>
                    <a:lnTo>
                      <a:pt x="0" y="195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8" name="Freeform 15"/>
              <p:cNvSpPr/>
              <p:nvPr/>
            </p:nvSpPr>
            <p:spPr bwMode="auto">
              <a:xfrm>
                <a:off x="3877913" y="4151183"/>
                <a:ext cx="1414904" cy="1392435"/>
              </a:xfrm>
              <a:custGeom>
                <a:gdLst>
                  <a:gd name="T0" fmla="*/ 468 w 2473"/>
                  <a:gd name="T1" fmla="*/ 0 h 2434"/>
                  <a:gd name="T2" fmla="*/ 0 w 2473"/>
                  <a:gd name="T3" fmla="*/ 470 h 2434"/>
                  <a:gd name="T4" fmla="*/ 1974 w 2473"/>
                  <a:gd name="T5" fmla="*/ 2434 h 2434"/>
                  <a:gd name="T6" fmla="*/ 2473 w 2473"/>
                  <a:gd name="T7" fmla="*/ 1994 h 2434"/>
                  <a:gd name="T8" fmla="*/ 468 w 2473"/>
                  <a:gd name="T9" fmla="*/ 0 h 243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473" h="2434">
                    <a:moveTo>
                      <a:pt x="468" y="0"/>
                    </a:moveTo>
                    <a:cubicBezTo>
                      <a:pt x="0" y="470"/>
                      <a:pt x="0" y="470"/>
                      <a:pt x="0" y="470"/>
                    </a:cubicBezTo>
                    <a:cubicBezTo>
                      <a:pt x="1974" y="2434"/>
                      <a:pt x="1974" y="2434"/>
                      <a:pt x="1974" y="2434"/>
                    </a:cubicBezTo>
                    <a:cubicBezTo>
                      <a:pt x="2200" y="2366"/>
                      <a:pt x="2332" y="2258"/>
                      <a:pt x="2473" y="1994"/>
                    </a:cubicBezTo>
                    <a:lnTo>
                      <a:pt x="468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39" name="Freeform 16"/>
              <p:cNvSpPr/>
              <p:nvPr/>
            </p:nvSpPr>
            <p:spPr bwMode="auto">
              <a:xfrm>
                <a:off x="3670232" y="3348392"/>
                <a:ext cx="409290" cy="2524359"/>
              </a:xfrm>
              <a:custGeom>
                <a:gdLst>
                  <a:gd name="T0" fmla="*/ 0 w 715"/>
                  <a:gd name="T1" fmla="*/ 4252 h 4412"/>
                  <a:gd name="T2" fmla="*/ 663 w 715"/>
                  <a:gd name="T3" fmla="*/ 4275 h 4412"/>
                  <a:gd name="T4" fmla="*/ 715 w 715"/>
                  <a:gd name="T5" fmla="*/ 9 h 4412"/>
                  <a:gd name="T6" fmla="*/ 52 w 715"/>
                  <a:gd name="T7" fmla="*/ 0 h 4412"/>
                  <a:gd name="T8" fmla="*/ 0 w 715"/>
                  <a:gd name="T9" fmla="*/ 4252 h 44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715" h="4412">
                    <a:moveTo>
                      <a:pt x="0" y="4252"/>
                    </a:moveTo>
                    <a:cubicBezTo>
                      <a:pt x="196" y="4412"/>
                      <a:pt x="476" y="4402"/>
                      <a:pt x="663" y="4275"/>
                    </a:cubicBezTo>
                    <a:cubicBezTo>
                      <a:pt x="715" y="9"/>
                      <a:pt x="715" y="9"/>
                      <a:pt x="715" y="9"/>
                    </a:cubicBezTo>
                    <a:cubicBezTo>
                      <a:pt x="52" y="0"/>
                      <a:pt x="52" y="0"/>
                      <a:pt x="52" y="0"/>
                    </a:cubicBezTo>
                    <a:lnTo>
                      <a:pt x="0" y="425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  <p:grpSp>
          <p:nvGrpSpPr>
            <p:cNvPr id="40" name="Group 17"/>
            <p:cNvGrpSpPr/>
            <p:nvPr/>
          </p:nvGrpSpPr>
          <p:grpSpPr>
            <a:xfrm>
              <a:off x="7565173" y="1668270"/>
              <a:ext cx="3500825" cy="3500217"/>
              <a:chOff x="2116873" y="2201895"/>
              <a:chExt cx="3500825" cy="3500217"/>
            </a:xfrm>
          </p:grpSpPr>
          <p:sp>
            <p:nvSpPr>
              <p:cNvPr id="41" name="Oval 11"/>
              <p:cNvSpPr>
                <a:spLocks noChangeArrowheads="1"/>
              </p:cNvSpPr>
              <p:nvPr/>
            </p:nvSpPr>
            <p:spPr bwMode="auto">
              <a:xfrm>
                <a:off x="2116873" y="2201895"/>
                <a:ext cx="3500825" cy="3500217"/>
              </a:xfrm>
              <a:prstGeom prst="ellipse">
                <a:avLst/>
              </a:prstGeom>
              <a:solidFill>
                <a:schemeClr val="bg2">
                  <a:lumMod val="6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2" name="Oval 12"/>
              <p:cNvSpPr>
                <a:spLocks noChangeArrowheads="1"/>
              </p:cNvSpPr>
              <p:nvPr/>
            </p:nvSpPr>
            <p:spPr bwMode="auto">
              <a:xfrm>
                <a:off x="2377993" y="2463014"/>
                <a:ext cx="2979193" cy="2978585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3" name="Oval 13"/>
              <p:cNvSpPr>
                <a:spLocks noChangeArrowheads="1"/>
              </p:cNvSpPr>
              <p:nvPr/>
            </p:nvSpPr>
            <p:spPr bwMode="auto">
              <a:xfrm>
                <a:off x="2693765" y="2778180"/>
                <a:ext cx="2347648" cy="2347648"/>
              </a:xfrm>
              <a:prstGeom prst="ellipse">
                <a:avLst/>
              </a:prstGeom>
              <a:solidFill>
                <a:schemeClr val="bg2">
                  <a:lumMod val="6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4" name="Oval 14"/>
              <p:cNvSpPr>
                <a:spLocks noChangeArrowheads="1"/>
              </p:cNvSpPr>
              <p:nvPr/>
            </p:nvSpPr>
            <p:spPr bwMode="auto">
              <a:xfrm>
                <a:off x="2996179" y="3079985"/>
                <a:ext cx="1742822" cy="1744036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5" name="Oval 15"/>
              <p:cNvSpPr>
                <a:spLocks noChangeArrowheads="1"/>
              </p:cNvSpPr>
              <p:nvPr/>
            </p:nvSpPr>
            <p:spPr bwMode="auto">
              <a:xfrm>
                <a:off x="3284018" y="3368432"/>
                <a:ext cx="1166537" cy="1167144"/>
              </a:xfrm>
              <a:prstGeom prst="ellipse">
                <a:avLst/>
              </a:prstGeom>
              <a:solidFill>
                <a:schemeClr val="bg2">
                  <a:lumMod val="6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6" name="Oval 16"/>
              <p:cNvSpPr>
                <a:spLocks noChangeArrowheads="1"/>
              </p:cNvSpPr>
              <p:nvPr/>
            </p:nvSpPr>
            <p:spPr bwMode="auto">
              <a:xfrm>
                <a:off x="3530563" y="3615584"/>
                <a:ext cx="672839" cy="672838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  <p:sp>
            <p:nvSpPr>
              <p:cNvPr id="47" name="Oval 17"/>
              <p:cNvSpPr>
                <a:spLocks noChangeArrowheads="1"/>
              </p:cNvSpPr>
              <p:nvPr/>
            </p:nvSpPr>
            <p:spPr bwMode="auto">
              <a:xfrm>
                <a:off x="3709096" y="3794117"/>
                <a:ext cx="315773" cy="315773"/>
              </a:xfrm>
              <a:prstGeom prst="ellipse">
                <a:avLst/>
              </a:prstGeom>
              <a:solidFill>
                <a:srgbClr val="C00000"/>
              </a:solidFill>
              <a:ln>
                <a:noFill/>
              </a:ln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id-ID"/>
              </a:p>
            </p:txBody>
          </p:sp>
        </p:grpSp>
      </p:grpSp>
      <p:grpSp>
        <p:nvGrpSpPr>
          <p:cNvPr id="48" name="Group 34"/>
          <p:cNvGrpSpPr/>
          <p:nvPr/>
        </p:nvGrpSpPr>
        <p:grpSpPr>
          <a:xfrm rot="20520000">
            <a:off x="6751955" y="2426335"/>
            <a:ext cx="2066925" cy="2111375"/>
            <a:chOff x="5920323" y="2302554"/>
            <a:chExt cx="2180669" cy="2227927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49" name="Freeform 21"/>
            <p:cNvSpPr/>
            <p:nvPr/>
          </p:nvSpPr>
          <p:spPr bwMode="auto">
            <a:xfrm>
              <a:off x="7879324" y="4300937"/>
              <a:ext cx="221668" cy="229544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0" name="Freeform 22"/>
            <p:cNvSpPr/>
            <p:nvPr/>
          </p:nvSpPr>
          <p:spPr bwMode="auto">
            <a:xfrm>
              <a:off x="7375227" y="3756332"/>
              <a:ext cx="554732" cy="640248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1" name="Freeform 23"/>
            <p:cNvSpPr/>
            <p:nvPr/>
          </p:nvSpPr>
          <p:spPr bwMode="auto">
            <a:xfrm>
              <a:off x="7363975" y="3746206"/>
              <a:ext cx="155280" cy="247548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2" name="Freeform 24"/>
            <p:cNvSpPr/>
            <p:nvPr/>
          </p:nvSpPr>
          <p:spPr bwMode="auto">
            <a:xfrm>
              <a:off x="5920323" y="2783021"/>
              <a:ext cx="534478" cy="459088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3" name="Freeform 25"/>
            <p:cNvSpPr/>
            <p:nvPr/>
          </p:nvSpPr>
          <p:spPr bwMode="auto">
            <a:xfrm>
              <a:off x="6315274" y="2361065"/>
              <a:ext cx="198038" cy="517599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4" name="Freeform 26"/>
            <p:cNvSpPr/>
            <p:nvPr/>
          </p:nvSpPr>
          <p:spPr bwMode="auto">
            <a:xfrm>
              <a:off x="6072227" y="2841532"/>
              <a:ext cx="569359" cy="690883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chemeClr val="bg2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5" name="Freeform 27"/>
            <p:cNvSpPr/>
            <p:nvPr/>
          </p:nvSpPr>
          <p:spPr bwMode="auto">
            <a:xfrm>
              <a:off x="6363658" y="2302554"/>
              <a:ext cx="541229" cy="755020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chemeClr val="bg2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6" name="Freeform 28"/>
            <p:cNvSpPr/>
            <p:nvPr/>
          </p:nvSpPr>
          <p:spPr bwMode="auto">
            <a:xfrm>
              <a:off x="6451425" y="2878664"/>
              <a:ext cx="1019446" cy="1046451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grpSp>
        <p:nvGrpSpPr>
          <p:cNvPr id="57" name="Group 43"/>
          <p:cNvGrpSpPr/>
          <p:nvPr/>
        </p:nvGrpSpPr>
        <p:grpSpPr>
          <a:xfrm rot="1020000">
            <a:off x="8169275" y="1069975"/>
            <a:ext cx="1816735" cy="1856105"/>
            <a:chOff x="6076950" y="2555876"/>
            <a:chExt cx="3076576" cy="3143249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58" name="Freeform 21"/>
            <p:cNvSpPr/>
            <p:nvPr/>
          </p:nvSpPr>
          <p:spPr bwMode="auto">
            <a:xfrm>
              <a:off x="8840788" y="5375275"/>
              <a:ext cx="312738" cy="323850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59" name="Freeform 22"/>
            <p:cNvSpPr/>
            <p:nvPr/>
          </p:nvSpPr>
          <p:spPr bwMode="auto">
            <a:xfrm>
              <a:off x="8129588" y="4606925"/>
              <a:ext cx="782638" cy="903287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0" name="Freeform 23"/>
            <p:cNvSpPr/>
            <p:nvPr/>
          </p:nvSpPr>
          <p:spPr bwMode="auto">
            <a:xfrm>
              <a:off x="8113713" y="4592638"/>
              <a:ext cx="219075" cy="349250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1" name="Freeform 24"/>
            <p:cNvSpPr/>
            <p:nvPr/>
          </p:nvSpPr>
          <p:spPr bwMode="auto">
            <a:xfrm>
              <a:off x="6076950" y="3233738"/>
              <a:ext cx="754063" cy="647700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2" name="Freeform 25"/>
            <p:cNvSpPr/>
            <p:nvPr/>
          </p:nvSpPr>
          <p:spPr bwMode="auto">
            <a:xfrm>
              <a:off x="6634163" y="2638425"/>
              <a:ext cx="279400" cy="730250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3" name="Freeform 26"/>
            <p:cNvSpPr/>
            <p:nvPr/>
          </p:nvSpPr>
          <p:spPr bwMode="auto">
            <a:xfrm>
              <a:off x="6291263" y="3316288"/>
              <a:ext cx="803275" cy="974725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4" name="Freeform 27"/>
            <p:cNvSpPr/>
            <p:nvPr/>
          </p:nvSpPr>
          <p:spPr bwMode="auto">
            <a:xfrm>
              <a:off x="6702425" y="2555876"/>
              <a:ext cx="763588" cy="1065212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rgbClr val="00B0F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5" name="Freeform 28"/>
            <p:cNvSpPr/>
            <p:nvPr/>
          </p:nvSpPr>
          <p:spPr bwMode="auto">
            <a:xfrm>
              <a:off x="6826250" y="3368675"/>
              <a:ext cx="1438275" cy="1476375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grpSp>
        <p:nvGrpSpPr>
          <p:cNvPr id="66" name="Group 25"/>
          <p:cNvGrpSpPr/>
          <p:nvPr/>
        </p:nvGrpSpPr>
        <p:grpSpPr>
          <a:xfrm>
            <a:off x="6974840" y="1219200"/>
            <a:ext cx="2327910" cy="2378075"/>
            <a:chOff x="6076950" y="2555876"/>
            <a:chExt cx="3076576" cy="3143249"/>
          </a:xfrm>
          <a:effectLst>
            <a:outerShdw blurRad="177800" dir="18900000" sy="23000" kx="-1200000" algn="bl" rotWithShape="0">
              <a:prstClr val="black">
                <a:alpha val="29000"/>
              </a:prstClr>
            </a:outerShdw>
          </a:effectLst>
        </p:grpSpPr>
        <p:sp>
          <p:nvSpPr>
            <p:cNvPr id="67" name="Freeform 21"/>
            <p:cNvSpPr/>
            <p:nvPr/>
          </p:nvSpPr>
          <p:spPr bwMode="auto">
            <a:xfrm>
              <a:off x="8840788" y="5375275"/>
              <a:ext cx="312738" cy="323850"/>
            </a:xfrm>
            <a:custGeom>
              <a:gdLst>
                <a:gd name="T0" fmla="*/ 68 w 83"/>
                <a:gd name="T1" fmla="*/ 68 h 86"/>
                <a:gd name="T2" fmla="*/ 34 w 83"/>
                <a:gd name="T3" fmla="*/ 30 h 86"/>
                <a:gd name="T4" fmla="*/ 16 w 83"/>
                <a:gd name="T5" fmla="*/ 10 h 86"/>
                <a:gd name="T6" fmla="*/ 6 w 83"/>
                <a:gd name="T7" fmla="*/ 0 h 86"/>
                <a:gd name="T8" fmla="*/ 3 w 83"/>
                <a:gd name="T9" fmla="*/ 5 h 86"/>
                <a:gd name="T10" fmla="*/ 0 w 83"/>
                <a:gd name="T11" fmla="*/ 11 h 86"/>
                <a:gd name="T12" fmla="*/ 9 w 83"/>
                <a:gd name="T13" fmla="*/ 21 h 86"/>
                <a:gd name="T14" fmla="*/ 29 w 83"/>
                <a:gd name="T15" fmla="*/ 39 h 86"/>
                <a:gd name="T16" fmla="*/ 66 w 83"/>
                <a:gd name="T17" fmla="*/ 72 h 86"/>
                <a:gd name="T18" fmla="*/ 83 w 83"/>
                <a:gd name="T19" fmla="*/ 86 h 86"/>
                <a:gd name="T20" fmla="*/ 83 w 83"/>
                <a:gd name="T21" fmla="*/ 85 h 86"/>
                <a:gd name="T22" fmla="*/ 68 w 83"/>
                <a:gd name="T23" fmla="*/ 68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3" h="86">
                  <a:moveTo>
                    <a:pt x="68" y="68"/>
                  </a:moveTo>
                  <a:cubicBezTo>
                    <a:pt x="59" y="57"/>
                    <a:pt x="46" y="44"/>
                    <a:pt x="34" y="30"/>
                  </a:cubicBezTo>
                  <a:cubicBezTo>
                    <a:pt x="28" y="23"/>
                    <a:pt x="22" y="16"/>
                    <a:pt x="16" y="10"/>
                  </a:cubicBezTo>
                  <a:cubicBezTo>
                    <a:pt x="13" y="6"/>
                    <a:pt x="9" y="3"/>
                    <a:pt x="6" y="0"/>
                  </a:cubicBezTo>
                  <a:cubicBezTo>
                    <a:pt x="5" y="2"/>
                    <a:pt x="4" y="4"/>
                    <a:pt x="3" y="5"/>
                  </a:cubicBezTo>
                  <a:cubicBezTo>
                    <a:pt x="2" y="7"/>
                    <a:pt x="1" y="9"/>
                    <a:pt x="0" y="11"/>
                  </a:cubicBezTo>
                  <a:cubicBezTo>
                    <a:pt x="3" y="14"/>
                    <a:pt x="6" y="18"/>
                    <a:pt x="9" y="21"/>
                  </a:cubicBezTo>
                  <a:cubicBezTo>
                    <a:pt x="15" y="27"/>
                    <a:pt x="22" y="33"/>
                    <a:pt x="29" y="39"/>
                  </a:cubicBezTo>
                  <a:cubicBezTo>
                    <a:pt x="42" y="51"/>
                    <a:pt x="56" y="63"/>
                    <a:pt x="66" y="72"/>
                  </a:cubicBezTo>
                  <a:cubicBezTo>
                    <a:pt x="76" y="81"/>
                    <a:pt x="83" y="86"/>
                    <a:pt x="83" y="86"/>
                  </a:cubicBezTo>
                  <a:cubicBezTo>
                    <a:pt x="83" y="85"/>
                    <a:pt x="83" y="85"/>
                    <a:pt x="83" y="85"/>
                  </a:cubicBezTo>
                  <a:cubicBezTo>
                    <a:pt x="83" y="85"/>
                    <a:pt x="77" y="78"/>
                    <a:pt x="68" y="68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8" name="Freeform 22"/>
            <p:cNvSpPr/>
            <p:nvPr/>
          </p:nvSpPr>
          <p:spPr bwMode="auto">
            <a:xfrm>
              <a:off x="8129588" y="4606925"/>
              <a:ext cx="782638" cy="903287"/>
            </a:xfrm>
            <a:custGeom>
              <a:gdLst>
                <a:gd name="T0" fmla="*/ 204 w 208"/>
                <a:gd name="T1" fmla="*/ 156 h 240"/>
                <a:gd name="T2" fmla="*/ 48 w 208"/>
                <a:gd name="T3" fmla="*/ 0 h 240"/>
                <a:gd name="T4" fmla="*/ 48 w 208"/>
                <a:gd name="T5" fmla="*/ 0 h 240"/>
                <a:gd name="T6" fmla="*/ 35 w 208"/>
                <a:gd name="T7" fmla="*/ 53 h 240"/>
                <a:gd name="T8" fmla="*/ 0 w 208"/>
                <a:gd name="T9" fmla="*/ 84 h 240"/>
                <a:gd name="T10" fmla="*/ 156 w 208"/>
                <a:gd name="T11" fmla="*/ 240 h 240"/>
                <a:gd name="T12" fmla="*/ 189 w 208"/>
                <a:gd name="T13" fmla="*/ 215 h 240"/>
                <a:gd name="T14" fmla="*/ 192 w 208"/>
                <a:gd name="T15" fmla="*/ 209 h 240"/>
                <a:gd name="T16" fmla="*/ 195 w 208"/>
                <a:gd name="T17" fmla="*/ 204 h 240"/>
                <a:gd name="T18" fmla="*/ 204 w 208"/>
                <a:gd name="T19" fmla="*/ 156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8" h="240">
                  <a:moveTo>
                    <a:pt x="204" y="156"/>
                  </a:moveTo>
                  <a:cubicBezTo>
                    <a:pt x="48" y="0"/>
                    <a:pt x="48" y="0"/>
                    <a:pt x="48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6"/>
                    <a:pt x="48" y="30"/>
                    <a:pt x="35" y="53"/>
                  </a:cubicBezTo>
                  <a:cubicBezTo>
                    <a:pt x="22" y="75"/>
                    <a:pt x="7" y="89"/>
                    <a:pt x="0" y="84"/>
                  </a:cubicBezTo>
                  <a:cubicBezTo>
                    <a:pt x="156" y="240"/>
                    <a:pt x="156" y="240"/>
                    <a:pt x="156" y="240"/>
                  </a:cubicBezTo>
                  <a:cubicBezTo>
                    <a:pt x="156" y="240"/>
                    <a:pt x="173" y="237"/>
                    <a:pt x="189" y="215"/>
                  </a:cubicBezTo>
                  <a:cubicBezTo>
                    <a:pt x="190" y="213"/>
                    <a:pt x="191" y="211"/>
                    <a:pt x="192" y="209"/>
                  </a:cubicBezTo>
                  <a:cubicBezTo>
                    <a:pt x="193" y="208"/>
                    <a:pt x="194" y="206"/>
                    <a:pt x="195" y="204"/>
                  </a:cubicBezTo>
                  <a:cubicBezTo>
                    <a:pt x="208" y="179"/>
                    <a:pt x="204" y="156"/>
                    <a:pt x="204" y="156"/>
                  </a:cubicBezTo>
                  <a:close/>
                </a:path>
              </a:pathLst>
            </a:custGeom>
            <a:solidFill>
              <a:srgbClr val="C5C5C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69" name="Freeform 23"/>
            <p:cNvSpPr/>
            <p:nvPr/>
          </p:nvSpPr>
          <p:spPr bwMode="auto">
            <a:xfrm>
              <a:off x="8113713" y="4592638"/>
              <a:ext cx="219075" cy="349250"/>
            </a:xfrm>
            <a:custGeom>
              <a:gdLst>
                <a:gd name="T0" fmla="*/ 52 w 58"/>
                <a:gd name="T1" fmla="*/ 4 h 93"/>
                <a:gd name="T2" fmla="*/ 32 w 58"/>
                <a:gd name="T3" fmla="*/ 13 h 93"/>
                <a:gd name="T4" fmla="*/ 39 w 58"/>
                <a:gd name="T5" fmla="*/ 21 h 93"/>
                <a:gd name="T6" fmla="*/ 39 w 58"/>
                <a:gd name="T7" fmla="*/ 26 h 93"/>
                <a:gd name="T8" fmla="*/ 32 w 58"/>
                <a:gd name="T9" fmla="*/ 51 h 93"/>
                <a:gd name="T10" fmla="*/ 16 w 58"/>
                <a:gd name="T11" fmla="*/ 66 h 93"/>
                <a:gd name="T12" fmla="*/ 13 w 58"/>
                <a:gd name="T13" fmla="*/ 67 h 93"/>
                <a:gd name="T14" fmla="*/ 5 w 58"/>
                <a:gd name="T15" fmla="*/ 59 h 93"/>
                <a:gd name="T16" fmla="*/ 4 w 58"/>
                <a:gd name="T17" fmla="*/ 87 h 93"/>
                <a:gd name="T18" fmla="*/ 4 w 58"/>
                <a:gd name="T19" fmla="*/ 88 h 93"/>
                <a:gd name="T20" fmla="*/ 39 w 58"/>
                <a:gd name="T21" fmla="*/ 57 h 93"/>
                <a:gd name="T22" fmla="*/ 52 w 58"/>
                <a:gd name="T23" fmla="*/ 4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7" h="93">
                  <a:moveTo>
                    <a:pt x="52" y="4"/>
                  </a:moveTo>
                  <a:cubicBezTo>
                    <a:pt x="48" y="0"/>
                    <a:pt x="40" y="4"/>
                    <a:pt x="32" y="13"/>
                  </a:cubicBezTo>
                  <a:cubicBezTo>
                    <a:pt x="37" y="18"/>
                    <a:pt x="39" y="21"/>
                    <a:pt x="39" y="21"/>
                  </a:cubicBezTo>
                  <a:cubicBezTo>
                    <a:pt x="39" y="21"/>
                    <a:pt x="40" y="23"/>
                    <a:pt x="39" y="26"/>
                  </a:cubicBezTo>
                  <a:cubicBezTo>
                    <a:pt x="39" y="31"/>
                    <a:pt x="38" y="40"/>
                    <a:pt x="32" y="51"/>
                  </a:cubicBezTo>
                  <a:cubicBezTo>
                    <a:pt x="25" y="61"/>
                    <a:pt x="20" y="65"/>
                    <a:pt x="16" y="66"/>
                  </a:cubicBezTo>
                  <a:cubicBezTo>
                    <a:pt x="14" y="67"/>
                    <a:pt x="13" y="67"/>
                    <a:pt x="13" y="67"/>
                  </a:cubicBezTo>
                  <a:cubicBezTo>
                    <a:pt x="13" y="67"/>
                    <a:pt x="10" y="64"/>
                    <a:pt x="5" y="59"/>
                  </a:cubicBezTo>
                  <a:cubicBezTo>
                    <a:pt x="1" y="72"/>
                    <a:pt x="0" y="83"/>
                    <a:pt x="4" y="87"/>
                  </a:cubicBezTo>
                  <a:cubicBezTo>
                    <a:pt x="4" y="88"/>
                    <a:pt x="4" y="88"/>
                    <a:pt x="4" y="88"/>
                  </a:cubicBezTo>
                  <a:cubicBezTo>
                    <a:pt x="11" y="93"/>
                    <a:pt x="26" y="79"/>
                    <a:pt x="39" y="57"/>
                  </a:cubicBezTo>
                  <a:cubicBezTo>
                    <a:pt x="52" y="34"/>
                    <a:pt x="58" y="10"/>
                    <a:pt x="52" y="4"/>
                  </a:cubicBezTo>
                  <a:close/>
                </a:path>
              </a:pathLst>
            </a:custGeom>
            <a:solidFill>
              <a:srgbClr val="B1B1B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0" name="Freeform 24"/>
            <p:cNvSpPr/>
            <p:nvPr/>
          </p:nvSpPr>
          <p:spPr bwMode="auto">
            <a:xfrm>
              <a:off x="6076950" y="3233738"/>
              <a:ext cx="754063" cy="647700"/>
            </a:xfrm>
            <a:custGeom>
              <a:gdLst>
                <a:gd name="T0" fmla="*/ 82 w 200"/>
                <a:gd name="T1" fmla="*/ 64 h 172"/>
                <a:gd name="T2" fmla="*/ 200 w 200"/>
                <a:gd name="T3" fmla="*/ 38 h 172"/>
                <a:gd name="T4" fmla="*/ 200 w 200"/>
                <a:gd name="T5" fmla="*/ 36 h 172"/>
                <a:gd name="T6" fmla="*/ 73 w 200"/>
                <a:gd name="T7" fmla="*/ 14 h 172"/>
                <a:gd name="T8" fmla="*/ 8 w 200"/>
                <a:gd name="T9" fmla="*/ 126 h 172"/>
                <a:gd name="T10" fmla="*/ 63 w 200"/>
                <a:gd name="T11" fmla="*/ 172 h 172"/>
                <a:gd name="T12" fmla="*/ 82 w 200"/>
                <a:gd name="T13" fmla="*/ 64 h 1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00" h="172">
                  <a:moveTo>
                    <a:pt x="82" y="64"/>
                  </a:moveTo>
                  <a:cubicBezTo>
                    <a:pt x="105" y="25"/>
                    <a:pt x="156" y="22"/>
                    <a:pt x="200" y="38"/>
                  </a:cubicBezTo>
                  <a:cubicBezTo>
                    <a:pt x="200" y="37"/>
                    <a:pt x="199" y="36"/>
                    <a:pt x="200" y="36"/>
                  </a:cubicBezTo>
                  <a:cubicBezTo>
                    <a:pt x="159" y="13"/>
                    <a:pt x="108" y="0"/>
                    <a:pt x="73" y="14"/>
                  </a:cubicBezTo>
                  <a:cubicBezTo>
                    <a:pt x="5" y="41"/>
                    <a:pt x="0" y="80"/>
                    <a:pt x="8" y="126"/>
                  </a:cubicBezTo>
                  <a:cubicBezTo>
                    <a:pt x="13" y="151"/>
                    <a:pt x="34" y="167"/>
                    <a:pt x="63" y="172"/>
                  </a:cubicBezTo>
                  <a:cubicBezTo>
                    <a:pt x="57" y="136"/>
                    <a:pt x="63" y="96"/>
                    <a:pt x="82" y="64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1" name="Freeform 25"/>
            <p:cNvSpPr/>
            <p:nvPr/>
          </p:nvSpPr>
          <p:spPr bwMode="auto">
            <a:xfrm>
              <a:off x="6634163" y="2638425"/>
              <a:ext cx="279400" cy="730250"/>
            </a:xfrm>
            <a:custGeom>
              <a:gdLst>
                <a:gd name="T0" fmla="*/ 40 w 74"/>
                <a:gd name="T1" fmla="*/ 38 h 194"/>
                <a:gd name="T2" fmla="*/ 74 w 74"/>
                <a:gd name="T3" fmla="*/ 0 h 194"/>
                <a:gd name="T4" fmla="*/ 1 w 74"/>
                <a:gd name="T5" fmla="*/ 100 h 194"/>
                <a:gd name="T6" fmla="*/ 52 w 74"/>
                <a:gd name="T7" fmla="*/ 194 h 194"/>
                <a:gd name="T8" fmla="*/ 52 w 74"/>
                <a:gd name="T9" fmla="*/ 194 h 194"/>
                <a:gd name="T10" fmla="*/ 40 w 74"/>
                <a:gd name="T11" fmla="*/ 38 h 1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194">
                  <a:moveTo>
                    <a:pt x="40" y="38"/>
                  </a:moveTo>
                  <a:cubicBezTo>
                    <a:pt x="50" y="21"/>
                    <a:pt x="62" y="9"/>
                    <a:pt x="74" y="0"/>
                  </a:cubicBezTo>
                  <a:cubicBezTo>
                    <a:pt x="32" y="10"/>
                    <a:pt x="0" y="31"/>
                    <a:pt x="1" y="100"/>
                  </a:cubicBezTo>
                  <a:cubicBezTo>
                    <a:pt x="1" y="132"/>
                    <a:pt x="23" y="166"/>
                    <a:pt x="52" y="194"/>
                  </a:cubicBezTo>
                  <a:cubicBezTo>
                    <a:pt x="52" y="194"/>
                    <a:pt x="52" y="194"/>
                    <a:pt x="52" y="194"/>
                  </a:cubicBezTo>
                  <a:cubicBezTo>
                    <a:pt x="29" y="143"/>
                    <a:pt x="18" y="77"/>
                    <a:pt x="40" y="38"/>
                  </a:cubicBezTo>
                  <a:close/>
                </a:path>
              </a:pathLst>
            </a:custGeom>
            <a:solidFill>
              <a:schemeClr val="accent5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2" name="Freeform 26"/>
            <p:cNvSpPr/>
            <p:nvPr/>
          </p:nvSpPr>
          <p:spPr bwMode="auto">
            <a:xfrm>
              <a:off x="6291263" y="3316288"/>
              <a:ext cx="803275" cy="974725"/>
            </a:xfrm>
            <a:custGeom>
              <a:gdLst>
                <a:gd name="T0" fmla="*/ 199 w 213"/>
                <a:gd name="T1" fmla="*/ 83 h 259"/>
                <a:gd name="T2" fmla="*/ 143 w 213"/>
                <a:gd name="T3" fmla="*/ 16 h 259"/>
                <a:gd name="T4" fmla="*/ 25 w 213"/>
                <a:gd name="T5" fmla="*/ 42 h 259"/>
                <a:gd name="T6" fmla="*/ 6 w 213"/>
                <a:gd name="T7" fmla="*/ 150 h 259"/>
                <a:gd name="T8" fmla="*/ 39 w 213"/>
                <a:gd name="T9" fmla="*/ 218 h 259"/>
                <a:gd name="T10" fmla="*/ 172 w 213"/>
                <a:gd name="T11" fmla="*/ 190 h 259"/>
                <a:gd name="T12" fmla="*/ 211 w 213"/>
                <a:gd name="T13" fmla="*/ 104 h 259"/>
                <a:gd name="T14" fmla="*/ 213 w 213"/>
                <a:gd name="T15" fmla="*/ 99 h 259"/>
                <a:gd name="T16" fmla="*/ 212 w 213"/>
                <a:gd name="T17" fmla="*/ 98 h 259"/>
                <a:gd name="T18" fmla="*/ 199 w 213"/>
                <a:gd name="T19" fmla="*/ 83 h 2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13" h="259">
                  <a:moveTo>
                    <a:pt x="199" y="83"/>
                  </a:moveTo>
                  <a:cubicBezTo>
                    <a:pt x="173" y="54"/>
                    <a:pt x="145" y="23"/>
                    <a:pt x="143" y="16"/>
                  </a:cubicBezTo>
                  <a:cubicBezTo>
                    <a:pt x="99" y="0"/>
                    <a:pt x="48" y="3"/>
                    <a:pt x="25" y="42"/>
                  </a:cubicBezTo>
                  <a:cubicBezTo>
                    <a:pt x="6" y="74"/>
                    <a:pt x="0" y="114"/>
                    <a:pt x="6" y="150"/>
                  </a:cubicBezTo>
                  <a:cubicBezTo>
                    <a:pt x="11" y="176"/>
                    <a:pt x="22" y="201"/>
                    <a:pt x="39" y="218"/>
                  </a:cubicBezTo>
                  <a:cubicBezTo>
                    <a:pt x="80" y="259"/>
                    <a:pt x="140" y="246"/>
                    <a:pt x="172" y="190"/>
                  </a:cubicBezTo>
                  <a:cubicBezTo>
                    <a:pt x="191" y="158"/>
                    <a:pt x="207" y="130"/>
                    <a:pt x="211" y="104"/>
                  </a:cubicBezTo>
                  <a:cubicBezTo>
                    <a:pt x="212" y="102"/>
                    <a:pt x="213" y="101"/>
                    <a:pt x="213" y="99"/>
                  </a:cubicBezTo>
                  <a:cubicBezTo>
                    <a:pt x="213" y="99"/>
                    <a:pt x="213" y="98"/>
                    <a:pt x="212" y="98"/>
                  </a:cubicBezTo>
                  <a:cubicBezTo>
                    <a:pt x="207" y="92"/>
                    <a:pt x="203" y="87"/>
                    <a:pt x="199" y="83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3" name="Freeform 27"/>
            <p:cNvSpPr/>
            <p:nvPr/>
          </p:nvSpPr>
          <p:spPr bwMode="auto">
            <a:xfrm>
              <a:off x="6702425" y="2555876"/>
              <a:ext cx="763588" cy="1065212"/>
            </a:xfrm>
            <a:custGeom>
              <a:gdLst>
                <a:gd name="T0" fmla="*/ 22 w 203"/>
                <a:gd name="T1" fmla="*/ 60 h 283"/>
                <a:gd name="T2" fmla="*/ 34 w 203"/>
                <a:gd name="T3" fmla="*/ 216 h 283"/>
                <a:gd name="T4" fmla="*/ 72 w 203"/>
                <a:gd name="T5" fmla="*/ 246 h 283"/>
                <a:gd name="T6" fmla="*/ 95 w 203"/>
                <a:gd name="T7" fmla="*/ 267 h 283"/>
                <a:gd name="T8" fmla="*/ 99 w 203"/>
                <a:gd name="T9" fmla="*/ 270 h 283"/>
                <a:gd name="T10" fmla="*/ 113 w 203"/>
                <a:gd name="T11" fmla="*/ 283 h 283"/>
                <a:gd name="T12" fmla="*/ 170 w 203"/>
                <a:gd name="T13" fmla="*/ 207 h 283"/>
                <a:gd name="T14" fmla="*/ 155 w 203"/>
                <a:gd name="T15" fmla="*/ 31 h 283"/>
                <a:gd name="T16" fmla="*/ 56 w 203"/>
                <a:gd name="T17" fmla="*/ 22 h 283"/>
                <a:gd name="T18" fmla="*/ 22 w 203"/>
                <a:gd name="T19" fmla="*/ 60 h 2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83">
                  <a:moveTo>
                    <a:pt x="22" y="60"/>
                  </a:moveTo>
                  <a:cubicBezTo>
                    <a:pt x="0" y="99"/>
                    <a:pt x="11" y="165"/>
                    <a:pt x="34" y="216"/>
                  </a:cubicBezTo>
                  <a:cubicBezTo>
                    <a:pt x="37" y="216"/>
                    <a:pt x="55" y="231"/>
                    <a:pt x="72" y="246"/>
                  </a:cubicBezTo>
                  <a:cubicBezTo>
                    <a:pt x="79" y="252"/>
                    <a:pt x="87" y="259"/>
                    <a:pt x="95" y="267"/>
                  </a:cubicBezTo>
                  <a:cubicBezTo>
                    <a:pt x="97" y="268"/>
                    <a:pt x="98" y="269"/>
                    <a:pt x="99" y="270"/>
                  </a:cubicBezTo>
                  <a:cubicBezTo>
                    <a:pt x="103" y="274"/>
                    <a:pt x="108" y="278"/>
                    <a:pt x="113" y="283"/>
                  </a:cubicBezTo>
                  <a:cubicBezTo>
                    <a:pt x="133" y="272"/>
                    <a:pt x="150" y="241"/>
                    <a:pt x="170" y="207"/>
                  </a:cubicBezTo>
                  <a:cubicBezTo>
                    <a:pt x="203" y="151"/>
                    <a:pt x="196" y="72"/>
                    <a:pt x="155" y="31"/>
                  </a:cubicBezTo>
                  <a:cubicBezTo>
                    <a:pt x="126" y="2"/>
                    <a:pt x="88" y="0"/>
                    <a:pt x="56" y="22"/>
                  </a:cubicBezTo>
                  <a:cubicBezTo>
                    <a:pt x="44" y="31"/>
                    <a:pt x="32" y="43"/>
                    <a:pt x="22" y="60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  <p:sp>
          <p:nvSpPr>
            <p:cNvPr id="74" name="Freeform 28"/>
            <p:cNvSpPr/>
            <p:nvPr/>
          </p:nvSpPr>
          <p:spPr bwMode="auto">
            <a:xfrm>
              <a:off x="6826250" y="3368675"/>
              <a:ext cx="1438275" cy="1476375"/>
            </a:xfrm>
            <a:custGeom>
              <a:gdLst>
                <a:gd name="T0" fmla="*/ 381 w 382"/>
                <a:gd name="T1" fmla="*/ 346 h 392"/>
                <a:gd name="T2" fmla="*/ 374 w 382"/>
                <a:gd name="T3" fmla="*/ 338 h 392"/>
                <a:gd name="T4" fmla="*/ 80 w 382"/>
                <a:gd name="T5" fmla="*/ 67 h 392"/>
                <a:gd name="T6" fmla="*/ 66 w 382"/>
                <a:gd name="T7" fmla="*/ 54 h 392"/>
                <a:gd name="T8" fmla="*/ 62 w 382"/>
                <a:gd name="T9" fmla="*/ 51 h 392"/>
                <a:gd name="T10" fmla="*/ 39 w 382"/>
                <a:gd name="T11" fmla="*/ 30 h 392"/>
                <a:gd name="T12" fmla="*/ 1 w 382"/>
                <a:gd name="T13" fmla="*/ 0 h 392"/>
                <a:gd name="T14" fmla="*/ 1 w 382"/>
                <a:gd name="T15" fmla="*/ 0 h 392"/>
                <a:gd name="T16" fmla="*/ 1 w 382"/>
                <a:gd name="T17" fmla="*/ 0 h 392"/>
                <a:gd name="T18" fmla="*/ 1 w 382"/>
                <a:gd name="T19" fmla="*/ 0 h 392"/>
                <a:gd name="T20" fmla="*/ 1 w 382"/>
                <a:gd name="T21" fmla="*/ 2 h 392"/>
                <a:gd name="T22" fmla="*/ 57 w 382"/>
                <a:gd name="T23" fmla="*/ 69 h 392"/>
                <a:gd name="T24" fmla="*/ 70 w 382"/>
                <a:gd name="T25" fmla="*/ 84 h 392"/>
                <a:gd name="T26" fmla="*/ 71 w 382"/>
                <a:gd name="T27" fmla="*/ 85 h 392"/>
                <a:gd name="T28" fmla="*/ 347 w 382"/>
                <a:gd name="T29" fmla="*/ 384 h 392"/>
                <a:gd name="T30" fmla="*/ 355 w 382"/>
                <a:gd name="T31" fmla="*/ 392 h 392"/>
                <a:gd name="T32" fmla="*/ 358 w 382"/>
                <a:gd name="T33" fmla="*/ 391 h 392"/>
                <a:gd name="T34" fmla="*/ 374 w 382"/>
                <a:gd name="T35" fmla="*/ 376 h 392"/>
                <a:gd name="T36" fmla="*/ 381 w 382"/>
                <a:gd name="T37" fmla="*/ 351 h 392"/>
                <a:gd name="T38" fmla="*/ 381 w 382"/>
                <a:gd name="T39" fmla="*/ 346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382" h="392">
                  <a:moveTo>
                    <a:pt x="381" y="346"/>
                  </a:moveTo>
                  <a:cubicBezTo>
                    <a:pt x="381" y="346"/>
                    <a:pt x="379" y="343"/>
                    <a:pt x="374" y="338"/>
                  </a:cubicBezTo>
                  <a:cubicBezTo>
                    <a:pt x="337" y="304"/>
                    <a:pt x="177" y="154"/>
                    <a:pt x="80" y="67"/>
                  </a:cubicBezTo>
                  <a:cubicBezTo>
                    <a:pt x="75" y="62"/>
                    <a:pt x="70" y="58"/>
                    <a:pt x="66" y="54"/>
                  </a:cubicBezTo>
                  <a:cubicBezTo>
                    <a:pt x="65" y="53"/>
                    <a:pt x="64" y="52"/>
                    <a:pt x="62" y="51"/>
                  </a:cubicBezTo>
                  <a:cubicBezTo>
                    <a:pt x="54" y="43"/>
                    <a:pt x="46" y="36"/>
                    <a:pt x="39" y="30"/>
                  </a:cubicBezTo>
                  <a:cubicBezTo>
                    <a:pt x="22" y="15"/>
                    <a:pt x="4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1" y="1"/>
                    <a:pt x="1" y="2"/>
                  </a:cubicBezTo>
                  <a:cubicBezTo>
                    <a:pt x="3" y="9"/>
                    <a:pt x="31" y="40"/>
                    <a:pt x="57" y="69"/>
                  </a:cubicBezTo>
                  <a:cubicBezTo>
                    <a:pt x="61" y="73"/>
                    <a:pt x="65" y="78"/>
                    <a:pt x="70" y="84"/>
                  </a:cubicBezTo>
                  <a:cubicBezTo>
                    <a:pt x="71" y="84"/>
                    <a:pt x="71" y="85"/>
                    <a:pt x="71" y="85"/>
                  </a:cubicBezTo>
                  <a:cubicBezTo>
                    <a:pt x="162" y="186"/>
                    <a:pt x="312" y="347"/>
                    <a:pt x="347" y="384"/>
                  </a:cubicBezTo>
                  <a:cubicBezTo>
                    <a:pt x="352" y="389"/>
                    <a:pt x="355" y="392"/>
                    <a:pt x="355" y="392"/>
                  </a:cubicBezTo>
                  <a:cubicBezTo>
                    <a:pt x="355" y="392"/>
                    <a:pt x="356" y="392"/>
                    <a:pt x="358" y="391"/>
                  </a:cubicBezTo>
                  <a:cubicBezTo>
                    <a:pt x="362" y="390"/>
                    <a:pt x="367" y="386"/>
                    <a:pt x="374" y="376"/>
                  </a:cubicBezTo>
                  <a:cubicBezTo>
                    <a:pt x="380" y="365"/>
                    <a:pt x="381" y="356"/>
                    <a:pt x="381" y="351"/>
                  </a:cubicBezTo>
                  <a:cubicBezTo>
                    <a:pt x="382" y="348"/>
                    <a:pt x="381" y="346"/>
                    <a:pt x="381" y="346"/>
                  </a:cubicBezTo>
                  <a:close/>
                </a:path>
              </a:pathLst>
            </a:custGeom>
            <a:solidFill>
              <a:srgbClr val="C000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id-ID"/>
            </a:p>
          </p:txBody>
        </p:sp>
      </p:grpSp>
      <p:sp>
        <p:nvSpPr>
          <p:cNvPr id="90" name="Shape 45"/>
          <p:cNvSpPr/>
          <p:nvPr/>
        </p:nvSpPr>
        <p:spPr>
          <a:xfrm>
            <a:off x="907415" y="2663825"/>
            <a:ext cx="2834005" cy="760730"/>
          </a:xfrm>
          <a:prstGeom prst="rect">
            <a:avLst/>
          </a:prstGeom>
          <a:ln w="12700">
            <a:miter lim="400000"/>
          </a:ln>
        </p:spPr>
        <p:txBody>
          <a:bodyPr wrap="square" lIns="34290" tIns="34290" rIns="3429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0" kern="1200" cap="all" spc="1350">
                <a:solidFill>
                  <a:srgbClr val="3766D7"/>
                </a:solidFill>
                <a:latin typeface="Impact" panose="020b0806030902050204"/>
                <a:ea typeface="Impact" panose="020b0806030902050204"/>
                <a:cs typeface="Impact" panose="020b0806030902050204"/>
                <a:sym typeface="Impact" panose="020b0806030902050204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 sz="1800" cap="none" spc="0">
                <a:solidFill>
                  <a:srgbClr val="000000"/>
                </a:solidFill>
              </a:defRPr>
            </a:pPr>
            <a:r>
              <a:rPr lang="en-US" altLang="zh-CN" sz="4500" b="1" spc="281" smtClean="0">
                <a:solidFill>
                  <a:srgbClr val="595959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Heiti SC Light" charset="-122"/>
              </a:rPr>
              <a:t>PART 03</a:t>
            </a:r>
            <a:endParaRPr lang="en-US" altLang="zh-CN" sz="4500" b="1" spc="281" smtClean="0">
              <a:solidFill>
                <a:srgbClr val="595959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Heiti SC Light" charset="-122"/>
            </a:endParaRPr>
          </a:p>
        </p:txBody>
      </p:sp>
      <p:sp>
        <p:nvSpPr>
          <p:cNvPr id="91" name="Shape 45"/>
          <p:cNvSpPr/>
          <p:nvPr/>
        </p:nvSpPr>
        <p:spPr>
          <a:xfrm>
            <a:off x="907415" y="3652520"/>
            <a:ext cx="5180330" cy="1915160"/>
          </a:xfrm>
          <a:prstGeom prst="rect">
            <a:avLst/>
          </a:prstGeom>
          <a:ln w="12700">
            <a:miter lim="400000"/>
          </a:ln>
        </p:spPr>
        <p:txBody>
          <a:bodyPr wrap="square" lIns="34290" tIns="34290" rIns="3429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0" kern="1200" cap="all" spc="1350">
                <a:solidFill>
                  <a:srgbClr val="3766D7"/>
                </a:solidFill>
                <a:latin typeface="Impact" panose="020b0806030902050204"/>
                <a:ea typeface="Impact" panose="020b0806030902050204"/>
                <a:cs typeface="Impact" panose="020b0806030902050204"/>
                <a:sym typeface="Impact" panose="020b0806030902050204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 sz="1800" cap="none" spc="0">
                <a:solidFill>
                  <a:srgbClr val="000000"/>
                </a:solidFill>
              </a:defRPr>
            </a:pPr>
            <a:r>
              <a:rPr lang="en-US" altLang="zh-CN" sz="6000" b="1" spc="281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Heiti SC Light" charset="-122"/>
                <a:sym typeface="+mn-ea"/>
              </a:rPr>
              <a:t>Smart</a:t>
            </a:r>
            <a:r>
              <a:rPr lang="zh-CN" altLang="en-US" sz="6000" b="1" spc="281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Heiti SC Light" charset="-122"/>
                <a:sym typeface="+mn-ea"/>
              </a:rPr>
              <a:t>管理的</a:t>
            </a:r>
            <a:endParaRPr lang="zh-CN" altLang="en-US" sz="6000" b="1" spc="28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Heiti SC Light" charset="-122"/>
              <a:sym typeface="+mn-ea"/>
            </a:endParaRPr>
          </a:p>
          <a:p>
            <a:pPr lvl="0" algn="l">
              <a:defRPr sz="1800" cap="none" spc="0">
                <a:solidFill>
                  <a:srgbClr val="000000"/>
                </a:solidFill>
              </a:defRPr>
            </a:pPr>
            <a:r>
              <a:rPr lang="zh-CN" altLang="en-US" sz="6000" b="1" spc="281" smtClea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Heiti SC Light" charset="-122"/>
                <a:sym typeface="+mn-ea"/>
              </a:rPr>
              <a:t>应用与案例</a:t>
            </a:r>
            <a:endParaRPr lang="zh-CN" sz="6000" b="1" spc="281" smtClean="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Heiti SC Light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9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9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9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https://d.book118.com/486102123151010101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5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59.xml><?xml version="1.0" encoding="utf-8"?>
<p:tagLst xmlns:p="http://schemas.openxmlformats.org/presentationml/2006/main">
  <p:tag name="MH" val="20151024122527"/>
  <p:tag name="MH_LIBRARY" val="GRAPHIC"/>
  <p:tag name="MH_ORDER" val="1"/>
  <p:tag name="MH_TYPE" val="Other"/>
</p:tagLst>
</file>

<file path=ppt/tags/tag60.xml><?xml version="1.0" encoding="utf-8"?>
<p:tagLst xmlns:p="http://schemas.openxmlformats.org/presentationml/2006/main">
  <p:tag name="MH" val="20151024122527"/>
  <p:tag name="MH_LIBRARY" val="GRAPHIC"/>
  <p:tag name="MH_ORDER" val="3"/>
  <p:tag name="MH_TYPE" val="Other"/>
</p:tagLst>
</file>

<file path=ppt/tags/tag61.xml><?xml version="1.0" encoding="utf-8"?>
<p:tagLst xmlns:p="http://schemas.openxmlformats.org/presentationml/2006/main">
  <p:tag name="MH" val="20151024122527"/>
  <p:tag name="MH_LIBRARY" val="GRAPHIC"/>
  <p:tag name="MH_ORDER" val="5"/>
  <p:tag name="MH_TYPE" val="Other"/>
</p:tagLst>
</file>

<file path=ppt/tags/tag62.xml><?xml version="1.0" encoding="utf-8"?>
<p:tagLst xmlns:p="http://schemas.openxmlformats.org/presentationml/2006/main">
  <p:tag name="MH" val="20151024122527"/>
  <p:tag name="MH_LIBRARY" val="GRAPHIC"/>
  <p:tag name="MH_ORDER" val="7"/>
  <p:tag name="MH_TYPE" val="Other"/>
</p:tagLst>
</file>

<file path=ppt/tags/tag63.xml><?xml version="1.0" encoding="utf-8"?>
<p:tagLst xmlns:p="http://schemas.openxmlformats.org/presentationml/2006/main">
  <p:tag name="MH" val="20151024162114"/>
  <p:tag name="MH_LIBRARY" val="GRAPHIC"/>
  <p:tag name="MH_ORDER" val="2"/>
  <p:tag name="MH_TYPE" val="SubTitle"/>
</p:tagLst>
</file>

<file path=ppt/tags/tag64.xml><?xml version="1.0" encoding="utf-8"?>
<p:tagLst xmlns:p="http://schemas.openxmlformats.org/presentationml/2006/main">
  <p:tag name="MH" val="20151024162114"/>
  <p:tag name="MH_LIBRARY" val="GRAPHIC"/>
  <p:tag name="MH_ORDER" val="2"/>
  <p:tag name="MH_TYPE" val="Other"/>
</p:tagLst>
</file>

<file path=ppt/tags/tag65.xml><?xml version="1.0" encoding="utf-8"?>
<p:tagLst xmlns:p="http://schemas.openxmlformats.org/presentationml/2006/main">
  <p:tag name="MH" val="20151024162114"/>
  <p:tag name="MH_LIBRARY" val="GRAPHIC"/>
  <p:tag name="MH_ORDER" val="3"/>
  <p:tag name="MH_TYPE" val="SubTitle"/>
</p:tagLst>
</file>

<file path=ppt/tags/tag66.xml><?xml version="1.0" encoding="utf-8"?>
<p:tagLst xmlns:p="http://schemas.openxmlformats.org/presentationml/2006/main">
  <p:tag name="MH" val="20151024162114"/>
  <p:tag name="MH_LIBRARY" val="GRAPHIC"/>
  <p:tag name="MH_ORDER" val="3"/>
  <p:tag name="MH_TYPE" val="Other"/>
</p:tagLst>
</file>

<file path=ppt/tags/tag67.xml><?xml version="1.0" encoding="utf-8"?>
<p:tagLst xmlns:p="http://schemas.openxmlformats.org/presentationml/2006/main">
  <p:tag name="MH" val="20151024162114"/>
  <p:tag name="MH_LIBRARY" val="GRAPHIC"/>
  <p:tag name="MH_ORDER" val="1"/>
  <p:tag name="MH_TYPE" val="SubTitle"/>
</p:tagLst>
</file>

<file path=ppt/tags/tag68.xml><?xml version="1.0" encoding="utf-8"?>
<p:tagLst xmlns:p="http://schemas.openxmlformats.org/presentationml/2006/main">
  <p:tag name="MH" val="20151024162114"/>
  <p:tag name="MH_LIBRARY" val="GRAPHIC"/>
  <p:tag name="MH_ORDER" val="1"/>
  <p:tag name="MH_TYPE" val="Other"/>
</p:tagLst>
</file>

<file path=ppt/tags/tag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Impact</vt:lpstr>
      <vt:lpstr>Heiti SC Light</vt:lpstr>
      <vt:lpstr>Calibri Light</vt:lpstr>
      <vt:lpstr>宋体</vt:lpstr>
      <vt:lpstr>Algerian</vt:lpstr>
      <vt:lpstr>Adobe 黑体 Std 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2024-09-26T05:08:48.472</cp:lastPrinted>
  <dcterms:created xsi:type="dcterms:W3CDTF">2024-09-25T21:08:48Z</dcterms:created>
  <dcterms:modified xsi:type="dcterms:W3CDTF">2024-09-25T21:08:52Z</dcterms:modified>
</cp:coreProperties>
</file>