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7556500" cy="106934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9D820-C1C5-49AD-AE90-3E743C198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56D3A-7F8D-4154-9998-0C99704D4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A3266-A7AE-4320-9F97-992823F60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B58E5D-71F9-4DBA-AA68-417D76163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AC6865-4054-4066-9BB5-6540D7471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75E016-737C-466A-B493-BF268A960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0441BF-DC4B-41D4-9AE8-2A250FD21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8F536F-7699-4310-A9BC-1122A33AC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AD45BB-88B3-4E08-8F53-4645B1D52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DFCA0-3AF2-4001-A0F3-94EB45A1F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02AD3-B6AE-48DC-9F1E-3BD4AC2EF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67213" y="3314954"/>
            <a:ext cx="6428422" cy="22456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134427" y="5988304"/>
            <a:ext cx="5293995" cy="2673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3/11/2024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pPr marL="38100">
                <a:lnSpc>
                  <a:spcPct val="100000"/>
                </a:lnSpc>
              </a:pPr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3/11/2024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pPr marL="38100">
                <a:lnSpc>
                  <a:spcPct val="100000"/>
                </a:lnSpc>
              </a:pPr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378142" y="2459482"/>
            <a:ext cx="3289839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3894867" y="2459482"/>
            <a:ext cx="3289839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3/11/2024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pPr marL="38100">
                <a:lnSpc>
                  <a:spcPct val="100000"/>
                </a:lnSpc>
              </a:pPr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3/11/2024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pPr marL="38100">
                <a:lnSpc>
                  <a:spcPct val="100000"/>
                </a:lnSpc>
              </a:pPr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3/11/2024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pPr marL="38100">
                <a:lnSpc>
                  <a:spcPct val="100000"/>
                </a:lnSpc>
              </a:pPr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jpe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6">
            <a:lum/>
          </a:blip>
          <a:stretch>
            <a:fillRect l="-47000" r="-4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8142" y="427736"/>
            <a:ext cx="6806565" cy="17109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8142" y="2459482"/>
            <a:ext cx="6806565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71369" y="9944862"/>
            <a:ext cx="2420112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8142" y="9944862"/>
            <a:ext cx="1739455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>3/11/2024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3684904" y="9922928"/>
            <a:ext cx="190500" cy="1524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900" b="0" i="0" kern="1200">
                <a:solidFill>
                  <a:schemeClr val="tx1"/>
                </a:solidFill>
                <a:latin typeface="Times New Roman"/>
                <a:ea typeface="+mn-ea"/>
                <a:cs typeface="Times New Roman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pPr marL="38100">
                <a:lnSpc>
                  <a:spcPct val="100000"/>
                </a:lnSpc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12012122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114583" y="3975100"/>
            <a:ext cx="727090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925" algn="ctr">
              <a:lnSpc>
                <a:spcPct val="100000"/>
              </a:lnSpc>
              <a:spcBef>
                <a:spcPts val="100"/>
              </a:spcBef>
            </a:pPr>
            <a:r>
              <a:rPr lang="en-US" altLang="zh-CN" sz="3600" b="1" spc="-145" smtClean="0">
                <a:latin typeface="Microsoft JhengHei"/>
                <a:cs typeface="Microsoft JhengHei"/>
              </a:rPr>
              <a:t>2024</a:t>
            </a:r>
            <a:r>
              <a:rPr lang="zh-CN" altLang="en-US" sz="3600" b="1" smtClean="0">
                <a:latin typeface="Microsoft JhengHei"/>
                <a:cs typeface="Microsoft JhengHei"/>
              </a:rPr>
              <a:t>年最新时政必考试题库及答案</a:t>
            </a:r>
            <a:endParaRPr lang="zh-CN" altLang="en-US"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30300" y="1234795"/>
            <a:ext cx="5264150" cy="83273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925" algn="ctr">
              <a:lnSpc>
                <a:spcPct val="100000"/>
              </a:lnSpc>
              <a:spcBef>
                <a:spcPts val="100"/>
              </a:spcBef>
            </a:pPr>
            <a:r>
              <a:rPr sz="1500" b="1" spc="-145">
                <a:latin typeface="Microsoft JhengHei"/>
                <a:cs typeface="Microsoft JhengHei"/>
              </a:rPr>
              <a:t>2024</a:t>
            </a:r>
            <a:r>
              <a:rPr sz="1500" b="1" smtClean="0">
                <a:latin typeface="Microsoft JhengHei"/>
                <a:cs typeface="Microsoft JhengHei"/>
              </a:rPr>
              <a:t>年</a:t>
            </a:r>
            <a:r>
              <a:rPr lang="zh-CN" altLang="en-US" sz="1500" b="1" smtClean="0">
                <a:latin typeface="Microsoft JhengHei"/>
                <a:cs typeface="Microsoft JhengHei"/>
              </a:rPr>
              <a:t>最新</a:t>
            </a:r>
            <a:r>
              <a:rPr sz="1500" b="1" err="1" smtClean="0">
                <a:latin typeface="Microsoft JhengHei"/>
                <a:cs typeface="Microsoft JhengHei"/>
              </a:rPr>
              <a:t>时政试题库及答案</a:t>
            </a:r>
            <a:endParaRPr sz="15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95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1500" b="1">
                <a:latin typeface="Microsoft JhengHei"/>
                <a:cs typeface="Microsoft JhengHei"/>
              </a:rPr>
              <a:t>一、单选题</a:t>
            </a:r>
            <a:endParaRPr sz="15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050">
              <a:latin typeface="Microsoft JhengHei"/>
              <a:cs typeface="Microsoft JhengHei"/>
            </a:endParaRPr>
          </a:p>
          <a:p>
            <a:pPr marL="12700" marR="5080" indent="381000">
              <a:lnSpc>
                <a:spcPct val="173300"/>
              </a:lnSpc>
              <a:spcBef>
                <a:spcPts val="5"/>
              </a:spcBef>
            </a:pPr>
            <a:r>
              <a:rPr sz="1500">
                <a:latin typeface="SimSun"/>
                <a:cs typeface="SimSun"/>
              </a:rPr>
              <a:t>1.（）全国经济普查登记工作于2024年1月1日正式启动。 全国约210万名普查指导员和普查员，将深入企业商户、走访大 街小巷，在近4个月的时间里，实现对116万个普查小区的数据 采集登记。</a:t>
            </a:r>
          </a:p>
          <a:p>
            <a:pPr marL="393700" marR="4100829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A.第三次  B.第四次  C.第五次  D.第六次</a:t>
            </a:r>
          </a:p>
          <a:p>
            <a:pPr marL="393700" marR="3815079">
              <a:lnSpc>
                <a:spcPts val="3329"/>
              </a:lnSpc>
              <a:spcBef>
                <a:spcPts val="155"/>
              </a:spcBef>
            </a:pP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C  2.</a:t>
            </a:r>
          </a:p>
          <a:p>
            <a:pPr marL="12700">
              <a:lnSpc>
                <a:spcPct val="100000"/>
              </a:lnSpc>
              <a:spcBef>
                <a:spcPts val="745"/>
              </a:spcBef>
            </a:pPr>
            <a:r>
              <a:rPr sz="1500">
                <a:latin typeface="SimSun"/>
                <a:cs typeface="SimSun"/>
              </a:rPr>
              <a:t>1月24日，人社部举行2023年四季度新闻发布会，介绍2023年人</a:t>
            </a:r>
          </a:p>
          <a:p>
            <a:pPr marL="12700">
              <a:lnSpc>
                <a:spcPct val="100000"/>
              </a:lnSpc>
              <a:spcBef>
                <a:spcPts val="1320"/>
              </a:spcBef>
            </a:pPr>
            <a:r>
              <a:rPr sz="1500">
                <a:latin typeface="SimSun"/>
                <a:cs typeface="SimSun"/>
              </a:rPr>
              <a:t>力资源和社会保障工作进展情况。2023年全国城镇新增就业（</a:t>
            </a:r>
          </a:p>
          <a:p>
            <a:pPr marL="12700">
              <a:lnSpc>
                <a:spcPct val="100000"/>
              </a:lnSpc>
              <a:spcBef>
                <a:spcPts val="1320"/>
              </a:spcBef>
            </a:pPr>
            <a:r>
              <a:rPr sz="1500">
                <a:latin typeface="SimSun"/>
                <a:cs typeface="SimSun"/>
              </a:rPr>
              <a:t>），高校毕业生等青年就业基本稳定、持续好转。</a:t>
            </a:r>
          </a:p>
          <a:p>
            <a:pPr marL="393700" marR="3910329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A.1044万人  B.1144万人  C.1244万人  D.1344万人</a:t>
            </a: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C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pPr marL="38100">
                <a:lnSpc>
                  <a:spcPct val="100000"/>
                </a:lnSpc>
              </a:pPr>
              <a:t>2</a:t>
            </a:fld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30300" y="979271"/>
            <a:ext cx="5264150" cy="8575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93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SimSun"/>
                <a:cs typeface="SimSun"/>
              </a:rPr>
              <a:t>3.1月24日，中国和瑙鲁共和国恢复外交关系。在瑙鲁宣布</a:t>
            </a:r>
            <a:endParaRPr sz="150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1320"/>
              </a:spcBef>
            </a:pPr>
            <a:r>
              <a:rPr sz="1500">
                <a:latin typeface="SimSun"/>
                <a:cs typeface="SimSun"/>
              </a:rPr>
              <a:t>同台当局“断交”后，台当局所谓的“邦交国”仅剩余（）。</a:t>
            </a:r>
            <a:endParaRPr sz="1500">
              <a:latin typeface="SimSun"/>
              <a:cs typeface="SimSun"/>
            </a:endParaRPr>
          </a:p>
          <a:p>
            <a:pPr marL="393700" marR="4291330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A.14个  B.12个  C.10个  D.8个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B</a:t>
            </a:r>
            <a:endParaRPr sz="1500">
              <a:latin typeface="SimSun"/>
              <a:cs typeface="SimSun"/>
            </a:endParaRPr>
          </a:p>
          <a:p>
            <a:pPr marL="12700" marR="5080" indent="381000">
              <a:lnSpc>
                <a:spcPct val="173300"/>
              </a:lnSpc>
              <a:buSzPct val="93333"/>
              <a:buAutoNum type="arabicPeriod" startAt="4"/>
              <a:tabLst>
                <a:tab pos="584835"/>
              </a:tabLst>
            </a:pPr>
            <a:r>
              <a:rPr sz="1500">
                <a:latin typeface="SimSun"/>
                <a:cs typeface="SimSun"/>
              </a:rPr>
              <a:t>我国首个深水高压气田开发项目（）的二期工程取得关 键进展，于近日在深圳建造完工的、用于托举生产平台的导管 架，1月24日乘驳船从深圳赤湾港启航，前往工程所在的南海北 部大陆架西区的琼东南海域。</a:t>
            </a:r>
            <a:endParaRPr sz="1500">
              <a:latin typeface="SimSun"/>
              <a:cs typeface="SimSun"/>
            </a:endParaRPr>
          </a:p>
          <a:p>
            <a:pPr marL="584835" lvl="1" indent="-191135">
              <a:lnSpc>
                <a:spcPct val="100000"/>
              </a:lnSpc>
              <a:spcBef>
                <a:spcPts val="1320"/>
              </a:spcBef>
              <a:buSzPct val="93333"/>
              <a:buAutoNum type="alphaUcPeriod"/>
              <a:tabLst>
                <a:tab pos="584835"/>
              </a:tabLst>
            </a:pPr>
            <a:r>
              <a:rPr sz="1500">
                <a:latin typeface="SimSun"/>
                <a:cs typeface="SimSun"/>
              </a:rPr>
              <a:t>“海洋一号”</a:t>
            </a:r>
            <a:endParaRPr sz="1500">
              <a:latin typeface="SimSun"/>
              <a:cs typeface="SimSun"/>
            </a:endParaRPr>
          </a:p>
          <a:p>
            <a:pPr marL="584835" lvl="1" indent="-191135">
              <a:lnSpc>
                <a:spcPct val="100000"/>
              </a:lnSpc>
              <a:spcBef>
                <a:spcPts val="1320"/>
              </a:spcBef>
              <a:buSzPct val="93333"/>
              <a:buAutoNum type="alphaUcPeriod"/>
              <a:tabLst>
                <a:tab pos="584835"/>
              </a:tabLst>
            </a:pPr>
            <a:r>
              <a:rPr sz="1500">
                <a:latin typeface="SimSun"/>
                <a:cs typeface="SimSun"/>
              </a:rPr>
              <a:t>“深蓝一号”</a:t>
            </a:r>
            <a:endParaRPr sz="1500">
              <a:latin typeface="SimSun"/>
              <a:cs typeface="SimSun"/>
            </a:endParaRPr>
          </a:p>
          <a:p>
            <a:pPr marL="584835" lvl="1" indent="-191135">
              <a:lnSpc>
                <a:spcPct val="100000"/>
              </a:lnSpc>
              <a:spcBef>
                <a:spcPts val="1320"/>
              </a:spcBef>
              <a:buSzPct val="93333"/>
              <a:buAutoNum type="alphaUcPeriod"/>
              <a:tabLst>
                <a:tab pos="584835"/>
              </a:tabLst>
            </a:pPr>
            <a:r>
              <a:rPr sz="1500">
                <a:latin typeface="SimSun"/>
                <a:cs typeface="SimSun"/>
              </a:rPr>
              <a:t>“蓝海一号”</a:t>
            </a:r>
            <a:endParaRPr sz="1500">
              <a:latin typeface="SimSun"/>
              <a:cs typeface="SimSun"/>
            </a:endParaRPr>
          </a:p>
          <a:p>
            <a:pPr marL="584835" lvl="1" indent="-191135">
              <a:lnSpc>
                <a:spcPct val="100000"/>
              </a:lnSpc>
              <a:spcBef>
                <a:spcPts val="1320"/>
              </a:spcBef>
              <a:buSzPct val="93333"/>
              <a:buAutoNum type="alphaUcPeriod"/>
              <a:tabLst>
                <a:tab pos="584835"/>
              </a:tabLst>
            </a:pPr>
            <a:r>
              <a:rPr sz="1500">
                <a:latin typeface="SimSun"/>
                <a:cs typeface="SimSun"/>
              </a:rPr>
              <a:t>“深海一号”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D</a:t>
            </a:r>
            <a:endParaRPr sz="1500">
              <a:latin typeface="SimSun"/>
              <a:cs typeface="SimSun"/>
            </a:endParaRPr>
          </a:p>
          <a:p>
            <a:pPr marL="12700" marR="5080" indent="381000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5.（多选）2024年1月24日是天和核心舱发射入轨1000天。 天和核心舱（）完成交会对接，形成中国空间站“T”字基本构 型。</a:t>
            </a:r>
            <a:endParaRPr sz="1500">
              <a:latin typeface="SimSun"/>
              <a:cs typeface="SimSun"/>
            </a:endParaRPr>
          </a:p>
          <a:p>
            <a:pPr marL="393700" marR="3719829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A.问天实验舱  B.梦天实验舱  C.巡天实验舱</a:t>
            </a:r>
            <a:endParaRPr sz="1500">
              <a:latin typeface="SimSun"/>
              <a:cs typeface="SimSun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pPr marL="38100">
                <a:lnSpc>
                  <a:spcPct val="100000"/>
                </a:lnSpc>
              </a:pPr>
              <a:t>3</a:t>
            </a:fld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pPr marL="38100">
                <a:lnSpc>
                  <a:spcPct val="100000"/>
                </a:lnSpc>
              </a:pPr>
              <a:t>4</a:t>
            </a:fld>
            <a:endParaRPr/>
          </a:p>
        </p:txBody>
      </p:sp>
      <p:sp>
        <p:nvSpPr>
          <p:cNvPr id="2" name="object 2"/>
          <p:cNvSpPr txBox="1"/>
          <p:nvPr/>
        </p:nvSpPr>
        <p:spPr>
          <a:xfrm>
            <a:off x="1130300" y="979271"/>
            <a:ext cx="5264150" cy="778255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93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SimSun"/>
                <a:cs typeface="SimSun"/>
              </a:rPr>
              <a:t>D.望天实验舱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AB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latin typeface="SimSun"/>
                <a:cs typeface="SimSun"/>
              </a:rPr>
              <a:t>6.</a:t>
            </a:r>
            <a:r>
              <a:rPr sz="1500" spc="-60">
                <a:latin typeface="SimSun"/>
                <a:cs typeface="SimSun"/>
              </a:rPr>
              <a:t> </a:t>
            </a:r>
            <a:r>
              <a:rPr sz="1500">
                <a:latin typeface="SimSun"/>
                <a:cs typeface="SimSun"/>
              </a:rPr>
              <a:t>1月1日，世界超高海拔地区最大的风力发电厂——</a:t>
            </a:r>
            <a:endParaRPr sz="1500">
              <a:latin typeface="SimSun"/>
              <a:cs typeface="SimSun"/>
            </a:endParaRPr>
          </a:p>
          <a:p>
            <a:pPr marL="12700" marR="100330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（）100兆瓦风电项目正式投入运行，一年可以向那曲市送电2 亿度，满足23万人一年的用电需求，还能减排二氧化碳20万吨</a:t>
            </a:r>
            <a:endParaRPr sz="150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1320"/>
              </a:spcBef>
            </a:pPr>
            <a:r>
              <a:rPr sz="1500">
                <a:latin typeface="SimSun"/>
                <a:cs typeface="SimSun"/>
              </a:rPr>
              <a:t>。</a:t>
            </a:r>
            <a:endParaRPr sz="1500">
              <a:latin typeface="SimSun"/>
              <a:cs typeface="SimSun"/>
            </a:endParaRPr>
          </a:p>
          <a:p>
            <a:pPr marL="584835" indent="-191135">
              <a:lnSpc>
                <a:spcPct val="100000"/>
              </a:lnSpc>
              <a:spcBef>
                <a:spcPts val="1320"/>
              </a:spcBef>
              <a:buSzPct val="93333"/>
              <a:buAutoNum type="alphaUcPeriod"/>
              <a:tabLst>
                <a:tab pos="584835"/>
              </a:tabLst>
            </a:pPr>
            <a:r>
              <a:rPr sz="1500">
                <a:latin typeface="SimSun"/>
                <a:cs typeface="SimSun"/>
              </a:rPr>
              <a:t>新疆达坂城</a:t>
            </a:r>
            <a:endParaRPr sz="1500">
              <a:latin typeface="SimSun"/>
              <a:cs typeface="SimSun"/>
            </a:endParaRPr>
          </a:p>
          <a:p>
            <a:pPr marL="393700" marR="3148330">
              <a:lnSpc>
                <a:spcPct val="173300"/>
              </a:lnSpc>
              <a:buSzPct val="93333"/>
              <a:buAutoNum type="alphaUcPeriod"/>
              <a:tabLst>
                <a:tab pos="584835"/>
              </a:tabLst>
            </a:pPr>
            <a:r>
              <a:rPr sz="1500">
                <a:latin typeface="SimSun"/>
                <a:cs typeface="SimSun"/>
              </a:rPr>
              <a:t>西藏措美哲古风 </a:t>
            </a:r>
            <a:r>
              <a:rPr sz="1500" spc="5">
                <a:latin typeface="SimSun"/>
                <a:cs typeface="SimSun"/>
              </a:rPr>
              <a:t> </a:t>
            </a:r>
            <a:r>
              <a:rPr sz="1500">
                <a:latin typeface="SimSun"/>
                <a:cs typeface="SimSun"/>
              </a:rPr>
              <a:t>C.青海海西州戈壁滩  D.西藏那曲欧玛亭嘎 </a:t>
            </a: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D</a:t>
            </a:r>
            <a:endParaRPr sz="1500">
              <a:latin typeface="SimSun"/>
              <a:cs typeface="SimSun"/>
            </a:endParaRPr>
          </a:p>
          <a:p>
            <a:pPr marL="12700" marR="5080" indent="381000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7.1月23日12时03分，（）遥三商业运载火箭在我国（）卫 星发射中心发射升空，将搭载的泰景一号03星、泰景二号02星/  04星、泰景三号02星、泰景四号03星等5颗卫星顺利送入预定轨 道，飞行试验任务获得圆满成功。</a:t>
            </a:r>
            <a:endParaRPr sz="1500">
              <a:latin typeface="SimSun"/>
              <a:cs typeface="SimSun"/>
            </a:endParaRPr>
          </a:p>
          <a:p>
            <a:pPr marL="393700" marR="3148330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A.力箭一号；文昌 </a:t>
            </a:r>
            <a:r>
              <a:rPr sz="1500" spc="5">
                <a:latin typeface="SimSun"/>
                <a:cs typeface="SimSun"/>
              </a:rPr>
              <a:t> </a:t>
            </a:r>
            <a:r>
              <a:rPr sz="1500">
                <a:latin typeface="SimSun"/>
                <a:cs typeface="SimSun"/>
              </a:rPr>
              <a:t>B.力箭一号；酒泉 </a:t>
            </a:r>
            <a:r>
              <a:rPr sz="1500" spc="5">
                <a:latin typeface="SimSun"/>
                <a:cs typeface="SimSun"/>
              </a:rPr>
              <a:t> </a:t>
            </a:r>
            <a:r>
              <a:rPr sz="1500">
                <a:latin typeface="SimSun"/>
                <a:cs typeface="SimSun"/>
              </a:rPr>
              <a:t>C.朱雀二号；文昌 </a:t>
            </a:r>
            <a:r>
              <a:rPr sz="1500" spc="5">
                <a:latin typeface="SimSun"/>
                <a:cs typeface="SimSun"/>
              </a:rPr>
              <a:t> </a:t>
            </a:r>
            <a:r>
              <a:rPr sz="1500">
                <a:latin typeface="SimSun"/>
                <a:cs typeface="SimSun"/>
              </a:rPr>
              <a:t>D.双曲线一号；酒泉 </a:t>
            </a: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B</a:t>
            </a:r>
            <a:endParaRPr sz="1500">
              <a:latin typeface="SimSun"/>
              <a:cs typeface="SimSun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pPr marL="38100">
                <a:lnSpc>
                  <a:spcPct val="100000"/>
                </a:lnSpc>
              </a:pPr>
              <a:t>5</a:t>
            </a:fld>
            <a:endParaRPr/>
          </a:p>
        </p:txBody>
      </p:sp>
      <p:sp>
        <p:nvSpPr>
          <p:cNvPr id="2" name="object 2"/>
          <p:cNvSpPr txBox="1"/>
          <p:nvPr/>
        </p:nvSpPr>
        <p:spPr>
          <a:xfrm>
            <a:off x="1130300" y="979271"/>
            <a:ext cx="5264150" cy="8575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93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SimSun"/>
                <a:cs typeface="SimSun"/>
              </a:rPr>
              <a:t>8.国务院新闻办公室1月23日上午举行新闻发布会，介绍20</a:t>
            </a:r>
            <a:endParaRPr sz="1500">
              <a:latin typeface="SimSun"/>
              <a:cs typeface="SimSun"/>
            </a:endParaRPr>
          </a:p>
          <a:p>
            <a:pPr marL="12700" marR="100330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23年农业农村经济运行情况。2023年粮食产量（），再创历史 新高，连续（）稳定在1.3万亿斤以上。</a:t>
            </a:r>
            <a:endParaRPr sz="1500">
              <a:latin typeface="SimSun"/>
              <a:cs typeface="SimSun"/>
            </a:endParaRPr>
          </a:p>
          <a:p>
            <a:pPr marL="393700" marR="3148330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A.13708.2亿斤；9年  B.13708.2亿斤；8年  C.13908.2亿斤；9年  D.13908.2亿斤；8年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C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latin typeface="SimSun"/>
                <a:cs typeface="SimSun"/>
              </a:rPr>
              <a:t>9.《浦东新区综合改革试点实施方案（2023—</a:t>
            </a:r>
            <a:endParaRPr sz="1500">
              <a:latin typeface="SimSun"/>
              <a:cs typeface="SimSun"/>
            </a:endParaRPr>
          </a:p>
          <a:p>
            <a:pPr marL="12700" marR="5080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2027年）》1月22日正式公布。《方案》要求，到（）基本完成 试点任务，制度创新取得突破性进展，高标准市场体系和高水 平开放型经济新体制建设取得显著成效。</a:t>
            </a:r>
            <a:endParaRPr sz="1500">
              <a:latin typeface="SimSun"/>
              <a:cs typeface="SimSun"/>
            </a:endParaRPr>
          </a:p>
          <a:p>
            <a:pPr marL="393700" marR="4100829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A.2025年  B.2027年  C.2030年  D.2035年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B</a:t>
            </a:r>
            <a:endParaRPr sz="1500">
              <a:latin typeface="SimSun"/>
              <a:cs typeface="SimSun"/>
            </a:endParaRPr>
          </a:p>
          <a:p>
            <a:pPr marL="12700" marR="100330" indent="381000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10.（）2023年地区生产总值达13.57万亿元、增长4.8%， 是全国首个突破13万亿元的省份。</a:t>
            </a:r>
            <a:endParaRPr sz="1500">
              <a:latin typeface="SimSun"/>
              <a:cs typeface="SimSun"/>
            </a:endParaRPr>
          </a:p>
          <a:p>
            <a:pPr marL="393700" marR="4100829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A.山东省  B.浙江省  C.江苏省</a:t>
            </a:r>
            <a:endParaRPr sz="1500">
              <a:latin typeface="SimSun"/>
              <a:cs typeface="SimSun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pPr marL="38100">
                <a:lnSpc>
                  <a:spcPct val="100000"/>
                </a:lnSpc>
              </a:pPr>
              <a:t>6</a:t>
            </a:fld>
            <a:endParaRPr/>
          </a:p>
        </p:txBody>
      </p:sp>
      <p:sp>
        <p:nvSpPr>
          <p:cNvPr id="2" name="object 2"/>
          <p:cNvSpPr txBox="1"/>
          <p:nvPr/>
        </p:nvSpPr>
        <p:spPr>
          <a:xfrm>
            <a:off x="1130300" y="979271"/>
            <a:ext cx="5264150" cy="8575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93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SimSun"/>
                <a:cs typeface="SimSun"/>
              </a:rPr>
              <a:t>D.广东省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D</a:t>
            </a:r>
            <a:endParaRPr sz="1500">
              <a:latin typeface="SimSun"/>
              <a:cs typeface="SimSun"/>
            </a:endParaRPr>
          </a:p>
          <a:p>
            <a:pPr marL="12700" marR="5080" indent="381000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11.据海关测算，2023年，我国跨境电商进出口总额（）， 增长15.6%。</a:t>
            </a:r>
            <a:endParaRPr sz="1500">
              <a:latin typeface="SimSun"/>
              <a:cs typeface="SimSun"/>
            </a:endParaRPr>
          </a:p>
          <a:p>
            <a:pPr marL="393700" marR="3719829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A.3.38万亿元  B.2.38万亿元  C.1.83万亿元  D.1.38万亿元 </a:t>
            </a: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B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latin typeface="SimSun"/>
                <a:cs typeface="SimSun"/>
              </a:rPr>
              <a:t>12.（多选）日前，国家发展改革委、国家数据局联合印发</a:t>
            </a:r>
            <a:endParaRPr sz="1500">
              <a:latin typeface="SimSun"/>
              <a:cs typeface="SimSun"/>
            </a:endParaRPr>
          </a:p>
          <a:p>
            <a:pPr marL="12700" marR="100965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《数字经济促进共同富裕实施方案》，《方案》提出，通过数 字化手段促进解决发展不平衡不充分问题，不断缩小（）等方 面差距，推进全体人民共享数字时代发展红利，助力在高质量 发展中实现共同富裕。</a:t>
            </a:r>
            <a:endParaRPr sz="1500">
              <a:latin typeface="SimSun"/>
              <a:cs typeface="SimSun"/>
            </a:endParaRPr>
          </a:p>
          <a:p>
            <a:pPr marL="393700" marR="4291330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A.区域  B.城乡  C.群体</a:t>
            </a:r>
            <a:endParaRPr sz="1500">
              <a:latin typeface="SimSun"/>
              <a:cs typeface="SimSun"/>
            </a:endParaRPr>
          </a:p>
          <a:p>
            <a:pPr marL="393700" marR="3529329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D.基本公共服务 </a:t>
            </a: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ABCD</a:t>
            </a:r>
            <a:endParaRPr sz="1500">
              <a:latin typeface="SimSun"/>
              <a:cs typeface="SimSun"/>
            </a:endParaRPr>
          </a:p>
          <a:p>
            <a:pPr marL="12700" marR="5080" indent="381000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13.据国家邮政局网站消息，2023年，邮政行业寄递业务量 累计完成（），同比增长16.8%。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latin typeface="SimSun"/>
                <a:cs typeface="SimSun"/>
              </a:rPr>
              <a:t>A.1224.8亿件</a:t>
            </a:r>
            <a:endParaRPr sz="1500">
              <a:latin typeface="SimSun"/>
              <a:cs typeface="SimSun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pPr marL="38100">
                <a:lnSpc>
                  <a:spcPct val="100000"/>
                </a:lnSpc>
              </a:pPr>
              <a:t>7</a:t>
            </a:fld>
            <a:endParaRPr/>
          </a:p>
        </p:txBody>
      </p:sp>
      <p:sp>
        <p:nvSpPr>
          <p:cNvPr id="2" name="object 2"/>
          <p:cNvSpPr txBox="1"/>
          <p:nvPr/>
        </p:nvSpPr>
        <p:spPr>
          <a:xfrm>
            <a:off x="1130300" y="979271"/>
            <a:ext cx="5264150" cy="8178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93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SimSun"/>
                <a:cs typeface="SimSun"/>
              </a:rPr>
              <a:t>B.1424.8亿件</a:t>
            </a:r>
            <a:endParaRPr sz="1500">
              <a:latin typeface="SimSun"/>
              <a:cs typeface="SimSun"/>
            </a:endParaRPr>
          </a:p>
          <a:p>
            <a:pPr marL="393700" marR="3719829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C.1624.8亿件  D.2624.8亿件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C</a:t>
            </a:r>
            <a:endParaRPr sz="1500">
              <a:latin typeface="SimSun"/>
              <a:cs typeface="SimSun"/>
            </a:endParaRPr>
          </a:p>
          <a:p>
            <a:pPr marL="12700" marR="5080" indent="381000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14.截至2023年12月31日，（）去年全社会用电量达到8502 亿千瓦时，同比增长8.0%，是全国首个用电量突破8000亿千瓦 时的省份。</a:t>
            </a:r>
            <a:endParaRPr sz="1500">
              <a:latin typeface="SimSun"/>
              <a:cs typeface="SimSun"/>
            </a:endParaRPr>
          </a:p>
          <a:p>
            <a:pPr marL="393700" marR="4291330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A.山东  B.浙江  C.江苏  D.广东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D</a:t>
            </a:r>
            <a:endParaRPr sz="1500">
              <a:latin typeface="SimSun"/>
              <a:cs typeface="SimSun"/>
            </a:endParaRPr>
          </a:p>
          <a:p>
            <a:pPr marL="12700" marR="100965" indent="381000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15.1月20日，我国首台国产场发射透射电子显微镜在（） 正式发布。透射电镜是观测物质超微结构的利器，其分辨能力 可达（）。本次发布打破了国内透射电镜长期全部依赖进口的 局面。</a:t>
            </a:r>
            <a:endParaRPr sz="1500">
              <a:latin typeface="SimSun"/>
              <a:cs typeface="SimSun"/>
            </a:endParaRPr>
          </a:p>
          <a:p>
            <a:pPr marL="393700" marR="2957830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A.浙江杭州；细胞级别  B.浙江杭州；原子级别  C.广东广州；细胞级别  D.广东广州；原子级别 </a:t>
            </a: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D</a:t>
            </a:r>
            <a:endParaRPr sz="1500">
              <a:latin typeface="SimSun"/>
              <a:cs typeface="SimSun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pPr marL="38100">
                <a:lnSpc>
                  <a:spcPct val="100000"/>
                </a:lnSpc>
              </a:pPr>
              <a:t>8</a:t>
            </a:fld>
            <a:endParaRPr/>
          </a:p>
        </p:txBody>
      </p:sp>
      <p:sp>
        <p:nvSpPr>
          <p:cNvPr id="2" name="object 2"/>
          <p:cNvSpPr txBox="1"/>
          <p:nvPr/>
        </p:nvSpPr>
        <p:spPr>
          <a:xfrm>
            <a:off x="1130300" y="979271"/>
            <a:ext cx="5264150" cy="8575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93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SimSun"/>
                <a:cs typeface="SimSun"/>
              </a:rPr>
              <a:t>16.（多选）近日，2023年度中国人居环境奖揭晓，（）3</a:t>
            </a:r>
            <a:endParaRPr sz="150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1320"/>
              </a:spcBef>
            </a:pPr>
            <a:r>
              <a:rPr sz="1500">
                <a:latin typeface="SimSun"/>
                <a:cs typeface="SimSun"/>
              </a:rPr>
              <a:t>座城市，获评中国人居环境奖综合奖。</a:t>
            </a:r>
            <a:endParaRPr sz="1500">
              <a:latin typeface="SimSun"/>
              <a:cs typeface="SimSun"/>
            </a:endParaRPr>
          </a:p>
          <a:p>
            <a:pPr marL="393700" marR="3719829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A.湖北宜昌 </a:t>
            </a:r>
            <a:r>
              <a:rPr sz="1500" spc="5">
                <a:latin typeface="SimSun"/>
                <a:cs typeface="SimSun"/>
              </a:rPr>
              <a:t> </a:t>
            </a:r>
            <a:r>
              <a:rPr sz="1500">
                <a:latin typeface="SimSun"/>
                <a:cs typeface="SimSun"/>
              </a:rPr>
              <a:t>B.河北秦皇岛  C.广西桂林 </a:t>
            </a:r>
            <a:r>
              <a:rPr sz="1500" spc="5">
                <a:latin typeface="SimSun"/>
                <a:cs typeface="SimSun"/>
              </a:rPr>
              <a:t> </a:t>
            </a:r>
            <a:r>
              <a:rPr sz="1500">
                <a:latin typeface="SimSun"/>
                <a:cs typeface="SimSun"/>
              </a:rPr>
              <a:t>D.江苏苏州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ABC</a:t>
            </a:r>
            <a:endParaRPr sz="1500">
              <a:latin typeface="SimSun"/>
              <a:cs typeface="SimSun"/>
            </a:endParaRPr>
          </a:p>
          <a:p>
            <a:pPr marL="12700" marR="5080" indent="381000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17.工业和信息化部最新数据显示，截至2023年底，我国已 累计建成5G基站（），具备千兆网络服务能力的端口达2302万 个。全国行政村通5G比例超过（）。</a:t>
            </a:r>
            <a:endParaRPr sz="1500">
              <a:latin typeface="SimSun"/>
              <a:cs typeface="SimSun"/>
            </a:endParaRPr>
          </a:p>
          <a:p>
            <a:pPr marL="393700" marR="3338829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A.337.7万个；80%  B.337.7万个；70%  C.237.7万个；80%  D.237.7万个；70%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A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latin typeface="SimSun"/>
                <a:cs typeface="SimSun"/>
              </a:rPr>
              <a:t>18.1月20日，日本小型登月探测器SLIM成功着陆月球表面</a:t>
            </a:r>
            <a:endParaRPr sz="1500">
              <a:latin typeface="SimSun"/>
              <a:cs typeface="SimSun"/>
            </a:endParaRPr>
          </a:p>
          <a:p>
            <a:pPr marL="12700" marR="100965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。这是日本探测器首次在月球表面成功着陆。这一成功使得日 本成为（）实现在月球表面着陆的国家。</a:t>
            </a:r>
            <a:endParaRPr sz="1500">
              <a:latin typeface="SimSun"/>
              <a:cs typeface="SimSun"/>
            </a:endParaRPr>
          </a:p>
          <a:p>
            <a:pPr marL="393700" marR="4100829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A.第三个  B.第四个  C.第五个  D.第六个</a:t>
            </a:r>
            <a:endParaRPr sz="1500">
              <a:latin typeface="SimSun"/>
              <a:cs typeface="SimSun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pPr marL="38100">
                <a:lnSpc>
                  <a:spcPct val="100000"/>
                </a:lnSpc>
              </a:pPr>
              <a:t>9</a:t>
            </a:fld>
            <a:endParaRPr/>
          </a:p>
        </p:txBody>
      </p:sp>
      <p:sp>
        <p:nvSpPr>
          <p:cNvPr id="2" name="object 2"/>
          <p:cNvSpPr txBox="1"/>
          <p:nvPr/>
        </p:nvSpPr>
        <p:spPr>
          <a:xfrm>
            <a:off x="1130300" y="979271"/>
            <a:ext cx="5264150" cy="8178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93700">
              <a:lnSpc>
                <a:spcPct val="100000"/>
              </a:lnSpc>
              <a:spcBef>
                <a:spcPts val="100"/>
              </a:spcBef>
            </a:pP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C</a:t>
            </a:r>
            <a:endParaRPr sz="1500">
              <a:latin typeface="SimSun"/>
              <a:cs typeface="SimSun"/>
            </a:endParaRPr>
          </a:p>
          <a:p>
            <a:pPr marL="12700" marR="100965" indent="381000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19.1月19日上午，我国最新海岸带综合调查船（）在烟台 正式交付，该船也是自然资源部中国地质调查局的首艘海岸带 综合调查船。</a:t>
            </a:r>
            <a:endParaRPr sz="1500">
              <a:latin typeface="SimSun"/>
              <a:cs typeface="SimSun"/>
            </a:endParaRPr>
          </a:p>
          <a:p>
            <a:pPr marL="393700" marR="2957830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A.“海洋地质十七号”  B.“海洋地质十五号”  C.“海洋综合十七号”  D.“海洋综合十五号” </a:t>
            </a: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A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latin typeface="SimSun"/>
                <a:cs typeface="SimSun"/>
              </a:rPr>
              <a:t>20.1月19日，从国家能源局获悉：2023年全社会用电量（</a:t>
            </a:r>
            <a:endParaRPr sz="1500">
              <a:latin typeface="SimSun"/>
              <a:cs typeface="SimSun"/>
            </a:endParaRPr>
          </a:p>
          <a:p>
            <a:pPr marL="393700" marR="3434079" indent="-381000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），同比增长6.7%。 A.62241亿千瓦时  B.72241亿千瓦时  C.82241亿千瓦时  D.92241亿千瓦时 </a:t>
            </a: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D</a:t>
            </a:r>
            <a:endParaRPr sz="1500">
              <a:latin typeface="SimSun"/>
              <a:cs typeface="SimSun"/>
            </a:endParaRPr>
          </a:p>
          <a:p>
            <a:pPr marL="12700" marR="5080" indent="381000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21.（多选）日前，国务院印发《关于进一步优化政务服务 提升行政效能推动“高效办成一件事”的指导意见》，《指导 意见》指出，把“高效办成一件事”作为优化政务服务、提升 行政效能的重要抓手，加强整体设计，推动模式创新，注重改 革引领和数字赋能双轮驱动，统筹发展和安全，推动线上线下</a:t>
            </a:r>
            <a:endParaRPr sz="1500">
              <a:latin typeface="SimSun"/>
              <a:cs typeface="SimSun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pPr marL="38100">
                <a:lnSpc>
                  <a:spcPct val="100000"/>
                </a:lnSpc>
              </a:pPr>
              <a:t>10</a:t>
            </a:fld>
            <a:endParaRPr/>
          </a:p>
        </p:txBody>
      </p:sp>
      <p:sp>
        <p:nvSpPr>
          <p:cNvPr id="2" name="object 2"/>
          <p:cNvSpPr txBox="1"/>
          <p:nvPr/>
        </p:nvSpPr>
        <p:spPr>
          <a:xfrm>
            <a:off x="1130300" y="979271"/>
            <a:ext cx="5264150" cy="8575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SimSun"/>
                <a:cs typeface="SimSun"/>
              </a:rPr>
              <a:t>融合发展，实现（），最大限度利企便民，激发经济社会发展</a:t>
            </a:r>
            <a:endParaRPr sz="150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1320"/>
              </a:spcBef>
            </a:pPr>
            <a:r>
              <a:rPr sz="1500">
                <a:latin typeface="SimSun"/>
                <a:cs typeface="SimSun"/>
              </a:rPr>
              <a:t>内生动力。</a:t>
            </a:r>
            <a:endParaRPr sz="1500">
              <a:latin typeface="SimSun"/>
              <a:cs typeface="SimSun"/>
            </a:endParaRPr>
          </a:p>
          <a:p>
            <a:pPr marL="393700" marR="3338829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A.办事方式多元化  B.办事流程最优化  C.办事材料最简化  D.办事成本最小化 </a:t>
            </a: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ABCD</a:t>
            </a:r>
            <a:endParaRPr sz="1500">
              <a:latin typeface="SimSun"/>
              <a:cs typeface="SimSun"/>
            </a:endParaRPr>
          </a:p>
          <a:p>
            <a:pPr marL="12700" marR="5080" indent="381000">
              <a:lnSpc>
                <a:spcPct val="173300"/>
              </a:lnSpc>
              <a:buSzPct val="93333"/>
              <a:buAutoNum type="arabicPeriod" startAt="22"/>
              <a:tabLst>
                <a:tab pos="680085"/>
              </a:tabLst>
            </a:pPr>
            <a:r>
              <a:rPr sz="1500">
                <a:latin typeface="SimSun"/>
                <a:cs typeface="SimSun"/>
              </a:rPr>
              <a:t>国家卫生健康委办公厅等八部门近日发布《关于全面开 展健康家庭建设的通知》。《通知》提出，到2025年，全国居 民健康素养水平不低于（）；到2030年，全国居民健康素养水 平不低于（）。</a:t>
            </a:r>
            <a:endParaRPr sz="1500">
              <a:latin typeface="SimSun"/>
              <a:cs typeface="SimSun"/>
            </a:endParaRPr>
          </a:p>
          <a:p>
            <a:pPr marL="393700" marR="3910329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A.20%；25%  B.20%；30%  C.25%；30%  D.25%；35%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C</a:t>
            </a:r>
            <a:endParaRPr sz="1500">
              <a:latin typeface="SimSun"/>
              <a:cs typeface="SimSun"/>
            </a:endParaRPr>
          </a:p>
          <a:p>
            <a:pPr marL="12700" marR="100330" indent="381000">
              <a:lnSpc>
                <a:spcPct val="173300"/>
              </a:lnSpc>
              <a:buSzPct val="93333"/>
              <a:buAutoNum type="arabicPeriod" startAt="23"/>
              <a:tabLst>
                <a:tab pos="680085"/>
              </a:tabLst>
            </a:pPr>
            <a:r>
              <a:rPr sz="1500">
                <a:latin typeface="SimSun"/>
                <a:cs typeface="SimSun"/>
              </a:rPr>
              <a:t>商务部1月19日发布的数据显示，2023年，我国网上零 售额（），增长11%，连续11年成为全球（）网络零售市场。</a:t>
            </a:r>
            <a:endParaRPr sz="1500">
              <a:latin typeface="SimSun"/>
              <a:cs typeface="SimSun"/>
            </a:endParaRPr>
          </a:p>
          <a:p>
            <a:pPr marL="393700" marR="2862580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A.15.42万亿元；第一大  B.15.42万亿元；第二大  C.14.42万亿元；第一大  D.14.42万亿元；第二大</a:t>
            </a:r>
            <a:endParaRPr sz="1500">
              <a:latin typeface="SimSun"/>
              <a:cs typeface="SimSun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pPr marL="38100">
                <a:lnSpc>
                  <a:spcPct val="100000"/>
                </a:lnSpc>
              </a:pPr>
              <a:t>11</a:t>
            </a:fld>
            <a:endParaRPr/>
          </a:p>
        </p:txBody>
      </p:sp>
      <p:sp>
        <p:nvSpPr>
          <p:cNvPr id="2" name="object 2"/>
          <p:cNvSpPr txBox="1"/>
          <p:nvPr/>
        </p:nvSpPr>
        <p:spPr>
          <a:xfrm>
            <a:off x="1130300" y="979271"/>
            <a:ext cx="5264150" cy="8575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93700">
              <a:lnSpc>
                <a:spcPct val="100000"/>
              </a:lnSpc>
              <a:spcBef>
                <a:spcPts val="100"/>
              </a:spcBef>
            </a:pP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A</a:t>
            </a:r>
            <a:endParaRPr sz="1500">
              <a:latin typeface="SimSun"/>
              <a:cs typeface="SimSun"/>
            </a:endParaRPr>
          </a:p>
          <a:p>
            <a:pPr marL="12700" marR="100330" indent="381000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24.1月19日，（）可重复使用火箭垂直返回技术在我国酒 泉卫星发射中心完成首次飞行试验。</a:t>
            </a:r>
            <a:endParaRPr sz="1500">
              <a:latin typeface="SimSun"/>
              <a:cs typeface="SimSun"/>
            </a:endParaRPr>
          </a:p>
          <a:p>
            <a:pPr marL="393700" marR="3719829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A.天龙二号 </a:t>
            </a:r>
            <a:r>
              <a:rPr sz="1500" spc="5">
                <a:latin typeface="SimSun"/>
                <a:cs typeface="SimSun"/>
              </a:rPr>
              <a:t> </a:t>
            </a:r>
            <a:r>
              <a:rPr sz="1500">
                <a:latin typeface="SimSun"/>
                <a:cs typeface="SimSun"/>
              </a:rPr>
              <a:t>B.朱雀二号 </a:t>
            </a:r>
            <a:r>
              <a:rPr sz="1500" spc="5">
                <a:latin typeface="SimSun"/>
                <a:cs typeface="SimSun"/>
              </a:rPr>
              <a:t> </a:t>
            </a:r>
            <a:r>
              <a:rPr sz="1500">
                <a:latin typeface="SimSun"/>
                <a:cs typeface="SimSun"/>
              </a:rPr>
              <a:t>C.朱雀三号 </a:t>
            </a:r>
            <a:r>
              <a:rPr sz="1500" spc="5">
                <a:latin typeface="SimSun"/>
                <a:cs typeface="SimSun"/>
              </a:rPr>
              <a:t> </a:t>
            </a:r>
            <a:r>
              <a:rPr sz="1500">
                <a:latin typeface="SimSun"/>
                <a:cs typeface="SimSun"/>
              </a:rPr>
              <a:t>D.谷神星一号 </a:t>
            </a: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C </a:t>
            </a:r>
            <a:r>
              <a:rPr sz="1500" spc="-735">
                <a:latin typeface="SimSun"/>
                <a:cs typeface="SimSun"/>
              </a:rPr>
              <a:t> </a:t>
            </a:r>
            <a:r>
              <a:rPr sz="1500">
                <a:latin typeface="SimSun"/>
                <a:cs typeface="SimSun"/>
              </a:rPr>
              <a:t>25.1月19日</a:t>
            </a:r>
            <a:endParaRPr sz="1500">
              <a:latin typeface="SimSun"/>
              <a:cs typeface="SimSun"/>
            </a:endParaRPr>
          </a:p>
          <a:p>
            <a:pPr marL="12700" marR="100965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，“国家工程师奖”表彰大会在人民大会堂隆重举行。81名个 人获颁奖章和证书，50个团队获颁奖牌。（）奖章是我国工程 师领域的最高荣誉勋章。</a:t>
            </a:r>
            <a:endParaRPr sz="1500">
              <a:latin typeface="SimSun"/>
              <a:cs typeface="SimSun"/>
            </a:endParaRPr>
          </a:p>
          <a:p>
            <a:pPr marL="393700" marR="2957830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A.“国家杰出工程师”  B.“国家非凡工程师”  C.“国家卓然工程师”  D.“国家卓越工程师” </a:t>
            </a: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D</a:t>
            </a:r>
            <a:endParaRPr sz="1500">
              <a:latin typeface="SimSun"/>
              <a:cs typeface="SimSun"/>
            </a:endParaRPr>
          </a:p>
          <a:p>
            <a:pPr marL="12700" marR="5080" indent="381000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26.十四届全国人大常委会第七次会议12月29日表决通过《 粮食安全保障法》，自（）起施行。</a:t>
            </a:r>
            <a:endParaRPr sz="1500">
              <a:latin typeface="SimSun"/>
              <a:cs typeface="SimSun"/>
            </a:endParaRPr>
          </a:p>
          <a:p>
            <a:pPr marL="393700" marR="3529329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A.2024年1月1日  B.2024年2月1日  C.2024年4月1日</a:t>
            </a:r>
            <a:endParaRPr sz="1500">
              <a:latin typeface="SimSun"/>
              <a:cs typeface="SimSun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pPr marL="38100">
                <a:lnSpc>
                  <a:spcPct val="100000"/>
                </a:lnSpc>
              </a:pPr>
              <a:t>12</a:t>
            </a:fld>
            <a:endParaRPr/>
          </a:p>
        </p:txBody>
      </p:sp>
      <p:sp>
        <p:nvSpPr>
          <p:cNvPr id="2" name="object 2"/>
          <p:cNvSpPr txBox="1"/>
          <p:nvPr/>
        </p:nvSpPr>
        <p:spPr>
          <a:xfrm>
            <a:off x="1130300" y="979271"/>
            <a:ext cx="5264150" cy="8575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93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SimSun"/>
                <a:cs typeface="SimSun"/>
              </a:rPr>
              <a:t>D.2024年6月1日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D</a:t>
            </a:r>
            <a:endParaRPr sz="1500">
              <a:latin typeface="SimSun"/>
              <a:cs typeface="SimSun"/>
            </a:endParaRPr>
          </a:p>
          <a:p>
            <a:pPr marL="12700" marR="100965" indent="381000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27.1月19日，自然资源部中国地质调查局发布消息，我国 在河南一个稀土矿中发现的一种新矿物正式通过国际矿物学会 审批，并被命名为（）。这种新矿物，在新材料等领域具有重 要的科学价值。</a:t>
            </a:r>
            <a:endParaRPr sz="1500">
              <a:latin typeface="SimSun"/>
              <a:cs typeface="SimSun"/>
            </a:endParaRPr>
          </a:p>
          <a:p>
            <a:pPr marL="393700" marR="3910329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A.张培善石  B.倪培石 </a:t>
            </a:r>
            <a:r>
              <a:rPr sz="1500" spc="5">
                <a:latin typeface="SimSun"/>
                <a:cs typeface="SimSun"/>
              </a:rPr>
              <a:t> </a:t>
            </a:r>
            <a:r>
              <a:rPr sz="1500">
                <a:latin typeface="SimSun"/>
                <a:cs typeface="SimSun"/>
              </a:rPr>
              <a:t>C.锰方硼石  D.铌包头矿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B</a:t>
            </a:r>
            <a:endParaRPr sz="1500">
              <a:latin typeface="SimSun"/>
              <a:cs typeface="SimSun"/>
            </a:endParaRPr>
          </a:p>
          <a:p>
            <a:pPr marL="12700" marR="100330" indent="381000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28.1月17日22时27分，搭载（）货运飞船的长征七号遥八 运载火箭，在我国（）航天发射场点火发射。</a:t>
            </a:r>
            <a:endParaRPr sz="1500">
              <a:latin typeface="SimSun"/>
              <a:cs typeface="SimSun"/>
            </a:endParaRPr>
          </a:p>
          <a:p>
            <a:pPr marL="393700" marR="3338829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A.天舟七号；文昌  B.天舟七号；酒泉  C.天舟六号；文昌  D.天舟五号；酒泉 </a:t>
            </a: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A</a:t>
            </a:r>
            <a:endParaRPr sz="1500">
              <a:latin typeface="SimSun"/>
              <a:cs typeface="SimSun"/>
            </a:endParaRPr>
          </a:p>
          <a:p>
            <a:pPr marL="12700" marR="5080" indent="381000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29.截至2023年底，脱贫地区农副产品网络销售平台（）累 计销售额突破500亿元。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latin typeface="SimSun"/>
                <a:cs typeface="SimSun"/>
              </a:rPr>
              <a:t>A.“632平台”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latin typeface="SimSun"/>
                <a:cs typeface="SimSun"/>
              </a:rPr>
              <a:t>B.“732平台”</a:t>
            </a:r>
            <a:endParaRPr sz="1500">
              <a:latin typeface="SimSun"/>
              <a:cs typeface="SimSun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pPr marL="38100">
                <a:lnSpc>
                  <a:spcPct val="100000"/>
                </a:lnSpc>
              </a:pPr>
              <a:t>13</a:t>
            </a:fld>
            <a:endParaRPr/>
          </a:p>
        </p:txBody>
      </p:sp>
      <p:sp>
        <p:nvSpPr>
          <p:cNvPr id="2" name="object 2"/>
          <p:cNvSpPr txBox="1"/>
          <p:nvPr/>
        </p:nvSpPr>
        <p:spPr>
          <a:xfrm>
            <a:off x="1130300" y="979271"/>
            <a:ext cx="5264150" cy="8575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93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SimSun"/>
                <a:cs typeface="SimSun"/>
              </a:rPr>
              <a:t>C.“832平台”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latin typeface="SimSun"/>
                <a:cs typeface="SimSun"/>
              </a:rPr>
              <a:t>D.“932平台”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C</a:t>
            </a:r>
            <a:endParaRPr sz="1500">
              <a:latin typeface="SimSun"/>
              <a:cs typeface="SimSun"/>
            </a:endParaRPr>
          </a:p>
          <a:p>
            <a:pPr marL="12700" marR="5080" indent="381000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30.（多选）近日，国务院办公厅印发《关于发展银发经济 增进老年人福祉的意见》，银发经济是向老年人提供产品或服 务，以及为老龄阶段做准备等一系列经济活动的总和，涉及面 广、产业链长、业态多元、潜力巨大。为积极应对人口老龄化</a:t>
            </a:r>
            <a:endParaRPr sz="1500">
              <a:latin typeface="SimSun"/>
              <a:cs typeface="SimSun"/>
            </a:endParaRPr>
          </a:p>
          <a:p>
            <a:pPr marL="12700" marR="100965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，促进事业产业协同，加快银发经济（）发展，培育高精尖产 品和高品质服务模式，让老年人共享发展成果、安享幸福晚年</a:t>
            </a:r>
            <a:endParaRPr sz="150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1320"/>
              </a:spcBef>
            </a:pPr>
            <a:r>
              <a:rPr sz="1500">
                <a:latin typeface="SimSun"/>
                <a:cs typeface="SimSun"/>
              </a:rPr>
              <a:t>。</a:t>
            </a:r>
            <a:endParaRPr sz="1500">
              <a:latin typeface="SimSun"/>
              <a:cs typeface="SimSun"/>
            </a:endParaRPr>
          </a:p>
          <a:p>
            <a:pPr marL="393700" marR="4100829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A.规模化  B.标准化  C.集群化  D.品牌化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ABCD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latin typeface="SimSun"/>
                <a:cs typeface="SimSun"/>
              </a:rPr>
              <a:t>31.《社会组织名称管理办法》近日公布，将自（）起施行</a:t>
            </a:r>
            <a:endParaRPr sz="150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1320"/>
              </a:spcBef>
            </a:pPr>
            <a:r>
              <a:rPr sz="1500">
                <a:latin typeface="SimSun"/>
                <a:cs typeface="SimSun"/>
              </a:rPr>
              <a:t>。办法首次对社会组织名称进行统一规定。</a:t>
            </a:r>
            <a:endParaRPr sz="1500">
              <a:latin typeface="SimSun"/>
              <a:cs typeface="SimSun"/>
            </a:endParaRPr>
          </a:p>
          <a:p>
            <a:pPr marL="393700" marR="3529329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A.2024年3月1日  B.2024年5月1日  C.2024年6月1日  D.2024年7月1日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B</a:t>
            </a:r>
            <a:endParaRPr sz="1500">
              <a:latin typeface="SimSun"/>
              <a:cs typeface="SimSun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pPr marL="38100">
                <a:lnSpc>
                  <a:spcPct val="100000"/>
                </a:lnSpc>
              </a:pPr>
              <a:t>14</a:t>
            </a:fld>
            <a:endParaRPr/>
          </a:p>
        </p:txBody>
      </p:sp>
      <p:sp>
        <p:nvSpPr>
          <p:cNvPr id="2" name="object 2"/>
          <p:cNvSpPr txBox="1"/>
          <p:nvPr/>
        </p:nvSpPr>
        <p:spPr>
          <a:xfrm>
            <a:off x="1130300" y="979271"/>
            <a:ext cx="5168900" cy="86023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0085" indent="-286385">
              <a:lnSpc>
                <a:spcPct val="100000"/>
              </a:lnSpc>
              <a:spcBef>
                <a:spcPts val="100"/>
              </a:spcBef>
              <a:buSzPct val="93333"/>
              <a:buAutoNum type="arabicPeriod" startAt="32"/>
              <a:tabLst>
                <a:tab pos="680085"/>
              </a:tabLst>
            </a:pPr>
            <a:r>
              <a:rPr sz="1500">
                <a:latin typeface="SimSun"/>
                <a:cs typeface="SimSun"/>
              </a:rPr>
              <a:t>生态环境部1月18日发布《中国生物多样性保护战略与</a:t>
            </a:r>
            <a:endParaRPr sz="150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1320"/>
              </a:spcBef>
            </a:pPr>
            <a:r>
              <a:rPr sz="1500">
                <a:latin typeface="SimSun"/>
                <a:cs typeface="SimSun"/>
              </a:rPr>
              <a:t>行动计划（2023—</a:t>
            </a:r>
            <a:endParaRPr sz="1500">
              <a:latin typeface="SimSun"/>
              <a:cs typeface="SimSun"/>
            </a:endParaRPr>
          </a:p>
          <a:p>
            <a:pPr marL="12700" marR="5080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2030年）》，行动计划提出，到2030年，至少（）的陆地、内 陆水域、沿海和海洋退化生态系统得到有效恢复，以国家公园 为主体的自然保护地面积占陆域国土面积的（）左右。</a:t>
            </a:r>
            <a:endParaRPr sz="1500">
              <a:latin typeface="SimSun"/>
              <a:cs typeface="SimSun"/>
            </a:endParaRPr>
          </a:p>
          <a:p>
            <a:pPr marL="393700" marR="3815079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A.20%；15%  B.20%；18%  C.30%；15%  D.30%；18%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D</a:t>
            </a:r>
            <a:endParaRPr sz="1500">
              <a:latin typeface="SimSun"/>
              <a:cs typeface="SimSun"/>
            </a:endParaRPr>
          </a:p>
          <a:p>
            <a:pPr marL="12700" marR="5080" indent="381000" algn="just">
              <a:lnSpc>
                <a:spcPct val="173300"/>
              </a:lnSpc>
              <a:buSzPct val="93333"/>
              <a:buAutoNum type="arabicPeriod" startAt="33"/>
              <a:tabLst>
                <a:tab pos="680085"/>
              </a:tabLst>
            </a:pPr>
            <a:r>
              <a:rPr sz="1500">
                <a:latin typeface="SimSun"/>
                <a:cs typeface="SimSun"/>
              </a:rPr>
              <a:t>当地时间1月16日上午，国务院总理李强在达沃斯国际 会议中心出席世界经济论坛2024年年会并发表特别致辞。李强 就重建信任、加强合作、推动世界经济复苏提出几点建议：（</a:t>
            </a:r>
            <a:endParaRPr sz="150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1320"/>
              </a:spcBef>
            </a:pPr>
            <a:r>
              <a:rPr sz="1500">
                <a:latin typeface="SimSun"/>
                <a:cs typeface="SimSun"/>
              </a:rPr>
              <a:t>）。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latin typeface="SimSun"/>
                <a:cs typeface="SimSun"/>
              </a:rPr>
              <a:t>①加强宏观经济政策协调，更好汇聚世界经济增长的合力</a:t>
            </a:r>
            <a:endParaRPr sz="1500">
              <a:latin typeface="SimSun"/>
              <a:cs typeface="SimSun"/>
            </a:endParaRPr>
          </a:p>
          <a:p>
            <a:pPr marL="12700" marR="5080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；②加强国际产业分工协作，切实维护全球产业链供应链稳定 畅通；③加强国际科技交流合作，让技术变革更好惠及人类；</a:t>
            </a:r>
            <a:endParaRPr sz="1500">
              <a:latin typeface="SimSun"/>
              <a:cs typeface="SimSun"/>
            </a:endParaRPr>
          </a:p>
          <a:p>
            <a:pPr marL="12700" marR="5080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④加强绿色发展合作，积极应对全球气候变化；⑤加强南北合 作、南南合作，着力建设普惠包容的世界经济</a:t>
            </a:r>
            <a:endParaRPr sz="1500">
              <a:latin typeface="SimSun"/>
              <a:cs typeface="SimSun"/>
            </a:endParaRPr>
          </a:p>
          <a:p>
            <a:pPr marL="393700" marR="3815079">
              <a:lnSpc>
                <a:spcPct val="173300"/>
              </a:lnSpc>
              <a:spcBef>
                <a:spcPts val="215"/>
              </a:spcBef>
            </a:pPr>
            <a:r>
              <a:rPr sz="1500">
                <a:latin typeface="SimSun"/>
                <a:cs typeface="SimSun"/>
              </a:rPr>
              <a:t>A.③④⑤ </a:t>
            </a:r>
            <a:r>
              <a:rPr sz="1500" spc="5">
                <a:latin typeface="SimSun"/>
                <a:cs typeface="SimSun"/>
              </a:rPr>
              <a:t> </a:t>
            </a:r>
            <a:r>
              <a:rPr sz="1500">
                <a:latin typeface="SimSun"/>
                <a:cs typeface="SimSun"/>
              </a:rPr>
              <a:t>B.①②③⑤  C.①②③④</a:t>
            </a:r>
            <a:endParaRPr sz="1500">
              <a:latin typeface="SimSun"/>
              <a:cs typeface="SimSun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pPr marL="38100">
                <a:lnSpc>
                  <a:spcPct val="100000"/>
                </a:lnSpc>
              </a:pPr>
              <a:t>15</a:t>
            </a:fld>
            <a:endParaRPr/>
          </a:p>
        </p:txBody>
      </p:sp>
      <p:sp>
        <p:nvSpPr>
          <p:cNvPr id="2" name="object 2"/>
          <p:cNvSpPr txBox="1"/>
          <p:nvPr/>
        </p:nvSpPr>
        <p:spPr>
          <a:xfrm>
            <a:off x="1130300" y="1006055"/>
            <a:ext cx="5264150" cy="85483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93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SimSun"/>
                <a:cs typeface="SimSun"/>
              </a:rPr>
              <a:t>D.①②③④⑤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110"/>
              </a:spcBef>
            </a:pP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D</a:t>
            </a:r>
            <a:endParaRPr sz="1500">
              <a:latin typeface="SimSun"/>
              <a:cs typeface="SimSun"/>
            </a:endParaRPr>
          </a:p>
          <a:p>
            <a:pPr marL="12700" marR="5080" indent="381000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34.1月16日，《（）职业教育产教融合促进条例》表决通 过了，这是全国首部有关职业教育产教融合的地方性法规，自2  024年3月1日起施行。</a:t>
            </a:r>
            <a:endParaRPr sz="1500">
              <a:latin typeface="SimSun"/>
              <a:cs typeface="SimSun"/>
            </a:endParaRPr>
          </a:p>
          <a:p>
            <a:pPr marL="393700" marR="4100829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A.天津市  B.北京市  C.深圳市  D.苏州市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A</a:t>
            </a:r>
            <a:endParaRPr sz="1500">
              <a:latin typeface="SimSun"/>
              <a:cs typeface="SimSun"/>
            </a:endParaRPr>
          </a:p>
          <a:p>
            <a:pPr marL="12700" marR="5080" indent="381000">
              <a:lnSpc>
                <a:spcPct val="173300"/>
              </a:lnSpc>
              <a:buSzPct val="93333"/>
              <a:buAutoNum type="arabicPeriod" startAt="35"/>
              <a:tabLst>
                <a:tab pos="680085"/>
              </a:tabLst>
            </a:pPr>
            <a:r>
              <a:rPr sz="1500">
                <a:latin typeface="SimSun"/>
                <a:cs typeface="SimSun"/>
              </a:rPr>
              <a:t>国家统计局1月17日公布数据显示，初步核算，2023年 全年国内生产总值（GDP）（），按不变价格计算，比上年增长</a:t>
            </a:r>
            <a:endParaRPr sz="150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1320"/>
              </a:spcBef>
            </a:pPr>
            <a:r>
              <a:rPr sz="1500">
                <a:latin typeface="SimSun"/>
                <a:cs typeface="SimSun"/>
              </a:rPr>
              <a:t>（）。</a:t>
            </a:r>
            <a:endParaRPr sz="1500">
              <a:latin typeface="SimSun"/>
              <a:cs typeface="SimSun"/>
            </a:endParaRPr>
          </a:p>
          <a:p>
            <a:pPr marL="393700" marR="3053080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A.1160582亿元；5.2%  B.1160582亿元；4.2%  C.1260582亿元；5.2%  D.1260582亿元；4.2%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C</a:t>
            </a:r>
            <a:endParaRPr sz="1500">
              <a:latin typeface="SimSun"/>
              <a:cs typeface="SimSun"/>
            </a:endParaRPr>
          </a:p>
          <a:p>
            <a:pPr marL="12700" marR="100330" indent="381000" algn="just">
              <a:lnSpc>
                <a:spcPct val="173300"/>
              </a:lnSpc>
              <a:buSzPct val="93333"/>
              <a:buAutoNum type="arabicPeriod" startAt="36"/>
              <a:tabLst>
                <a:tab pos="680085"/>
              </a:tabLst>
            </a:pPr>
            <a:r>
              <a:rPr sz="1500">
                <a:latin typeface="SimSun"/>
                <a:cs typeface="SimSun"/>
              </a:rPr>
              <a:t>国家统计局1月17日公布数据显示，2023年年末全国人 口（包括31个省、自治区、直辖市和现役军人的人口，不包括 居住在31个省、自治区、直辖市的港澳台居民和外籍人员）（</a:t>
            </a:r>
            <a:endParaRPr sz="150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1320"/>
              </a:spcBef>
            </a:pPr>
            <a:r>
              <a:rPr sz="1500">
                <a:latin typeface="SimSun"/>
                <a:cs typeface="SimSun"/>
              </a:rPr>
              <a:t>），比上年末（）。</a:t>
            </a:r>
            <a:endParaRPr sz="1500">
              <a:latin typeface="SimSun"/>
              <a:cs typeface="SimSun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pPr marL="38100">
                <a:lnSpc>
                  <a:spcPct val="100000"/>
                </a:lnSpc>
              </a:pPr>
              <a:t>16</a:t>
            </a:fld>
            <a:endParaRPr/>
          </a:p>
        </p:txBody>
      </p:sp>
      <p:sp>
        <p:nvSpPr>
          <p:cNvPr id="2" name="object 2"/>
          <p:cNvSpPr txBox="1"/>
          <p:nvPr/>
        </p:nvSpPr>
        <p:spPr>
          <a:xfrm>
            <a:off x="1130300" y="979271"/>
            <a:ext cx="5264150" cy="8178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61085" indent="-667385">
              <a:lnSpc>
                <a:spcPct val="100000"/>
              </a:lnSpc>
              <a:spcBef>
                <a:spcPts val="100"/>
              </a:spcBef>
              <a:buSzPct val="93333"/>
              <a:buAutoNum type="alphaUcPeriod"/>
              <a:tabLst>
                <a:tab pos="1061085"/>
              </a:tabLst>
            </a:pPr>
            <a:r>
              <a:rPr sz="1500">
                <a:latin typeface="SimSun"/>
                <a:cs typeface="SimSun"/>
              </a:rPr>
              <a:t>7万人；增加208万人</a:t>
            </a:r>
            <a:endParaRPr sz="1500">
              <a:latin typeface="SimSun"/>
              <a:cs typeface="SimSun"/>
            </a:endParaRPr>
          </a:p>
          <a:p>
            <a:pPr marL="393700" marR="2481580" algn="just">
              <a:lnSpc>
                <a:spcPct val="173300"/>
              </a:lnSpc>
              <a:buSzPct val="93333"/>
              <a:buAutoNum type="alphaUcPeriod"/>
              <a:tabLst>
                <a:tab pos="1061085"/>
              </a:tabLst>
            </a:pPr>
            <a:r>
              <a:rPr sz="1500">
                <a:latin typeface="SimSun"/>
                <a:cs typeface="SimSun"/>
              </a:rPr>
              <a:t>7万人；减少208万人  C.140667万人；增加208万人  D.140667万人；减少208万人 </a:t>
            </a: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B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latin typeface="SimSun"/>
                <a:cs typeface="SimSun"/>
              </a:rPr>
              <a:t>37.国家统计局1月17日公布数据显示，居民收入继续增加</a:t>
            </a:r>
            <a:endParaRPr sz="150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1320"/>
              </a:spcBef>
            </a:pPr>
            <a:r>
              <a:rPr sz="1500">
                <a:latin typeface="SimSun"/>
                <a:cs typeface="SimSun"/>
              </a:rPr>
              <a:t>，农村居民收入增速快于城镇。全年全国居民人均可支配收入</a:t>
            </a:r>
            <a:endParaRPr sz="1500">
              <a:latin typeface="SimSun"/>
              <a:cs typeface="SimSun"/>
            </a:endParaRPr>
          </a:p>
          <a:p>
            <a:pPr marL="393700" marR="2767330" indent="-381000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（），比上年名义增长（）。  A.35218元；5.3% </a:t>
            </a:r>
            <a:r>
              <a:rPr sz="1500" spc="5">
                <a:latin typeface="SimSun"/>
                <a:cs typeface="SimSun"/>
              </a:rPr>
              <a:t> </a:t>
            </a:r>
            <a:r>
              <a:rPr sz="1500">
                <a:latin typeface="SimSun"/>
                <a:cs typeface="SimSun"/>
              </a:rPr>
              <a:t>B.35218元；6.3% </a:t>
            </a:r>
            <a:r>
              <a:rPr sz="1500" spc="5">
                <a:latin typeface="SimSun"/>
                <a:cs typeface="SimSun"/>
              </a:rPr>
              <a:t> </a:t>
            </a:r>
            <a:r>
              <a:rPr sz="1500">
                <a:latin typeface="SimSun"/>
                <a:cs typeface="SimSun"/>
              </a:rPr>
              <a:t>C.39218元；5.3% </a:t>
            </a:r>
            <a:r>
              <a:rPr sz="1500" spc="5">
                <a:latin typeface="SimSun"/>
                <a:cs typeface="SimSun"/>
              </a:rPr>
              <a:t> </a:t>
            </a:r>
            <a:r>
              <a:rPr sz="1500">
                <a:latin typeface="SimSun"/>
                <a:cs typeface="SimSun"/>
              </a:rPr>
              <a:t>D.39218元；6.3%</a:t>
            </a:r>
            <a:endParaRPr sz="1500">
              <a:latin typeface="SimSun"/>
              <a:cs typeface="SimSun"/>
            </a:endParaRPr>
          </a:p>
          <a:p>
            <a:pPr marL="393700" marR="5080">
              <a:lnSpc>
                <a:spcPct val="173300"/>
              </a:lnSpc>
            </a:pP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D                                   </a:t>
            </a:r>
            <a:r>
              <a:rPr sz="1500" spc="15">
                <a:latin typeface="SimSun"/>
                <a:cs typeface="SimSun"/>
              </a:rPr>
              <a:t> </a:t>
            </a:r>
            <a:r>
              <a:rPr sz="1500">
                <a:latin typeface="SimSun"/>
                <a:cs typeface="SimSun"/>
              </a:rPr>
              <a:t>38.（多选）日前，全国文物局长会议在北京召开。会议为</a:t>
            </a:r>
            <a:endParaRPr sz="1500">
              <a:latin typeface="SimSun"/>
              <a:cs typeface="SimSun"/>
            </a:endParaRPr>
          </a:p>
          <a:p>
            <a:pPr marL="12700" marR="5080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第一批6处国家文物保护利用示范区授牌。以下属于国家文物保 护利用示范区的有（）。</a:t>
            </a:r>
            <a:endParaRPr sz="1500">
              <a:latin typeface="SimSun"/>
              <a:cs typeface="SimSun"/>
            </a:endParaRPr>
          </a:p>
          <a:p>
            <a:pPr marL="393700" marR="2957830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A.北京海淀三山五园 </a:t>
            </a:r>
            <a:r>
              <a:rPr sz="1500" spc="5">
                <a:latin typeface="SimSun"/>
                <a:cs typeface="SimSun"/>
              </a:rPr>
              <a:t> </a:t>
            </a:r>
            <a:r>
              <a:rPr sz="1500">
                <a:latin typeface="SimSun"/>
                <a:cs typeface="SimSun"/>
              </a:rPr>
              <a:t>B.辽宁旅顺口军民融合  C.江苏苏州文物建筑 </a:t>
            </a:r>
            <a:r>
              <a:rPr sz="1500" spc="5">
                <a:latin typeface="SimSun"/>
                <a:cs typeface="SimSun"/>
              </a:rPr>
              <a:t> </a:t>
            </a:r>
            <a:r>
              <a:rPr sz="1500">
                <a:latin typeface="SimSun"/>
                <a:cs typeface="SimSun"/>
              </a:rPr>
              <a:t>D.四川广汉三星堆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ABCD</a:t>
            </a:r>
            <a:endParaRPr sz="1500">
              <a:latin typeface="SimSun"/>
              <a:cs typeface="SimSun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pPr marL="38100">
                <a:lnSpc>
                  <a:spcPct val="100000"/>
                </a:lnSpc>
              </a:pPr>
              <a:t>17</a:t>
            </a:fld>
            <a:endParaRPr/>
          </a:p>
        </p:txBody>
      </p:sp>
      <p:sp>
        <p:nvSpPr>
          <p:cNvPr id="2" name="object 2"/>
          <p:cNvSpPr txBox="1"/>
          <p:nvPr/>
        </p:nvSpPr>
        <p:spPr>
          <a:xfrm>
            <a:off x="1130300" y="979271"/>
            <a:ext cx="5264150" cy="8575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93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SimSun"/>
                <a:cs typeface="SimSun"/>
              </a:rPr>
              <a:t>39.据中国载人航天工程办公室消息，北京时间2024年1月1</a:t>
            </a:r>
            <a:endParaRPr sz="1500">
              <a:latin typeface="SimSun"/>
              <a:cs typeface="SimSun"/>
            </a:endParaRPr>
          </a:p>
          <a:p>
            <a:pPr marL="12700" marR="5080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5日，天舟七号货运飞船与（）遥八运载火箭组合体垂直转运至 发射区。计划于近日择机实施发射。</a:t>
            </a:r>
            <a:endParaRPr sz="1500">
              <a:latin typeface="SimSun"/>
              <a:cs typeface="SimSun"/>
            </a:endParaRPr>
          </a:p>
          <a:p>
            <a:pPr marL="393700" marR="3815079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A.长征二号 B.长征五号 C.长征七号 D.长征九号 </a:t>
            </a: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C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latin typeface="SimSun"/>
                <a:cs typeface="SimSun"/>
              </a:rPr>
              <a:t>40.海关总署日前数据显示，2023年我国跨境电商进出口达</a:t>
            </a:r>
            <a:endParaRPr sz="1500">
              <a:latin typeface="SimSun"/>
              <a:cs typeface="SimSun"/>
            </a:endParaRPr>
          </a:p>
          <a:p>
            <a:pPr marL="393700" marR="3624579" indent="-381000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（），增长15.6%。  A.3.38万亿元 B.2.38万亿元 C.1.83万亿元 D.1.38万亿元 </a:t>
            </a: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B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latin typeface="SimSun"/>
                <a:cs typeface="SimSun"/>
              </a:rPr>
              <a:t>41.（）将自2024年3月1日起对中国公民实施永久免签政策</a:t>
            </a:r>
            <a:endParaRPr sz="150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1320"/>
              </a:spcBef>
            </a:pPr>
            <a:r>
              <a:rPr sz="1500">
                <a:latin typeface="SimSun"/>
                <a:cs typeface="SimSun"/>
              </a:rPr>
              <a:t>。</a:t>
            </a:r>
            <a:endParaRPr sz="1500">
              <a:latin typeface="SimSun"/>
              <a:cs typeface="SimSun"/>
            </a:endParaRPr>
          </a:p>
          <a:p>
            <a:pPr marL="393700" marR="3719829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A.印度尼西亚  B.俄罗斯</a:t>
            </a:r>
            <a:endParaRPr sz="1500">
              <a:latin typeface="SimSun"/>
              <a:cs typeface="SimSun"/>
            </a:endParaRPr>
          </a:p>
          <a:p>
            <a:pPr marL="393700" marR="4291330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C.南非  D.泰国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D</a:t>
            </a:r>
            <a:endParaRPr sz="1500">
              <a:latin typeface="SimSun"/>
              <a:cs typeface="SimSun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pPr marL="38100">
                <a:lnSpc>
                  <a:spcPct val="100000"/>
                </a:lnSpc>
              </a:pPr>
              <a:t>18</a:t>
            </a:fld>
            <a:endParaRPr/>
          </a:p>
        </p:txBody>
      </p:sp>
      <p:sp>
        <p:nvSpPr>
          <p:cNvPr id="2" name="object 2"/>
          <p:cNvSpPr txBox="1"/>
          <p:nvPr/>
        </p:nvSpPr>
        <p:spPr>
          <a:xfrm>
            <a:off x="1130300" y="979271"/>
            <a:ext cx="5264150" cy="8575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93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SimSun"/>
                <a:cs typeface="SimSun"/>
              </a:rPr>
              <a:t>42.1月1日，国产首艘大型邮轮（）在上海吴淞口国际邮轮</a:t>
            </a:r>
            <a:endParaRPr sz="1500">
              <a:latin typeface="SimSun"/>
              <a:cs typeface="SimSun"/>
            </a:endParaRPr>
          </a:p>
          <a:p>
            <a:pPr marL="393700" marR="3148330" indent="-381000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港正式开启商业首航。 A.“海洋赞礼号” </a:t>
            </a:r>
            <a:r>
              <a:rPr sz="1500" spc="5">
                <a:latin typeface="SimSun"/>
                <a:cs typeface="SimSun"/>
              </a:rPr>
              <a:t> </a:t>
            </a:r>
            <a:r>
              <a:rPr sz="1500">
                <a:latin typeface="SimSun"/>
                <a:cs typeface="SimSun"/>
              </a:rPr>
              <a:t>B.“爱达·魔都号”  C.“海洋绿洲号”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latin typeface="SimSun"/>
                <a:cs typeface="SimSun"/>
              </a:rPr>
              <a:t>D.“新浪漫号”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B</a:t>
            </a:r>
            <a:endParaRPr sz="1500">
              <a:latin typeface="SimSun"/>
              <a:cs typeface="SimSun"/>
            </a:endParaRPr>
          </a:p>
          <a:p>
            <a:pPr marL="12700" marR="5080" indent="381000">
              <a:lnSpc>
                <a:spcPct val="173300"/>
              </a:lnSpc>
              <a:buSzPct val="93333"/>
              <a:buAutoNum type="arabicPeriod" startAt="43"/>
              <a:tabLst>
                <a:tab pos="680085"/>
              </a:tabLst>
            </a:pPr>
            <a:r>
              <a:rPr sz="1500">
                <a:latin typeface="SimSun"/>
                <a:cs typeface="SimSun"/>
              </a:rPr>
              <a:t>国家发展改革委、住房城乡建设部、生态环境部发布《 关于推进污水处理减污降碳协同增效的实施意见》。《意见》 指出，到2025年，污水处理行业减污降碳协同增效取得积极进 展，能效水平和降碳能力持续提升。地级及以上缺水城市再生 水利用率达到（）以上，建成100座能源资源高效循环利用的污 水处理绿色低碳标杆厂。</a:t>
            </a:r>
            <a:endParaRPr sz="1500">
              <a:latin typeface="SimSun"/>
              <a:cs typeface="SimSun"/>
            </a:endParaRPr>
          </a:p>
          <a:p>
            <a:pPr marL="393700" marR="4386580" algn="just">
              <a:lnSpc>
                <a:spcPct val="173300"/>
              </a:lnSpc>
              <a:spcBef>
                <a:spcPts val="210"/>
              </a:spcBef>
            </a:pPr>
            <a:r>
              <a:rPr sz="1500">
                <a:latin typeface="SimSun"/>
                <a:cs typeface="SimSun"/>
              </a:rPr>
              <a:t>A.35%  B.25%  C.20%  D.15%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110"/>
              </a:spcBef>
            </a:pP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B</a:t>
            </a:r>
            <a:endParaRPr sz="1500">
              <a:latin typeface="SimSun"/>
              <a:cs typeface="SimSun"/>
            </a:endParaRPr>
          </a:p>
          <a:p>
            <a:pPr marL="12700" marR="5080" indent="381000" algn="just">
              <a:lnSpc>
                <a:spcPct val="173300"/>
              </a:lnSpc>
              <a:buSzPct val="93333"/>
              <a:buAutoNum type="arabicPeriod" startAt="44"/>
              <a:tabLst>
                <a:tab pos="680085"/>
              </a:tabLst>
            </a:pPr>
            <a:r>
              <a:rPr sz="1500">
                <a:latin typeface="SimSun"/>
                <a:cs typeface="SimSun"/>
              </a:rPr>
              <a:t>截至2023年12月，31个省（自治区、直辖市）和新疆生 产建设兵团共有（）城市开通运营城市轨道交通线路306条，运 营里程超（）。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latin typeface="SimSun"/>
                <a:cs typeface="SimSun"/>
              </a:rPr>
              <a:t>A.45个；8000公里</a:t>
            </a:r>
            <a:endParaRPr sz="1500">
              <a:latin typeface="SimSun"/>
              <a:cs typeface="SimSun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pPr marL="38100">
                <a:lnSpc>
                  <a:spcPct val="100000"/>
                </a:lnSpc>
              </a:pPr>
              <a:t>19</a:t>
            </a:fld>
            <a:endParaRPr/>
          </a:p>
        </p:txBody>
      </p:sp>
      <p:sp>
        <p:nvSpPr>
          <p:cNvPr id="2" name="object 2"/>
          <p:cNvSpPr txBox="1"/>
          <p:nvPr/>
        </p:nvSpPr>
        <p:spPr>
          <a:xfrm>
            <a:off x="1130300" y="979271"/>
            <a:ext cx="5168900" cy="8575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93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SimSun"/>
                <a:cs typeface="SimSun"/>
              </a:rPr>
              <a:t>B.45个；10000公里</a:t>
            </a:r>
            <a:endParaRPr sz="1500">
              <a:latin typeface="SimSun"/>
              <a:cs typeface="SimSun"/>
            </a:endParaRPr>
          </a:p>
          <a:p>
            <a:pPr marL="393700" marR="3148330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C.55个；8000公里 D.55个；10000公里 </a:t>
            </a: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D</a:t>
            </a:r>
            <a:endParaRPr sz="1500">
              <a:latin typeface="SimSun"/>
              <a:cs typeface="SimSun"/>
            </a:endParaRPr>
          </a:p>
          <a:p>
            <a:pPr marL="12700" marR="5080" indent="381000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45.中央政法工作会议1月13日至14日在北京召开。要围绕 推进中国式现代化这个最大的政治，把握时代方位，（），以 政法工作现代化支撑和服务中国式现代化。</a:t>
            </a:r>
            <a:endParaRPr sz="1500">
              <a:latin typeface="SimSun"/>
              <a:cs typeface="SimSun"/>
            </a:endParaRPr>
          </a:p>
          <a:p>
            <a:pPr marL="12700" marR="5080" indent="381000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①着力维护国家安全；②着力维护社会稳定；③着力保障 和促进社会公平正义；④着力保障高质量发展；⑤着力加强政 法机关党的政治建设</a:t>
            </a:r>
            <a:endParaRPr sz="1500">
              <a:latin typeface="SimSun"/>
              <a:cs typeface="SimSun"/>
            </a:endParaRPr>
          </a:p>
          <a:p>
            <a:pPr marL="393700" marR="3624579">
              <a:lnSpc>
                <a:spcPct val="173300"/>
              </a:lnSpc>
              <a:spcBef>
                <a:spcPts val="210"/>
              </a:spcBef>
            </a:pPr>
            <a:r>
              <a:rPr sz="1500">
                <a:latin typeface="SimSun"/>
                <a:cs typeface="SimSun"/>
              </a:rPr>
              <a:t>A.①②③④⑤  B.①②③④ </a:t>
            </a:r>
            <a:r>
              <a:rPr sz="1500" spc="5">
                <a:latin typeface="SimSun"/>
                <a:cs typeface="SimSun"/>
              </a:rPr>
              <a:t> </a:t>
            </a:r>
            <a:r>
              <a:rPr sz="1500">
                <a:latin typeface="SimSun"/>
                <a:cs typeface="SimSun"/>
              </a:rPr>
              <a:t>C.①②③⑤ </a:t>
            </a:r>
            <a:r>
              <a:rPr sz="1500" spc="5">
                <a:latin typeface="SimSun"/>
                <a:cs typeface="SimSun"/>
              </a:rPr>
              <a:t> </a:t>
            </a:r>
            <a:r>
              <a:rPr sz="1500">
                <a:latin typeface="SimSun"/>
                <a:cs typeface="SimSun"/>
              </a:rPr>
              <a:t>D.③④⑤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110"/>
              </a:spcBef>
            </a:pPr>
            <a:r>
              <a:rPr sz="1500">
                <a:solidFill>
                  <a:srgbClr val="FF0000"/>
                </a:solidFill>
                <a:latin typeface="SimSun"/>
                <a:cs typeface="SimSun"/>
              </a:rPr>
              <a:t>参考答案：</a:t>
            </a:r>
            <a:r>
              <a:rPr sz="1500">
                <a:latin typeface="SimSun"/>
                <a:cs typeface="SimSun"/>
              </a:rPr>
              <a:t>A</a:t>
            </a:r>
            <a:endParaRPr sz="1500">
              <a:latin typeface="SimSun"/>
              <a:cs typeface="SimSun"/>
            </a:endParaRPr>
          </a:p>
          <a:p>
            <a:pPr marL="393700">
              <a:lnSpc>
                <a:spcPct val="100000"/>
              </a:lnSpc>
              <a:spcBef>
                <a:spcPts val="1320"/>
              </a:spcBef>
            </a:pPr>
            <a:r>
              <a:rPr sz="1500">
                <a:latin typeface="SimSun"/>
                <a:cs typeface="SimSun"/>
              </a:rPr>
              <a:t>46.2024年全国教育工作会议1月11日在京召开。会议提出</a:t>
            </a:r>
            <a:endParaRPr sz="150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1320"/>
              </a:spcBef>
            </a:pPr>
            <a:r>
              <a:rPr sz="1500">
                <a:latin typeface="SimSun"/>
                <a:cs typeface="SimSun"/>
              </a:rPr>
              <a:t>，锚定2035年建成教育强国目标，必须跳出教育看教育，聚焦</a:t>
            </a:r>
            <a:endParaRPr sz="1500">
              <a:latin typeface="SimSun"/>
              <a:cs typeface="SimSun"/>
            </a:endParaRPr>
          </a:p>
          <a:p>
            <a:pPr marL="12700" marR="5080" algn="just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（）这个最大的政治，深刻认识教育强国的主攻方向和战略布 局，增强历史主动精神和战略思维，书写好以教育强国建设支 撑引领中国式现代化的新篇章。</a:t>
            </a:r>
            <a:endParaRPr sz="1500">
              <a:latin typeface="SimSun"/>
              <a:cs typeface="SimSun"/>
            </a:endParaRPr>
          </a:p>
          <a:p>
            <a:pPr marL="393700" marR="3053080">
              <a:lnSpc>
                <a:spcPct val="173300"/>
              </a:lnSpc>
            </a:pPr>
            <a:r>
              <a:rPr sz="1500">
                <a:latin typeface="SimSun"/>
                <a:cs typeface="SimSun"/>
              </a:rPr>
              <a:t>A.推进全民共同富裕  B.推进中国式现代化</a:t>
            </a:r>
            <a:endParaRPr sz="1500">
              <a:latin typeface="SimSun"/>
              <a:cs typeface="SimSun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6286500" cy="94234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https://d.book118.com/486120121221010100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192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7">
      <vt:lpstr>Arial</vt:lpstr>
      <vt:lpstr>Calibri</vt:lpstr>
      <vt:lpstr>宋体</vt:lpstr>
      <vt:lpstr>Times New Roman</vt:lpstr>
      <vt:lpstr>Microsoft JhengHei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2024-09-25T02:36:32.806</cp:lastPrinted>
  <dcterms:created xsi:type="dcterms:W3CDTF">2024-09-24T18:36:32Z</dcterms:created>
  <dcterms:modified xsi:type="dcterms:W3CDTF">2024-09-24T18:36:33Z</dcterms:modified>
</cp:coreProperties>
</file>