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5C46A2-5D48-4CD1-A029-6A2686C3A0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9B14CE-7067-43FE-99C6-AF65B31369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E4F6C2-1467-4D48-B1A0-EC1BEE6C9D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3C76E0-BCF2-46DA-AB13-F2C40BCF67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69C2A30-D8B9-43D6-A105-C47D055AC7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4705665-A2A3-4E2B-BD5B-BDE0BC8CDF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30EC1D5-F2E4-409D-A8D1-0D0C0FCE7B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E08D5C-DF7C-4E66-847B-C45A2AC9CD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22FD30-C78B-4B8E-8A1B-0B0F359BD7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824667-97FD-4555-B500-549015F140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2A9651-71D0-4074-A5DB-BEA5154B6A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7.jpeg" /><Relationship Id="rId6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6141145230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89199" y="1872544"/>
            <a:ext cx="6402705" cy="19773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4950" b="1">
                <a:solidFill>
                  <a:srgbClr val="1B1B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助学公益活动发言稿</a:t>
            </a:r>
          </a:p>
        </p:txBody>
      </p:sp>
      <p:sp>
        <p:nvSpPr>
          <p:cNvPr id="5" name="AutoShape 5"/>
          <p:cNvSpPr/>
          <p:nvPr/>
        </p:nvSpPr>
        <p:spPr>
          <a:xfrm>
            <a:off x="240326" y="276691"/>
            <a:ext cx="1591602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2023-2026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2275078" y="276691"/>
            <a:ext cx="1326473" cy="38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ONE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727882" y="229066"/>
            <a:ext cx="1944455" cy="48357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KEEP VIEW</a:t>
            </a:r>
          </a:p>
        </p:txBody>
      </p:sp>
      <p:sp>
        <p:nvSpPr>
          <p:cNvPr id="8" name="AutoShape 8"/>
          <p:cNvSpPr/>
          <p:nvPr/>
        </p:nvSpPr>
        <p:spPr>
          <a:xfrm>
            <a:off x="1634706" y="6115727"/>
            <a:ext cx="2473866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81391" y="6099640"/>
            <a:ext cx="3351690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2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0" name="TextBox 10"/>
          <p:cNvSpPr txBox="1"/>
          <p:nvPr/>
        </p:nvSpPr>
        <p:spPr>
          <a:xfrm rot="5400000">
            <a:off x="-676021" y="2093383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1" name="TextBox 11"/>
          <p:cNvSpPr txBox="1"/>
          <p:nvPr/>
        </p:nvSpPr>
        <p:spPr>
          <a:xfrm rot="5400000">
            <a:off x="-676021" y="4473998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2" name="TextBox 12"/>
          <p:cNvSpPr txBox="1"/>
          <p:nvPr/>
        </p:nvSpPr>
        <p:spPr>
          <a:xfrm rot="5400000">
            <a:off x="10736030" y="1726811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3" name="TextBox 13"/>
          <p:cNvSpPr txBox="1"/>
          <p:nvPr/>
        </p:nvSpPr>
        <p:spPr>
          <a:xfrm rot="5400000">
            <a:off x="10736030" y="4107427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4" name="TextBox 14"/>
          <p:cNvSpPr txBox="1"/>
          <p:nvPr/>
        </p:nvSpPr>
        <p:spPr>
          <a:xfrm rot="5400000">
            <a:off x="10736030" y="6555761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WENKU </a:t>
            </a:r>
          </a:p>
        </p:txBody>
      </p:sp>
      <p:sp>
        <p:nvSpPr>
          <p:cNvPr id="15" name="New shape"/>
          <p:cNvSpPr/>
          <p:nvPr/>
        </p:nvSpPr>
        <p:spPr>
          <a:xfrm>
            <a:off x="635000" y="5588000"/>
            <a:ext cx="1905000" cy="635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b="1">
                <a:solidFill>
                  <a:srgbClr val="1B1B1B"/>
                </a:solidFill>
              </a:rPr>
              <a:t>作者：文档吾优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838194" y="2335530"/>
            <a:ext cx="906780" cy="2186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767584" y="3307080"/>
            <a:ext cx="1859280" cy="281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255707" y="1292542"/>
            <a:ext cx="7275309" cy="42729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活动背景与目的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助学计划介绍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各方支持与合作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活动实施与进展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受助者故事分享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社会影响与评价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结束语与感谢致辞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活动背景与目的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助学公益活动有助于缩小教育资源差距，推动教育公平。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教育公平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917" r="1691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人才培养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542" r="1654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社会和谐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通过资助贫困地区学生，为社会培养更多优秀人才。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助学公益活动有助于促进社会和谐与稳定，增强社会凝聚力。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助学公益活动的重要性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为贫困地区的学生提供学费、书本费等支持，帮助他们顺利完成学业。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资助贫困地区学生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通过捐赠教育设备、培训教师等方式，提高贫困地区的教育质量。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提升教育质量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0000" b="100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唤起公众对教育公平问题的关注，推动更多人参与到助学公益活动中来。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增强社会意识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本次活动目标与期望成果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1574907" y="1645216"/>
            <a:ext cx="45243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企业社会责任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4907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企业作为社会的重要组成部分，应承担起相应的社会责任，积极投身公益事业。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74907" y="3693472"/>
            <a:ext cx="4781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可持续发展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74907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助学公益活动有助于企业的可持续发展，培养潜在的市场和人才资源。同时，企业可以将自身的发展与社会公益事业相结合，实现经济效益与社会效益的双赢。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37966" y="3693472"/>
            <a:ext cx="47529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员工参与和团队建设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37966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鼓励员工参与助学公益活动，不仅可以提升员工的社会责任感，还有助于增强团队凝聚力和合作精神。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5079" y="1645216"/>
            <a:ext cx="46767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品牌形象提升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315079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企业通过参与助学公益活动，可以提升自身品牌形象，赢得消费者和社会的认可。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社会责任感与企业参与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助学计划介绍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申请者家庭收入低于当地贫困线标准，或因突发事件导致家庭经济困难。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家庭经济困难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申请者在校期间学习成绩优异，具备较高的学习能力和潜力。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学业表现优异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申请者遵守校规校纪，无不良行为记录，具备诚实守信、团结协作等良好品质。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品行端正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受助对象筛选标准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875" r="14875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9108" r="9108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资助内容及形式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根据申请者家庭经济困难程度，给予一定比例的学费减免。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提供一定金额的生活补助，用于改善受助学生的生活条件。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为受助学生提供必要的书籍和学习资料费用补助。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如提供心理辅导、学业辅导等，帮助受助学生更好地适应学校生活和学习。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学费减免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生活补助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书籍资料费补助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其他支持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申请流程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申请者需填写相关申请表格，并提交家庭经济状况证明、学习成绩单等相关材料。经学校审核后，确定受助名单。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评审机制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学校将组织专门的评审委员会对申请者的材料进行审核和评估，确保资助的公正性和有效性。同时，学校将定期对受助学生的学习和生活情况进行跟踪和评估，以确保资助的效果。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监督与反馈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学校将设立监督电话和邮箱，接受师生和社会各界的监督和反馈。对于资助过程中出现的问题和不足之处，学校将及时进行调整和改进。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申请流程与评审机制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各方支持与合作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174" b="117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政府政策支持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政策引导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政府出台相关政策，鼓励和支持社会各界参与助学公益活动，为贫困地区学生提供读书的机会。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资金支持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政府设立助学公益基金，通过财政拨款、社会募集等方式筹集资金，用于资助贫困地区学生。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组织协调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政府教育部门、民政部门等组织协调各方资源，确保助学公益活动的顺利开展。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社会组织参与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各类社会组织发挥自身优势，策划实施助学公益活动，为贫困地区学生提供帮助。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企业捐赠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众多企业积极履行社会责任，通过捐款、捐物、设立奖学金等方式支持贫困地区学生。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个人捐赠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广大热心公众通过捐款、捐书、志愿服务等方式参与助学公益，奉献爱心。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25" r="1662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企业、社会组织及个人捐赠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志愿者招募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助学公益活动通过线上线下渠道招募志愿者，吸引更多人关注和参与。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志愿服务内容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志愿者在助学公益活动中承担宣传、筹款、教学辅导、心理辅导等多种角色，为学生提供全方位的帮助。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志愿者培训与支持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为确保志愿服务质量，组织者会为志愿者提供必要的培训和支持，包括技能培训、心理辅导等。同时，建立志愿者激励机制，表彰优秀志愿者，鼓励更多人参与助学公益。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志愿者团队参与及贡献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活动实施与进展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https://d.book118.com/486141145230010051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6B73"/>
      </a:accent1>
      <a:accent2>
        <a:srgbClr val="269B8D"/>
      </a:accent2>
      <a:accent3>
        <a:srgbClr val="00657D"/>
      </a:accent3>
      <a:accent4>
        <a:srgbClr val="3B9474"/>
      </a:accent4>
      <a:accent5>
        <a:srgbClr val="6479E6"/>
      </a:accent5>
      <a:accent6>
        <a:srgbClr val="169EA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108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2024-09-17T23:08:34.451</cp:lastPrinted>
  <dcterms:created xsi:type="dcterms:W3CDTF">2024-09-17T15:08:34Z</dcterms:created>
  <dcterms:modified xsi:type="dcterms:W3CDTF">2024-09-17T15:08:36Z</dcterms:modified>
</cp:coreProperties>
</file>