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4E367D-78D6-493E-BD3D-99E20E2F3C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FDE70F-C903-44F8-BF0D-3B6B1BB30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FA0879-12BC-4984-813A-A95E40D7CF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96EADB1-8A4D-4B6E-B581-C36B1B485E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3391D59-A569-479D-B0B5-7A43889818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F05BFE-EE6E-4BEA-9D36-AFF73107D3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BCDC06-696E-4E1B-924E-698D30417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5BF8F8-4FE0-445E-9F13-0FABF87632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53C02B-89B4-4AC5-94E3-0538439EF7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CD5FB2-9384-47FB-8D1F-FB29F166B5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169CF3-EC81-485E-8D2D-4EBB4815D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6155104100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《数据资源管理技术》ppt课件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数据备份与恢复技术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数据安全技术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数据仓库与数据挖掘技术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大数据处理技术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数据资源管理概述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数据资源的基本概念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数据资源是指以数据形式存在的信息，包括数字、文字、图像、音频、视频等多种形式。在现代社会，数据资源已经成为重要的生产要素，对经济发展和社会进步具有重要意义。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数据资源的特征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数据资源具有多样性、复杂性、冗余性、异构性等特点，这些特点使得数据资源的管理面临诸多挑战。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数据资源的基本概念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资源管理是指对数据资源的规划、组织、控制和利用的一系列活动，其目的是实现数据资源的合理配置、安全保护和有效利用。随着信息化和数字化的深入推进，数据资源管理已经成为企业和组织的核心竞争力之一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数据资源管理的意义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数据资源管理的作用包括提高数据质量、保障数据安全、促进数据共享和利用等。通过有效的数据资源管理，企业可以更好地挖掘数据价值，为决策提供有力支持，提高运营效率和市场竞争力。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数据资源管理的作用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数据资源管理的重要性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数据资源管理技术的发展历程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管理技术的发展经历了从手工管理、文件管理到数据库管理三个阶段。随着信息技术的发展，数据资源管理的技术和工具不断更新换代，出现了数据仓库、数据挖掘、大数据等技术，使得数据资源的管理更加高效和智能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数据资源管理技术的未来发展趋势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，数据资源管理技术将朝着智能化、云端化、安全化等方向发展。随着人工智能和机器学习技术的进步，数据资源管理将更加智能化，能够自动识别和解决各种问题。同时，随着云计算技术的普及，数据资源管理将更加高效和灵活，能够更好地满足企业的需求。此外，随着网络安全问题的日益突出，数据资源管理的安全性也将得到更加重视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数据资源管理技术的发展历程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数据存储技术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DAS的缺点是扩展性差，无法实现数据共享，管理成本较高。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直接附加存储（DAS）是一种传统的存储方式，它将存储设备通过电缆直接连接到服务器或工作站上。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DAS的优点是读写速度快，可靠性和稳定性高，适用于数据量较小、服务器数量较少的环境。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直接附加存储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网络存储技术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网络存储技术（NAS）是一种将存储设备通过局域网连接到服务器或工作站上，实现数据的共享和访问。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NAS的优点是易于扩展，可以实现数据的集中管理，同时具有较好的读写性能和稳定性。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NAS的缺点是成本较高，需要专业的维护和管理人员。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44001" y="1600152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079755" y="160015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079755" y="3212750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439820" y="3012201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44001" y="4825344"/>
            <a:ext cx="6918594" cy="121150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079755" y="4424248"/>
            <a:ext cx="1922776" cy="161259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云存储技术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2600086" y="1951546"/>
            <a:ext cx="843915" cy="860108"/>
          </a:xfrm>
          <a:custGeom>
            <a:rect l="l" t="t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8998349" y="3304525"/>
            <a:ext cx="857250" cy="857250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2648637" y="4816650"/>
            <a:ext cx="857250" cy="857250"/>
          </a:xfrm>
          <a:custGeom>
            <a:rect l="l" t="t" r="r" b="b"/>
            <a:pathLst>
              <a:path w="304800" h="304800">
                <a:moveTo>
                  <a:pt x="81229" y="194615"/>
                </a:moveTo>
                <a:cubicBezTo>
                  <a:pt x="74981" y="196987"/>
                  <a:pt x="67751" y="198358"/>
                  <a:pt x="60208" y="198358"/>
                </a:cubicBezTo>
                <a:cubicBezTo>
                  <a:pt x="26537" y="198358"/>
                  <a:pt x="-752" y="171069"/>
                  <a:pt x="-752" y="137398"/>
                </a:cubicBezTo>
                <a:cubicBezTo>
                  <a:pt x="-752" y="108871"/>
                  <a:pt x="18840" y="84925"/>
                  <a:pt x="45301" y="78276"/>
                </a:cubicBezTo>
                <a:lnTo>
                  <a:pt x="45720" y="78191"/>
                </a:lnTo>
                <a:lnTo>
                  <a:pt x="45720" y="76210"/>
                </a:lnTo>
                <a:cubicBezTo>
                  <a:pt x="45720" y="76190"/>
                  <a:pt x="45720" y="76171"/>
                  <a:pt x="45720" y="76152"/>
                </a:cubicBezTo>
                <a:cubicBezTo>
                  <a:pt x="45720" y="42481"/>
                  <a:pt x="73009" y="15192"/>
                  <a:pt x="106680" y="15192"/>
                </a:cubicBezTo>
                <a:cubicBezTo>
                  <a:pt x="116148" y="15192"/>
                  <a:pt x="125111" y="17355"/>
                  <a:pt x="133102" y="21203"/>
                </a:cubicBezTo>
                <a:lnTo>
                  <a:pt x="132740" y="21041"/>
                </a:lnTo>
                <a:cubicBezTo>
                  <a:pt x="142580" y="8153"/>
                  <a:pt x="157953" y="-86"/>
                  <a:pt x="175250" y="-86"/>
                </a:cubicBezTo>
                <a:cubicBezTo>
                  <a:pt x="202273" y="-86"/>
                  <a:pt x="224600" y="20002"/>
                  <a:pt x="228114" y="46063"/>
                </a:cubicBezTo>
                <a:lnTo>
                  <a:pt x="228143" y="46339"/>
                </a:lnTo>
                <a:cubicBezTo>
                  <a:pt x="243964" y="49454"/>
                  <a:pt x="256127" y="62036"/>
                  <a:pt x="258594" y="77819"/>
                </a:cubicBezTo>
                <a:lnTo>
                  <a:pt x="258623" y="78038"/>
                </a:lnTo>
                <a:cubicBezTo>
                  <a:pt x="285255" y="84953"/>
                  <a:pt x="304610" y="108785"/>
                  <a:pt x="304610" y="137131"/>
                </a:cubicBezTo>
                <a:cubicBezTo>
                  <a:pt x="304610" y="170802"/>
                  <a:pt x="277320" y="198091"/>
                  <a:pt x="243649" y="198091"/>
                </a:cubicBezTo>
                <a:cubicBezTo>
                  <a:pt x="234134" y="198091"/>
                  <a:pt x="225133" y="195910"/>
                  <a:pt x="217113" y="192024"/>
                </a:cubicBezTo>
                <a:lnTo>
                  <a:pt x="217475" y="192186"/>
                </a:lnTo>
                <a:cubicBezTo>
                  <a:pt x="209226" y="205435"/>
                  <a:pt x="197406" y="215779"/>
                  <a:pt x="183366" y="222018"/>
                </a:cubicBezTo>
                <a:lnTo>
                  <a:pt x="182880" y="222209"/>
                </a:lnTo>
                <a:lnTo>
                  <a:pt x="182880" y="274330"/>
                </a:lnTo>
                <a:lnTo>
                  <a:pt x="213360" y="289570"/>
                </a:lnTo>
                <a:lnTo>
                  <a:pt x="213360" y="304810"/>
                </a:lnTo>
                <a:lnTo>
                  <a:pt x="91440" y="304810"/>
                </a:lnTo>
                <a:lnTo>
                  <a:pt x="91440" y="289570"/>
                </a:lnTo>
                <a:lnTo>
                  <a:pt x="121920" y="274330"/>
                </a:lnTo>
                <a:lnTo>
                  <a:pt x="121920" y="228610"/>
                </a:lnTo>
                <a:lnTo>
                  <a:pt x="81229" y="194624"/>
                </a:lnTo>
                <a:close/>
                <a:moveTo>
                  <a:pt x="76200" y="152400"/>
                </a:moveTo>
                <a:lnTo>
                  <a:pt x="121920" y="198120"/>
                </a:lnTo>
                <a:lnTo>
                  <a:pt x="121920" y="152400"/>
                </a:lnTo>
                <a:lnTo>
                  <a:pt x="7620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4068198" y="1804533"/>
            <a:ext cx="6294397" cy="802744"/>
            <a:chOff x="4068198" y="1804533"/>
            <a:chExt cx="6294397" cy="802744"/>
          </a:xfrm>
        </p:grpSpPr>
        <p:sp>
          <p:nvSpPr>
            <p:cNvPr id="34" name="TextBox 34"/>
            <p:cNvSpPr txBox="1"/>
            <p:nvPr/>
          </p:nvSpPr>
          <p:spPr>
            <a:xfrm>
              <a:off x="4068198" y="1804533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云存储技术是一种基于云计算的存储服务，它将数据存储在云端，通过互联网进行访问和管理。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02790" y="3417125"/>
            <a:ext cx="6294397" cy="802744"/>
            <a:chOff x="2102790" y="3417125"/>
            <a:chExt cx="6294397" cy="802744"/>
          </a:xfrm>
        </p:grpSpPr>
        <p:sp>
          <p:nvSpPr>
            <p:cNvPr id="36" name="TextBox 36"/>
            <p:cNvSpPr txBox="1"/>
            <p:nvPr/>
          </p:nvSpPr>
          <p:spPr>
            <a:xfrm>
              <a:off x="2102790" y="3417125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云存储的优点是可实现数据的集中存储和管理，具有高度的可扩展性和灵活性，同时降低了存储成本。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25566" y="5029724"/>
            <a:ext cx="6294397" cy="802744"/>
            <a:chOff x="4025566" y="5029724"/>
            <a:chExt cx="6294397" cy="802744"/>
          </a:xfrm>
        </p:grpSpPr>
        <p:sp>
          <p:nvSpPr>
            <p:cNvPr id="38" name="TextBox 38"/>
            <p:cNvSpPr txBox="1"/>
            <p:nvPr/>
          </p:nvSpPr>
          <p:spPr>
            <a:xfrm>
              <a:off x="4025566" y="5029724"/>
              <a:ext cx="6294397" cy="80274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150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云存储的缺点是数据安全性存在一定风险，网络带宽和访问速度可能受到限制。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分布式存储系统是一种将数据分散存储在多个节点上的存储方式，以提高数据的可靠性和可用性。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分布式存储系统的优点是可实现数据的冗余备份和容错处理，具有较好的扩展性和可维护性。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分布式存储系统的缺点是需要对数据进行分片和重组，读写速度可能受到一定影响。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分布式存储系统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数据备份与恢复技术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数据备份的分类与策略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全备份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备份所有数据，需要的时间最长但恢复时间最短。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增量备份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只备份上一次全备份或增量备份后新生成的数据。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数据备份的分类与策略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743355" y="1681124"/>
            <a:ext cx="2074094" cy="2320671"/>
            <a:chOff x="6743355" y="1681124"/>
            <a:chExt cx="2074094" cy="2320671"/>
          </a:xfrm>
        </p:grpSpPr>
        <p:sp>
          <p:nvSpPr>
            <p:cNvPr id="25" name="Freeform 25"/>
            <p:cNvSpPr/>
            <p:nvPr/>
          </p:nvSpPr>
          <p:spPr>
            <a:xfrm>
              <a:off x="6743355" y="1681124"/>
              <a:ext cx="2074094" cy="1546479"/>
            </a:xfrm>
            <a:custGeom>
              <a:rect l="l" t="t" r="r" b="b"/>
              <a:pathLst>
                <a:path w="1186" h="837">
                  <a:moveTo>
                    <a:pt x="0" y="246"/>
                  </a:moveTo>
                  <a:lnTo>
                    <a:pt x="0" y="246"/>
                  </a:lnTo>
                  <a:lnTo>
                    <a:pt x="58" y="218"/>
                  </a:lnTo>
                  <a:lnTo>
                    <a:pt x="120" y="192"/>
                  </a:lnTo>
                  <a:lnTo>
                    <a:pt x="182" y="167"/>
                  </a:lnTo>
                  <a:lnTo>
                    <a:pt x="248" y="144"/>
                  </a:lnTo>
                  <a:lnTo>
                    <a:pt x="316" y="121"/>
                  </a:lnTo>
                  <a:lnTo>
                    <a:pt x="386" y="101"/>
                  </a:lnTo>
                  <a:lnTo>
                    <a:pt x="459" y="82"/>
                  </a:lnTo>
                  <a:lnTo>
                    <a:pt x="533" y="65"/>
                  </a:lnTo>
                  <a:lnTo>
                    <a:pt x="610" y="51"/>
                  </a:lnTo>
                  <a:lnTo>
                    <a:pt x="687" y="38"/>
                  </a:lnTo>
                  <a:lnTo>
                    <a:pt x="767" y="27"/>
                  </a:lnTo>
                  <a:lnTo>
                    <a:pt x="848" y="17"/>
                  </a:lnTo>
                  <a:lnTo>
                    <a:pt x="930" y="10"/>
                  </a:lnTo>
                  <a:lnTo>
                    <a:pt x="1015" y="4"/>
                  </a:lnTo>
                  <a:lnTo>
                    <a:pt x="1099" y="1"/>
                  </a:lnTo>
                  <a:lnTo>
                    <a:pt x="1186" y="0"/>
                  </a:lnTo>
                  <a:lnTo>
                    <a:pt x="1186" y="837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6743355" y="2135657"/>
              <a:ext cx="2074094" cy="1866138"/>
            </a:xfrm>
            <a:custGeom>
              <a:rect l="l" t="t" r="r" b="b"/>
              <a:pathLst>
                <a:path w="1186" h="1010">
                  <a:moveTo>
                    <a:pt x="1186" y="591"/>
                  </a:moveTo>
                  <a:lnTo>
                    <a:pt x="0" y="0"/>
                  </a:lnTo>
                  <a:lnTo>
                    <a:pt x="0" y="419"/>
                  </a:lnTo>
                  <a:lnTo>
                    <a:pt x="1186" y="1010"/>
                  </a:lnTo>
                  <a:lnTo>
                    <a:pt x="1186" y="591"/>
                  </a:lnTo>
                  <a:close/>
                </a:path>
              </a:pathLst>
            </a:custGeom>
            <a:solidFill>
              <a:srgbClr val="DDDDD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8817538" y="1875910"/>
            <a:ext cx="2074094" cy="2125980"/>
            <a:chOff x="8817538" y="1875910"/>
            <a:chExt cx="2074094" cy="2125980"/>
          </a:xfrm>
        </p:grpSpPr>
        <p:sp>
          <p:nvSpPr>
            <p:cNvPr id="28" name="Freeform 28"/>
            <p:cNvSpPr/>
            <p:nvPr/>
          </p:nvSpPr>
          <p:spPr>
            <a:xfrm>
              <a:off x="8817538" y="1875910"/>
              <a:ext cx="2074094" cy="1547813"/>
            </a:xfrm>
            <a:custGeom>
              <a:rect l="l" t="t" r="r" b="b"/>
              <a:pathLst>
                <a:path w="1185" h="838">
                  <a:moveTo>
                    <a:pt x="1185" y="245"/>
                  </a:moveTo>
                  <a:lnTo>
                    <a:pt x="1185" y="245"/>
                  </a:lnTo>
                  <a:lnTo>
                    <a:pt x="1127" y="218"/>
                  </a:lnTo>
                  <a:lnTo>
                    <a:pt x="1065" y="191"/>
                  </a:lnTo>
                  <a:lnTo>
                    <a:pt x="1003" y="167"/>
                  </a:lnTo>
                  <a:lnTo>
                    <a:pt x="937" y="143"/>
                  </a:lnTo>
                  <a:lnTo>
                    <a:pt x="869" y="121"/>
                  </a:lnTo>
                  <a:lnTo>
                    <a:pt x="799" y="101"/>
                  </a:lnTo>
                  <a:lnTo>
                    <a:pt x="726" y="83"/>
                  </a:lnTo>
                  <a:lnTo>
                    <a:pt x="652" y="66"/>
                  </a:lnTo>
                  <a:lnTo>
                    <a:pt x="575" y="50"/>
                  </a:lnTo>
                  <a:lnTo>
                    <a:pt x="498" y="37"/>
                  </a:lnTo>
                  <a:lnTo>
                    <a:pt x="418" y="26"/>
                  </a:lnTo>
                  <a:lnTo>
                    <a:pt x="337" y="17"/>
                  </a:lnTo>
                  <a:lnTo>
                    <a:pt x="255" y="10"/>
                  </a:lnTo>
                  <a:lnTo>
                    <a:pt x="170" y="5"/>
                  </a:lnTo>
                  <a:lnTo>
                    <a:pt x="86" y="2"/>
                  </a:lnTo>
                  <a:lnTo>
                    <a:pt x="0" y="0"/>
                  </a:lnTo>
                  <a:lnTo>
                    <a:pt x="0" y="838"/>
                  </a:lnTo>
                  <a:lnTo>
                    <a:pt x="1185" y="24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8817538" y="2328443"/>
              <a:ext cx="2074094" cy="1673447"/>
            </a:xfrm>
            <a:custGeom>
              <a:rect l="l" t="t" r="r" b="b"/>
              <a:pathLst>
                <a:path w="1185" h="905">
                  <a:moveTo>
                    <a:pt x="0" y="593"/>
                  </a:moveTo>
                  <a:lnTo>
                    <a:pt x="1185" y="0"/>
                  </a:lnTo>
                  <a:lnTo>
                    <a:pt x="1185" y="315"/>
                  </a:lnTo>
                  <a:lnTo>
                    <a:pt x="0" y="906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882896" y="1940109"/>
            <a:ext cx="2932659" cy="2059781"/>
            <a:chOff x="5882896" y="1940109"/>
            <a:chExt cx="2932659" cy="2059781"/>
          </a:xfrm>
        </p:grpSpPr>
        <p:sp>
          <p:nvSpPr>
            <p:cNvPr id="31" name="Freeform 31"/>
            <p:cNvSpPr/>
            <p:nvPr/>
          </p:nvSpPr>
          <p:spPr>
            <a:xfrm>
              <a:off x="5882896" y="1940109"/>
              <a:ext cx="2932659" cy="1093565"/>
            </a:xfrm>
            <a:custGeom>
              <a:rect l="l" t="t" r="r" b="b"/>
              <a:pathLst>
                <a:path w="1676" h="592">
                  <a:moveTo>
                    <a:pt x="1676" y="592"/>
                  </a:moveTo>
                  <a:lnTo>
                    <a:pt x="490" y="0"/>
                  </a:lnTo>
                  <a:lnTo>
                    <a:pt x="436" y="28"/>
                  </a:lnTo>
                  <a:lnTo>
                    <a:pt x="383" y="60"/>
                  </a:lnTo>
                  <a:lnTo>
                    <a:pt x="333" y="91"/>
                  </a:lnTo>
                  <a:lnTo>
                    <a:pt x="286" y="124"/>
                  </a:lnTo>
                  <a:lnTo>
                    <a:pt x="242" y="158"/>
                  </a:lnTo>
                  <a:lnTo>
                    <a:pt x="202" y="194"/>
                  </a:lnTo>
                  <a:lnTo>
                    <a:pt x="165" y="229"/>
                  </a:lnTo>
                  <a:lnTo>
                    <a:pt x="131" y="266"/>
                  </a:lnTo>
                  <a:lnTo>
                    <a:pt x="101" y="305"/>
                  </a:lnTo>
                  <a:lnTo>
                    <a:pt x="88" y="323"/>
                  </a:lnTo>
                  <a:lnTo>
                    <a:pt x="75" y="343"/>
                  </a:lnTo>
                  <a:lnTo>
                    <a:pt x="64" y="363"/>
                  </a:lnTo>
                  <a:lnTo>
                    <a:pt x="53" y="383"/>
                  </a:lnTo>
                  <a:lnTo>
                    <a:pt x="43" y="403"/>
                  </a:lnTo>
                  <a:lnTo>
                    <a:pt x="34" y="423"/>
                  </a:lnTo>
                  <a:lnTo>
                    <a:pt x="25" y="444"/>
                  </a:lnTo>
                  <a:lnTo>
                    <a:pt x="20" y="464"/>
                  </a:lnTo>
                  <a:lnTo>
                    <a:pt x="13" y="486"/>
                  </a:lnTo>
                  <a:lnTo>
                    <a:pt x="8" y="507"/>
                  </a:lnTo>
                  <a:lnTo>
                    <a:pt x="4" y="528"/>
                  </a:lnTo>
                  <a:lnTo>
                    <a:pt x="3" y="550"/>
                  </a:lnTo>
                  <a:lnTo>
                    <a:pt x="0" y="571"/>
                  </a:lnTo>
                  <a:lnTo>
                    <a:pt x="0" y="592"/>
                  </a:lnTo>
                  <a:lnTo>
                    <a:pt x="1676" y="592"/>
                  </a:lnTo>
                  <a:close/>
                </a:path>
              </a:pathLst>
            </a:custGeom>
            <a:solidFill>
              <a:srgbClr val="BDBBB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882896" y="3033769"/>
              <a:ext cx="2932659" cy="966121"/>
            </a:xfrm>
            <a:prstGeom prst="rect">
              <a:avLst/>
            </a:prstGeom>
            <a:gradFill>
              <a:gsLst>
                <a:gs pos="0">
                  <a:srgbClr val="969696">
                    <a:alpha val="100000"/>
                  </a:srgbClr>
                </a:gs>
                <a:gs pos="100000">
                  <a:srgbClr val="808080">
                    <a:alpha val="100000"/>
                  </a:srgbClr>
                </a:gs>
              </a:gsLst>
              <a:lin ang="0"/>
            </a:gra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8817538" y="2524372"/>
            <a:ext cx="2930767" cy="1477518"/>
            <a:chOff x="8817538" y="2524372"/>
            <a:chExt cx="2930767" cy="1477518"/>
          </a:xfrm>
        </p:grpSpPr>
        <p:sp>
          <p:nvSpPr>
            <p:cNvPr id="34" name="Freeform 34"/>
            <p:cNvSpPr/>
            <p:nvPr/>
          </p:nvSpPr>
          <p:spPr>
            <a:xfrm>
              <a:off x="8817538" y="2524372"/>
              <a:ext cx="2930767" cy="1091565"/>
            </a:xfrm>
            <a:custGeom>
              <a:rect l="l" t="t" r="r" b="b"/>
              <a:pathLst>
                <a:path w="1674" h="591">
                  <a:moveTo>
                    <a:pt x="0" y="591"/>
                  </a:moveTo>
                  <a:lnTo>
                    <a:pt x="1185" y="0"/>
                  </a:lnTo>
                  <a:lnTo>
                    <a:pt x="1239" y="28"/>
                  </a:lnTo>
                  <a:lnTo>
                    <a:pt x="1292" y="58"/>
                  </a:lnTo>
                  <a:lnTo>
                    <a:pt x="1342" y="89"/>
                  </a:lnTo>
                  <a:lnTo>
                    <a:pt x="1389" y="124"/>
                  </a:lnTo>
                  <a:lnTo>
                    <a:pt x="1433" y="156"/>
                  </a:lnTo>
                  <a:lnTo>
                    <a:pt x="1473" y="192"/>
                  </a:lnTo>
                  <a:lnTo>
                    <a:pt x="1510" y="228"/>
                  </a:lnTo>
                  <a:lnTo>
                    <a:pt x="1544" y="265"/>
                  </a:lnTo>
                  <a:lnTo>
                    <a:pt x="1574" y="303"/>
                  </a:lnTo>
                  <a:lnTo>
                    <a:pt x="1587" y="323"/>
                  </a:lnTo>
                  <a:lnTo>
                    <a:pt x="1600" y="342"/>
                  </a:lnTo>
                  <a:lnTo>
                    <a:pt x="1611" y="361"/>
                  </a:lnTo>
                  <a:lnTo>
                    <a:pt x="1622" y="381"/>
                  </a:lnTo>
                  <a:lnTo>
                    <a:pt x="1632" y="401"/>
                  </a:lnTo>
                  <a:lnTo>
                    <a:pt x="1641" y="423"/>
                  </a:lnTo>
                  <a:lnTo>
                    <a:pt x="1650" y="443"/>
                  </a:lnTo>
                  <a:lnTo>
                    <a:pt x="1655" y="464"/>
                  </a:lnTo>
                  <a:lnTo>
                    <a:pt x="1662" y="484"/>
                  </a:lnTo>
                  <a:lnTo>
                    <a:pt x="1667" y="505"/>
                  </a:lnTo>
                  <a:lnTo>
                    <a:pt x="1671" y="527"/>
                  </a:lnTo>
                  <a:lnTo>
                    <a:pt x="1672" y="548"/>
                  </a:lnTo>
                  <a:lnTo>
                    <a:pt x="1675" y="569"/>
                  </a:lnTo>
                  <a:lnTo>
                    <a:pt x="1675" y="591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8817538" y="3615842"/>
              <a:ext cx="2930767" cy="386048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5890466" y="2841555"/>
            <a:ext cx="2930767" cy="2254472"/>
            <a:chOff x="5890466" y="2841555"/>
            <a:chExt cx="2930767" cy="2254472"/>
          </a:xfrm>
        </p:grpSpPr>
        <p:sp>
          <p:nvSpPr>
            <p:cNvPr id="37" name="Freeform 37"/>
            <p:cNvSpPr/>
            <p:nvPr/>
          </p:nvSpPr>
          <p:spPr>
            <a:xfrm>
              <a:off x="5890466" y="2841555"/>
              <a:ext cx="2930767" cy="1094899"/>
            </a:xfrm>
            <a:custGeom>
              <a:rect l="l" t="t" r="r" b="b"/>
              <a:pathLst>
                <a:path w="1676" h="593">
                  <a:moveTo>
                    <a:pt x="1676" y="0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890466" y="2841555"/>
              <a:ext cx="856853" cy="2254472"/>
            </a:xfrm>
            <a:custGeom>
              <a:rect l="l" t="t" r="r" b="b"/>
              <a:pathLst>
                <a:path w="490" h="1221">
                  <a:moveTo>
                    <a:pt x="490" y="593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0" y="628"/>
                  </a:lnTo>
                  <a:lnTo>
                    <a:pt x="0" y="650"/>
                  </a:lnTo>
                  <a:lnTo>
                    <a:pt x="3" y="672"/>
                  </a:lnTo>
                  <a:lnTo>
                    <a:pt x="4" y="694"/>
                  </a:lnTo>
                  <a:lnTo>
                    <a:pt x="8" y="714"/>
                  </a:lnTo>
                  <a:lnTo>
                    <a:pt x="13" y="735"/>
                  </a:lnTo>
                  <a:lnTo>
                    <a:pt x="20" y="756"/>
                  </a:lnTo>
                  <a:lnTo>
                    <a:pt x="25" y="776"/>
                  </a:lnTo>
                  <a:lnTo>
                    <a:pt x="34" y="798"/>
                  </a:lnTo>
                  <a:lnTo>
                    <a:pt x="43" y="818"/>
                  </a:lnTo>
                  <a:lnTo>
                    <a:pt x="53" y="838"/>
                  </a:lnTo>
                  <a:lnTo>
                    <a:pt x="64" y="858"/>
                  </a:lnTo>
                  <a:lnTo>
                    <a:pt x="75" y="877"/>
                  </a:lnTo>
                  <a:lnTo>
                    <a:pt x="88" y="897"/>
                  </a:lnTo>
                  <a:lnTo>
                    <a:pt x="101" y="916"/>
                  </a:lnTo>
                  <a:lnTo>
                    <a:pt x="131" y="954"/>
                  </a:lnTo>
                  <a:lnTo>
                    <a:pt x="165" y="991"/>
                  </a:lnTo>
                  <a:lnTo>
                    <a:pt x="202" y="1028"/>
                  </a:lnTo>
                  <a:lnTo>
                    <a:pt x="242" y="1063"/>
                  </a:lnTo>
                  <a:lnTo>
                    <a:pt x="286" y="1097"/>
                  </a:lnTo>
                  <a:lnTo>
                    <a:pt x="333" y="1130"/>
                  </a:lnTo>
                  <a:lnTo>
                    <a:pt x="383" y="1161"/>
                  </a:lnTo>
                  <a:lnTo>
                    <a:pt x="436" y="1192"/>
                  </a:lnTo>
                  <a:lnTo>
                    <a:pt x="490" y="1221"/>
                  </a:lnTo>
                  <a:lnTo>
                    <a:pt x="490" y="593"/>
                  </a:lnTo>
                  <a:close/>
                </a:path>
              </a:pathLst>
            </a:custGeom>
            <a:solidFill>
              <a:srgbClr val="A19F9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6747320" y="2841555"/>
              <a:ext cx="2073913" cy="2254472"/>
            </a:xfrm>
            <a:custGeom>
              <a:rect l="l" t="t" r="r" b="b"/>
              <a:pathLst>
                <a:path w="1186" h="1221">
                  <a:moveTo>
                    <a:pt x="1186" y="628"/>
                  </a:moveTo>
                  <a:lnTo>
                    <a:pt x="0" y="1221"/>
                  </a:lnTo>
                  <a:lnTo>
                    <a:pt x="0" y="593"/>
                  </a:lnTo>
                  <a:lnTo>
                    <a:pt x="1186" y="0"/>
                  </a:lnTo>
                  <a:lnTo>
                    <a:pt x="1186" y="628"/>
                  </a:lnTo>
                  <a:close/>
                </a:path>
              </a:pathLst>
            </a:custGeom>
            <a:solidFill>
              <a:srgbClr val="BDBBBB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8821594" y="3809199"/>
            <a:ext cx="2930767" cy="1286828"/>
            <a:chOff x="8821594" y="3809199"/>
            <a:chExt cx="2930767" cy="1286828"/>
          </a:xfrm>
        </p:grpSpPr>
        <p:sp>
          <p:nvSpPr>
            <p:cNvPr id="41" name="Freeform 41"/>
            <p:cNvSpPr/>
            <p:nvPr/>
          </p:nvSpPr>
          <p:spPr>
            <a:xfrm>
              <a:off x="8821594" y="3809199"/>
              <a:ext cx="2930767" cy="1094804"/>
            </a:xfrm>
            <a:custGeom>
              <a:rect l="l" t="t" r="r" b="b"/>
              <a:pathLst>
                <a:path w="1674" h="593">
                  <a:moveTo>
                    <a:pt x="0" y="0"/>
                  </a:moveTo>
                  <a:lnTo>
                    <a:pt x="1185" y="593"/>
                  </a:lnTo>
                  <a:lnTo>
                    <a:pt x="1239" y="563"/>
                  </a:lnTo>
                  <a:lnTo>
                    <a:pt x="1292" y="533"/>
                  </a:lnTo>
                  <a:lnTo>
                    <a:pt x="1342" y="502"/>
                  </a:lnTo>
                  <a:lnTo>
                    <a:pt x="1389" y="469"/>
                  </a:lnTo>
                  <a:lnTo>
                    <a:pt x="1433" y="435"/>
                  </a:lnTo>
                  <a:lnTo>
                    <a:pt x="1473" y="399"/>
                  </a:lnTo>
                  <a:lnTo>
                    <a:pt x="1510" y="363"/>
                  </a:lnTo>
                  <a:lnTo>
                    <a:pt x="1544" y="326"/>
                  </a:lnTo>
                  <a:lnTo>
                    <a:pt x="1574" y="288"/>
                  </a:lnTo>
                  <a:lnTo>
                    <a:pt x="1587" y="268"/>
                  </a:lnTo>
                  <a:lnTo>
                    <a:pt x="1600" y="249"/>
                  </a:lnTo>
                  <a:lnTo>
                    <a:pt x="1611" y="230"/>
                  </a:lnTo>
                  <a:lnTo>
                    <a:pt x="1622" y="210"/>
                  </a:lnTo>
                  <a:lnTo>
                    <a:pt x="1632" y="190"/>
                  </a:lnTo>
                  <a:lnTo>
                    <a:pt x="1641" y="168"/>
                  </a:lnTo>
                  <a:lnTo>
                    <a:pt x="1650" y="148"/>
                  </a:lnTo>
                  <a:lnTo>
                    <a:pt x="1655" y="127"/>
                  </a:lnTo>
                  <a:lnTo>
                    <a:pt x="1662" y="107"/>
                  </a:lnTo>
                  <a:lnTo>
                    <a:pt x="1667" y="86"/>
                  </a:lnTo>
                  <a:lnTo>
                    <a:pt x="1671" y="64"/>
                  </a:lnTo>
                  <a:lnTo>
                    <a:pt x="1672" y="43"/>
                  </a:lnTo>
                  <a:lnTo>
                    <a:pt x="1675" y="22"/>
                  </a:lnTo>
                  <a:lnTo>
                    <a:pt x="16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10894966" y="3809199"/>
              <a:ext cx="857394" cy="1286828"/>
            </a:xfrm>
            <a:custGeom>
              <a:rect l="l" t="t" r="r" b="b"/>
              <a:pathLst>
                <a:path w="490" h="697">
                  <a:moveTo>
                    <a:pt x="0" y="593"/>
                  </a:moveTo>
                  <a:lnTo>
                    <a:pt x="0" y="593"/>
                  </a:lnTo>
                  <a:lnTo>
                    <a:pt x="54" y="563"/>
                  </a:lnTo>
                  <a:lnTo>
                    <a:pt x="107" y="533"/>
                  </a:lnTo>
                  <a:lnTo>
                    <a:pt x="157" y="502"/>
                  </a:lnTo>
                  <a:lnTo>
                    <a:pt x="204" y="469"/>
                  </a:lnTo>
                  <a:lnTo>
                    <a:pt x="248" y="435"/>
                  </a:lnTo>
                  <a:lnTo>
                    <a:pt x="288" y="399"/>
                  </a:lnTo>
                  <a:lnTo>
                    <a:pt x="325" y="363"/>
                  </a:lnTo>
                  <a:lnTo>
                    <a:pt x="359" y="326"/>
                  </a:lnTo>
                  <a:lnTo>
                    <a:pt x="389" y="288"/>
                  </a:lnTo>
                  <a:lnTo>
                    <a:pt x="402" y="268"/>
                  </a:lnTo>
                  <a:lnTo>
                    <a:pt x="415" y="249"/>
                  </a:lnTo>
                  <a:lnTo>
                    <a:pt x="426" y="230"/>
                  </a:lnTo>
                  <a:lnTo>
                    <a:pt x="437" y="210"/>
                  </a:lnTo>
                  <a:lnTo>
                    <a:pt x="447" y="190"/>
                  </a:lnTo>
                  <a:lnTo>
                    <a:pt x="456" y="168"/>
                  </a:lnTo>
                  <a:lnTo>
                    <a:pt x="465" y="148"/>
                  </a:lnTo>
                  <a:lnTo>
                    <a:pt x="470" y="127"/>
                  </a:lnTo>
                  <a:lnTo>
                    <a:pt x="477" y="107"/>
                  </a:lnTo>
                  <a:lnTo>
                    <a:pt x="482" y="86"/>
                  </a:lnTo>
                  <a:lnTo>
                    <a:pt x="486" y="64"/>
                  </a:lnTo>
                  <a:lnTo>
                    <a:pt x="487" y="43"/>
                  </a:lnTo>
                  <a:lnTo>
                    <a:pt x="490" y="22"/>
                  </a:lnTo>
                  <a:lnTo>
                    <a:pt x="490" y="0"/>
                  </a:lnTo>
                  <a:lnTo>
                    <a:pt x="490" y="104"/>
                  </a:lnTo>
                  <a:lnTo>
                    <a:pt x="490" y="126"/>
                  </a:lnTo>
                  <a:lnTo>
                    <a:pt x="487" y="148"/>
                  </a:lnTo>
                  <a:lnTo>
                    <a:pt x="486" y="170"/>
                  </a:lnTo>
                  <a:lnTo>
                    <a:pt x="482" y="190"/>
                  </a:lnTo>
                  <a:lnTo>
                    <a:pt x="477" y="211"/>
                  </a:lnTo>
                  <a:lnTo>
                    <a:pt x="470" y="232"/>
                  </a:lnTo>
                  <a:lnTo>
                    <a:pt x="465" y="252"/>
                  </a:lnTo>
                  <a:lnTo>
                    <a:pt x="456" y="274"/>
                  </a:lnTo>
                  <a:lnTo>
                    <a:pt x="447" y="294"/>
                  </a:lnTo>
                  <a:lnTo>
                    <a:pt x="437" y="314"/>
                  </a:lnTo>
                  <a:lnTo>
                    <a:pt x="426" y="334"/>
                  </a:lnTo>
                  <a:lnTo>
                    <a:pt x="415" y="353"/>
                  </a:lnTo>
                  <a:lnTo>
                    <a:pt x="402" y="373"/>
                  </a:lnTo>
                  <a:lnTo>
                    <a:pt x="389" y="392"/>
                  </a:lnTo>
                  <a:lnTo>
                    <a:pt x="359" y="430"/>
                  </a:lnTo>
                  <a:lnTo>
                    <a:pt x="325" y="467"/>
                  </a:lnTo>
                  <a:lnTo>
                    <a:pt x="288" y="504"/>
                  </a:lnTo>
                  <a:lnTo>
                    <a:pt x="248" y="539"/>
                  </a:lnTo>
                  <a:lnTo>
                    <a:pt x="204" y="573"/>
                  </a:lnTo>
                  <a:lnTo>
                    <a:pt x="157" y="606"/>
                  </a:lnTo>
                  <a:lnTo>
                    <a:pt x="107" y="637"/>
                  </a:lnTo>
                  <a:lnTo>
                    <a:pt x="54" y="668"/>
                  </a:lnTo>
                  <a:lnTo>
                    <a:pt x="0" y="697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A19F9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8821594" y="3809199"/>
              <a:ext cx="2073373" cy="1286828"/>
            </a:xfrm>
            <a:custGeom>
              <a:rect l="l" t="t" r="r" b="b"/>
              <a:pathLst>
                <a:path w="1185" h="697">
                  <a:moveTo>
                    <a:pt x="0" y="104"/>
                  </a:moveTo>
                  <a:lnTo>
                    <a:pt x="1185" y="697"/>
                  </a:lnTo>
                  <a:lnTo>
                    <a:pt x="1185" y="593"/>
                  </a:lnTo>
                  <a:lnTo>
                    <a:pt x="0" y="0"/>
                  </a:lnTo>
                  <a:lnTo>
                    <a:pt x="0" y="104"/>
                  </a:lnTo>
                  <a:close/>
                </a:path>
              </a:pathLst>
            </a:custGeom>
            <a:gradFill>
              <a:gsLst>
                <a:gs pos="0">
                  <a:srgbClr val="A19F9F">
                    <a:alpha val="100000"/>
                  </a:srgbClr>
                </a:gs>
                <a:gs pos="100000">
                  <a:srgbClr val="808080">
                    <a:alpha val="100000"/>
                  </a:srgbClr>
                </a:gs>
              </a:gsLst>
              <a:lin ang="0"/>
            </a:gra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4" name="TextBox 44"/>
          <p:cNvSpPr txBox="1"/>
          <p:nvPr/>
        </p:nvSpPr>
        <p:spPr>
          <a:xfrm>
            <a:off x="970539" y="2055607"/>
            <a:ext cx="3888341" cy="316264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80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差异备份：备份自上一次全备份以来发生变化的文件。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510302" y="1681124"/>
            <a:ext cx="655484" cy="815989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 rot="10800000">
            <a:off x="4705935" y="4665821"/>
            <a:ext cx="655484" cy="815989"/>
          </a:xfrm>
          <a:prstGeom prst="halfFram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定期+全备份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每周进行一次全备份，每天进行增量备份。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连续+差异备份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数据变动时持续进行增量备份，每天再进行一次差异备份。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定期+差异备份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每周进行一次全备份，每天进行差异备份。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数据备份的分类与策略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数据恢复的方法与流程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通过备份软件直接恢复数据。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简单恢复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在数据丢失或损坏严重的情况下，需要专业的数据恢复服务。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复杂恢复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https://d.book118.com/486155104100010044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2024-09-12T16:17:18.475</cp:lastPrinted>
  <dcterms:created xsi:type="dcterms:W3CDTF">2024-09-12T08:17:18Z</dcterms:created>
  <dcterms:modified xsi:type="dcterms:W3CDTF">2024-09-12T08:17:20Z</dcterms:modified>
</cp:coreProperties>
</file>