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743884-8DC2-4379-BC27-A0A1F934DF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8FDE4E-305B-4FBF-99BC-A955842F74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FD8983-B51F-47F8-A369-13CB377361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906939-215A-4764-A18D-721B15C4C3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94F3E6B-EC6E-4648-9C4D-070DAFBB86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44116DE-476B-4D1C-9309-BAF670F4C2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8B4433D-B283-4569-88EA-FD8909BC37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AB56D8-3C28-442D-90B9-225A77C0F1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59D1B4-164C-4F93-ABDF-72095A3565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502CBA-59B3-4BAF-8638-98F95502B6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82CC4D-0247-47D7-B6C5-27FC114F05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6202043232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994400" y="2324100"/>
            <a:ext cx="5757040" cy="4104245"/>
          </a:xfrm>
          <a:prstGeom prst="rect">
            <a:avLst/>
          </a:prstGeom>
        </p:spPr>
      </p:pic>
      <p:sp>
        <p:nvSpPr>
          <p:cNvPr id="3" name="textbox 3"/>
          <p:cNvSpPr/>
          <p:nvPr/>
        </p:nvSpPr>
        <p:spPr>
          <a:xfrm>
            <a:off x="1206766" y="1114531"/>
            <a:ext cx="5932804" cy="7454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4672"/>
              </a:lnSpc>
            </a:pPr>
            <a:endParaRPr lang="Arial" altLang="Arial" sz="100"/>
          </a:p>
          <a:p>
            <a:pPr marL="12700" algn="l" rtl="0" eaLnBrk="0">
              <a:lnSpc>
                <a:spcPct val="93000"/>
              </a:lnSpc>
            </a:pPr>
            <a:r>
              <a:rPr sz="5100" spc="7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养殖产业税收分析</a:t>
            </a:r>
            <a:r>
              <a:rPr sz="5100" spc="5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</a:t>
            </a:r>
            <a:endParaRPr lang="Microsoft YaHei" altLang="Microsoft YaHei" sz="5100"/>
          </a:p>
        </p:txBody>
      </p:sp>
      <p:sp>
        <p:nvSpPr>
          <p:cNvPr id="4" name="path"/>
          <p:cNvSpPr/>
          <p:nvPr/>
        </p:nvSpPr>
        <p:spPr>
          <a:xfrm>
            <a:off x="10959927" y="429653"/>
            <a:ext cx="791511" cy="791507"/>
          </a:xfrm>
          <a:custGeom>
            <a:rect l="0" t="0" r="0" b="0"/>
            <a:pathLst>
              <a:path w="1246" h="1246">
                <a:moveTo>
                  <a:pt x="37" y="37"/>
                </a:moveTo>
                <a:cubicBezTo>
                  <a:pt x="684" y="37"/>
                  <a:pt x="1208" y="561"/>
                  <a:pt x="1208" y="1208"/>
                </a:cubicBezTo>
              </a:path>
            </a:pathLst>
          </a:custGeom>
          <a:noFill/>
          <a:ln w="47625" cap="flat">
            <a:solidFill>
              <a:srgbClr val="45AE37">
                <a:alpha val="100000"/>
              </a:srgbClr>
            </a:solidFill>
            <a:prstDash val="solid"/>
            <a:round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path"/>
          <p:cNvSpPr/>
          <p:nvPr/>
        </p:nvSpPr>
        <p:spPr>
          <a:xfrm>
            <a:off x="440560" y="429653"/>
            <a:ext cx="791507" cy="791509"/>
          </a:xfrm>
          <a:custGeom>
            <a:rect l="0" t="0" r="0" b="0"/>
            <a:pathLst>
              <a:path w="1246" h="1246">
                <a:moveTo>
                  <a:pt x="37" y="1208"/>
                </a:moveTo>
                <a:cubicBezTo>
                  <a:pt x="37" y="561"/>
                  <a:pt x="561" y="37"/>
                  <a:pt x="1208" y="37"/>
                </a:cubicBezTo>
              </a:path>
            </a:pathLst>
          </a:custGeom>
          <a:noFill/>
          <a:ln w="47625" cap="flat">
            <a:solidFill>
              <a:srgbClr val="45AE37">
                <a:alpha val="100000"/>
              </a:srgbClr>
            </a:solidFill>
            <a:prstDash val="solid"/>
            <a:round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path"/>
          <p:cNvSpPr/>
          <p:nvPr/>
        </p:nvSpPr>
        <p:spPr>
          <a:xfrm>
            <a:off x="440560" y="5636837"/>
            <a:ext cx="791508" cy="791507"/>
          </a:xfrm>
          <a:custGeom>
            <a:rect l="0" t="0" r="0" b="0"/>
            <a:pathLst>
              <a:path w="1246" h="1246">
                <a:moveTo>
                  <a:pt x="1208" y="1208"/>
                </a:moveTo>
                <a:cubicBezTo>
                  <a:pt x="561" y="1208"/>
                  <a:pt x="37" y="684"/>
                  <a:pt x="37" y="37"/>
                </a:cubicBezTo>
              </a:path>
            </a:pathLst>
          </a:custGeom>
          <a:noFill/>
          <a:ln w="47625" cap="flat">
            <a:solidFill>
              <a:srgbClr val="45AE37">
                <a:alpha val="100000"/>
              </a:srgbClr>
            </a:solidFill>
            <a:prstDash val="solid"/>
            <a:round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rect"/>
          <p:cNvSpPr/>
          <p:nvPr/>
        </p:nvSpPr>
        <p:spPr>
          <a:xfrm>
            <a:off x="1208256" y="6380720"/>
            <a:ext cx="9775486" cy="47625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rect"/>
          <p:cNvSpPr/>
          <p:nvPr/>
        </p:nvSpPr>
        <p:spPr>
          <a:xfrm>
            <a:off x="1208255" y="429653"/>
            <a:ext cx="9775486" cy="47625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textbox 9"/>
          <p:cNvSpPr/>
          <p:nvPr/>
        </p:nvSpPr>
        <p:spPr>
          <a:xfrm>
            <a:off x="1215310" y="2065536"/>
            <a:ext cx="666750" cy="7442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8000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5100" spc="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告</a:t>
            </a:r>
            <a:endParaRPr lang="Microsoft YaHei" altLang="Microsoft YaHei" sz="5100"/>
          </a:p>
        </p:txBody>
      </p:sp>
      <p:sp>
        <p:nvSpPr>
          <p:cNvPr id="10" name="rect"/>
          <p:cNvSpPr/>
          <p:nvPr/>
        </p:nvSpPr>
        <p:spPr>
          <a:xfrm>
            <a:off x="11703814" y="1197349"/>
            <a:ext cx="47625" cy="4463301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rect"/>
          <p:cNvSpPr/>
          <p:nvPr/>
        </p:nvSpPr>
        <p:spPr>
          <a:xfrm>
            <a:off x="440560" y="1197349"/>
            <a:ext cx="47625" cy="4463300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path"/>
          <p:cNvSpPr/>
          <p:nvPr/>
        </p:nvSpPr>
        <p:spPr>
          <a:xfrm>
            <a:off x="1221802" y="4523252"/>
            <a:ext cx="365760" cy="365760"/>
          </a:xfrm>
          <a:custGeom>
            <a:rect l="0" t="0" r="0" b="0"/>
            <a:pathLst>
              <a:path w="576" h="576">
                <a:moveTo>
                  <a:pt x="0" y="288"/>
                </a:moveTo>
                <a:cubicBezTo>
                  <a:pt x="0" y="128"/>
                  <a:pt x="128" y="0"/>
                  <a:pt x="288" y="0"/>
                </a:cubicBezTo>
                <a:lnTo>
                  <a:pt x="288" y="0"/>
                </a:lnTo>
                <a:lnTo>
                  <a:pt x="288" y="0"/>
                </a:lnTo>
                <a:lnTo>
                  <a:pt x="288" y="0"/>
                </a:lnTo>
                <a:cubicBezTo>
                  <a:pt x="447" y="0"/>
                  <a:pt x="576" y="128"/>
                  <a:pt x="576" y="287"/>
                </a:cubicBezTo>
                <a:lnTo>
                  <a:pt x="576" y="287"/>
                </a:lnTo>
                <a:cubicBezTo>
                  <a:pt x="576" y="287"/>
                  <a:pt x="576" y="288"/>
                  <a:pt x="576" y="288"/>
                </a:cubicBezTo>
                <a:lnTo>
                  <a:pt x="576" y="288"/>
                </a:lnTo>
                <a:lnTo>
                  <a:pt x="576" y="287"/>
                </a:lnTo>
                <a:lnTo>
                  <a:pt x="576" y="287"/>
                </a:lnTo>
                <a:cubicBezTo>
                  <a:pt x="576" y="447"/>
                  <a:pt x="447" y="576"/>
                  <a:pt x="288" y="576"/>
                </a:cubicBezTo>
                <a:lnTo>
                  <a:pt x="288" y="576"/>
                </a:lnTo>
                <a:cubicBezTo>
                  <a:pt x="128" y="576"/>
                  <a:pt x="0" y="447"/>
                  <a:pt x="0" y="288"/>
                </a:cubicBezTo>
                <a:lnTo>
                  <a:pt x="0" y="288"/>
                </a:lnTo>
                <a:close/>
                <a:moveTo>
                  <a:pt x="144" y="288"/>
                </a:moveTo>
                <a:cubicBezTo>
                  <a:pt x="144" y="367"/>
                  <a:pt x="208" y="432"/>
                  <a:pt x="288" y="432"/>
                </a:cubicBezTo>
                <a:lnTo>
                  <a:pt x="288" y="432"/>
                </a:lnTo>
                <a:lnTo>
                  <a:pt x="288" y="431"/>
                </a:lnTo>
                <a:lnTo>
                  <a:pt x="288" y="431"/>
                </a:lnTo>
                <a:cubicBezTo>
                  <a:pt x="367" y="431"/>
                  <a:pt x="432" y="367"/>
                  <a:pt x="432" y="287"/>
                </a:cubicBezTo>
                <a:lnTo>
                  <a:pt x="432" y="287"/>
                </a:lnTo>
                <a:lnTo>
                  <a:pt x="432" y="287"/>
                </a:lnTo>
                <a:lnTo>
                  <a:pt x="432" y="287"/>
                </a:lnTo>
                <a:cubicBezTo>
                  <a:pt x="432" y="208"/>
                  <a:pt x="367" y="143"/>
                  <a:pt x="288" y="143"/>
                </a:cubicBezTo>
                <a:lnTo>
                  <a:pt x="288" y="143"/>
                </a:lnTo>
                <a:cubicBezTo>
                  <a:pt x="288" y="143"/>
                  <a:pt x="288" y="143"/>
                  <a:pt x="288" y="143"/>
                </a:cubicBezTo>
                <a:lnTo>
                  <a:pt x="288" y="143"/>
                </a:lnTo>
                <a:lnTo>
                  <a:pt x="288" y="143"/>
                </a:lnTo>
                <a:lnTo>
                  <a:pt x="288" y="143"/>
                </a:lnTo>
                <a:cubicBezTo>
                  <a:pt x="208" y="143"/>
                  <a:pt x="144" y="208"/>
                  <a:pt x="144" y="287"/>
                </a:cubicBezTo>
                <a:lnTo>
                  <a:pt x="144" y="288"/>
                </a:lnTo>
                <a:close/>
              </a:path>
            </a:pathLst>
          </a:custGeom>
          <a:solidFill>
            <a:srgbClr val="2A881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path"/>
          <p:cNvSpPr/>
          <p:nvPr/>
        </p:nvSpPr>
        <p:spPr>
          <a:xfrm>
            <a:off x="1221802" y="5065667"/>
            <a:ext cx="365760" cy="365760"/>
          </a:xfrm>
          <a:custGeom>
            <a:rect l="0" t="0" r="0" b="0"/>
            <a:pathLst>
              <a:path w="576" h="576">
                <a:moveTo>
                  <a:pt x="0" y="288"/>
                </a:moveTo>
                <a:cubicBezTo>
                  <a:pt x="0" y="128"/>
                  <a:pt x="128" y="0"/>
                  <a:pt x="288" y="0"/>
                </a:cubicBezTo>
                <a:lnTo>
                  <a:pt x="288" y="0"/>
                </a:lnTo>
                <a:lnTo>
                  <a:pt x="288" y="0"/>
                </a:lnTo>
                <a:lnTo>
                  <a:pt x="288" y="0"/>
                </a:lnTo>
                <a:cubicBezTo>
                  <a:pt x="447" y="0"/>
                  <a:pt x="576" y="128"/>
                  <a:pt x="576" y="288"/>
                </a:cubicBezTo>
                <a:lnTo>
                  <a:pt x="576" y="288"/>
                </a:lnTo>
                <a:cubicBezTo>
                  <a:pt x="576" y="288"/>
                  <a:pt x="576" y="288"/>
                  <a:pt x="576" y="288"/>
                </a:cubicBezTo>
                <a:lnTo>
                  <a:pt x="576" y="288"/>
                </a:lnTo>
                <a:lnTo>
                  <a:pt x="576" y="288"/>
                </a:lnTo>
                <a:lnTo>
                  <a:pt x="576" y="288"/>
                </a:lnTo>
                <a:cubicBezTo>
                  <a:pt x="576" y="447"/>
                  <a:pt x="447" y="576"/>
                  <a:pt x="288" y="576"/>
                </a:cubicBezTo>
                <a:lnTo>
                  <a:pt x="288" y="576"/>
                </a:lnTo>
                <a:cubicBezTo>
                  <a:pt x="128" y="576"/>
                  <a:pt x="0" y="447"/>
                  <a:pt x="0" y="288"/>
                </a:cubicBezTo>
                <a:lnTo>
                  <a:pt x="0" y="288"/>
                </a:lnTo>
                <a:close/>
                <a:moveTo>
                  <a:pt x="144" y="288"/>
                </a:moveTo>
                <a:cubicBezTo>
                  <a:pt x="144" y="367"/>
                  <a:pt x="208" y="432"/>
                  <a:pt x="288" y="432"/>
                </a:cubicBezTo>
                <a:lnTo>
                  <a:pt x="288" y="432"/>
                </a:lnTo>
                <a:lnTo>
                  <a:pt x="288" y="431"/>
                </a:lnTo>
                <a:lnTo>
                  <a:pt x="288" y="431"/>
                </a:lnTo>
                <a:cubicBezTo>
                  <a:pt x="367" y="431"/>
                  <a:pt x="432" y="367"/>
                  <a:pt x="432" y="287"/>
                </a:cubicBezTo>
                <a:lnTo>
                  <a:pt x="432" y="287"/>
                </a:lnTo>
                <a:lnTo>
                  <a:pt x="432" y="287"/>
                </a:lnTo>
                <a:lnTo>
                  <a:pt x="432" y="287"/>
                </a:lnTo>
                <a:cubicBezTo>
                  <a:pt x="432" y="208"/>
                  <a:pt x="367" y="143"/>
                  <a:pt x="288" y="143"/>
                </a:cubicBezTo>
                <a:lnTo>
                  <a:pt x="288" y="143"/>
                </a:lnTo>
                <a:cubicBezTo>
                  <a:pt x="288" y="143"/>
                  <a:pt x="288" y="143"/>
                  <a:pt x="288" y="143"/>
                </a:cubicBezTo>
                <a:lnTo>
                  <a:pt x="288" y="143"/>
                </a:lnTo>
                <a:lnTo>
                  <a:pt x="288" y="143"/>
                </a:lnTo>
                <a:lnTo>
                  <a:pt x="288" y="143"/>
                </a:lnTo>
                <a:cubicBezTo>
                  <a:pt x="208" y="143"/>
                  <a:pt x="144" y="208"/>
                  <a:pt x="144" y="287"/>
                </a:cubicBezTo>
                <a:lnTo>
                  <a:pt x="144" y="288"/>
                </a:lnTo>
                <a:close/>
              </a:path>
            </a:pathLst>
          </a:custGeom>
          <a:solidFill>
            <a:srgbClr val="2A881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extbox 15"/>
          <p:cNvSpPr/>
          <p:nvPr/>
        </p:nvSpPr>
        <p:spPr>
          <a:xfrm>
            <a:off x="4932915" y="1661319"/>
            <a:ext cx="4784725" cy="364870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4855"/>
              </a:lnSpc>
            </a:pPr>
            <a:endParaRPr lang="Arial" altLang="Arial" sz="100"/>
          </a:p>
          <a:p>
            <a:pPr marL="12700" algn="l" rtl="0" eaLnBrk="0">
              <a:lnSpc>
                <a:spcPct val="90000"/>
              </a:lnSpc>
            </a:pPr>
            <a:r>
              <a:rPr sz="2400" spc="10">
                <a:solidFill>
                  <a:srgbClr val="45AE37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b="1" spc="1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</a:t>
            </a:r>
            <a:r>
              <a:rPr sz="2400" b="1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言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700"/>
              </a:spcBef>
            </a:pPr>
            <a:r>
              <a:rPr sz="2400" spc="-10">
                <a:solidFill>
                  <a:srgbClr val="45AE37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b="1" spc="-1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养殖</a:t>
            </a:r>
            <a:r>
              <a:rPr sz="2400" b="1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产业概述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700"/>
              </a:spcBef>
            </a:pPr>
            <a:r>
              <a:rPr sz="2400" spc="-10">
                <a:solidFill>
                  <a:srgbClr val="45AE37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b="1" spc="-1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养殖</a:t>
            </a:r>
            <a:r>
              <a:rPr sz="2400" b="1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产业税收政策分析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699"/>
              </a:spcBef>
            </a:pPr>
            <a:r>
              <a:rPr sz="2400" spc="-10">
                <a:solidFill>
                  <a:srgbClr val="45AE37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b="1" spc="-1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养殖</a:t>
            </a:r>
            <a:r>
              <a:rPr sz="2400" b="1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产业税收负担分析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699"/>
              </a:spcBef>
            </a:pPr>
            <a:r>
              <a:rPr sz="2400" spc="-10">
                <a:solidFill>
                  <a:srgbClr val="45AE37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b="1" spc="-1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养殖</a:t>
            </a:r>
            <a:r>
              <a:rPr sz="2400" b="1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产业税收征管问题探讨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699"/>
              </a:spcBef>
            </a:pPr>
            <a:r>
              <a:rPr sz="2400" spc="-10">
                <a:solidFill>
                  <a:srgbClr val="45AE37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b="1" spc="-1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</a:t>
            </a:r>
            <a:r>
              <a:rPr sz="2400" b="1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养殖产业发展的税收政策建议</a:t>
            </a:r>
            <a:endParaRPr lang="Microsoft YaHei" altLang="Microsoft YaHei" sz="2400"/>
          </a:p>
          <a:p>
            <a:pPr algn="l" rtl="0" eaLnBrk="0">
              <a:lnSpc>
                <a:spcPct val="101000"/>
              </a:lnSpc>
            </a:pPr>
            <a:endParaRPr lang="Arial" altLang="Arial" sz="1400"/>
          </a:p>
          <a:p>
            <a:pPr marL="12700" algn="l" rtl="0" eaLnBrk="0">
              <a:lnSpc>
                <a:spcPct val="91000"/>
              </a:lnSpc>
              <a:spcBef>
                <a:spcPts val="3"/>
              </a:spcBef>
            </a:pPr>
            <a:r>
              <a:rPr sz="2400" spc="-10">
                <a:solidFill>
                  <a:srgbClr val="45AE37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b="1" spc="-1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</a:t>
            </a:r>
            <a:r>
              <a:rPr sz="2400" b="1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与展望</a:t>
            </a:r>
            <a:endParaRPr lang="Microsoft YaHei" altLang="Microsoft YaHei" sz="2400"/>
          </a:p>
        </p:txBody>
      </p:sp>
      <p:sp>
        <p:nvSpPr>
          <p:cNvPr id="16" name="textbox 16"/>
          <p:cNvSpPr/>
          <p:nvPr/>
        </p:nvSpPr>
        <p:spPr>
          <a:xfrm>
            <a:off x="8859608" y="6071725"/>
            <a:ext cx="3201670" cy="99313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12700" algn="l" rtl="0" eaLnBrk="0">
              <a:lnSpc>
                <a:spcPts val="7617"/>
              </a:lnSpc>
            </a:pPr>
            <a:r>
              <a:rPr sz="5700" b="1" spc="10">
                <a:solidFill>
                  <a:srgbClr val="65FFBF">
                    <a:alpha val="34117"/>
                  </a:srgbClr>
                </a:solidFill>
                <a:latin typeface="Microsoft YaHei"/>
                <a:ea typeface="Microsoft YaHei"/>
                <a:cs typeface="Microsoft YaHei"/>
              </a:rPr>
              <a:t>content</a:t>
            </a:r>
            <a:r>
              <a:rPr sz="5700" b="1" spc="0">
                <a:solidFill>
                  <a:srgbClr val="65FFBF">
                    <a:alpha val="34117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endParaRPr lang="Microsoft YaHei" altLang="Microsoft YaHei" sz="5700"/>
          </a:p>
        </p:txBody>
      </p:sp>
      <p:sp>
        <p:nvSpPr>
          <p:cNvPr id="17" name="textbox 17"/>
          <p:cNvSpPr/>
          <p:nvPr/>
        </p:nvSpPr>
        <p:spPr>
          <a:xfrm>
            <a:off x="987295" y="4053157"/>
            <a:ext cx="1087119" cy="2376170"/>
          </a:xfrm>
          <a:prstGeom prst="rect">
            <a:avLst/>
          </a:prstGeom>
        </p:spPr>
        <p:txBody>
          <a:bodyPr vert="eaVert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930"/>
              </a:lnSpc>
            </a:pPr>
            <a:endParaRPr lang="Arial" altLang="Arial" sz="100"/>
          </a:p>
          <a:p>
            <a:pPr marL="12700" algn="l" rtl="0" eaLnBrk="0">
              <a:lnSpc>
                <a:spcPct val="90000"/>
              </a:lnSpc>
            </a:pPr>
            <a:r>
              <a:rPr sz="7600" b="1" spc="36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  <a:r>
              <a:rPr sz="7600" spc="36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600" b="1" spc="3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  <a:endParaRPr lang="Microsoft YaHei" altLang="Microsoft YaHei" sz="7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textbox 19"/>
          <p:cNvSpPr/>
          <p:nvPr/>
        </p:nvSpPr>
        <p:spPr>
          <a:xfrm>
            <a:off x="1226083" y="1115418"/>
            <a:ext cx="4670425" cy="479297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8286"/>
              </a:lnSpc>
            </a:pPr>
            <a:endParaRPr lang="Arial" altLang="Arial" sz="100"/>
          </a:p>
          <a:p>
            <a:pPr marL="22415" algn="l" rtl="0" eaLnBrk="0">
              <a:lnSpc>
                <a:spcPct val="86000"/>
              </a:lnSpc>
            </a:pPr>
            <a:r>
              <a:rPr sz="7600" spc="12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7600" spc="10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Microsoft YaHei" altLang="Microsoft YaHei" sz="7600"/>
          </a:p>
          <a:p>
            <a:pPr algn="l" rtl="0" eaLnBrk="0">
              <a:lnSpc>
                <a:spcPct val="159000"/>
              </a:lnSpc>
            </a:pPr>
            <a:endParaRPr lang="Arial" altLang="Arial" sz="1000"/>
          </a:p>
          <a:p>
            <a:pPr marL="12700" algn="l" rtl="0" eaLnBrk="0">
              <a:lnSpc>
                <a:spcPct val="91000"/>
              </a:lnSpc>
              <a:spcBef>
                <a:spcPts val="1142"/>
              </a:spcBef>
            </a:pPr>
            <a:r>
              <a:rPr sz="3800" spc="-5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</a:t>
            </a:r>
            <a:r>
              <a:rPr sz="3800" spc="-4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言</a:t>
            </a:r>
            <a:endParaRPr lang="Microsoft YaHei" altLang="Microsoft YaHei" sz="38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1900"/>
          </a:p>
          <a:p>
            <a:pPr marL="24358" algn="l" rtl="0" eaLnBrk="0">
              <a:lnSpc>
                <a:spcPct val="85000"/>
              </a:lnSpc>
              <a:spcBef>
                <a:spcPts val="5"/>
              </a:spcBef>
            </a:pPr>
            <a:r>
              <a:rPr sz="7600" spc="29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89D77F">
                    <a:alpha val="25098"/>
                  </a:srgbClr>
                </a:solidFill>
                <a:latin typeface="Microsoft YaHei"/>
                <a:ea typeface="Microsoft YaHei"/>
                <a:cs typeface="Microsoft YaHei"/>
              </a:rPr>
              <a:t>CHAPTE</a:t>
            </a:r>
            <a:r>
              <a:rPr sz="7600" spc="28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89D77F">
                    <a:alpha val="25098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endParaRPr lang="Microsoft YaHei" altLang="Microsoft YaHei" sz="76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33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" name="group 2"/>
          <p:cNvGrpSpPr/>
          <p:nvPr/>
        </p:nvGrpSpPr>
        <p:grpSpPr>
          <a:xfrm rot="21600000">
            <a:off x="8171204" y="1751286"/>
            <a:ext cx="3519940" cy="4234459"/>
            <a:chExt cx="3519940" cy="4234459"/>
          </a:xfrm>
        </p:grpSpPr>
        <p:sp>
          <p:nvSpPr>
            <p:cNvPr id="21" name="rect"/>
            <p:cNvSpPr/>
            <p:nvPr/>
          </p:nvSpPr>
          <p:spPr>
            <a:xfrm>
              <a:off x="0" y="0"/>
              <a:ext cx="3519940" cy="4234459"/>
            </a:xfrm>
            <a:prstGeom prst="rect">
              <a:avLst/>
            </a:prstGeom>
            <a:solidFill>
              <a:srgbClr val="38B5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" name="textbox 22"/>
            <p:cNvSpPr/>
            <p:nvPr/>
          </p:nvSpPr>
          <p:spPr>
            <a:xfrm>
              <a:off x="371839" y="373927"/>
              <a:ext cx="2720339" cy="193167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77092"/>
                </a:lnSpc>
              </a:pPr>
              <a:endParaRPr lang="Arial" altLang="Arial" sz="100"/>
            </a:p>
            <a:p>
              <a:pPr marL="54889" algn="l" rtl="0" eaLnBrk="0">
                <a:lnSpc>
                  <a:spcPct val="92000"/>
                </a:lnSpc>
              </a:pPr>
              <a:r>
                <a:rPr sz="2300" spc="3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为政府决策提</a:t>
              </a:r>
              <a:r>
                <a:rPr sz="2300" spc="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供参考</a:t>
              </a:r>
              <a:endParaRPr lang="Microsoft YaHei" altLang="Microsoft YaHei" sz="2300"/>
            </a:p>
            <a:p>
              <a:pPr algn="l" rtl="0" eaLnBrk="0">
                <a:lnSpc>
                  <a:spcPct val="109000"/>
                </a:lnSpc>
              </a:pPr>
              <a:endParaRPr lang="Arial" altLang="Arial" sz="1000"/>
            </a:p>
            <a:p>
              <a:pPr algn="l" rtl="0" eaLnBrk="0">
                <a:lnSpc>
                  <a:spcPct val="109000"/>
                </a:lnSpc>
              </a:pPr>
              <a:endParaRPr lang="Arial" altLang="Arial" sz="1000"/>
            </a:p>
            <a:p>
              <a:pPr algn="l" rtl="0" eaLnBrk="0">
                <a:lnSpc>
                  <a:spcPct val="109000"/>
                </a:lnSpc>
              </a:pPr>
              <a:endParaRPr lang="Arial" altLang="Arial" sz="1000"/>
            </a:p>
            <a:p>
              <a:pPr algn="l" rtl="0" eaLnBrk="0">
                <a:lnSpc>
                  <a:spcPct val="126000"/>
                </a:lnSpc>
              </a:pPr>
              <a:endParaRPr lang="Arial" altLang="Arial" sz="300"/>
            </a:p>
            <a:p>
              <a:pPr marL="12700" indent="4381" algn="l" rtl="0" eaLnBrk="0">
                <a:lnSpc>
                  <a:spcPct val="150000"/>
                </a:lnSpc>
              </a:pP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为政府部门制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定和调整养殖产业 </a:t>
              </a: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政策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、税收政策等提供数据支持 </a:t>
              </a:r>
              <a:r>
                <a:rPr sz="1500" spc="-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和决策参考</a:t>
              </a: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500"/>
            </a:p>
          </p:txBody>
        </p:sp>
        <p:pic>
          <p:nvPicPr>
            <p:cNvPr id="23" name="picture 2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394521" y="930555"/>
              <a:ext cx="2692799" cy="7620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 rot="21600000">
            <a:off x="636032" y="1751286"/>
            <a:ext cx="3519940" cy="4234459"/>
            <a:chExt cx="3519940" cy="4234459"/>
          </a:xfrm>
        </p:grpSpPr>
        <p:sp>
          <p:nvSpPr>
            <p:cNvPr id="24" name="rect"/>
            <p:cNvSpPr/>
            <p:nvPr/>
          </p:nvSpPr>
          <p:spPr>
            <a:xfrm>
              <a:off x="0" y="0"/>
              <a:ext cx="3519940" cy="4234459"/>
            </a:xfrm>
            <a:prstGeom prst="rect">
              <a:avLst/>
            </a:prstGeom>
            <a:solidFill>
              <a:srgbClr val="38B526">
                <a:alpha val="96862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textbox 25"/>
            <p:cNvSpPr/>
            <p:nvPr/>
          </p:nvSpPr>
          <p:spPr>
            <a:xfrm>
              <a:off x="283731" y="384347"/>
              <a:ext cx="2975610" cy="226441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90590"/>
                </a:lnSpc>
              </a:pPr>
              <a:endParaRPr lang="Arial" altLang="Arial" sz="100"/>
            </a:p>
            <a:p>
              <a:pPr marL="12700" algn="l" rtl="0" eaLnBrk="0">
                <a:lnSpc>
                  <a:spcPct val="92000"/>
                </a:lnSpc>
              </a:pPr>
              <a:r>
                <a:rPr sz="2300" spc="3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分析养殖产业税</a:t>
              </a:r>
              <a:r>
                <a:rPr sz="2300" spc="1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收</a:t>
              </a:r>
              <a:r>
                <a:rPr sz="2300" spc="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状况</a:t>
              </a:r>
              <a:endParaRPr lang="Microsoft YaHei" altLang="Microsoft YaHei" sz="2300"/>
            </a:p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07000"/>
                </a:lnSpc>
              </a:pPr>
              <a:endParaRPr lang="Arial" altLang="Arial" sz="1000"/>
            </a:p>
            <a:p>
              <a:pPr algn="l" rtl="0" eaLnBrk="0">
                <a:lnSpc>
                  <a:spcPct val="125000"/>
                </a:lnSpc>
              </a:pPr>
              <a:endParaRPr lang="Arial" altLang="Arial" sz="300"/>
            </a:p>
            <a:p>
              <a:pPr marL="100235" indent="571" algn="l" rtl="0" eaLnBrk="0">
                <a:lnSpc>
                  <a:spcPct val="150000"/>
                </a:lnSpc>
                <a:spcBef>
                  <a:spcPts val="2"/>
                </a:spcBef>
              </a:pP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对养殖产业的税收数据进行   </a:t>
              </a: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深入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分析，了解该行业的税收贡   </a:t>
              </a: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献、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税负水平以及税收政策的实   </a:t>
              </a:r>
              <a:r>
                <a:rPr sz="1500" spc="-6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施效果</a:t>
              </a:r>
              <a:r>
                <a:rPr sz="1500" spc="-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500"/>
            </a:p>
          </p:txBody>
        </p:sp>
        <p:pic>
          <p:nvPicPr>
            <p:cNvPr id="26" name="picture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394520" y="930555"/>
              <a:ext cx="2692799" cy="76200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 rot="21600000">
            <a:off x="4403619" y="1751286"/>
            <a:ext cx="3519939" cy="4234459"/>
            <a:chExt cx="3519939" cy="4234459"/>
          </a:xfrm>
        </p:grpSpPr>
        <p:sp>
          <p:nvSpPr>
            <p:cNvPr id="27" name="rect"/>
            <p:cNvSpPr/>
            <p:nvPr/>
          </p:nvSpPr>
          <p:spPr>
            <a:xfrm>
              <a:off x="0" y="0"/>
              <a:ext cx="3519939" cy="4234459"/>
            </a:xfrm>
            <a:prstGeom prst="rect">
              <a:avLst/>
            </a:prstGeom>
            <a:solidFill>
              <a:srgbClr val="38B526">
                <a:alpha val="99607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" name="textbox 28"/>
            <p:cNvSpPr/>
            <p:nvPr/>
          </p:nvSpPr>
          <p:spPr>
            <a:xfrm>
              <a:off x="285972" y="397721"/>
              <a:ext cx="2973704" cy="190817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86716"/>
                </a:lnSpc>
              </a:pPr>
              <a:endParaRPr lang="Arial" altLang="Arial" sz="100"/>
            </a:p>
            <a:p>
              <a:pPr marL="12700" algn="l" rtl="0" eaLnBrk="0">
                <a:lnSpc>
                  <a:spcPct val="92000"/>
                </a:lnSpc>
              </a:pPr>
              <a:r>
                <a:rPr sz="2300" spc="3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促进养殖产业健</a:t>
              </a:r>
              <a:r>
                <a:rPr sz="2300" spc="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康发展</a:t>
              </a:r>
              <a:endParaRPr lang="Microsoft YaHei" altLang="Microsoft YaHei" sz="23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27000"/>
                </a:lnSpc>
              </a:pPr>
              <a:endParaRPr lang="Arial" altLang="Arial" sz="300"/>
            </a:p>
            <a:p>
              <a:pPr marL="99900" indent="-1333" algn="l" rtl="0" eaLnBrk="0">
                <a:lnSpc>
                  <a:spcPct val="150000"/>
                </a:lnSpc>
                <a:spcBef>
                  <a:spcPts val="2"/>
                </a:spcBef>
              </a:pP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税收政策的调整和优化，推   </a:t>
              </a: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动养殖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产业实现可持续发展，提   </a:t>
              </a:r>
              <a:r>
                <a:rPr sz="1500" spc="-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高产业竞争力和综合</a:t>
              </a:r>
              <a:r>
                <a:rPr sz="15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效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益。</a:t>
              </a:r>
              <a:endParaRPr lang="Microsoft YaHei" altLang="Microsoft YaHei" sz="1500"/>
            </a:p>
          </p:txBody>
        </p:sp>
        <p:pic>
          <p:nvPicPr>
            <p:cNvPr id="29" name="picture 2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394520" y="930555"/>
              <a:ext cx="2692798" cy="76200"/>
            </a:xfrm>
            <a:prstGeom prst="rect">
              <a:avLst/>
            </a:prstGeom>
          </p:spPr>
        </p:pic>
      </p:grpSp>
      <p:sp>
        <p:nvSpPr>
          <p:cNvPr id="30" name="textbox 30"/>
          <p:cNvSpPr/>
          <p:nvPr/>
        </p:nvSpPr>
        <p:spPr>
          <a:xfrm>
            <a:off x="442263" y="318468"/>
            <a:ext cx="3456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1000"/>
              </a:lnSpc>
            </a:pPr>
            <a:endParaRPr lang="Arial" altLang="Arial" sz="400"/>
          </a:p>
          <a:p>
            <a:pPr marL="528275" algn="l" rtl="0" eaLnBrk="0">
              <a:lnSpc>
                <a:spcPct val="90000"/>
              </a:lnSpc>
              <a:spcBef>
                <a:spcPts val="2"/>
              </a:spcBef>
              <a:tabLst>
                <a:tab pos="782319"/>
              </a:tabLst>
            </a:pPr>
            <a:r>
              <a:rPr sz="3000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报告目的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和背景</a:t>
            </a:r>
            <a:endParaRPr lang="Microsoft YaHei" altLang="Microsoft YaHei" sz="3000"/>
          </a:p>
        </p:txBody>
      </p:sp>
      <p:grpSp>
        <p:nvGrpSpPr>
          <p:cNvPr id="8" name="group 8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31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0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1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2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3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4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5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6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8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9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0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33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aphicFrame>
        <p:nvGraphicFramePr>
          <p:cNvPr id="52" name="table 52"/>
          <p:cNvGraphicFramePr>
            <a:graphicFrameLocks noGrp="1"/>
          </p:cNvGraphicFramePr>
          <p:nvPr/>
        </p:nvGraphicFramePr>
        <p:xfrm>
          <a:off x="7471220" y="4588168"/>
          <a:ext cx="3089275" cy="1446530"/>
        </p:xfrm>
        <a:graphic>
          <a:graphicData uri="http://schemas.openxmlformats.org/drawingml/2006/table">
            <a:tbl>
              <a:tblPr/>
              <a:tblGrid>
                <a:gridCol w="3089275"/>
              </a:tblGrid>
              <a:tr h="141795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Arial" altLang="Arial" sz="1000"/>
                    </a:p>
                    <a:p>
                      <a:pPr marL="347191" algn="l" rtl="0" eaLnBrk="0">
                        <a:lnSpc>
                          <a:spcPct val="94000"/>
                        </a:lnSpc>
                        <a:spcBef>
                          <a:spcPts val="4"/>
                        </a:spcBef>
                      </a:pPr>
                      <a:r>
                        <a:rPr sz="1300" spc="5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报告将覆盖全国范围内的养殖</a:t>
                      </a:r>
                      <a:r>
                        <a:rPr sz="1300" spc="2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产</a:t>
                      </a:r>
                      <a:endParaRPr lang="Microsoft YaHei" altLang="Microsoft YaHei" sz="1300"/>
                    </a:p>
                    <a:p>
                      <a:pPr marL="347876" algn="l" rtl="0" eaLnBrk="0">
                        <a:lnSpc>
                          <a:spcPct val="85000"/>
                        </a:lnSpc>
                        <a:spcBef>
                          <a:spcPts val="973"/>
                        </a:spcBef>
                      </a:pPr>
                      <a:r>
                        <a:rPr sz="1300" spc="5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业税收情况，也可根据需求进</a:t>
                      </a:r>
                      <a:r>
                        <a:rPr sz="1300" spc="2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行</a:t>
                      </a:r>
                      <a:endParaRPr lang="Microsoft YaHei" altLang="Microsoft YaHei" sz="1300"/>
                    </a:p>
                    <a:p>
                      <a:pPr marL="430858" algn="l" rtl="0" eaLnBrk="0">
                        <a:lnSpc>
                          <a:spcPts val="2427"/>
                        </a:lnSpc>
                      </a:pPr>
                      <a:r>
                        <a:rPr sz="1300" spc="-3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特定地区或省份的深</a:t>
                      </a:r>
                      <a:r>
                        <a:rPr sz="13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入分析。</a:t>
                      </a:r>
                      <a:endParaRPr lang="Microsoft YaHei" altLang="Microsoft YaHei" sz="1300"/>
                    </a:p>
                  </a:txBody>
                  <a:tcPr marL="0" marR="0" marT="0" marB="0">
                    <a:lnL w="28575" cap="flat" cmpd="sng" algn="ctr">
                      <a:solidFill>
                        <a:srgbClr val="45AE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5AE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5AE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5AE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3" name="table 53"/>
          <p:cNvGraphicFramePr>
            <a:graphicFrameLocks noGrp="1"/>
          </p:cNvGraphicFramePr>
          <p:nvPr/>
        </p:nvGraphicFramePr>
        <p:xfrm>
          <a:off x="5462088" y="1835585"/>
          <a:ext cx="3089275" cy="1446529"/>
        </p:xfrm>
        <a:graphic>
          <a:graphicData uri="http://schemas.openxmlformats.org/drawingml/2006/table">
            <a:tbl>
              <a:tblPr/>
              <a:tblGrid>
                <a:gridCol w="3089275"/>
              </a:tblGrid>
              <a:tr h="1417954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8387"/>
                        </a:lnSpc>
                      </a:pPr>
                      <a:endParaRPr lang="Arial" altLang="Arial" sz="100"/>
                    </a:p>
                    <a:p>
                      <a:pPr marL="261465" algn="l" rtl="0" eaLnBrk="0">
                        <a:lnSpc>
                          <a:spcPct val="94000"/>
                        </a:lnSpc>
                      </a:pPr>
                      <a:r>
                        <a:rPr sz="1300" spc="-2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报告将分析过去几年的</a:t>
                      </a:r>
                      <a:r>
                        <a:rPr sz="13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税收数据，</a:t>
                      </a:r>
                      <a:endParaRPr lang="Microsoft YaHei" altLang="Microsoft YaHei" sz="1300"/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800"/>
                    </a:p>
                    <a:p>
                      <a:pPr marL="605221" algn="l" rtl="0" eaLnBrk="0">
                        <a:lnSpc>
                          <a:spcPct val="94000"/>
                        </a:lnSpc>
                        <a:spcBef>
                          <a:spcPts val="3"/>
                        </a:spcBef>
                      </a:pPr>
                      <a:r>
                        <a:rPr sz="1300" spc="-4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并对未来趋势进行预</a:t>
                      </a:r>
                      <a:r>
                        <a:rPr sz="1300" spc="-2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测</a:t>
                      </a:r>
                      <a:r>
                        <a:rPr sz="13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。</a:t>
                      </a:r>
                      <a:endParaRPr lang="Microsoft YaHei" altLang="Microsoft YaHei" sz="1300"/>
                    </a:p>
                  </a:txBody>
                  <a:tcPr marL="0" marR="0" marT="0" marB="0">
                    <a:lnL w="28575" cap="flat" cmpd="sng" algn="ctr">
                      <a:solidFill>
                        <a:srgbClr val="45AE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5AE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5AE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5AE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4" name="table 54"/>
          <p:cNvGraphicFramePr>
            <a:graphicFrameLocks noGrp="1"/>
          </p:cNvGraphicFramePr>
          <p:nvPr/>
        </p:nvGraphicFramePr>
        <p:xfrm>
          <a:off x="3715868" y="4588912"/>
          <a:ext cx="3089275" cy="1446530"/>
        </p:xfrm>
        <a:graphic>
          <a:graphicData uri="http://schemas.openxmlformats.org/drawingml/2006/table">
            <a:tbl>
              <a:tblPr/>
              <a:tblGrid>
                <a:gridCol w="3089275"/>
              </a:tblGrid>
              <a:tr h="141795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27000"/>
                        </a:lnSpc>
                      </a:pPr>
                      <a:endParaRPr lang="Arial" altLang="Arial" sz="1000"/>
                    </a:p>
                    <a:p>
                      <a:pPr marL="260608" indent="86410" algn="l" rtl="0" eaLnBrk="0">
                        <a:lnSpc>
                          <a:spcPct val="157000"/>
                        </a:lnSpc>
                        <a:spcBef>
                          <a:spcPts val="4"/>
                        </a:spcBef>
                      </a:pPr>
                      <a:r>
                        <a:rPr sz="1300" spc="5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涵盖增值税、企业所得税、个</a:t>
                      </a:r>
                      <a:r>
                        <a:rPr sz="1300" spc="3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人</a:t>
                      </a:r>
                      <a:r>
                        <a:rPr sz="13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sz="1300" spc="1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所得税、关税</a:t>
                      </a:r>
                      <a:r>
                        <a:rPr sz="13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等直接税和间接税。</a:t>
                      </a:r>
                      <a:endParaRPr lang="Microsoft YaHei" altLang="Microsoft YaHei" sz="1300"/>
                    </a:p>
                  </a:txBody>
                  <a:tcPr marL="0" marR="0" marT="0" marB="0">
                    <a:lnL w="28575" cap="flat" cmpd="sng" algn="ctr">
                      <a:solidFill>
                        <a:srgbClr val="45AE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5AE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5AE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5AE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5" name="table 55"/>
          <p:cNvGraphicFramePr>
            <a:graphicFrameLocks noGrp="1"/>
          </p:cNvGraphicFramePr>
          <p:nvPr/>
        </p:nvGraphicFramePr>
        <p:xfrm>
          <a:off x="1761832" y="1836028"/>
          <a:ext cx="3089274" cy="1446529"/>
        </p:xfrm>
        <a:graphic>
          <a:graphicData uri="http://schemas.openxmlformats.org/drawingml/2006/table">
            <a:tbl>
              <a:tblPr/>
              <a:tblGrid>
                <a:gridCol w="3089274"/>
              </a:tblGrid>
              <a:tr h="1417954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Arial" altLang="Arial" sz="1000"/>
                    </a:p>
                    <a:p>
                      <a:pPr marL="1119058" indent="-772725" algn="l" rtl="0" eaLnBrk="0">
                        <a:lnSpc>
                          <a:spcPct val="157000"/>
                        </a:lnSpc>
                      </a:pPr>
                      <a:r>
                        <a:rPr sz="1300" spc="5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包括畜牧业、渔业、禽类养殖</a:t>
                      </a:r>
                      <a:r>
                        <a:rPr sz="1300" spc="3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等</a:t>
                      </a:r>
                      <a:r>
                        <a:rPr sz="13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sz="1300" spc="-1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养殖领域。</a:t>
                      </a:r>
                      <a:endParaRPr lang="Microsoft YaHei" altLang="Microsoft YaHei" sz="1300"/>
                    </a:p>
                  </a:txBody>
                  <a:tcPr marL="0" marR="0" marT="0" marB="0">
                    <a:lnL w="28575" cap="flat" cmpd="sng" algn="ctr">
                      <a:solidFill>
                        <a:srgbClr val="45AE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5AE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5AE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5AE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0" name="group 10"/>
          <p:cNvGrpSpPr/>
          <p:nvPr/>
        </p:nvGrpSpPr>
        <p:grpSpPr>
          <a:xfrm rot="21600000">
            <a:off x="836547" y="3726834"/>
            <a:ext cx="10600430" cy="290352"/>
            <a:chExt cx="10600430" cy="290352"/>
          </a:xfrm>
        </p:grpSpPr>
        <p:sp>
          <p:nvSpPr>
            <p:cNvPr id="56" name="path"/>
            <p:cNvSpPr/>
            <p:nvPr/>
          </p:nvSpPr>
          <p:spPr>
            <a:xfrm>
              <a:off x="2308962" y="0"/>
              <a:ext cx="5989930" cy="290352"/>
            </a:xfrm>
            <a:custGeom>
              <a:rect l="0" t="0" r="0" b="0"/>
              <a:pathLst>
                <a:path w="9432" h="457">
                  <a:moveTo>
                    <a:pt x="3305" y="430"/>
                  </a:moveTo>
                  <a:cubicBezTo>
                    <a:pt x="3193" y="430"/>
                    <a:pt x="3103" y="343"/>
                    <a:pt x="3103" y="236"/>
                  </a:cubicBezTo>
                  <a:lnTo>
                    <a:pt x="3103" y="236"/>
                  </a:lnTo>
                  <a:lnTo>
                    <a:pt x="3103" y="236"/>
                  </a:lnTo>
                  <a:lnTo>
                    <a:pt x="3103" y="236"/>
                  </a:lnTo>
                  <a:cubicBezTo>
                    <a:pt x="3103" y="129"/>
                    <a:pt x="3193" y="42"/>
                    <a:pt x="3305" y="42"/>
                  </a:cubicBezTo>
                  <a:lnTo>
                    <a:pt x="3305" y="42"/>
                  </a:lnTo>
                  <a:cubicBezTo>
                    <a:pt x="3305" y="42"/>
                    <a:pt x="3305" y="42"/>
                    <a:pt x="3305" y="42"/>
                  </a:cubicBezTo>
                  <a:lnTo>
                    <a:pt x="3305" y="42"/>
                  </a:lnTo>
                  <a:lnTo>
                    <a:pt x="3305" y="42"/>
                  </a:lnTo>
                  <a:lnTo>
                    <a:pt x="3305" y="42"/>
                  </a:lnTo>
                  <a:cubicBezTo>
                    <a:pt x="3416" y="42"/>
                    <a:pt x="3507" y="129"/>
                    <a:pt x="3507" y="236"/>
                  </a:cubicBezTo>
                  <a:lnTo>
                    <a:pt x="3507" y="236"/>
                  </a:lnTo>
                  <a:cubicBezTo>
                    <a:pt x="3507" y="343"/>
                    <a:pt x="3416" y="430"/>
                    <a:pt x="3305" y="430"/>
                  </a:cubicBezTo>
                  <a:lnTo>
                    <a:pt x="3305" y="430"/>
                  </a:lnTo>
                  <a:cubicBezTo>
                    <a:pt x="3305" y="430"/>
                    <a:pt x="3305" y="430"/>
                    <a:pt x="3305" y="430"/>
                  </a:cubicBezTo>
                  <a:lnTo>
                    <a:pt x="3305" y="430"/>
                  </a:lnTo>
                  <a:close/>
                  <a:moveTo>
                    <a:pt x="217" y="403"/>
                  </a:moveTo>
                  <a:cubicBezTo>
                    <a:pt x="105" y="403"/>
                    <a:pt x="15" y="316"/>
                    <a:pt x="15" y="209"/>
                  </a:cubicBezTo>
                  <a:lnTo>
                    <a:pt x="15" y="209"/>
                  </a:lnTo>
                  <a:lnTo>
                    <a:pt x="15" y="209"/>
                  </a:lnTo>
                  <a:lnTo>
                    <a:pt x="15" y="209"/>
                  </a:lnTo>
                  <a:cubicBezTo>
                    <a:pt x="15" y="101"/>
                    <a:pt x="105" y="15"/>
                    <a:pt x="217" y="15"/>
                  </a:cubicBezTo>
                  <a:lnTo>
                    <a:pt x="217" y="15"/>
                  </a:lnTo>
                  <a:cubicBezTo>
                    <a:pt x="217" y="15"/>
                    <a:pt x="217" y="15"/>
                    <a:pt x="217" y="15"/>
                  </a:cubicBezTo>
                  <a:lnTo>
                    <a:pt x="217" y="15"/>
                  </a:lnTo>
                  <a:lnTo>
                    <a:pt x="217" y="15"/>
                  </a:lnTo>
                  <a:lnTo>
                    <a:pt x="217" y="15"/>
                  </a:lnTo>
                  <a:cubicBezTo>
                    <a:pt x="328" y="15"/>
                    <a:pt x="419" y="101"/>
                    <a:pt x="419" y="209"/>
                  </a:cubicBezTo>
                  <a:lnTo>
                    <a:pt x="419" y="209"/>
                  </a:lnTo>
                  <a:cubicBezTo>
                    <a:pt x="419" y="316"/>
                    <a:pt x="328" y="403"/>
                    <a:pt x="217" y="403"/>
                  </a:cubicBezTo>
                  <a:lnTo>
                    <a:pt x="217" y="403"/>
                  </a:lnTo>
                  <a:cubicBezTo>
                    <a:pt x="217" y="403"/>
                    <a:pt x="217" y="403"/>
                    <a:pt x="217" y="403"/>
                  </a:cubicBezTo>
                  <a:lnTo>
                    <a:pt x="217" y="403"/>
                  </a:lnTo>
                  <a:close/>
                  <a:moveTo>
                    <a:pt x="6080" y="435"/>
                  </a:moveTo>
                  <a:cubicBezTo>
                    <a:pt x="5969" y="435"/>
                    <a:pt x="5878" y="348"/>
                    <a:pt x="5878" y="241"/>
                  </a:cubicBezTo>
                  <a:lnTo>
                    <a:pt x="5878" y="241"/>
                  </a:lnTo>
                  <a:lnTo>
                    <a:pt x="5878" y="241"/>
                  </a:lnTo>
                  <a:lnTo>
                    <a:pt x="5878" y="241"/>
                  </a:lnTo>
                  <a:cubicBezTo>
                    <a:pt x="5878" y="133"/>
                    <a:pt x="5969" y="46"/>
                    <a:pt x="6080" y="46"/>
                  </a:cubicBezTo>
                  <a:lnTo>
                    <a:pt x="6080" y="46"/>
                  </a:lnTo>
                  <a:cubicBezTo>
                    <a:pt x="6080" y="46"/>
                    <a:pt x="6080" y="46"/>
                    <a:pt x="6080" y="46"/>
                  </a:cubicBezTo>
                  <a:lnTo>
                    <a:pt x="6080" y="46"/>
                  </a:lnTo>
                  <a:lnTo>
                    <a:pt x="6080" y="46"/>
                  </a:lnTo>
                  <a:lnTo>
                    <a:pt x="6080" y="46"/>
                  </a:lnTo>
                  <a:cubicBezTo>
                    <a:pt x="6192" y="46"/>
                    <a:pt x="6282" y="133"/>
                    <a:pt x="6282" y="241"/>
                  </a:cubicBezTo>
                  <a:lnTo>
                    <a:pt x="6282" y="241"/>
                  </a:lnTo>
                  <a:lnTo>
                    <a:pt x="6282" y="241"/>
                  </a:lnTo>
                  <a:lnTo>
                    <a:pt x="6282" y="241"/>
                  </a:lnTo>
                  <a:cubicBezTo>
                    <a:pt x="6282" y="348"/>
                    <a:pt x="6192" y="435"/>
                    <a:pt x="6080" y="435"/>
                  </a:cubicBezTo>
                  <a:lnTo>
                    <a:pt x="6080" y="435"/>
                  </a:lnTo>
                  <a:cubicBezTo>
                    <a:pt x="6080" y="435"/>
                    <a:pt x="6080" y="435"/>
                    <a:pt x="6080" y="435"/>
                  </a:cubicBezTo>
                  <a:lnTo>
                    <a:pt x="6080" y="435"/>
                  </a:lnTo>
                  <a:close/>
                  <a:moveTo>
                    <a:pt x="9215" y="442"/>
                  </a:moveTo>
                  <a:cubicBezTo>
                    <a:pt x="9104" y="442"/>
                    <a:pt x="9013" y="355"/>
                    <a:pt x="9013" y="247"/>
                  </a:cubicBezTo>
                  <a:lnTo>
                    <a:pt x="9013" y="247"/>
                  </a:lnTo>
                  <a:lnTo>
                    <a:pt x="9013" y="247"/>
                  </a:lnTo>
                  <a:lnTo>
                    <a:pt x="9013" y="247"/>
                  </a:lnTo>
                  <a:cubicBezTo>
                    <a:pt x="9013" y="140"/>
                    <a:pt x="9104" y="53"/>
                    <a:pt x="9215" y="53"/>
                  </a:cubicBezTo>
                  <a:lnTo>
                    <a:pt x="9215" y="53"/>
                  </a:lnTo>
                  <a:cubicBezTo>
                    <a:pt x="9215" y="53"/>
                    <a:pt x="9215" y="53"/>
                    <a:pt x="9215" y="53"/>
                  </a:cubicBezTo>
                  <a:lnTo>
                    <a:pt x="9215" y="53"/>
                  </a:lnTo>
                  <a:lnTo>
                    <a:pt x="9215" y="53"/>
                  </a:lnTo>
                  <a:lnTo>
                    <a:pt x="9215" y="53"/>
                  </a:lnTo>
                  <a:cubicBezTo>
                    <a:pt x="9327" y="53"/>
                    <a:pt x="9417" y="140"/>
                    <a:pt x="9417" y="247"/>
                  </a:cubicBezTo>
                  <a:lnTo>
                    <a:pt x="9417" y="247"/>
                  </a:lnTo>
                  <a:lnTo>
                    <a:pt x="9417" y="247"/>
                  </a:lnTo>
                  <a:lnTo>
                    <a:pt x="9417" y="247"/>
                  </a:lnTo>
                  <a:cubicBezTo>
                    <a:pt x="9417" y="355"/>
                    <a:pt x="9327" y="442"/>
                    <a:pt x="9215" y="442"/>
                  </a:cubicBezTo>
                  <a:lnTo>
                    <a:pt x="9215" y="442"/>
                  </a:lnTo>
                  <a:cubicBezTo>
                    <a:pt x="9215" y="442"/>
                    <a:pt x="9215" y="442"/>
                    <a:pt x="9215" y="442"/>
                  </a:cubicBezTo>
                  <a:lnTo>
                    <a:pt x="9215" y="442"/>
                  </a:lnTo>
                  <a:close/>
                </a:path>
              </a:pathLst>
            </a:custGeom>
            <a:noFill/>
            <a:ln w="19050" cap="flat">
              <a:solidFill>
                <a:srgbClr val="348229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7" name="path"/>
            <p:cNvSpPr/>
            <p:nvPr/>
          </p:nvSpPr>
          <p:spPr>
            <a:xfrm>
              <a:off x="0" y="100234"/>
              <a:ext cx="2309799" cy="0"/>
            </a:xfrm>
            <a:custGeom>
              <a:rect l="0" t="0" r="0" b="0"/>
              <a:pathLst>
                <a:path w="3637">
                  <a:moveTo>
                    <a:pt x="0" y="0"/>
                  </a:moveTo>
                  <a:lnTo>
                    <a:pt x="3637" y="0"/>
                  </a:lnTo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8" name="path"/>
            <p:cNvSpPr/>
            <p:nvPr/>
          </p:nvSpPr>
          <p:spPr>
            <a:xfrm>
              <a:off x="0" y="90709"/>
              <a:ext cx="2309799" cy="19050"/>
            </a:xfrm>
            <a:custGeom>
              <a:rect l="0" t="0" r="0" b="0"/>
              <a:pathLst>
                <a:path w="3637" h="30">
                  <a:moveTo>
                    <a:pt x="0" y="15"/>
                  </a:moveTo>
                  <a:lnTo>
                    <a:pt x="3637" y="15"/>
                  </a:lnTo>
                </a:path>
              </a:pathLst>
            </a:custGeom>
            <a:noFill/>
            <a:ln w="19050" cap="flat">
              <a:solidFill>
                <a:srgbClr val="348229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9" name="path"/>
            <p:cNvSpPr/>
            <p:nvPr/>
          </p:nvSpPr>
          <p:spPr>
            <a:xfrm>
              <a:off x="0" y="166909"/>
              <a:ext cx="2309799" cy="0"/>
            </a:xfrm>
            <a:custGeom>
              <a:rect l="0" t="0" r="0" b="0"/>
              <a:pathLst>
                <a:path w="3637">
                  <a:moveTo>
                    <a:pt x="0" y="0"/>
                  </a:moveTo>
                  <a:lnTo>
                    <a:pt x="3637" y="0"/>
                  </a:lnTo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0" name="path"/>
            <p:cNvSpPr/>
            <p:nvPr/>
          </p:nvSpPr>
          <p:spPr>
            <a:xfrm>
              <a:off x="0" y="157384"/>
              <a:ext cx="2309799" cy="19050"/>
            </a:xfrm>
            <a:custGeom>
              <a:rect l="0" t="0" r="0" b="0"/>
              <a:pathLst>
                <a:path w="3637" h="30">
                  <a:moveTo>
                    <a:pt x="0" y="15"/>
                  </a:moveTo>
                  <a:lnTo>
                    <a:pt x="3637" y="15"/>
                  </a:lnTo>
                </a:path>
              </a:pathLst>
            </a:custGeom>
            <a:noFill/>
            <a:ln w="19050" cap="flat">
              <a:solidFill>
                <a:srgbClr val="348229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1" name="path"/>
            <p:cNvSpPr/>
            <p:nvPr/>
          </p:nvSpPr>
          <p:spPr>
            <a:xfrm>
              <a:off x="8290631" y="132871"/>
              <a:ext cx="2309799" cy="0"/>
            </a:xfrm>
            <a:custGeom>
              <a:rect l="0" t="0" r="0" b="0"/>
              <a:pathLst>
                <a:path w="3637">
                  <a:moveTo>
                    <a:pt x="0" y="0"/>
                  </a:moveTo>
                  <a:lnTo>
                    <a:pt x="3637" y="0"/>
                  </a:lnTo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2" name="path"/>
            <p:cNvSpPr/>
            <p:nvPr/>
          </p:nvSpPr>
          <p:spPr>
            <a:xfrm>
              <a:off x="8290631" y="123346"/>
              <a:ext cx="2309799" cy="19050"/>
            </a:xfrm>
            <a:custGeom>
              <a:rect l="0" t="0" r="0" b="0"/>
              <a:pathLst>
                <a:path w="3637" h="30">
                  <a:moveTo>
                    <a:pt x="0" y="15"/>
                  </a:moveTo>
                  <a:lnTo>
                    <a:pt x="3637" y="15"/>
                  </a:lnTo>
                </a:path>
              </a:pathLst>
            </a:custGeom>
            <a:noFill/>
            <a:ln w="19050" cap="flat">
              <a:solidFill>
                <a:srgbClr val="348229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3" name="path"/>
            <p:cNvSpPr/>
            <p:nvPr/>
          </p:nvSpPr>
          <p:spPr>
            <a:xfrm>
              <a:off x="8290631" y="199546"/>
              <a:ext cx="2309799" cy="0"/>
            </a:xfrm>
            <a:custGeom>
              <a:rect l="0" t="0" r="0" b="0"/>
              <a:pathLst>
                <a:path w="3637">
                  <a:moveTo>
                    <a:pt x="0" y="0"/>
                  </a:moveTo>
                  <a:lnTo>
                    <a:pt x="3637" y="0"/>
                  </a:lnTo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4" name="path"/>
            <p:cNvSpPr/>
            <p:nvPr/>
          </p:nvSpPr>
          <p:spPr>
            <a:xfrm>
              <a:off x="8290631" y="190021"/>
              <a:ext cx="2309799" cy="19050"/>
            </a:xfrm>
            <a:custGeom>
              <a:rect l="0" t="0" r="0" b="0"/>
              <a:pathLst>
                <a:path w="3637" h="30">
                  <a:moveTo>
                    <a:pt x="0" y="15"/>
                  </a:moveTo>
                  <a:lnTo>
                    <a:pt x="3637" y="15"/>
                  </a:lnTo>
                </a:path>
              </a:pathLst>
            </a:custGeom>
            <a:noFill/>
            <a:ln w="19050" cap="flat">
              <a:solidFill>
                <a:srgbClr val="348229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5" name="path"/>
            <p:cNvSpPr/>
            <p:nvPr/>
          </p:nvSpPr>
          <p:spPr>
            <a:xfrm>
              <a:off x="2575057" y="112025"/>
              <a:ext cx="1685530" cy="0"/>
            </a:xfrm>
            <a:custGeom>
              <a:rect l="0" t="0" r="0" b="0"/>
              <a:pathLst>
                <a:path w="2654">
                  <a:moveTo>
                    <a:pt x="0" y="0"/>
                  </a:moveTo>
                  <a:lnTo>
                    <a:pt x="2654" y="0"/>
                  </a:lnTo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6" name="path"/>
            <p:cNvSpPr/>
            <p:nvPr/>
          </p:nvSpPr>
          <p:spPr>
            <a:xfrm>
              <a:off x="2575057" y="102500"/>
              <a:ext cx="1685530" cy="19050"/>
            </a:xfrm>
            <a:custGeom>
              <a:rect l="0" t="0" r="0" b="0"/>
              <a:pathLst>
                <a:path w="2654" h="30">
                  <a:moveTo>
                    <a:pt x="0" y="15"/>
                  </a:moveTo>
                  <a:lnTo>
                    <a:pt x="2654" y="15"/>
                  </a:lnTo>
                </a:path>
              </a:pathLst>
            </a:custGeom>
            <a:noFill/>
            <a:ln w="19050" cap="flat">
              <a:solidFill>
                <a:srgbClr val="348229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7" name="path"/>
            <p:cNvSpPr/>
            <p:nvPr/>
          </p:nvSpPr>
          <p:spPr>
            <a:xfrm>
              <a:off x="2575057" y="188225"/>
              <a:ext cx="1685530" cy="0"/>
            </a:xfrm>
            <a:custGeom>
              <a:rect l="0" t="0" r="0" b="0"/>
              <a:pathLst>
                <a:path w="2654">
                  <a:moveTo>
                    <a:pt x="0" y="0"/>
                  </a:moveTo>
                  <a:lnTo>
                    <a:pt x="2654" y="0"/>
                  </a:lnTo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8" name="path"/>
            <p:cNvSpPr/>
            <p:nvPr/>
          </p:nvSpPr>
          <p:spPr>
            <a:xfrm>
              <a:off x="2575057" y="178700"/>
              <a:ext cx="1685530" cy="19050"/>
            </a:xfrm>
            <a:custGeom>
              <a:rect l="0" t="0" r="0" b="0"/>
              <a:pathLst>
                <a:path w="2654" h="30">
                  <a:moveTo>
                    <a:pt x="0" y="15"/>
                  </a:moveTo>
                  <a:lnTo>
                    <a:pt x="2654" y="15"/>
                  </a:lnTo>
                </a:path>
              </a:pathLst>
            </a:custGeom>
            <a:noFill/>
            <a:ln w="19050" cap="flat">
              <a:solidFill>
                <a:srgbClr val="348229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9" name="path"/>
            <p:cNvSpPr/>
            <p:nvPr/>
          </p:nvSpPr>
          <p:spPr>
            <a:xfrm>
              <a:off x="4536087" y="110995"/>
              <a:ext cx="1513854" cy="0"/>
            </a:xfrm>
            <a:custGeom>
              <a:rect l="0" t="0" r="0" b="0"/>
              <a:pathLst>
                <a:path w="2384">
                  <a:moveTo>
                    <a:pt x="0" y="0"/>
                  </a:moveTo>
                  <a:lnTo>
                    <a:pt x="2384" y="0"/>
                  </a:lnTo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0" name="path"/>
            <p:cNvSpPr/>
            <p:nvPr/>
          </p:nvSpPr>
          <p:spPr>
            <a:xfrm>
              <a:off x="4536087" y="101470"/>
              <a:ext cx="1513854" cy="19050"/>
            </a:xfrm>
            <a:custGeom>
              <a:rect l="0" t="0" r="0" b="0"/>
              <a:pathLst>
                <a:path w="2384" h="30">
                  <a:moveTo>
                    <a:pt x="0" y="15"/>
                  </a:moveTo>
                  <a:lnTo>
                    <a:pt x="2384" y="15"/>
                  </a:lnTo>
                </a:path>
              </a:pathLst>
            </a:custGeom>
            <a:noFill/>
            <a:ln w="19050" cap="flat">
              <a:solidFill>
                <a:srgbClr val="348229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1" name="path"/>
            <p:cNvSpPr/>
            <p:nvPr/>
          </p:nvSpPr>
          <p:spPr>
            <a:xfrm>
              <a:off x="4526562" y="188225"/>
              <a:ext cx="1513855" cy="0"/>
            </a:xfrm>
            <a:custGeom>
              <a:rect l="0" t="0" r="0" b="0"/>
              <a:pathLst>
                <a:path w="2384">
                  <a:moveTo>
                    <a:pt x="0" y="0"/>
                  </a:moveTo>
                  <a:lnTo>
                    <a:pt x="2384" y="0"/>
                  </a:lnTo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2" name="path"/>
            <p:cNvSpPr/>
            <p:nvPr/>
          </p:nvSpPr>
          <p:spPr>
            <a:xfrm>
              <a:off x="4526562" y="178700"/>
              <a:ext cx="1513855" cy="19050"/>
            </a:xfrm>
            <a:custGeom>
              <a:rect l="0" t="0" r="0" b="0"/>
              <a:pathLst>
                <a:path w="2384" h="30">
                  <a:moveTo>
                    <a:pt x="0" y="15"/>
                  </a:moveTo>
                  <a:lnTo>
                    <a:pt x="2384" y="15"/>
                  </a:lnTo>
                </a:path>
              </a:pathLst>
            </a:custGeom>
            <a:noFill/>
            <a:ln w="19050" cap="flat">
              <a:solidFill>
                <a:srgbClr val="348229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3" name="path"/>
            <p:cNvSpPr/>
            <p:nvPr/>
          </p:nvSpPr>
          <p:spPr>
            <a:xfrm>
              <a:off x="6300448" y="131075"/>
              <a:ext cx="1732349" cy="0"/>
            </a:xfrm>
            <a:custGeom>
              <a:rect l="0" t="0" r="0" b="0"/>
              <a:pathLst>
                <a:path w="2728">
                  <a:moveTo>
                    <a:pt x="0" y="0"/>
                  </a:moveTo>
                  <a:lnTo>
                    <a:pt x="2728" y="0"/>
                  </a:lnTo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4" name="path"/>
            <p:cNvSpPr/>
            <p:nvPr/>
          </p:nvSpPr>
          <p:spPr>
            <a:xfrm>
              <a:off x="6300448" y="121550"/>
              <a:ext cx="1732349" cy="19050"/>
            </a:xfrm>
            <a:custGeom>
              <a:rect l="0" t="0" r="0" b="0"/>
              <a:pathLst>
                <a:path w="2728" h="30">
                  <a:moveTo>
                    <a:pt x="0" y="15"/>
                  </a:moveTo>
                  <a:lnTo>
                    <a:pt x="2728" y="15"/>
                  </a:lnTo>
                </a:path>
              </a:pathLst>
            </a:custGeom>
            <a:noFill/>
            <a:ln w="19050" cap="flat">
              <a:solidFill>
                <a:srgbClr val="348229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5" name="path"/>
            <p:cNvSpPr/>
            <p:nvPr/>
          </p:nvSpPr>
          <p:spPr>
            <a:xfrm>
              <a:off x="6289069" y="197749"/>
              <a:ext cx="1732350" cy="0"/>
            </a:xfrm>
            <a:custGeom>
              <a:rect l="0" t="0" r="0" b="0"/>
              <a:pathLst>
                <a:path w="2728">
                  <a:moveTo>
                    <a:pt x="0" y="0"/>
                  </a:moveTo>
                  <a:lnTo>
                    <a:pt x="2728" y="0"/>
                  </a:lnTo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6" name="path"/>
            <p:cNvSpPr/>
            <p:nvPr/>
          </p:nvSpPr>
          <p:spPr>
            <a:xfrm>
              <a:off x="6289069" y="188224"/>
              <a:ext cx="1732350" cy="19050"/>
            </a:xfrm>
            <a:custGeom>
              <a:rect l="0" t="0" r="0" b="0"/>
              <a:pathLst>
                <a:path w="2728" h="30">
                  <a:moveTo>
                    <a:pt x="0" y="15"/>
                  </a:moveTo>
                  <a:lnTo>
                    <a:pt x="2728" y="15"/>
                  </a:lnTo>
                </a:path>
              </a:pathLst>
            </a:custGeom>
            <a:noFill/>
            <a:ln w="19050" cap="flat">
              <a:solidFill>
                <a:srgbClr val="348229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77" name="textbox 77"/>
          <p:cNvSpPr/>
          <p:nvPr/>
        </p:nvSpPr>
        <p:spPr>
          <a:xfrm>
            <a:off x="7485508" y="4610925"/>
            <a:ext cx="3061335" cy="358140"/>
          </a:xfrm>
          <a:prstGeom prst="rect">
            <a:avLst/>
          </a:prstGeom>
          <a:solidFill>
            <a:srgbClr val="45AE37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3000"/>
              </a:lnSpc>
            </a:pPr>
            <a:endParaRPr lang="Arial" altLang="Arial" sz="400"/>
          </a:p>
          <a:p>
            <a:pPr marL="1133432" algn="l" rtl="0" eaLnBrk="0">
              <a:lnSpc>
                <a:spcPct val="95000"/>
              </a:lnSpc>
              <a:spcBef>
                <a:spcPts val="2"/>
              </a:spcBef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地域范</a:t>
            </a:r>
            <a:r>
              <a:rPr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围</a:t>
            </a:r>
            <a:endParaRPr lang="Microsoft YaHei" altLang="Microsoft YaHei" sz="1500"/>
          </a:p>
        </p:txBody>
      </p:sp>
      <p:sp>
        <p:nvSpPr>
          <p:cNvPr id="78" name="textbox 78"/>
          <p:cNvSpPr/>
          <p:nvPr/>
        </p:nvSpPr>
        <p:spPr>
          <a:xfrm>
            <a:off x="1776120" y="1858786"/>
            <a:ext cx="3061335" cy="356234"/>
          </a:xfrm>
          <a:prstGeom prst="rect">
            <a:avLst/>
          </a:prstGeom>
          <a:solidFill>
            <a:srgbClr val="45AE37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1000"/>
              </a:lnSpc>
            </a:pPr>
            <a:endParaRPr lang="Arial" altLang="Arial" sz="400"/>
          </a:p>
          <a:p>
            <a:pPr marL="932806" algn="l" rtl="0" eaLnBrk="0">
              <a:lnSpc>
                <a:spcPct val="95000"/>
              </a:lnSpc>
              <a:spcBef>
                <a:spcPts val="1"/>
              </a:spcBef>
            </a:pPr>
            <a:r>
              <a:rPr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养殖产业范</a:t>
            </a:r>
            <a:r>
              <a:rPr sz="15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围</a:t>
            </a:r>
            <a:endParaRPr lang="Microsoft YaHei" altLang="Microsoft YaHei" sz="1500"/>
          </a:p>
        </p:txBody>
      </p:sp>
      <p:sp>
        <p:nvSpPr>
          <p:cNvPr id="79" name="textbox 79"/>
          <p:cNvSpPr/>
          <p:nvPr/>
        </p:nvSpPr>
        <p:spPr>
          <a:xfrm>
            <a:off x="5476375" y="1858343"/>
            <a:ext cx="3061335" cy="358140"/>
          </a:xfrm>
          <a:prstGeom prst="rect">
            <a:avLst/>
          </a:prstGeom>
          <a:solidFill>
            <a:srgbClr val="45AE37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3000"/>
              </a:lnSpc>
            </a:pPr>
            <a:endParaRPr lang="Arial" altLang="Arial" sz="400"/>
          </a:p>
          <a:p>
            <a:pPr marL="1142831" algn="l" rtl="0" eaLnBrk="0">
              <a:lnSpc>
                <a:spcPct val="95000"/>
              </a:lnSpc>
              <a:spcBef>
                <a:spcPts val="2"/>
              </a:spcBef>
            </a:pPr>
            <a:r>
              <a:rPr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时间范</a:t>
            </a:r>
            <a:r>
              <a:rPr sz="15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围</a:t>
            </a:r>
            <a:endParaRPr lang="Microsoft YaHei" altLang="Microsoft YaHei" sz="1500"/>
          </a:p>
        </p:txBody>
      </p:sp>
      <p:sp>
        <p:nvSpPr>
          <p:cNvPr id="80" name="textbox 80"/>
          <p:cNvSpPr/>
          <p:nvPr/>
        </p:nvSpPr>
        <p:spPr>
          <a:xfrm>
            <a:off x="3730156" y="4611670"/>
            <a:ext cx="3061335" cy="356234"/>
          </a:xfrm>
          <a:prstGeom prst="rect">
            <a:avLst/>
          </a:prstGeom>
          <a:solidFill>
            <a:srgbClr val="45AE37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2000"/>
              </a:lnSpc>
            </a:pPr>
            <a:endParaRPr lang="Arial" altLang="Arial" sz="400"/>
          </a:p>
          <a:p>
            <a:pPr marL="1133231" algn="l" rtl="0" eaLnBrk="0">
              <a:lnSpc>
                <a:spcPct val="95000"/>
              </a:lnSpc>
              <a:spcBef>
                <a:spcPts val="3"/>
              </a:spcBef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税收种</a:t>
            </a:r>
            <a:r>
              <a:rPr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类</a:t>
            </a:r>
            <a:endParaRPr lang="Microsoft YaHei" altLang="Microsoft YaHei" sz="1500"/>
          </a:p>
        </p:txBody>
      </p:sp>
      <p:sp>
        <p:nvSpPr>
          <p:cNvPr id="81" name="textbox 81"/>
          <p:cNvSpPr/>
          <p:nvPr/>
        </p:nvSpPr>
        <p:spPr>
          <a:xfrm>
            <a:off x="442263" y="318468"/>
            <a:ext cx="2313304" cy="50609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4"/>
              </a:spcBef>
              <a:tabLst>
                <a:tab pos="782319"/>
              </a:tabLst>
            </a:pPr>
            <a:r>
              <a:rPr sz="3000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报告范围</a:t>
            </a:r>
            <a:endParaRPr lang="Microsoft YaHei" altLang="Microsoft YaHei" sz="3000"/>
          </a:p>
        </p:txBody>
      </p:sp>
      <p:grpSp>
        <p:nvGrpSpPr>
          <p:cNvPr id="12" name="group 12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82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3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4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5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6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7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8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9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0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1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2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3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4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5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6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7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8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9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0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1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4" name="group 14"/>
          <p:cNvGrpSpPr/>
          <p:nvPr/>
        </p:nvGrpSpPr>
        <p:grpSpPr>
          <a:xfrm rot="21600000">
            <a:off x="8134946" y="1481402"/>
            <a:ext cx="709114" cy="693505"/>
            <a:chExt cx="709114" cy="693505"/>
          </a:xfrm>
        </p:grpSpPr>
        <p:grpSp>
          <p:nvGrpSpPr>
            <p:cNvPr id="16" name="group 16"/>
            <p:cNvGrpSpPr/>
            <p:nvPr/>
          </p:nvGrpSpPr>
          <p:grpSpPr>
            <a:xfrm rot="21600000">
              <a:off x="0" y="0"/>
              <a:ext cx="709114" cy="693505"/>
              <a:chExt cx="709114" cy="693505"/>
            </a:xfrm>
          </p:grpSpPr>
          <p:sp>
            <p:nvSpPr>
              <p:cNvPr id="102" name="path"/>
              <p:cNvSpPr/>
              <p:nvPr/>
            </p:nvSpPr>
            <p:spPr>
              <a:xfrm>
                <a:off x="27384" y="27384"/>
                <a:ext cx="654346" cy="638736"/>
              </a:xfrm>
              <a:custGeom>
                <a:rect l="0" t="0" r="0" b="0"/>
                <a:pathLst>
                  <a:path w="1030" h="1004">
                    <a:moveTo>
                      <a:pt x="0" y="502"/>
                    </a:moveTo>
                    <a:cubicBezTo>
                      <a:pt x="0" y="225"/>
                      <a:pt x="230" y="0"/>
                      <a:pt x="515" y="0"/>
                    </a:cubicBezTo>
                    <a:lnTo>
                      <a:pt x="515" y="0"/>
                    </a:lnTo>
                    <a:lnTo>
                      <a:pt x="515" y="0"/>
                    </a:lnTo>
                    <a:lnTo>
                      <a:pt x="515" y="0"/>
                    </a:lnTo>
                    <a:cubicBezTo>
                      <a:pt x="799" y="0"/>
                      <a:pt x="1030" y="225"/>
                      <a:pt x="1030" y="502"/>
                    </a:cubicBezTo>
                    <a:lnTo>
                      <a:pt x="1030" y="502"/>
                    </a:lnTo>
                    <a:cubicBezTo>
                      <a:pt x="1030" y="502"/>
                      <a:pt x="1030" y="502"/>
                      <a:pt x="1030" y="502"/>
                    </a:cubicBezTo>
                    <a:lnTo>
                      <a:pt x="1030" y="502"/>
                    </a:lnTo>
                    <a:lnTo>
                      <a:pt x="1030" y="502"/>
                    </a:lnTo>
                    <a:lnTo>
                      <a:pt x="1030" y="502"/>
                    </a:lnTo>
                    <a:cubicBezTo>
                      <a:pt x="1030" y="780"/>
                      <a:pt x="799" y="1005"/>
                      <a:pt x="515" y="1005"/>
                    </a:cubicBezTo>
                    <a:lnTo>
                      <a:pt x="515" y="1005"/>
                    </a:lnTo>
                    <a:lnTo>
                      <a:pt x="515" y="1005"/>
                    </a:lnTo>
                    <a:lnTo>
                      <a:pt x="515" y="1005"/>
                    </a:lnTo>
                    <a:cubicBezTo>
                      <a:pt x="230" y="1005"/>
                      <a:pt x="0" y="780"/>
                      <a:pt x="0" y="502"/>
                    </a:cubicBezTo>
                    <a:lnTo>
                      <a:pt x="0" y="502"/>
                    </a:lnTo>
                    <a:cubicBezTo>
                      <a:pt x="0" y="502"/>
                      <a:pt x="0" y="502"/>
                      <a:pt x="0" y="502"/>
                    </a:cubicBezTo>
                    <a:lnTo>
                      <a:pt x="0" y="502"/>
                    </a:lnTo>
                    <a:close/>
                  </a:path>
                </a:pathLst>
              </a:custGeom>
              <a:solidFill>
                <a:srgbClr val="89D77F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3" name="path"/>
              <p:cNvSpPr/>
              <p:nvPr/>
            </p:nvSpPr>
            <p:spPr>
              <a:xfrm>
                <a:off x="0" y="0"/>
                <a:ext cx="709114" cy="693505"/>
              </a:xfrm>
              <a:custGeom>
                <a:rect l="0" t="0" r="0" b="0"/>
                <a:pathLst>
                  <a:path w="1116" h="1092">
                    <a:moveTo>
                      <a:pt x="43" y="546"/>
                    </a:moveTo>
                    <a:cubicBezTo>
                      <a:pt x="43" y="268"/>
                      <a:pt x="273" y="43"/>
                      <a:pt x="558" y="43"/>
                    </a:cubicBezTo>
                    <a:lnTo>
                      <a:pt x="558" y="43"/>
                    </a:lnTo>
                    <a:lnTo>
                      <a:pt x="558" y="43"/>
                    </a:lnTo>
                    <a:lnTo>
                      <a:pt x="558" y="43"/>
                    </a:lnTo>
                    <a:cubicBezTo>
                      <a:pt x="842" y="43"/>
                      <a:pt x="1073" y="268"/>
                      <a:pt x="1073" y="546"/>
                    </a:cubicBezTo>
                    <a:lnTo>
                      <a:pt x="1073" y="546"/>
                    </a:lnTo>
                    <a:cubicBezTo>
                      <a:pt x="1073" y="546"/>
                      <a:pt x="1073" y="546"/>
                      <a:pt x="1073" y="546"/>
                    </a:cubicBezTo>
                    <a:lnTo>
                      <a:pt x="1073" y="546"/>
                    </a:lnTo>
                    <a:lnTo>
                      <a:pt x="1073" y="546"/>
                    </a:lnTo>
                    <a:lnTo>
                      <a:pt x="1073" y="546"/>
                    </a:lnTo>
                    <a:cubicBezTo>
                      <a:pt x="1073" y="823"/>
                      <a:pt x="842" y="1049"/>
                      <a:pt x="558" y="1049"/>
                    </a:cubicBezTo>
                    <a:lnTo>
                      <a:pt x="558" y="1049"/>
                    </a:lnTo>
                    <a:lnTo>
                      <a:pt x="558" y="1049"/>
                    </a:lnTo>
                    <a:lnTo>
                      <a:pt x="558" y="1049"/>
                    </a:lnTo>
                    <a:cubicBezTo>
                      <a:pt x="273" y="1049"/>
                      <a:pt x="43" y="823"/>
                      <a:pt x="43" y="546"/>
                    </a:cubicBezTo>
                    <a:lnTo>
                      <a:pt x="43" y="546"/>
                    </a:lnTo>
                    <a:cubicBezTo>
                      <a:pt x="43" y="546"/>
                      <a:pt x="43" y="546"/>
                      <a:pt x="43" y="546"/>
                    </a:cubicBezTo>
                    <a:lnTo>
                      <a:pt x="43" y="546"/>
                    </a:lnTo>
                    <a:close/>
                  </a:path>
                </a:pathLst>
              </a:custGeom>
              <a:noFill/>
              <a:ln w="54769" cap="flat">
                <a:solidFill>
                  <a:srgbClr val="45AE37">
                    <a:alpha val="100000"/>
                  </a:srgbClr>
                </a:solidFill>
                <a:prstDash val="solid"/>
                <a:round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04" name="textbox 104"/>
            <p:cNvSpPr/>
            <p:nvPr/>
          </p:nvSpPr>
          <p:spPr>
            <a:xfrm>
              <a:off x="-12700" y="-12700"/>
              <a:ext cx="734694" cy="79692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34000"/>
                </a:lnSpc>
              </a:pPr>
              <a:endParaRPr lang="Arial" altLang="Arial" sz="1000"/>
            </a:p>
            <a:p>
              <a:pPr algn="l" rtl="0" eaLnBrk="0">
                <a:lnSpc>
                  <a:spcPct val="9848"/>
                </a:lnSpc>
              </a:pPr>
              <a:endParaRPr lang="Arial" altLang="Arial" sz="100"/>
            </a:p>
            <a:p>
              <a:pPr marL="175859" algn="l" rtl="0" eaLnBrk="0">
                <a:lnSpc>
                  <a:spcPct val="85000"/>
                </a:lnSpc>
              </a:pPr>
              <a:r>
                <a:rPr sz="2700" spc="-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700" spc="-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3</a:t>
              </a:r>
              <a:endParaRPr lang="Microsoft YaHei" altLang="Microsoft YaHei" sz="2700"/>
            </a:p>
          </p:txBody>
        </p:sp>
      </p:grpSp>
      <p:grpSp>
        <p:nvGrpSpPr>
          <p:cNvPr id="18" name="group 18"/>
          <p:cNvGrpSpPr/>
          <p:nvPr/>
        </p:nvGrpSpPr>
        <p:grpSpPr>
          <a:xfrm rot="21600000">
            <a:off x="4434694" y="1481843"/>
            <a:ext cx="693506" cy="693505"/>
            <a:chExt cx="693506" cy="693505"/>
          </a:xfrm>
        </p:grpSpPr>
        <p:grpSp>
          <p:nvGrpSpPr>
            <p:cNvPr id="20" name="group 20"/>
            <p:cNvGrpSpPr/>
            <p:nvPr/>
          </p:nvGrpSpPr>
          <p:grpSpPr>
            <a:xfrm rot="21600000">
              <a:off x="0" y="0"/>
              <a:ext cx="693506" cy="693505"/>
              <a:chExt cx="693506" cy="693505"/>
            </a:xfrm>
          </p:grpSpPr>
          <p:sp>
            <p:nvSpPr>
              <p:cNvPr id="105" name="path"/>
              <p:cNvSpPr/>
              <p:nvPr/>
            </p:nvSpPr>
            <p:spPr>
              <a:xfrm>
                <a:off x="27384" y="27383"/>
                <a:ext cx="638737" cy="638737"/>
              </a:xfrm>
              <a:custGeom>
                <a:rect l="0" t="0" r="0" b="0"/>
                <a:pathLst>
                  <a:path w="1004" h="1004">
                    <a:moveTo>
                      <a:pt x="0" y="502"/>
                    </a:moveTo>
                    <a:cubicBezTo>
                      <a:pt x="0" y="225"/>
                      <a:pt x="225" y="0"/>
                      <a:pt x="502" y="0"/>
                    </a:cubicBezTo>
                    <a:lnTo>
                      <a:pt x="502" y="0"/>
                    </a:lnTo>
                    <a:lnTo>
                      <a:pt x="502" y="0"/>
                    </a:lnTo>
                    <a:lnTo>
                      <a:pt x="502" y="0"/>
                    </a:lnTo>
                    <a:cubicBezTo>
                      <a:pt x="780" y="0"/>
                      <a:pt x="1005" y="225"/>
                      <a:pt x="1005" y="502"/>
                    </a:cubicBezTo>
                    <a:lnTo>
                      <a:pt x="1005" y="502"/>
                    </a:lnTo>
                    <a:cubicBezTo>
                      <a:pt x="1005" y="502"/>
                      <a:pt x="1005" y="502"/>
                      <a:pt x="1005" y="502"/>
                    </a:cubicBezTo>
                    <a:lnTo>
                      <a:pt x="1005" y="502"/>
                    </a:lnTo>
                    <a:lnTo>
                      <a:pt x="1005" y="502"/>
                    </a:lnTo>
                    <a:lnTo>
                      <a:pt x="1005" y="502"/>
                    </a:lnTo>
                    <a:cubicBezTo>
                      <a:pt x="1005" y="780"/>
                      <a:pt x="780" y="1005"/>
                      <a:pt x="502" y="1005"/>
                    </a:cubicBezTo>
                    <a:lnTo>
                      <a:pt x="502" y="1005"/>
                    </a:lnTo>
                    <a:lnTo>
                      <a:pt x="502" y="1005"/>
                    </a:lnTo>
                    <a:lnTo>
                      <a:pt x="502" y="1005"/>
                    </a:lnTo>
                    <a:cubicBezTo>
                      <a:pt x="225" y="1005"/>
                      <a:pt x="0" y="780"/>
                      <a:pt x="0" y="502"/>
                    </a:cubicBezTo>
                    <a:lnTo>
                      <a:pt x="0" y="502"/>
                    </a:lnTo>
                    <a:close/>
                  </a:path>
                </a:pathLst>
              </a:custGeom>
              <a:solidFill>
                <a:srgbClr val="89D77F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6" name="path"/>
              <p:cNvSpPr/>
              <p:nvPr/>
            </p:nvSpPr>
            <p:spPr>
              <a:xfrm>
                <a:off x="0" y="0"/>
                <a:ext cx="693506" cy="693505"/>
              </a:xfrm>
              <a:custGeom>
                <a:rect l="0" t="0" r="0" b="0"/>
                <a:pathLst>
                  <a:path w="1092" h="1092">
                    <a:moveTo>
                      <a:pt x="43" y="546"/>
                    </a:moveTo>
                    <a:cubicBezTo>
                      <a:pt x="43" y="268"/>
                      <a:pt x="268" y="43"/>
                      <a:pt x="546" y="43"/>
                    </a:cubicBezTo>
                    <a:lnTo>
                      <a:pt x="546" y="43"/>
                    </a:lnTo>
                    <a:lnTo>
                      <a:pt x="546" y="43"/>
                    </a:lnTo>
                    <a:lnTo>
                      <a:pt x="546" y="43"/>
                    </a:lnTo>
                    <a:cubicBezTo>
                      <a:pt x="823" y="43"/>
                      <a:pt x="1049" y="268"/>
                      <a:pt x="1049" y="546"/>
                    </a:cubicBezTo>
                    <a:lnTo>
                      <a:pt x="1049" y="546"/>
                    </a:lnTo>
                    <a:cubicBezTo>
                      <a:pt x="1049" y="546"/>
                      <a:pt x="1049" y="546"/>
                      <a:pt x="1049" y="546"/>
                    </a:cubicBezTo>
                    <a:lnTo>
                      <a:pt x="1049" y="546"/>
                    </a:lnTo>
                    <a:lnTo>
                      <a:pt x="1049" y="546"/>
                    </a:lnTo>
                    <a:lnTo>
                      <a:pt x="1049" y="546"/>
                    </a:lnTo>
                    <a:cubicBezTo>
                      <a:pt x="1049" y="823"/>
                      <a:pt x="823" y="1049"/>
                      <a:pt x="546" y="1049"/>
                    </a:cubicBezTo>
                    <a:lnTo>
                      <a:pt x="546" y="1049"/>
                    </a:lnTo>
                    <a:lnTo>
                      <a:pt x="546" y="1049"/>
                    </a:lnTo>
                    <a:lnTo>
                      <a:pt x="546" y="1049"/>
                    </a:lnTo>
                    <a:cubicBezTo>
                      <a:pt x="268" y="1049"/>
                      <a:pt x="43" y="823"/>
                      <a:pt x="43" y="546"/>
                    </a:cubicBezTo>
                    <a:lnTo>
                      <a:pt x="43" y="546"/>
                    </a:lnTo>
                    <a:close/>
                  </a:path>
                </a:pathLst>
              </a:custGeom>
              <a:noFill/>
              <a:ln w="54769" cap="flat">
                <a:solidFill>
                  <a:srgbClr val="45AE37">
                    <a:alpha val="100000"/>
                  </a:srgbClr>
                </a:solidFill>
                <a:prstDash val="solid"/>
                <a:round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07" name="textbox 107"/>
            <p:cNvSpPr/>
            <p:nvPr/>
          </p:nvSpPr>
          <p:spPr>
            <a:xfrm>
              <a:off x="-12700" y="-12700"/>
              <a:ext cx="719455" cy="79692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34000"/>
                </a:lnSpc>
              </a:pPr>
              <a:endParaRPr lang="Arial" altLang="Arial" sz="1000"/>
            </a:p>
            <a:p>
              <a:pPr algn="l" rtl="0" eaLnBrk="0">
                <a:lnSpc>
                  <a:spcPct val="6953"/>
                </a:lnSpc>
              </a:pPr>
              <a:endParaRPr lang="Arial" altLang="Arial" sz="100"/>
            </a:p>
            <a:p>
              <a:pPr marL="175188" algn="l" rtl="0" eaLnBrk="0">
                <a:lnSpc>
                  <a:spcPct val="85000"/>
                </a:lnSpc>
              </a:pPr>
              <a:r>
                <a:rPr sz="2700" spc="-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700" spc="-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</a:t>
              </a:r>
              <a:endParaRPr lang="Microsoft YaHei" altLang="Microsoft YaHei" sz="2700"/>
            </a:p>
          </p:txBody>
        </p:sp>
      </p:grpSp>
      <p:grpSp>
        <p:nvGrpSpPr>
          <p:cNvPr id="22" name="group 22"/>
          <p:cNvGrpSpPr/>
          <p:nvPr/>
        </p:nvGrpSpPr>
        <p:grpSpPr>
          <a:xfrm rot="21600000">
            <a:off x="10144083" y="4233984"/>
            <a:ext cx="693505" cy="693505"/>
            <a:chExt cx="693505" cy="693505"/>
          </a:xfrm>
        </p:grpSpPr>
        <p:grpSp>
          <p:nvGrpSpPr>
            <p:cNvPr id="24" name="group 24"/>
            <p:cNvGrpSpPr/>
            <p:nvPr/>
          </p:nvGrpSpPr>
          <p:grpSpPr>
            <a:xfrm rot="21600000">
              <a:off x="0" y="0"/>
              <a:ext cx="693505" cy="693505"/>
              <a:chExt cx="693505" cy="693505"/>
            </a:xfrm>
          </p:grpSpPr>
          <p:sp>
            <p:nvSpPr>
              <p:cNvPr id="108" name="path"/>
              <p:cNvSpPr/>
              <p:nvPr/>
            </p:nvSpPr>
            <p:spPr>
              <a:xfrm>
                <a:off x="27384" y="27383"/>
                <a:ext cx="638736" cy="638736"/>
              </a:xfrm>
              <a:custGeom>
                <a:rect l="0" t="0" r="0" b="0"/>
                <a:pathLst>
                  <a:path w="1004" h="1004">
                    <a:moveTo>
                      <a:pt x="0" y="502"/>
                    </a:moveTo>
                    <a:cubicBezTo>
                      <a:pt x="0" y="225"/>
                      <a:pt x="225" y="0"/>
                      <a:pt x="502" y="0"/>
                    </a:cubicBezTo>
                    <a:lnTo>
                      <a:pt x="502" y="0"/>
                    </a:lnTo>
                    <a:lnTo>
                      <a:pt x="502" y="0"/>
                    </a:lnTo>
                    <a:lnTo>
                      <a:pt x="502" y="0"/>
                    </a:lnTo>
                    <a:cubicBezTo>
                      <a:pt x="780" y="0"/>
                      <a:pt x="1005" y="225"/>
                      <a:pt x="1005" y="502"/>
                    </a:cubicBezTo>
                    <a:lnTo>
                      <a:pt x="1005" y="502"/>
                    </a:lnTo>
                    <a:cubicBezTo>
                      <a:pt x="1005" y="502"/>
                      <a:pt x="1005" y="502"/>
                      <a:pt x="1005" y="502"/>
                    </a:cubicBezTo>
                    <a:lnTo>
                      <a:pt x="1005" y="502"/>
                    </a:lnTo>
                    <a:lnTo>
                      <a:pt x="1005" y="502"/>
                    </a:lnTo>
                    <a:lnTo>
                      <a:pt x="1005" y="502"/>
                    </a:lnTo>
                    <a:cubicBezTo>
                      <a:pt x="1005" y="780"/>
                      <a:pt x="780" y="1005"/>
                      <a:pt x="502" y="1005"/>
                    </a:cubicBezTo>
                    <a:lnTo>
                      <a:pt x="502" y="1005"/>
                    </a:lnTo>
                    <a:lnTo>
                      <a:pt x="502" y="1005"/>
                    </a:lnTo>
                    <a:lnTo>
                      <a:pt x="502" y="1005"/>
                    </a:lnTo>
                    <a:cubicBezTo>
                      <a:pt x="225" y="1005"/>
                      <a:pt x="0" y="780"/>
                      <a:pt x="0" y="502"/>
                    </a:cubicBezTo>
                    <a:lnTo>
                      <a:pt x="0" y="502"/>
                    </a:lnTo>
                    <a:close/>
                  </a:path>
                </a:pathLst>
              </a:custGeom>
              <a:solidFill>
                <a:srgbClr val="B0E4AA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9" name="path"/>
              <p:cNvSpPr/>
              <p:nvPr/>
            </p:nvSpPr>
            <p:spPr>
              <a:xfrm>
                <a:off x="0" y="0"/>
                <a:ext cx="693505" cy="693505"/>
              </a:xfrm>
              <a:custGeom>
                <a:rect l="0" t="0" r="0" b="0"/>
                <a:pathLst>
                  <a:path w="1092" h="1092">
                    <a:moveTo>
                      <a:pt x="43" y="546"/>
                    </a:moveTo>
                    <a:cubicBezTo>
                      <a:pt x="43" y="268"/>
                      <a:pt x="268" y="43"/>
                      <a:pt x="546" y="43"/>
                    </a:cubicBezTo>
                    <a:lnTo>
                      <a:pt x="546" y="43"/>
                    </a:lnTo>
                    <a:lnTo>
                      <a:pt x="546" y="43"/>
                    </a:lnTo>
                    <a:lnTo>
                      <a:pt x="546" y="43"/>
                    </a:lnTo>
                    <a:cubicBezTo>
                      <a:pt x="823" y="43"/>
                      <a:pt x="1049" y="268"/>
                      <a:pt x="1049" y="546"/>
                    </a:cubicBezTo>
                    <a:lnTo>
                      <a:pt x="1049" y="546"/>
                    </a:lnTo>
                    <a:cubicBezTo>
                      <a:pt x="1049" y="546"/>
                      <a:pt x="1049" y="546"/>
                      <a:pt x="1049" y="546"/>
                    </a:cubicBezTo>
                    <a:lnTo>
                      <a:pt x="1049" y="546"/>
                    </a:lnTo>
                    <a:lnTo>
                      <a:pt x="1049" y="546"/>
                    </a:lnTo>
                    <a:lnTo>
                      <a:pt x="1049" y="546"/>
                    </a:lnTo>
                    <a:cubicBezTo>
                      <a:pt x="1049" y="823"/>
                      <a:pt x="823" y="1049"/>
                      <a:pt x="546" y="1049"/>
                    </a:cubicBezTo>
                    <a:lnTo>
                      <a:pt x="546" y="1049"/>
                    </a:lnTo>
                    <a:lnTo>
                      <a:pt x="546" y="1049"/>
                    </a:lnTo>
                    <a:lnTo>
                      <a:pt x="546" y="1049"/>
                    </a:lnTo>
                    <a:cubicBezTo>
                      <a:pt x="268" y="1049"/>
                      <a:pt x="43" y="823"/>
                      <a:pt x="43" y="546"/>
                    </a:cubicBezTo>
                    <a:lnTo>
                      <a:pt x="43" y="546"/>
                    </a:lnTo>
                    <a:close/>
                  </a:path>
                </a:pathLst>
              </a:custGeom>
              <a:noFill/>
              <a:ln w="54769" cap="flat">
                <a:solidFill>
                  <a:srgbClr val="45AE37">
                    <a:alpha val="100000"/>
                  </a:srgbClr>
                </a:solidFill>
                <a:prstDash val="solid"/>
                <a:round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10" name="textbox 110"/>
            <p:cNvSpPr/>
            <p:nvPr/>
          </p:nvSpPr>
          <p:spPr>
            <a:xfrm>
              <a:off x="-12700" y="-12700"/>
              <a:ext cx="719455" cy="79692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29000"/>
                </a:lnSpc>
              </a:pPr>
              <a:endParaRPr lang="Arial" altLang="Arial" sz="1000"/>
            </a:p>
            <a:p>
              <a:pPr algn="l" rtl="0" eaLnBrk="0">
                <a:lnSpc>
                  <a:spcPct val="9828"/>
                </a:lnSpc>
              </a:pPr>
              <a:endParaRPr lang="Arial" altLang="Arial" sz="100"/>
            </a:p>
            <a:p>
              <a:pPr marL="185563" algn="l" rtl="0" eaLnBrk="0">
                <a:lnSpc>
                  <a:spcPct val="85000"/>
                </a:lnSpc>
              </a:pPr>
              <a:r>
                <a:rPr sz="2700" spc="-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700" spc="-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4</a:t>
              </a:r>
              <a:endParaRPr lang="Microsoft YaHei" altLang="Microsoft YaHei" sz="2700"/>
            </a:p>
          </p:txBody>
        </p:sp>
      </p:grpSp>
      <p:grpSp>
        <p:nvGrpSpPr>
          <p:cNvPr id="26" name="group 26"/>
          <p:cNvGrpSpPr/>
          <p:nvPr/>
        </p:nvGrpSpPr>
        <p:grpSpPr>
          <a:xfrm rot="21600000">
            <a:off x="6388732" y="4234727"/>
            <a:ext cx="693505" cy="693504"/>
            <a:chExt cx="693505" cy="693504"/>
          </a:xfrm>
        </p:grpSpPr>
        <p:grpSp>
          <p:nvGrpSpPr>
            <p:cNvPr id="28" name="group 28"/>
            <p:cNvGrpSpPr/>
            <p:nvPr/>
          </p:nvGrpSpPr>
          <p:grpSpPr>
            <a:xfrm rot="21600000">
              <a:off x="0" y="0"/>
              <a:ext cx="693505" cy="693504"/>
              <a:chExt cx="693505" cy="693504"/>
            </a:xfrm>
          </p:grpSpPr>
          <p:sp>
            <p:nvSpPr>
              <p:cNvPr id="111" name="path"/>
              <p:cNvSpPr/>
              <p:nvPr/>
            </p:nvSpPr>
            <p:spPr>
              <a:xfrm>
                <a:off x="27384" y="27383"/>
                <a:ext cx="638736" cy="638736"/>
              </a:xfrm>
              <a:custGeom>
                <a:rect l="0" t="0" r="0" b="0"/>
                <a:pathLst>
                  <a:path w="1004" h="1004">
                    <a:moveTo>
                      <a:pt x="0" y="502"/>
                    </a:moveTo>
                    <a:cubicBezTo>
                      <a:pt x="0" y="225"/>
                      <a:pt x="225" y="0"/>
                      <a:pt x="502" y="0"/>
                    </a:cubicBezTo>
                    <a:lnTo>
                      <a:pt x="502" y="0"/>
                    </a:lnTo>
                    <a:lnTo>
                      <a:pt x="502" y="0"/>
                    </a:lnTo>
                    <a:lnTo>
                      <a:pt x="502" y="0"/>
                    </a:lnTo>
                    <a:cubicBezTo>
                      <a:pt x="780" y="0"/>
                      <a:pt x="1005" y="225"/>
                      <a:pt x="1005" y="502"/>
                    </a:cubicBezTo>
                    <a:lnTo>
                      <a:pt x="1005" y="502"/>
                    </a:lnTo>
                    <a:cubicBezTo>
                      <a:pt x="1005" y="502"/>
                      <a:pt x="1005" y="502"/>
                      <a:pt x="1005" y="502"/>
                    </a:cubicBezTo>
                    <a:lnTo>
                      <a:pt x="1005" y="502"/>
                    </a:lnTo>
                    <a:lnTo>
                      <a:pt x="1005" y="502"/>
                    </a:lnTo>
                    <a:lnTo>
                      <a:pt x="1005" y="502"/>
                    </a:lnTo>
                    <a:cubicBezTo>
                      <a:pt x="1005" y="780"/>
                      <a:pt x="780" y="1005"/>
                      <a:pt x="502" y="1005"/>
                    </a:cubicBezTo>
                    <a:lnTo>
                      <a:pt x="502" y="1005"/>
                    </a:lnTo>
                    <a:lnTo>
                      <a:pt x="502" y="1005"/>
                    </a:lnTo>
                    <a:lnTo>
                      <a:pt x="502" y="1005"/>
                    </a:lnTo>
                    <a:cubicBezTo>
                      <a:pt x="225" y="1005"/>
                      <a:pt x="0" y="780"/>
                      <a:pt x="0" y="502"/>
                    </a:cubicBezTo>
                    <a:lnTo>
                      <a:pt x="0" y="502"/>
                    </a:lnTo>
                    <a:close/>
                  </a:path>
                </a:pathLst>
              </a:custGeom>
              <a:solidFill>
                <a:srgbClr val="B0E4AA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12" name="path"/>
              <p:cNvSpPr/>
              <p:nvPr/>
            </p:nvSpPr>
            <p:spPr>
              <a:xfrm>
                <a:off x="0" y="0"/>
                <a:ext cx="693505" cy="693504"/>
              </a:xfrm>
              <a:custGeom>
                <a:rect l="0" t="0" r="0" b="0"/>
                <a:pathLst>
                  <a:path w="1092" h="1092">
                    <a:moveTo>
                      <a:pt x="43" y="546"/>
                    </a:moveTo>
                    <a:cubicBezTo>
                      <a:pt x="43" y="268"/>
                      <a:pt x="268" y="43"/>
                      <a:pt x="546" y="43"/>
                    </a:cubicBezTo>
                    <a:lnTo>
                      <a:pt x="546" y="43"/>
                    </a:lnTo>
                    <a:lnTo>
                      <a:pt x="546" y="43"/>
                    </a:lnTo>
                    <a:lnTo>
                      <a:pt x="546" y="43"/>
                    </a:lnTo>
                    <a:cubicBezTo>
                      <a:pt x="823" y="43"/>
                      <a:pt x="1049" y="268"/>
                      <a:pt x="1049" y="546"/>
                    </a:cubicBezTo>
                    <a:lnTo>
                      <a:pt x="1049" y="546"/>
                    </a:lnTo>
                    <a:cubicBezTo>
                      <a:pt x="1049" y="546"/>
                      <a:pt x="1049" y="546"/>
                      <a:pt x="1049" y="546"/>
                    </a:cubicBezTo>
                    <a:lnTo>
                      <a:pt x="1049" y="546"/>
                    </a:lnTo>
                    <a:lnTo>
                      <a:pt x="1049" y="546"/>
                    </a:lnTo>
                    <a:lnTo>
                      <a:pt x="1049" y="546"/>
                    </a:lnTo>
                    <a:cubicBezTo>
                      <a:pt x="1049" y="823"/>
                      <a:pt x="823" y="1049"/>
                      <a:pt x="546" y="1049"/>
                    </a:cubicBezTo>
                    <a:lnTo>
                      <a:pt x="546" y="1049"/>
                    </a:lnTo>
                    <a:lnTo>
                      <a:pt x="546" y="1049"/>
                    </a:lnTo>
                    <a:lnTo>
                      <a:pt x="546" y="1049"/>
                    </a:lnTo>
                    <a:cubicBezTo>
                      <a:pt x="268" y="1049"/>
                      <a:pt x="43" y="823"/>
                      <a:pt x="43" y="546"/>
                    </a:cubicBezTo>
                    <a:lnTo>
                      <a:pt x="43" y="546"/>
                    </a:lnTo>
                    <a:close/>
                  </a:path>
                </a:pathLst>
              </a:custGeom>
              <a:noFill/>
              <a:ln w="54769" cap="flat">
                <a:solidFill>
                  <a:srgbClr val="45AE37">
                    <a:alpha val="100000"/>
                  </a:srgbClr>
                </a:solidFill>
                <a:prstDash val="solid"/>
                <a:round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13" name="textbox 113"/>
            <p:cNvSpPr/>
            <p:nvPr/>
          </p:nvSpPr>
          <p:spPr>
            <a:xfrm>
              <a:off x="-12700" y="-12700"/>
              <a:ext cx="719455" cy="79692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40000"/>
                </a:lnSpc>
              </a:pPr>
              <a:endParaRPr lang="Arial" altLang="Arial" sz="1000"/>
            </a:p>
            <a:p>
              <a:pPr algn="l" rtl="0" eaLnBrk="0">
                <a:lnSpc>
                  <a:spcPct val="9466"/>
                </a:lnSpc>
              </a:pPr>
              <a:endParaRPr lang="Arial" altLang="Arial" sz="100"/>
            </a:p>
            <a:p>
              <a:pPr marL="179568" algn="l" rtl="0" eaLnBrk="0">
                <a:lnSpc>
                  <a:spcPct val="85000"/>
                </a:lnSpc>
              </a:pPr>
              <a:r>
                <a:rPr sz="2700" spc="-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700" spc="-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</a:t>
              </a:r>
              <a:endParaRPr lang="Microsoft YaHei" altLang="Microsoft YaHei" sz="2700"/>
            </a:p>
          </p:txBody>
        </p:sp>
      </p:grpSp>
      <p:grpSp>
        <p:nvGrpSpPr>
          <p:cNvPr id="30" name="group 30"/>
          <p:cNvGrpSpPr/>
          <p:nvPr/>
        </p:nvGrpSpPr>
        <p:grpSpPr>
          <a:xfrm rot="21600000">
            <a:off x="3224819" y="3470074"/>
            <a:ext cx="134615" cy="225008"/>
            <a:chExt cx="134615" cy="225008"/>
          </a:xfrm>
        </p:grpSpPr>
        <p:sp>
          <p:nvSpPr>
            <p:cNvPr id="114" name="path"/>
            <p:cNvSpPr/>
            <p:nvPr/>
          </p:nvSpPr>
          <p:spPr>
            <a:xfrm>
              <a:off x="4578" y="1311"/>
              <a:ext cx="125459" cy="218933"/>
            </a:xfrm>
            <a:custGeom>
              <a:rect l="0" t="0" r="0" b="0"/>
              <a:pathLst>
                <a:path w="197" h="344">
                  <a:moveTo>
                    <a:pt x="0" y="344"/>
                  </a:moveTo>
                  <a:lnTo>
                    <a:pt x="98" y="0"/>
                  </a:lnTo>
                  <a:lnTo>
                    <a:pt x="197" y="344"/>
                  </a:lnTo>
                  <a:lnTo>
                    <a:pt x="0" y="344"/>
                  </a:lnTo>
                  <a:close/>
                </a:path>
              </a:pathLst>
            </a:custGeom>
            <a:solidFill>
              <a:srgbClr val="348229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5" name="path"/>
            <p:cNvSpPr/>
            <p:nvPr/>
          </p:nvSpPr>
          <p:spPr>
            <a:xfrm>
              <a:off x="0" y="0"/>
              <a:ext cx="134615" cy="225008"/>
            </a:xfrm>
            <a:custGeom>
              <a:rect l="0" t="0" r="0" b="0"/>
              <a:pathLst>
                <a:path w="211" h="354">
                  <a:moveTo>
                    <a:pt x="7" y="346"/>
                  </a:moveTo>
                  <a:lnTo>
                    <a:pt x="105" y="2"/>
                  </a:lnTo>
                  <a:lnTo>
                    <a:pt x="204" y="346"/>
                  </a:lnTo>
                  <a:lnTo>
                    <a:pt x="7" y="346"/>
                  </a:lnTo>
                  <a:close/>
                </a:path>
              </a:pathLst>
            </a:custGeom>
            <a:noFill/>
            <a:ln w="9525" cap="flat">
              <a:solidFill>
                <a:srgbClr val="348229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2" name="group 32"/>
          <p:cNvGrpSpPr/>
          <p:nvPr/>
        </p:nvGrpSpPr>
        <p:grpSpPr>
          <a:xfrm rot="21600000">
            <a:off x="6935985" y="3494631"/>
            <a:ext cx="134615" cy="225006"/>
            <a:chExt cx="134615" cy="225006"/>
          </a:xfrm>
        </p:grpSpPr>
        <p:sp>
          <p:nvSpPr>
            <p:cNvPr id="116" name="path"/>
            <p:cNvSpPr/>
            <p:nvPr/>
          </p:nvSpPr>
          <p:spPr>
            <a:xfrm>
              <a:off x="4578" y="1311"/>
              <a:ext cx="125459" cy="218932"/>
            </a:xfrm>
            <a:custGeom>
              <a:rect l="0" t="0" r="0" b="0"/>
              <a:pathLst>
                <a:path w="197" h="344">
                  <a:moveTo>
                    <a:pt x="0" y="344"/>
                  </a:moveTo>
                  <a:lnTo>
                    <a:pt x="98" y="0"/>
                  </a:lnTo>
                  <a:lnTo>
                    <a:pt x="197" y="344"/>
                  </a:lnTo>
                  <a:lnTo>
                    <a:pt x="0" y="344"/>
                  </a:lnTo>
                  <a:close/>
                </a:path>
              </a:pathLst>
            </a:custGeom>
            <a:solidFill>
              <a:srgbClr val="348229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7" name="path"/>
            <p:cNvSpPr/>
            <p:nvPr/>
          </p:nvSpPr>
          <p:spPr>
            <a:xfrm>
              <a:off x="0" y="0"/>
              <a:ext cx="134615" cy="225006"/>
            </a:xfrm>
            <a:custGeom>
              <a:rect l="0" t="0" r="0" b="0"/>
              <a:pathLst>
                <a:path w="211" h="354">
                  <a:moveTo>
                    <a:pt x="7" y="346"/>
                  </a:moveTo>
                  <a:lnTo>
                    <a:pt x="105" y="2"/>
                  </a:lnTo>
                  <a:lnTo>
                    <a:pt x="204" y="346"/>
                  </a:lnTo>
                  <a:lnTo>
                    <a:pt x="7" y="346"/>
                  </a:lnTo>
                  <a:close/>
                </a:path>
              </a:pathLst>
            </a:custGeom>
            <a:noFill/>
            <a:ln w="9525" cap="flat">
              <a:solidFill>
                <a:srgbClr val="348229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group 34"/>
          <p:cNvGrpSpPr/>
          <p:nvPr/>
        </p:nvGrpSpPr>
        <p:grpSpPr>
          <a:xfrm rot="21600000">
            <a:off x="5166618" y="4053085"/>
            <a:ext cx="134615" cy="221556"/>
            <a:chExt cx="134615" cy="221556"/>
          </a:xfrm>
        </p:grpSpPr>
        <p:sp>
          <p:nvSpPr>
            <p:cNvPr id="118" name="path"/>
            <p:cNvSpPr/>
            <p:nvPr/>
          </p:nvSpPr>
          <p:spPr>
            <a:xfrm>
              <a:off x="4578" y="1311"/>
              <a:ext cx="125459" cy="218932"/>
            </a:xfrm>
            <a:custGeom>
              <a:rect l="0" t="0" r="0" b="0"/>
              <a:pathLst>
                <a:path w="197" h="344">
                  <a:moveTo>
                    <a:pt x="0" y="0"/>
                  </a:moveTo>
                  <a:lnTo>
                    <a:pt x="98" y="344"/>
                  </a:lnTo>
                  <a:lnTo>
                    <a:pt x="1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48229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9" name="path"/>
            <p:cNvSpPr/>
            <p:nvPr/>
          </p:nvSpPr>
          <p:spPr>
            <a:xfrm>
              <a:off x="0" y="0"/>
              <a:ext cx="134615" cy="221556"/>
            </a:xfrm>
            <a:custGeom>
              <a:rect l="0" t="0" r="0" b="0"/>
              <a:pathLst>
                <a:path w="211" h="348">
                  <a:moveTo>
                    <a:pt x="7" y="2"/>
                  </a:moveTo>
                  <a:lnTo>
                    <a:pt x="105" y="346"/>
                  </a:lnTo>
                  <a:lnTo>
                    <a:pt x="204" y="2"/>
                  </a:lnTo>
                </a:path>
              </a:pathLst>
            </a:custGeom>
            <a:noFill/>
            <a:ln w="9525" cap="flat">
              <a:solidFill>
                <a:srgbClr val="348229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6" name="group 36"/>
          <p:cNvGrpSpPr/>
          <p:nvPr/>
        </p:nvGrpSpPr>
        <p:grpSpPr>
          <a:xfrm rot="21600000">
            <a:off x="8872279" y="4073564"/>
            <a:ext cx="134613" cy="221557"/>
            <a:chExt cx="134613" cy="221557"/>
          </a:xfrm>
        </p:grpSpPr>
        <p:sp>
          <p:nvSpPr>
            <p:cNvPr id="120" name="path"/>
            <p:cNvSpPr/>
            <p:nvPr/>
          </p:nvSpPr>
          <p:spPr>
            <a:xfrm>
              <a:off x="4578" y="1311"/>
              <a:ext cx="125457" cy="218933"/>
            </a:xfrm>
            <a:custGeom>
              <a:rect l="0" t="0" r="0" b="0"/>
              <a:pathLst>
                <a:path w="197" h="344">
                  <a:moveTo>
                    <a:pt x="197" y="0"/>
                  </a:moveTo>
                  <a:lnTo>
                    <a:pt x="98" y="344"/>
                  </a:lnTo>
                  <a:lnTo>
                    <a:pt x="0" y="0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348229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1" name="path"/>
            <p:cNvSpPr/>
            <p:nvPr/>
          </p:nvSpPr>
          <p:spPr>
            <a:xfrm>
              <a:off x="0" y="0"/>
              <a:ext cx="134613" cy="221557"/>
            </a:xfrm>
            <a:custGeom>
              <a:rect l="0" t="0" r="0" b="0"/>
              <a:pathLst>
                <a:path w="211" h="348">
                  <a:moveTo>
                    <a:pt x="204" y="2"/>
                  </a:moveTo>
                  <a:lnTo>
                    <a:pt x="105" y="346"/>
                  </a:lnTo>
                  <a:lnTo>
                    <a:pt x="7" y="2"/>
                  </a:lnTo>
                </a:path>
              </a:pathLst>
            </a:custGeom>
            <a:noFill/>
            <a:ln w="9525" cap="flat">
              <a:solidFill>
                <a:srgbClr val="348229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22" name="rect"/>
          <p:cNvSpPr/>
          <p:nvPr/>
        </p:nvSpPr>
        <p:spPr>
          <a:xfrm>
            <a:off x="5171196" y="4049634"/>
            <a:ext cx="125459" cy="9525"/>
          </a:xfrm>
          <a:prstGeom prst="rect">
            <a:avLst/>
          </a:prstGeom>
          <a:solidFill>
            <a:srgbClr val="348229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3" name="rect"/>
          <p:cNvSpPr/>
          <p:nvPr/>
        </p:nvSpPr>
        <p:spPr>
          <a:xfrm>
            <a:off x="8876857" y="4070113"/>
            <a:ext cx="125457" cy="9525"/>
          </a:xfrm>
          <a:prstGeom prst="rect">
            <a:avLst/>
          </a:prstGeom>
          <a:solidFill>
            <a:srgbClr val="348229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4" name="picture 1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25" name="textbox 125"/>
          <p:cNvSpPr/>
          <p:nvPr/>
        </p:nvSpPr>
        <p:spPr>
          <a:xfrm>
            <a:off x="1204709" y="1119304"/>
            <a:ext cx="4692015" cy="47891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100"/>
          </a:p>
          <a:p>
            <a:pPr marL="43789" algn="l" rtl="0" eaLnBrk="0">
              <a:lnSpc>
                <a:spcPct val="85000"/>
              </a:lnSpc>
              <a:spcBef>
                <a:spcPts val="1"/>
              </a:spcBef>
            </a:pPr>
            <a:r>
              <a:rPr sz="7600" spc="12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7600" spc="10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Microsoft YaHei" altLang="Microsoft YaHei" sz="7600"/>
          </a:p>
          <a:p>
            <a:pPr algn="l" rtl="0" eaLnBrk="0">
              <a:lnSpc>
                <a:spcPct val="155000"/>
              </a:lnSpc>
            </a:pPr>
            <a:endParaRPr lang="Arial" altLang="Arial" sz="1000"/>
          </a:p>
          <a:p>
            <a:pPr marL="12700" algn="l" rtl="0" eaLnBrk="0">
              <a:lnSpc>
                <a:spcPct val="92000"/>
              </a:lnSpc>
              <a:spcBef>
                <a:spcPts val="1145"/>
              </a:spcBef>
            </a:pPr>
            <a:r>
              <a:rPr sz="3800" spc="2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养殖产业概</a:t>
            </a:r>
            <a:r>
              <a:rPr sz="3800" spc="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述</a:t>
            </a:r>
            <a:endParaRPr lang="Microsoft YaHei" altLang="Microsoft YaHei" sz="38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1900"/>
          </a:p>
          <a:p>
            <a:pPr marL="45732" algn="l" rtl="0" eaLnBrk="0">
              <a:lnSpc>
                <a:spcPct val="85000"/>
              </a:lnSpc>
              <a:spcBef>
                <a:spcPts val="4"/>
              </a:spcBef>
            </a:pPr>
            <a:r>
              <a:rPr sz="7600" spc="29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89D77F">
                    <a:alpha val="25098"/>
                  </a:srgbClr>
                </a:solidFill>
                <a:latin typeface="Microsoft YaHei"/>
                <a:ea typeface="Microsoft YaHei"/>
                <a:cs typeface="Microsoft YaHei"/>
              </a:rPr>
              <a:t>CHAPTE</a:t>
            </a:r>
            <a:r>
              <a:rPr sz="7600" spc="28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89D77F">
                    <a:alpha val="25098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endParaRPr lang="Microsoft YaHei" altLang="Microsoft YaHei" sz="7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6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33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8" name="group 38"/>
          <p:cNvGrpSpPr/>
          <p:nvPr/>
        </p:nvGrpSpPr>
        <p:grpSpPr>
          <a:xfrm rot="21600000">
            <a:off x="1477192" y="1927705"/>
            <a:ext cx="5791871" cy="3625939"/>
            <a:chExt cx="5791871" cy="3625939"/>
          </a:xfrm>
        </p:grpSpPr>
        <p:sp>
          <p:nvSpPr>
            <p:cNvPr id="127" name="path"/>
            <p:cNvSpPr/>
            <p:nvPr/>
          </p:nvSpPr>
          <p:spPr>
            <a:xfrm>
              <a:off x="0" y="1595036"/>
              <a:ext cx="1702240" cy="1665358"/>
            </a:xfrm>
            <a:custGeom>
              <a:rect l="0" t="0" r="0" b="0"/>
              <a:pathLst>
                <a:path w="2680" h="2622">
                  <a:moveTo>
                    <a:pt x="1340" y="500"/>
                  </a:moveTo>
                  <a:cubicBezTo>
                    <a:pt x="892" y="500"/>
                    <a:pt x="529" y="863"/>
                    <a:pt x="529" y="1311"/>
                  </a:cubicBezTo>
                  <a:lnTo>
                    <a:pt x="529" y="1311"/>
                  </a:lnTo>
                  <a:cubicBezTo>
                    <a:pt x="529" y="1758"/>
                    <a:pt x="892" y="2121"/>
                    <a:pt x="1340" y="2121"/>
                  </a:cubicBezTo>
                  <a:lnTo>
                    <a:pt x="1340" y="2121"/>
                  </a:lnTo>
                  <a:cubicBezTo>
                    <a:pt x="1788" y="2121"/>
                    <a:pt x="2150" y="1758"/>
                    <a:pt x="2150" y="1311"/>
                  </a:cubicBezTo>
                  <a:lnTo>
                    <a:pt x="2150" y="1311"/>
                  </a:lnTo>
                  <a:cubicBezTo>
                    <a:pt x="2150" y="863"/>
                    <a:pt x="1788" y="500"/>
                    <a:pt x="1340" y="500"/>
                  </a:cubicBezTo>
                  <a:moveTo>
                    <a:pt x="1052" y="0"/>
                  </a:moveTo>
                  <a:lnTo>
                    <a:pt x="1058" y="0"/>
                  </a:lnTo>
                  <a:lnTo>
                    <a:pt x="1065" y="0"/>
                  </a:lnTo>
                  <a:lnTo>
                    <a:pt x="1071" y="2"/>
                  </a:lnTo>
                  <a:lnTo>
                    <a:pt x="1077" y="4"/>
                  </a:lnTo>
                  <a:lnTo>
                    <a:pt x="1083" y="7"/>
                  </a:lnTo>
                  <a:lnTo>
                    <a:pt x="1088" y="10"/>
                  </a:lnTo>
                  <a:lnTo>
                    <a:pt x="1093" y="14"/>
                  </a:lnTo>
                  <a:lnTo>
                    <a:pt x="1098" y="18"/>
                  </a:lnTo>
                  <a:lnTo>
                    <a:pt x="1103" y="22"/>
                  </a:lnTo>
                  <a:lnTo>
                    <a:pt x="1106" y="27"/>
                  </a:lnTo>
                  <a:lnTo>
                    <a:pt x="1110" y="33"/>
                  </a:lnTo>
                  <a:lnTo>
                    <a:pt x="1113" y="39"/>
                  </a:lnTo>
                  <a:lnTo>
                    <a:pt x="1116" y="45"/>
                  </a:lnTo>
                  <a:lnTo>
                    <a:pt x="1183" y="256"/>
                  </a:lnTo>
                  <a:lnTo>
                    <a:pt x="1203" y="253"/>
                  </a:lnTo>
                  <a:lnTo>
                    <a:pt x="1222" y="251"/>
                  </a:lnTo>
                  <a:lnTo>
                    <a:pt x="1241" y="249"/>
                  </a:lnTo>
                  <a:lnTo>
                    <a:pt x="1261" y="247"/>
                  </a:lnTo>
                  <a:lnTo>
                    <a:pt x="1281" y="246"/>
                  </a:lnTo>
                  <a:lnTo>
                    <a:pt x="1300" y="245"/>
                  </a:lnTo>
                  <a:lnTo>
                    <a:pt x="1320" y="244"/>
                  </a:lnTo>
                  <a:lnTo>
                    <a:pt x="1340" y="244"/>
                  </a:lnTo>
                  <a:lnTo>
                    <a:pt x="1359" y="244"/>
                  </a:lnTo>
                  <a:lnTo>
                    <a:pt x="1380" y="245"/>
                  </a:lnTo>
                  <a:lnTo>
                    <a:pt x="1399" y="246"/>
                  </a:lnTo>
                  <a:lnTo>
                    <a:pt x="1419" y="247"/>
                  </a:lnTo>
                  <a:lnTo>
                    <a:pt x="1438" y="249"/>
                  </a:lnTo>
                  <a:lnTo>
                    <a:pt x="1457" y="251"/>
                  </a:lnTo>
                  <a:lnTo>
                    <a:pt x="1477" y="253"/>
                  </a:lnTo>
                  <a:lnTo>
                    <a:pt x="1496" y="256"/>
                  </a:lnTo>
                  <a:lnTo>
                    <a:pt x="1564" y="45"/>
                  </a:lnTo>
                  <a:lnTo>
                    <a:pt x="1567" y="39"/>
                  </a:lnTo>
                  <a:lnTo>
                    <a:pt x="1570" y="33"/>
                  </a:lnTo>
                  <a:lnTo>
                    <a:pt x="1574" y="27"/>
                  </a:lnTo>
                  <a:lnTo>
                    <a:pt x="1577" y="22"/>
                  </a:lnTo>
                  <a:lnTo>
                    <a:pt x="1582" y="18"/>
                  </a:lnTo>
                  <a:lnTo>
                    <a:pt x="1586" y="14"/>
                  </a:lnTo>
                  <a:lnTo>
                    <a:pt x="1592" y="10"/>
                  </a:lnTo>
                  <a:lnTo>
                    <a:pt x="1597" y="7"/>
                  </a:lnTo>
                  <a:lnTo>
                    <a:pt x="1603" y="4"/>
                  </a:lnTo>
                  <a:lnTo>
                    <a:pt x="1609" y="2"/>
                  </a:lnTo>
                  <a:lnTo>
                    <a:pt x="1615" y="0"/>
                  </a:lnTo>
                  <a:lnTo>
                    <a:pt x="1621" y="0"/>
                  </a:lnTo>
                  <a:lnTo>
                    <a:pt x="1628" y="0"/>
                  </a:lnTo>
                  <a:lnTo>
                    <a:pt x="1635" y="0"/>
                  </a:lnTo>
                  <a:lnTo>
                    <a:pt x="1641" y="1"/>
                  </a:lnTo>
                  <a:lnTo>
                    <a:pt x="1648" y="2"/>
                  </a:lnTo>
                  <a:lnTo>
                    <a:pt x="1860" y="72"/>
                  </a:lnTo>
                  <a:lnTo>
                    <a:pt x="1867" y="74"/>
                  </a:lnTo>
                  <a:lnTo>
                    <a:pt x="1873" y="77"/>
                  </a:lnTo>
                  <a:lnTo>
                    <a:pt x="1878" y="80"/>
                  </a:lnTo>
                  <a:lnTo>
                    <a:pt x="1883" y="84"/>
                  </a:lnTo>
                  <a:lnTo>
                    <a:pt x="1888" y="89"/>
                  </a:lnTo>
                  <a:lnTo>
                    <a:pt x="1892" y="94"/>
                  </a:lnTo>
                  <a:lnTo>
                    <a:pt x="1895" y="99"/>
                  </a:lnTo>
                  <a:lnTo>
                    <a:pt x="1899" y="104"/>
                  </a:lnTo>
                  <a:lnTo>
                    <a:pt x="1901" y="110"/>
                  </a:lnTo>
                  <a:lnTo>
                    <a:pt x="1904" y="116"/>
                  </a:lnTo>
                  <a:lnTo>
                    <a:pt x="1905" y="122"/>
                  </a:lnTo>
                  <a:lnTo>
                    <a:pt x="1906" y="129"/>
                  </a:lnTo>
                  <a:lnTo>
                    <a:pt x="1906" y="135"/>
                  </a:lnTo>
                  <a:lnTo>
                    <a:pt x="1905" y="142"/>
                  </a:lnTo>
                  <a:lnTo>
                    <a:pt x="1904" y="148"/>
                  </a:lnTo>
                  <a:lnTo>
                    <a:pt x="1903" y="155"/>
                  </a:lnTo>
                  <a:lnTo>
                    <a:pt x="1834" y="365"/>
                  </a:lnTo>
                  <a:lnTo>
                    <a:pt x="1851" y="375"/>
                  </a:lnTo>
                  <a:lnTo>
                    <a:pt x="1869" y="384"/>
                  </a:lnTo>
                  <a:lnTo>
                    <a:pt x="1886" y="394"/>
                  </a:lnTo>
                  <a:lnTo>
                    <a:pt x="1902" y="405"/>
                  </a:lnTo>
                  <a:lnTo>
                    <a:pt x="1919" y="415"/>
                  </a:lnTo>
                  <a:lnTo>
                    <a:pt x="1935" y="426"/>
                  </a:lnTo>
                  <a:lnTo>
                    <a:pt x="1951" y="437"/>
                  </a:lnTo>
                  <a:lnTo>
                    <a:pt x="1968" y="448"/>
                  </a:lnTo>
                  <a:lnTo>
                    <a:pt x="1983" y="460"/>
                  </a:lnTo>
                  <a:lnTo>
                    <a:pt x="1999" y="472"/>
                  </a:lnTo>
                  <a:lnTo>
                    <a:pt x="2014" y="484"/>
                  </a:lnTo>
                  <a:lnTo>
                    <a:pt x="2029" y="496"/>
                  </a:lnTo>
                  <a:lnTo>
                    <a:pt x="2044" y="509"/>
                  </a:lnTo>
                  <a:lnTo>
                    <a:pt x="2058" y="522"/>
                  </a:lnTo>
                  <a:lnTo>
                    <a:pt x="2073" y="535"/>
                  </a:lnTo>
                  <a:lnTo>
                    <a:pt x="2087" y="549"/>
                  </a:lnTo>
                  <a:lnTo>
                    <a:pt x="2266" y="419"/>
                  </a:lnTo>
                  <a:lnTo>
                    <a:pt x="2272" y="415"/>
                  </a:lnTo>
                  <a:lnTo>
                    <a:pt x="2278" y="412"/>
                  </a:lnTo>
                  <a:lnTo>
                    <a:pt x="2284" y="410"/>
                  </a:lnTo>
                  <a:lnTo>
                    <a:pt x="2290" y="408"/>
                  </a:lnTo>
                  <a:lnTo>
                    <a:pt x="2296" y="407"/>
                  </a:lnTo>
                  <a:lnTo>
                    <a:pt x="2303" y="406"/>
                  </a:lnTo>
                  <a:lnTo>
                    <a:pt x="2309" y="406"/>
                  </a:lnTo>
                  <a:lnTo>
                    <a:pt x="2315" y="407"/>
                  </a:lnTo>
                  <a:lnTo>
                    <a:pt x="2321" y="408"/>
                  </a:lnTo>
                  <a:lnTo>
                    <a:pt x="2327" y="410"/>
                  </a:lnTo>
                  <a:lnTo>
                    <a:pt x="2333" y="412"/>
                  </a:lnTo>
                  <a:lnTo>
                    <a:pt x="2339" y="415"/>
                  </a:lnTo>
                  <a:lnTo>
                    <a:pt x="2344" y="419"/>
                  </a:lnTo>
                  <a:lnTo>
                    <a:pt x="2350" y="423"/>
                  </a:lnTo>
                  <a:lnTo>
                    <a:pt x="2354" y="428"/>
                  </a:lnTo>
                  <a:lnTo>
                    <a:pt x="2358" y="433"/>
                  </a:lnTo>
                  <a:lnTo>
                    <a:pt x="2490" y="614"/>
                  </a:lnTo>
                  <a:lnTo>
                    <a:pt x="2494" y="620"/>
                  </a:lnTo>
                  <a:lnTo>
                    <a:pt x="2497" y="625"/>
                  </a:lnTo>
                  <a:lnTo>
                    <a:pt x="2499" y="632"/>
                  </a:lnTo>
                  <a:lnTo>
                    <a:pt x="2501" y="638"/>
                  </a:lnTo>
                  <a:lnTo>
                    <a:pt x="2502" y="644"/>
                  </a:lnTo>
                  <a:lnTo>
                    <a:pt x="2502" y="650"/>
                  </a:lnTo>
                  <a:lnTo>
                    <a:pt x="2502" y="657"/>
                  </a:lnTo>
                  <a:lnTo>
                    <a:pt x="2502" y="663"/>
                  </a:lnTo>
                  <a:lnTo>
                    <a:pt x="2500" y="669"/>
                  </a:lnTo>
                  <a:lnTo>
                    <a:pt x="2498" y="676"/>
                  </a:lnTo>
                  <a:lnTo>
                    <a:pt x="2496" y="681"/>
                  </a:lnTo>
                  <a:lnTo>
                    <a:pt x="2493" y="687"/>
                  </a:lnTo>
                  <a:lnTo>
                    <a:pt x="2489" y="692"/>
                  </a:lnTo>
                  <a:lnTo>
                    <a:pt x="2485" y="698"/>
                  </a:lnTo>
                  <a:lnTo>
                    <a:pt x="2481" y="702"/>
                  </a:lnTo>
                  <a:lnTo>
                    <a:pt x="2476" y="706"/>
                  </a:lnTo>
                  <a:lnTo>
                    <a:pt x="2296" y="836"/>
                  </a:lnTo>
                  <a:lnTo>
                    <a:pt x="2304" y="854"/>
                  </a:lnTo>
                  <a:lnTo>
                    <a:pt x="2313" y="871"/>
                  </a:lnTo>
                  <a:lnTo>
                    <a:pt x="2320" y="889"/>
                  </a:lnTo>
                  <a:lnTo>
                    <a:pt x="2328" y="907"/>
                  </a:lnTo>
                  <a:lnTo>
                    <a:pt x="2335" y="925"/>
                  </a:lnTo>
                  <a:lnTo>
                    <a:pt x="2342" y="943"/>
                  </a:lnTo>
                  <a:lnTo>
                    <a:pt x="2348" y="962"/>
                  </a:lnTo>
                  <a:lnTo>
                    <a:pt x="2355" y="980"/>
                  </a:lnTo>
                  <a:lnTo>
                    <a:pt x="2361" y="999"/>
                  </a:lnTo>
                  <a:lnTo>
                    <a:pt x="2366" y="1018"/>
                  </a:lnTo>
                  <a:lnTo>
                    <a:pt x="2372" y="1036"/>
                  </a:lnTo>
                  <a:lnTo>
                    <a:pt x="2376" y="1056"/>
                  </a:lnTo>
                  <a:lnTo>
                    <a:pt x="2381" y="1075"/>
                  </a:lnTo>
                  <a:lnTo>
                    <a:pt x="2385" y="1094"/>
                  </a:lnTo>
                  <a:lnTo>
                    <a:pt x="2389" y="1113"/>
                  </a:lnTo>
                  <a:lnTo>
                    <a:pt x="2393" y="1133"/>
                  </a:lnTo>
                  <a:lnTo>
                    <a:pt x="2614" y="1133"/>
                  </a:lnTo>
                  <a:lnTo>
                    <a:pt x="2621" y="1133"/>
                  </a:lnTo>
                  <a:lnTo>
                    <a:pt x="2627" y="1135"/>
                  </a:lnTo>
                  <a:lnTo>
                    <a:pt x="2634" y="1136"/>
                  </a:lnTo>
                  <a:lnTo>
                    <a:pt x="2640" y="1139"/>
                  </a:lnTo>
                  <a:lnTo>
                    <a:pt x="2645" y="1141"/>
                  </a:lnTo>
                  <a:lnTo>
                    <a:pt x="2651" y="1144"/>
                  </a:lnTo>
                  <a:lnTo>
                    <a:pt x="2656" y="1148"/>
                  </a:lnTo>
                  <a:lnTo>
                    <a:pt x="2661" y="1153"/>
                  </a:lnTo>
                  <a:lnTo>
                    <a:pt x="2665" y="1157"/>
                  </a:lnTo>
                  <a:lnTo>
                    <a:pt x="2669" y="1162"/>
                  </a:lnTo>
                  <a:lnTo>
                    <a:pt x="2672" y="1168"/>
                  </a:lnTo>
                  <a:lnTo>
                    <a:pt x="2675" y="1173"/>
                  </a:lnTo>
                  <a:lnTo>
                    <a:pt x="2677" y="1179"/>
                  </a:lnTo>
                  <a:lnTo>
                    <a:pt x="2679" y="1186"/>
                  </a:lnTo>
                  <a:lnTo>
                    <a:pt x="2680" y="1192"/>
                  </a:lnTo>
                  <a:lnTo>
                    <a:pt x="2680" y="1199"/>
                  </a:lnTo>
                  <a:lnTo>
                    <a:pt x="2680" y="1423"/>
                  </a:lnTo>
                  <a:lnTo>
                    <a:pt x="2680" y="1429"/>
                  </a:lnTo>
                  <a:lnTo>
                    <a:pt x="2679" y="1436"/>
                  </a:lnTo>
                  <a:lnTo>
                    <a:pt x="2677" y="1442"/>
                  </a:lnTo>
                  <a:lnTo>
                    <a:pt x="2675" y="1448"/>
                  </a:lnTo>
                  <a:lnTo>
                    <a:pt x="2672" y="1454"/>
                  </a:lnTo>
                  <a:lnTo>
                    <a:pt x="2669" y="1460"/>
                  </a:lnTo>
                  <a:lnTo>
                    <a:pt x="2665" y="1465"/>
                  </a:lnTo>
                  <a:lnTo>
                    <a:pt x="2661" y="1469"/>
                  </a:lnTo>
                  <a:lnTo>
                    <a:pt x="2656" y="1473"/>
                  </a:lnTo>
                  <a:lnTo>
                    <a:pt x="2651" y="1477"/>
                  </a:lnTo>
                  <a:lnTo>
                    <a:pt x="2645" y="1481"/>
                  </a:lnTo>
                  <a:lnTo>
                    <a:pt x="2640" y="1483"/>
                  </a:lnTo>
                  <a:lnTo>
                    <a:pt x="2634" y="1486"/>
                  </a:lnTo>
                  <a:lnTo>
                    <a:pt x="2627" y="1487"/>
                  </a:lnTo>
                  <a:lnTo>
                    <a:pt x="2621" y="1488"/>
                  </a:lnTo>
                  <a:lnTo>
                    <a:pt x="2614" y="1489"/>
                  </a:lnTo>
                  <a:lnTo>
                    <a:pt x="2393" y="1489"/>
                  </a:lnTo>
                  <a:lnTo>
                    <a:pt x="2389" y="1508"/>
                  </a:lnTo>
                  <a:lnTo>
                    <a:pt x="2385" y="1528"/>
                  </a:lnTo>
                  <a:lnTo>
                    <a:pt x="2381" y="1547"/>
                  </a:lnTo>
                  <a:lnTo>
                    <a:pt x="2376" y="1566"/>
                  </a:lnTo>
                  <a:lnTo>
                    <a:pt x="2372" y="1585"/>
                  </a:lnTo>
                  <a:lnTo>
                    <a:pt x="2366" y="1604"/>
                  </a:lnTo>
                  <a:lnTo>
                    <a:pt x="2361" y="1623"/>
                  </a:lnTo>
                  <a:lnTo>
                    <a:pt x="2355" y="1641"/>
                  </a:lnTo>
                  <a:lnTo>
                    <a:pt x="2348" y="1660"/>
                  </a:lnTo>
                  <a:lnTo>
                    <a:pt x="2342" y="1678"/>
                  </a:lnTo>
                  <a:lnTo>
                    <a:pt x="2335" y="1696"/>
                  </a:lnTo>
                  <a:lnTo>
                    <a:pt x="2328" y="1714"/>
                  </a:lnTo>
                  <a:lnTo>
                    <a:pt x="2320" y="1733"/>
                  </a:lnTo>
                  <a:lnTo>
                    <a:pt x="2313" y="1750"/>
                  </a:lnTo>
                  <a:lnTo>
                    <a:pt x="2304" y="1768"/>
                  </a:lnTo>
                  <a:lnTo>
                    <a:pt x="2296" y="1785"/>
                  </a:lnTo>
                  <a:lnTo>
                    <a:pt x="2476" y="1915"/>
                  </a:lnTo>
                  <a:lnTo>
                    <a:pt x="2481" y="1919"/>
                  </a:lnTo>
                  <a:lnTo>
                    <a:pt x="2485" y="1924"/>
                  </a:lnTo>
                  <a:lnTo>
                    <a:pt x="2489" y="1929"/>
                  </a:lnTo>
                  <a:lnTo>
                    <a:pt x="2493" y="1934"/>
                  </a:lnTo>
                  <a:lnTo>
                    <a:pt x="2496" y="1940"/>
                  </a:lnTo>
                  <a:lnTo>
                    <a:pt x="2498" y="1946"/>
                  </a:lnTo>
                  <a:lnTo>
                    <a:pt x="2500" y="1952"/>
                  </a:lnTo>
                  <a:lnTo>
                    <a:pt x="2502" y="1958"/>
                  </a:lnTo>
                  <a:lnTo>
                    <a:pt x="2502" y="1964"/>
                  </a:lnTo>
                  <a:lnTo>
                    <a:pt x="2502" y="1971"/>
                  </a:lnTo>
                  <a:lnTo>
                    <a:pt x="2502" y="1977"/>
                  </a:lnTo>
                  <a:lnTo>
                    <a:pt x="2501" y="1984"/>
                  </a:lnTo>
                  <a:lnTo>
                    <a:pt x="2499" y="1990"/>
                  </a:lnTo>
                  <a:lnTo>
                    <a:pt x="2497" y="1996"/>
                  </a:lnTo>
                  <a:lnTo>
                    <a:pt x="2494" y="2002"/>
                  </a:lnTo>
                  <a:lnTo>
                    <a:pt x="2490" y="2007"/>
                  </a:lnTo>
                  <a:lnTo>
                    <a:pt x="2358" y="2188"/>
                  </a:lnTo>
                  <a:lnTo>
                    <a:pt x="2354" y="2194"/>
                  </a:lnTo>
                  <a:lnTo>
                    <a:pt x="2350" y="2198"/>
                  </a:lnTo>
                  <a:lnTo>
                    <a:pt x="2344" y="2202"/>
                  </a:lnTo>
                  <a:lnTo>
                    <a:pt x="2339" y="2206"/>
                  </a:lnTo>
                  <a:lnTo>
                    <a:pt x="2333" y="2209"/>
                  </a:lnTo>
                  <a:lnTo>
                    <a:pt x="2327" y="2212"/>
                  </a:lnTo>
                  <a:lnTo>
                    <a:pt x="2321" y="2213"/>
                  </a:lnTo>
                  <a:lnTo>
                    <a:pt x="2315" y="2214"/>
                  </a:lnTo>
                  <a:lnTo>
                    <a:pt x="2309" y="2215"/>
                  </a:lnTo>
                  <a:lnTo>
                    <a:pt x="2303" y="2216"/>
                  </a:lnTo>
                  <a:lnTo>
                    <a:pt x="2296" y="2215"/>
                  </a:lnTo>
                  <a:lnTo>
                    <a:pt x="2290" y="2214"/>
                  </a:lnTo>
                  <a:lnTo>
                    <a:pt x="2284" y="2212"/>
                  </a:lnTo>
                  <a:lnTo>
                    <a:pt x="2278" y="2210"/>
                  </a:lnTo>
                  <a:lnTo>
                    <a:pt x="2272" y="2206"/>
                  </a:lnTo>
                  <a:lnTo>
                    <a:pt x="2266" y="2203"/>
                  </a:lnTo>
                  <a:lnTo>
                    <a:pt x="2087" y="2073"/>
                  </a:lnTo>
                  <a:lnTo>
                    <a:pt x="2073" y="2086"/>
                  </a:lnTo>
                  <a:lnTo>
                    <a:pt x="2058" y="2099"/>
                  </a:lnTo>
                  <a:lnTo>
                    <a:pt x="2044" y="2112"/>
                  </a:lnTo>
                  <a:lnTo>
                    <a:pt x="2029" y="2125"/>
                  </a:lnTo>
                  <a:lnTo>
                    <a:pt x="2014" y="2138"/>
                  </a:lnTo>
                  <a:lnTo>
                    <a:pt x="1999" y="2150"/>
                  </a:lnTo>
                  <a:lnTo>
                    <a:pt x="1983" y="2162"/>
                  </a:lnTo>
                  <a:lnTo>
                    <a:pt x="1968" y="2173"/>
                  </a:lnTo>
                  <a:lnTo>
                    <a:pt x="1952" y="2185"/>
                  </a:lnTo>
                  <a:lnTo>
                    <a:pt x="1935" y="2196"/>
                  </a:lnTo>
                  <a:lnTo>
                    <a:pt x="1919" y="2206"/>
                  </a:lnTo>
                  <a:lnTo>
                    <a:pt x="1902" y="2217"/>
                  </a:lnTo>
                  <a:lnTo>
                    <a:pt x="1886" y="2227"/>
                  </a:lnTo>
                  <a:lnTo>
                    <a:pt x="1869" y="2237"/>
                  </a:lnTo>
                  <a:lnTo>
                    <a:pt x="1851" y="2247"/>
                  </a:lnTo>
                  <a:lnTo>
                    <a:pt x="1834" y="2256"/>
                  </a:lnTo>
                  <a:lnTo>
                    <a:pt x="1903" y="2466"/>
                  </a:lnTo>
                  <a:lnTo>
                    <a:pt x="1904" y="2473"/>
                  </a:lnTo>
                  <a:lnTo>
                    <a:pt x="1905" y="2480"/>
                  </a:lnTo>
                  <a:lnTo>
                    <a:pt x="1906" y="2487"/>
                  </a:lnTo>
                  <a:lnTo>
                    <a:pt x="1906" y="2493"/>
                  </a:lnTo>
                  <a:lnTo>
                    <a:pt x="1905" y="2499"/>
                  </a:lnTo>
                  <a:lnTo>
                    <a:pt x="1904" y="2505"/>
                  </a:lnTo>
                  <a:lnTo>
                    <a:pt x="1901" y="2511"/>
                  </a:lnTo>
                  <a:lnTo>
                    <a:pt x="1899" y="2517"/>
                  </a:lnTo>
                  <a:lnTo>
                    <a:pt x="1895" y="2523"/>
                  </a:lnTo>
                  <a:lnTo>
                    <a:pt x="1892" y="2528"/>
                  </a:lnTo>
                  <a:lnTo>
                    <a:pt x="1888" y="2532"/>
                  </a:lnTo>
                  <a:lnTo>
                    <a:pt x="1883" y="2537"/>
                  </a:lnTo>
                  <a:lnTo>
                    <a:pt x="1878" y="2541"/>
                  </a:lnTo>
                  <a:lnTo>
                    <a:pt x="1873" y="2544"/>
                  </a:lnTo>
                  <a:lnTo>
                    <a:pt x="1867" y="2547"/>
                  </a:lnTo>
                  <a:lnTo>
                    <a:pt x="1861" y="2550"/>
                  </a:lnTo>
                  <a:lnTo>
                    <a:pt x="1648" y="2619"/>
                  </a:lnTo>
                  <a:lnTo>
                    <a:pt x="1641" y="2621"/>
                  </a:lnTo>
                  <a:lnTo>
                    <a:pt x="1635" y="2622"/>
                  </a:lnTo>
                  <a:lnTo>
                    <a:pt x="1628" y="2622"/>
                  </a:lnTo>
                  <a:lnTo>
                    <a:pt x="1621" y="2622"/>
                  </a:lnTo>
                  <a:lnTo>
                    <a:pt x="1615" y="2621"/>
                  </a:lnTo>
                  <a:lnTo>
                    <a:pt x="1609" y="2620"/>
                  </a:lnTo>
                  <a:lnTo>
                    <a:pt x="1603" y="2618"/>
                  </a:lnTo>
                  <a:lnTo>
                    <a:pt x="1597" y="2615"/>
                  </a:lnTo>
                  <a:lnTo>
                    <a:pt x="1592" y="2612"/>
                  </a:lnTo>
                  <a:lnTo>
                    <a:pt x="1586" y="2608"/>
                  </a:lnTo>
                  <a:lnTo>
                    <a:pt x="1582" y="2604"/>
                  </a:lnTo>
                  <a:lnTo>
                    <a:pt x="1577" y="2599"/>
                  </a:lnTo>
                  <a:lnTo>
                    <a:pt x="1574" y="2594"/>
                  </a:lnTo>
                  <a:lnTo>
                    <a:pt x="1570" y="2589"/>
                  </a:lnTo>
                  <a:lnTo>
                    <a:pt x="1567" y="2583"/>
                  </a:lnTo>
                  <a:lnTo>
                    <a:pt x="1564" y="2577"/>
                  </a:lnTo>
                  <a:lnTo>
                    <a:pt x="1496" y="2366"/>
                  </a:lnTo>
                  <a:lnTo>
                    <a:pt x="1477" y="2368"/>
                  </a:lnTo>
                  <a:lnTo>
                    <a:pt x="1458" y="2371"/>
                  </a:lnTo>
                  <a:lnTo>
                    <a:pt x="1438" y="2372"/>
                  </a:lnTo>
                  <a:lnTo>
                    <a:pt x="1419" y="2374"/>
                  </a:lnTo>
                  <a:lnTo>
                    <a:pt x="1399" y="2376"/>
                  </a:lnTo>
                  <a:lnTo>
                    <a:pt x="1380" y="2376"/>
                  </a:lnTo>
                  <a:lnTo>
                    <a:pt x="1359" y="2377"/>
                  </a:lnTo>
                  <a:lnTo>
                    <a:pt x="1340" y="2377"/>
                  </a:lnTo>
                  <a:lnTo>
                    <a:pt x="1320" y="2377"/>
                  </a:lnTo>
                  <a:lnTo>
                    <a:pt x="1300" y="2376"/>
                  </a:lnTo>
                  <a:lnTo>
                    <a:pt x="1281" y="2376"/>
                  </a:lnTo>
                  <a:lnTo>
                    <a:pt x="1261" y="2374"/>
                  </a:lnTo>
                  <a:lnTo>
                    <a:pt x="1241" y="2372"/>
                  </a:lnTo>
                  <a:lnTo>
                    <a:pt x="1222" y="2371"/>
                  </a:lnTo>
                  <a:lnTo>
                    <a:pt x="1203" y="2368"/>
                  </a:lnTo>
                  <a:lnTo>
                    <a:pt x="1183" y="2366"/>
                  </a:lnTo>
                  <a:lnTo>
                    <a:pt x="1116" y="2577"/>
                  </a:lnTo>
                  <a:lnTo>
                    <a:pt x="1113" y="2583"/>
                  </a:lnTo>
                  <a:lnTo>
                    <a:pt x="1110" y="2589"/>
                  </a:lnTo>
                  <a:lnTo>
                    <a:pt x="1106" y="2594"/>
                  </a:lnTo>
                  <a:lnTo>
                    <a:pt x="1103" y="2599"/>
                  </a:lnTo>
                  <a:lnTo>
                    <a:pt x="1098" y="2604"/>
                  </a:lnTo>
                  <a:lnTo>
                    <a:pt x="1093" y="2608"/>
                  </a:lnTo>
                  <a:lnTo>
                    <a:pt x="1088" y="2612"/>
                  </a:lnTo>
                  <a:lnTo>
                    <a:pt x="1083" y="2615"/>
                  </a:lnTo>
                  <a:lnTo>
                    <a:pt x="1077" y="2618"/>
                  </a:lnTo>
                  <a:lnTo>
                    <a:pt x="1071" y="2620"/>
                  </a:lnTo>
                  <a:lnTo>
                    <a:pt x="1065" y="2621"/>
                  </a:lnTo>
                  <a:lnTo>
                    <a:pt x="1058" y="2622"/>
                  </a:lnTo>
                  <a:lnTo>
                    <a:pt x="1052" y="2622"/>
                  </a:lnTo>
                  <a:lnTo>
                    <a:pt x="1045" y="2622"/>
                  </a:lnTo>
                  <a:lnTo>
                    <a:pt x="1039" y="2621"/>
                  </a:lnTo>
                  <a:lnTo>
                    <a:pt x="1032" y="2619"/>
                  </a:lnTo>
                  <a:lnTo>
                    <a:pt x="819" y="2550"/>
                  </a:lnTo>
                  <a:lnTo>
                    <a:pt x="813" y="2547"/>
                  </a:lnTo>
                  <a:lnTo>
                    <a:pt x="807" y="2544"/>
                  </a:lnTo>
                  <a:lnTo>
                    <a:pt x="802" y="2541"/>
                  </a:lnTo>
                  <a:lnTo>
                    <a:pt x="797" y="2537"/>
                  </a:lnTo>
                  <a:lnTo>
                    <a:pt x="792" y="2532"/>
                  </a:lnTo>
                  <a:lnTo>
                    <a:pt x="788" y="2528"/>
                  </a:lnTo>
                  <a:lnTo>
                    <a:pt x="784" y="2523"/>
                  </a:lnTo>
                  <a:lnTo>
                    <a:pt x="781" y="2517"/>
                  </a:lnTo>
                  <a:lnTo>
                    <a:pt x="778" y="2511"/>
                  </a:lnTo>
                  <a:lnTo>
                    <a:pt x="776" y="2505"/>
                  </a:lnTo>
                  <a:lnTo>
                    <a:pt x="775" y="2499"/>
                  </a:lnTo>
                  <a:lnTo>
                    <a:pt x="774" y="2493"/>
                  </a:lnTo>
                  <a:lnTo>
                    <a:pt x="774" y="2487"/>
                  </a:lnTo>
                  <a:lnTo>
                    <a:pt x="774" y="2480"/>
                  </a:lnTo>
                  <a:lnTo>
                    <a:pt x="775" y="2473"/>
                  </a:lnTo>
                  <a:lnTo>
                    <a:pt x="777" y="2466"/>
                  </a:lnTo>
                  <a:lnTo>
                    <a:pt x="846" y="2256"/>
                  </a:lnTo>
                  <a:lnTo>
                    <a:pt x="828" y="2247"/>
                  </a:lnTo>
                  <a:lnTo>
                    <a:pt x="811" y="2237"/>
                  </a:lnTo>
                  <a:lnTo>
                    <a:pt x="794" y="2227"/>
                  </a:lnTo>
                  <a:lnTo>
                    <a:pt x="777" y="2217"/>
                  </a:lnTo>
                  <a:lnTo>
                    <a:pt x="761" y="2206"/>
                  </a:lnTo>
                  <a:lnTo>
                    <a:pt x="744" y="2196"/>
                  </a:lnTo>
                  <a:lnTo>
                    <a:pt x="728" y="2185"/>
                  </a:lnTo>
                  <a:lnTo>
                    <a:pt x="712" y="2173"/>
                  </a:lnTo>
                  <a:lnTo>
                    <a:pt x="696" y="2162"/>
                  </a:lnTo>
                  <a:lnTo>
                    <a:pt x="681" y="2150"/>
                  </a:lnTo>
                  <a:lnTo>
                    <a:pt x="666" y="2137"/>
                  </a:lnTo>
                  <a:lnTo>
                    <a:pt x="651" y="2125"/>
                  </a:lnTo>
                  <a:lnTo>
                    <a:pt x="636" y="2112"/>
                  </a:lnTo>
                  <a:lnTo>
                    <a:pt x="621" y="2099"/>
                  </a:lnTo>
                  <a:lnTo>
                    <a:pt x="607" y="2086"/>
                  </a:lnTo>
                  <a:lnTo>
                    <a:pt x="593" y="2072"/>
                  </a:lnTo>
                  <a:lnTo>
                    <a:pt x="414" y="2203"/>
                  </a:lnTo>
                  <a:lnTo>
                    <a:pt x="408" y="2206"/>
                  </a:lnTo>
                  <a:lnTo>
                    <a:pt x="402" y="2210"/>
                  </a:lnTo>
                  <a:lnTo>
                    <a:pt x="396" y="2212"/>
                  </a:lnTo>
                  <a:lnTo>
                    <a:pt x="390" y="2214"/>
                  </a:lnTo>
                  <a:lnTo>
                    <a:pt x="383" y="2215"/>
                  </a:lnTo>
                  <a:lnTo>
                    <a:pt x="377" y="2216"/>
                  </a:lnTo>
                  <a:lnTo>
                    <a:pt x="371" y="2216"/>
                  </a:lnTo>
                  <a:lnTo>
                    <a:pt x="365" y="2215"/>
                  </a:lnTo>
                  <a:lnTo>
                    <a:pt x="358" y="2213"/>
                  </a:lnTo>
                  <a:lnTo>
                    <a:pt x="352" y="2212"/>
                  </a:lnTo>
                  <a:lnTo>
                    <a:pt x="346" y="2209"/>
                  </a:lnTo>
                  <a:lnTo>
                    <a:pt x="340" y="2206"/>
                  </a:lnTo>
                  <a:lnTo>
                    <a:pt x="336" y="2202"/>
                  </a:lnTo>
                  <a:lnTo>
                    <a:pt x="330" y="2198"/>
                  </a:lnTo>
                  <a:lnTo>
                    <a:pt x="326" y="2194"/>
                  </a:lnTo>
                  <a:lnTo>
                    <a:pt x="321" y="2188"/>
                  </a:lnTo>
                  <a:lnTo>
                    <a:pt x="189" y="2007"/>
                  </a:lnTo>
                  <a:lnTo>
                    <a:pt x="186" y="2002"/>
                  </a:lnTo>
                  <a:lnTo>
                    <a:pt x="183" y="1996"/>
                  </a:lnTo>
                  <a:lnTo>
                    <a:pt x="181" y="1990"/>
                  </a:lnTo>
                  <a:lnTo>
                    <a:pt x="179" y="1984"/>
                  </a:lnTo>
                  <a:lnTo>
                    <a:pt x="178" y="1977"/>
                  </a:lnTo>
                  <a:lnTo>
                    <a:pt x="177" y="1971"/>
                  </a:lnTo>
                  <a:lnTo>
                    <a:pt x="177" y="1964"/>
                  </a:lnTo>
                  <a:lnTo>
                    <a:pt x="178" y="1958"/>
                  </a:lnTo>
                  <a:lnTo>
                    <a:pt x="179" y="1952"/>
                  </a:lnTo>
                  <a:lnTo>
                    <a:pt x="181" y="1946"/>
                  </a:lnTo>
                  <a:lnTo>
                    <a:pt x="184" y="1940"/>
                  </a:lnTo>
                  <a:lnTo>
                    <a:pt x="187" y="1934"/>
                  </a:lnTo>
                  <a:lnTo>
                    <a:pt x="190" y="1929"/>
                  </a:lnTo>
                  <a:lnTo>
                    <a:pt x="194" y="1924"/>
                  </a:lnTo>
                  <a:lnTo>
                    <a:pt x="199" y="1920"/>
                  </a:lnTo>
                  <a:lnTo>
                    <a:pt x="204" y="1915"/>
                  </a:lnTo>
                  <a:lnTo>
                    <a:pt x="383" y="1785"/>
                  </a:lnTo>
                  <a:lnTo>
                    <a:pt x="375" y="1768"/>
                  </a:lnTo>
                  <a:lnTo>
                    <a:pt x="367" y="1750"/>
                  </a:lnTo>
                  <a:lnTo>
                    <a:pt x="359" y="1733"/>
                  </a:lnTo>
                  <a:lnTo>
                    <a:pt x="352" y="1714"/>
                  </a:lnTo>
                  <a:lnTo>
                    <a:pt x="344" y="1696"/>
                  </a:lnTo>
                  <a:lnTo>
                    <a:pt x="338" y="1678"/>
                  </a:lnTo>
                  <a:lnTo>
                    <a:pt x="331" y="1660"/>
                  </a:lnTo>
                  <a:lnTo>
                    <a:pt x="325" y="1641"/>
                  </a:lnTo>
                  <a:lnTo>
                    <a:pt x="319" y="1623"/>
                  </a:lnTo>
                  <a:lnTo>
                    <a:pt x="313" y="1604"/>
                  </a:lnTo>
                  <a:lnTo>
                    <a:pt x="308" y="1585"/>
                  </a:lnTo>
                  <a:lnTo>
                    <a:pt x="303" y="1566"/>
                  </a:lnTo>
                  <a:lnTo>
                    <a:pt x="299" y="1547"/>
                  </a:lnTo>
                  <a:lnTo>
                    <a:pt x="295" y="1528"/>
                  </a:lnTo>
                  <a:lnTo>
                    <a:pt x="291" y="1508"/>
                  </a:lnTo>
                  <a:lnTo>
                    <a:pt x="287" y="1489"/>
                  </a:lnTo>
                  <a:lnTo>
                    <a:pt x="66" y="1489"/>
                  </a:lnTo>
                  <a:lnTo>
                    <a:pt x="59" y="1488"/>
                  </a:lnTo>
                  <a:lnTo>
                    <a:pt x="52" y="1487"/>
                  </a:lnTo>
                  <a:lnTo>
                    <a:pt x="46" y="1486"/>
                  </a:lnTo>
                  <a:lnTo>
                    <a:pt x="40" y="1483"/>
                  </a:lnTo>
                  <a:lnTo>
                    <a:pt x="34" y="1481"/>
                  </a:lnTo>
                  <a:lnTo>
                    <a:pt x="29" y="1477"/>
                  </a:lnTo>
                  <a:lnTo>
                    <a:pt x="23" y="1473"/>
                  </a:lnTo>
                  <a:lnTo>
                    <a:pt x="19" y="1469"/>
                  </a:lnTo>
                  <a:lnTo>
                    <a:pt x="15" y="1465"/>
                  </a:lnTo>
                  <a:lnTo>
                    <a:pt x="11" y="1460"/>
                  </a:lnTo>
                  <a:lnTo>
                    <a:pt x="7" y="1454"/>
                  </a:lnTo>
                  <a:lnTo>
                    <a:pt x="5" y="1448"/>
                  </a:lnTo>
                  <a:lnTo>
                    <a:pt x="2" y="1442"/>
                  </a:lnTo>
                  <a:lnTo>
                    <a:pt x="1" y="1436"/>
                  </a:lnTo>
                  <a:lnTo>
                    <a:pt x="0" y="1429"/>
                  </a:lnTo>
                  <a:lnTo>
                    <a:pt x="0" y="1423"/>
                  </a:lnTo>
                  <a:lnTo>
                    <a:pt x="0" y="1199"/>
                  </a:lnTo>
                  <a:lnTo>
                    <a:pt x="0" y="1192"/>
                  </a:lnTo>
                  <a:lnTo>
                    <a:pt x="1" y="1186"/>
                  </a:lnTo>
                  <a:lnTo>
                    <a:pt x="2" y="1179"/>
                  </a:lnTo>
                  <a:lnTo>
                    <a:pt x="5" y="1173"/>
                  </a:lnTo>
                  <a:lnTo>
                    <a:pt x="7" y="1168"/>
                  </a:lnTo>
                  <a:lnTo>
                    <a:pt x="11" y="1162"/>
                  </a:lnTo>
                  <a:lnTo>
                    <a:pt x="15" y="1157"/>
                  </a:lnTo>
                  <a:lnTo>
                    <a:pt x="19" y="1153"/>
                  </a:lnTo>
                  <a:lnTo>
                    <a:pt x="23" y="1148"/>
                  </a:lnTo>
                  <a:lnTo>
                    <a:pt x="29" y="1144"/>
                  </a:lnTo>
                  <a:lnTo>
                    <a:pt x="34" y="1141"/>
                  </a:lnTo>
                  <a:lnTo>
                    <a:pt x="40" y="1139"/>
                  </a:lnTo>
                  <a:lnTo>
                    <a:pt x="46" y="1136"/>
                  </a:lnTo>
                  <a:lnTo>
                    <a:pt x="52" y="1135"/>
                  </a:lnTo>
                  <a:lnTo>
                    <a:pt x="59" y="1133"/>
                  </a:lnTo>
                  <a:lnTo>
                    <a:pt x="66" y="1133"/>
                  </a:lnTo>
                  <a:lnTo>
                    <a:pt x="287" y="1133"/>
                  </a:lnTo>
                  <a:lnTo>
                    <a:pt x="291" y="1113"/>
                  </a:lnTo>
                  <a:lnTo>
                    <a:pt x="295" y="1094"/>
                  </a:lnTo>
                  <a:lnTo>
                    <a:pt x="299" y="1075"/>
                  </a:lnTo>
                  <a:lnTo>
                    <a:pt x="303" y="1056"/>
                  </a:lnTo>
                  <a:lnTo>
                    <a:pt x="308" y="1036"/>
                  </a:lnTo>
                  <a:lnTo>
                    <a:pt x="313" y="1017"/>
                  </a:lnTo>
                  <a:lnTo>
                    <a:pt x="319" y="998"/>
                  </a:lnTo>
                  <a:lnTo>
                    <a:pt x="325" y="980"/>
                  </a:lnTo>
                  <a:lnTo>
                    <a:pt x="331" y="962"/>
                  </a:lnTo>
                  <a:lnTo>
                    <a:pt x="338" y="943"/>
                  </a:lnTo>
                  <a:lnTo>
                    <a:pt x="344" y="925"/>
                  </a:lnTo>
                  <a:lnTo>
                    <a:pt x="352" y="907"/>
                  </a:lnTo>
                  <a:lnTo>
                    <a:pt x="359" y="889"/>
                  </a:lnTo>
                  <a:lnTo>
                    <a:pt x="367" y="871"/>
                  </a:lnTo>
                  <a:lnTo>
                    <a:pt x="375" y="854"/>
                  </a:lnTo>
                  <a:lnTo>
                    <a:pt x="383" y="836"/>
                  </a:lnTo>
                  <a:lnTo>
                    <a:pt x="204" y="706"/>
                  </a:lnTo>
                  <a:lnTo>
                    <a:pt x="199" y="702"/>
                  </a:lnTo>
                  <a:lnTo>
                    <a:pt x="194" y="697"/>
                  </a:lnTo>
                  <a:lnTo>
                    <a:pt x="190" y="692"/>
                  </a:lnTo>
                  <a:lnTo>
                    <a:pt x="187" y="687"/>
                  </a:lnTo>
                  <a:lnTo>
                    <a:pt x="184" y="681"/>
                  </a:lnTo>
                  <a:lnTo>
                    <a:pt x="181" y="676"/>
                  </a:lnTo>
                  <a:lnTo>
                    <a:pt x="179" y="669"/>
                  </a:lnTo>
                  <a:lnTo>
                    <a:pt x="178" y="663"/>
                  </a:lnTo>
                  <a:lnTo>
                    <a:pt x="177" y="657"/>
                  </a:lnTo>
                  <a:lnTo>
                    <a:pt x="177" y="650"/>
                  </a:lnTo>
                  <a:lnTo>
                    <a:pt x="178" y="644"/>
                  </a:lnTo>
                  <a:lnTo>
                    <a:pt x="179" y="638"/>
                  </a:lnTo>
                  <a:lnTo>
                    <a:pt x="181" y="632"/>
                  </a:lnTo>
                  <a:lnTo>
                    <a:pt x="183" y="625"/>
                  </a:lnTo>
                  <a:lnTo>
                    <a:pt x="186" y="620"/>
                  </a:lnTo>
                  <a:lnTo>
                    <a:pt x="189" y="614"/>
                  </a:lnTo>
                  <a:lnTo>
                    <a:pt x="321" y="433"/>
                  </a:lnTo>
                  <a:lnTo>
                    <a:pt x="326" y="428"/>
                  </a:lnTo>
                  <a:lnTo>
                    <a:pt x="330" y="423"/>
                  </a:lnTo>
                  <a:lnTo>
                    <a:pt x="336" y="419"/>
                  </a:lnTo>
                  <a:lnTo>
                    <a:pt x="340" y="415"/>
                  </a:lnTo>
                  <a:lnTo>
                    <a:pt x="346" y="412"/>
                  </a:lnTo>
                  <a:lnTo>
                    <a:pt x="352" y="410"/>
                  </a:lnTo>
                  <a:lnTo>
                    <a:pt x="358" y="408"/>
                  </a:lnTo>
                  <a:lnTo>
                    <a:pt x="365" y="407"/>
                  </a:lnTo>
                  <a:lnTo>
                    <a:pt x="371" y="406"/>
                  </a:lnTo>
                  <a:lnTo>
                    <a:pt x="377" y="406"/>
                  </a:lnTo>
                  <a:lnTo>
                    <a:pt x="383" y="407"/>
                  </a:lnTo>
                  <a:lnTo>
                    <a:pt x="390" y="408"/>
                  </a:lnTo>
                  <a:lnTo>
                    <a:pt x="396" y="410"/>
                  </a:lnTo>
                  <a:lnTo>
                    <a:pt x="402" y="412"/>
                  </a:lnTo>
                  <a:lnTo>
                    <a:pt x="408" y="415"/>
                  </a:lnTo>
                  <a:lnTo>
                    <a:pt x="414" y="419"/>
                  </a:lnTo>
                  <a:lnTo>
                    <a:pt x="593" y="549"/>
                  </a:lnTo>
                  <a:lnTo>
                    <a:pt x="607" y="535"/>
                  </a:lnTo>
                  <a:lnTo>
                    <a:pt x="621" y="522"/>
                  </a:lnTo>
                  <a:lnTo>
                    <a:pt x="636" y="509"/>
                  </a:lnTo>
                  <a:lnTo>
                    <a:pt x="651" y="496"/>
                  </a:lnTo>
                  <a:lnTo>
                    <a:pt x="666" y="484"/>
                  </a:lnTo>
                  <a:lnTo>
                    <a:pt x="681" y="472"/>
                  </a:lnTo>
                  <a:lnTo>
                    <a:pt x="696" y="460"/>
                  </a:lnTo>
                  <a:lnTo>
                    <a:pt x="712" y="448"/>
                  </a:lnTo>
                  <a:lnTo>
                    <a:pt x="728" y="437"/>
                  </a:lnTo>
                  <a:lnTo>
                    <a:pt x="744" y="426"/>
                  </a:lnTo>
                  <a:lnTo>
                    <a:pt x="761" y="415"/>
                  </a:lnTo>
                  <a:lnTo>
                    <a:pt x="777" y="405"/>
                  </a:lnTo>
                  <a:lnTo>
                    <a:pt x="794" y="394"/>
                  </a:lnTo>
                  <a:lnTo>
                    <a:pt x="811" y="384"/>
                  </a:lnTo>
                  <a:lnTo>
                    <a:pt x="828" y="375"/>
                  </a:lnTo>
                  <a:lnTo>
                    <a:pt x="846" y="365"/>
                  </a:lnTo>
                  <a:lnTo>
                    <a:pt x="777" y="155"/>
                  </a:lnTo>
                  <a:lnTo>
                    <a:pt x="775" y="148"/>
                  </a:lnTo>
                  <a:lnTo>
                    <a:pt x="774" y="141"/>
                  </a:lnTo>
                  <a:lnTo>
                    <a:pt x="774" y="135"/>
                  </a:lnTo>
                  <a:lnTo>
                    <a:pt x="774" y="129"/>
                  </a:lnTo>
                  <a:lnTo>
                    <a:pt x="774" y="122"/>
                  </a:lnTo>
                  <a:lnTo>
                    <a:pt x="776" y="116"/>
                  </a:lnTo>
                  <a:lnTo>
                    <a:pt x="778" y="110"/>
                  </a:lnTo>
                  <a:lnTo>
                    <a:pt x="781" y="105"/>
                  </a:lnTo>
                  <a:lnTo>
                    <a:pt x="784" y="99"/>
                  </a:lnTo>
                  <a:lnTo>
                    <a:pt x="788" y="94"/>
                  </a:lnTo>
                  <a:lnTo>
                    <a:pt x="792" y="89"/>
                  </a:lnTo>
                  <a:lnTo>
                    <a:pt x="797" y="85"/>
                  </a:lnTo>
                  <a:lnTo>
                    <a:pt x="802" y="81"/>
                  </a:lnTo>
                  <a:lnTo>
                    <a:pt x="807" y="77"/>
                  </a:lnTo>
                  <a:lnTo>
                    <a:pt x="813" y="74"/>
                  </a:lnTo>
                  <a:lnTo>
                    <a:pt x="819" y="72"/>
                  </a:lnTo>
                  <a:lnTo>
                    <a:pt x="1032" y="2"/>
                  </a:lnTo>
                  <a:lnTo>
                    <a:pt x="1039" y="1"/>
                  </a:lnTo>
                  <a:lnTo>
                    <a:pt x="1045" y="0"/>
                  </a:lnTo>
                  <a:lnTo>
                    <a:pt x="1052" y="0"/>
                  </a:lnTo>
                  <a:close/>
                </a:path>
              </a:pathLst>
            </a:custGeom>
            <a:solidFill>
              <a:srgbClr val="90DA33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8" name="path"/>
            <p:cNvSpPr/>
            <p:nvPr/>
          </p:nvSpPr>
          <p:spPr>
            <a:xfrm>
              <a:off x="1090925" y="0"/>
              <a:ext cx="2204932" cy="2157159"/>
            </a:xfrm>
            <a:custGeom>
              <a:rect l="0" t="0" r="0" b="0"/>
              <a:pathLst>
                <a:path w="3471" h="3397">
                  <a:moveTo>
                    <a:pt x="1736" y="648"/>
                  </a:moveTo>
                  <a:cubicBezTo>
                    <a:pt x="1156" y="648"/>
                    <a:pt x="686" y="1118"/>
                    <a:pt x="686" y="1698"/>
                  </a:cubicBezTo>
                  <a:lnTo>
                    <a:pt x="686" y="1698"/>
                  </a:lnTo>
                  <a:cubicBezTo>
                    <a:pt x="686" y="2278"/>
                    <a:pt x="1156" y="2748"/>
                    <a:pt x="1736" y="2748"/>
                  </a:cubicBezTo>
                  <a:lnTo>
                    <a:pt x="1736" y="2748"/>
                  </a:lnTo>
                  <a:cubicBezTo>
                    <a:pt x="2316" y="2748"/>
                    <a:pt x="2786" y="2278"/>
                    <a:pt x="2786" y="1698"/>
                  </a:cubicBezTo>
                  <a:lnTo>
                    <a:pt x="2786" y="1698"/>
                  </a:lnTo>
                  <a:cubicBezTo>
                    <a:pt x="2786" y="1118"/>
                    <a:pt x="2316" y="648"/>
                    <a:pt x="1736" y="648"/>
                  </a:cubicBezTo>
                  <a:moveTo>
                    <a:pt x="1363" y="0"/>
                  </a:moveTo>
                  <a:lnTo>
                    <a:pt x="1371" y="0"/>
                  </a:lnTo>
                  <a:lnTo>
                    <a:pt x="1379" y="1"/>
                  </a:lnTo>
                  <a:lnTo>
                    <a:pt x="1387" y="3"/>
                  </a:lnTo>
                  <a:lnTo>
                    <a:pt x="1395" y="5"/>
                  </a:lnTo>
                  <a:lnTo>
                    <a:pt x="1403" y="9"/>
                  </a:lnTo>
                  <a:lnTo>
                    <a:pt x="1410" y="13"/>
                  </a:lnTo>
                  <a:lnTo>
                    <a:pt x="1416" y="18"/>
                  </a:lnTo>
                  <a:lnTo>
                    <a:pt x="1423" y="23"/>
                  </a:lnTo>
                  <a:lnTo>
                    <a:pt x="1428" y="29"/>
                  </a:lnTo>
                  <a:lnTo>
                    <a:pt x="1433" y="35"/>
                  </a:lnTo>
                  <a:lnTo>
                    <a:pt x="1438" y="43"/>
                  </a:lnTo>
                  <a:lnTo>
                    <a:pt x="1442" y="50"/>
                  </a:lnTo>
                  <a:lnTo>
                    <a:pt x="1445" y="58"/>
                  </a:lnTo>
                  <a:lnTo>
                    <a:pt x="1533" y="331"/>
                  </a:lnTo>
                  <a:lnTo>
                    <a:pt x="1558" y="328"/>
                  </a:lnTo>
                  <a:lnTo>
                    <a:pt x="1583" y="325"/>
                  </a:lnTo>
                  <a:lnTo>
                    <a:pt x="1608" y="322"/>
                  </a:lnTo>
                  <a:lnTo>
                    <a:pt x="1634" y="320"/>
                  </a:lnTo>
                  <a:lnTo>
                    <a:pt x="1659" y="319"/>
                  </a:lnTo>
                  <a:lnTo>
                    <a:pt x="1684" y="317"/>
                  </a:lnTo>
                  <a:lnTo>
                    <a:pt x="1710" y="317"/>
                  </a:lnTo>
                  <a:lnTo>
                    <a:pt x="1736" y="317"/>
                  </a:lnTo>
                  <a:lnTo>
                    <a:pt x="1761" y="317"/>
                  </a:lnTo>
                  <a:lnTo>
                    <a:pt x="1787" y="317"/>
                  </a:lnTo>
                  <a:lnTo>
                    <a:pt x="1812" y="319"/>
                  </a:lnTo>
                  <a:lnTo>
                    <a:pt x="1838" y="320"/>
                  </a:lnTo>
                  <a:lnTo>
                    <a:pt x="1863" y="322"/>
                  </a:lnTo>
                  <a:lnTo>
                    <a:pt x="1888" y="325"/>
                  </a:lnTo>
                  <a:lnTo>
                    <a:pt x="1913" y="328"/>
                  </a:lnTo>
                  <a:lnTo>
                    <a:pt x="1938" y="331"/>
                  </a:lnTo>
                  <a:lnTo>
                    <a:pt x="2026" y="58"/>
                  </a:lnTo>
                  <a:lnTo>
                    <a:pt x="2030" y="50"/>
                  </a:lnTo>
                  <a:lnTo>
                    <a:pt x="2034" y="43"/>
                  </a:lnTo>
                  <a:lnTo>
                    <a:pt x="2038" y="35"/>
                  </a:lnTo>
                  <a:lnTo>
                    <a:pt x="2043" y="29"/>
                  </a:lnTo>
                  <a:lnTo>
                    <a:pt x="2049" y="23"/>
                  </a:lnTo>
                  <a:lnTo>
                    <a:pt x="2055" y="18"/>
                  </a:lnTo>
                  <a:lnTo>
                    <a:pt x="2062" y="13"/>
                  </a:lnTo>
                  <a:lnTo>
                    <a:pt x="2069" y="9"/>
                  </a:lnTo>
                  <a:lnTo>
                    <a:pt x="2077" y="5"/>
                  </a:lnTo>
                  <a:lnTo>
                    <a:pt x="2084" y="3"/>
                  </a:lnTo>
                  <a:lnTo>
                    <a:pt x="2092" y="1"/>
                  </a:lnTo>
                  <a:lnTo>
                    <a:pt x="2100" y="0"/>
                  </a:lnTo>
                  <a:lnTo>
                    <a:pt x="2109" y="0"/>
                  </a:lnTo>
                  <a:lnTo>
                    <a:pt x="2117" y="0"/>
                  </a:lnTo>
                  <a:lnTo>
                    <a:pt x="2126" y="1"/>
                  </a:lnTo>
                  <a:lnTo>
                    <a:pt x="2134" y="3"/>
                  </a:lnTo>
                  <a:lnTo>
                    <a:pt x="2409" y="93"/>
                  </a:lnTo>
                  <a:lnTo>
                    <a:pt x="2418" y="96"/>
                  </a:lnTo>
                  <a:lnTo>
                    <a:pt x="2426" y="100"/>
                  </a:lnTo>
                  <a:lnTo>
                    <a:pt x="2433" y="104"/>
                  </a:lnTo>
                  <a:lnTo>
                    <a:pt x="2440" y="109"/>
                  </a:lnTo>
                  <a:lnTo>
                    <a:pt x="2446" y="116"/>
                  </a:lnTo>
                  <a:lnTo>
                    <a:pt x="2451" y="122"/>
                  </a:lnTo>
                  <a:lnTo>
                    <a:pt x="2455" y="128"/>
                  </a:lnTo>
                  <a:lnTo>
                    <a:pt x="2460" y="135"/>
                  </a:lnTo>
                  <a:lnTo>
                    <a:pt x="2463" y="143"/>
                  </a:lnTo>
                  <a:lnTo>
                    <a:pt x="2466" y="151"/>
                  </a:lnTo>
                  <a:lnTo>
                    <a:pt x="2468" y="159"/>
                  </a:lnTo>
                  <a:lnTo>
                    <a:pt x="2469" y="167"/>
                  </a:lnTo>
                  <a:lnTo>
                    <a:pt x="2469" y="175"/>
                  </a:lnTo>
                  <a:lnTo>
                    <a:pt x="2468" y="184"/>
                  </a:lnTo>
                  <a:lnTo>
                    <a:pt x="2467" y="192"/>
                  </a:lnTo>
                  <a:lnTo>
                    <a:pt x="2465" y="201"/>
                  </a:lnTo>
                  <a:lnTo>
                    <a:pt x="2376" y="474"/>
                  </a:lnTo>
                  <a:lnTo>
                    <a:pt x="2398" y="486"/>
                  </a:lnTo>
                  <a:lnTo>
                    <a:pt x="2421" y="498"/>
                  </a:lnTo>
                  <a:lnTo>
                    <a:pt x="2443" y="511"/>
                  </a:lnTo>
                  <a:lnTo>
                    <a:pt x="2464" y="524"/>
                  </a:lnTo>
                  <a:lnTo>
                    <a:pt x="2486" y="538"/>
                  </a:lnTo>
                  <a:lnTo>
                    <a:pt x="2507" y="552"/>
                  </a:lnTo>
                  <a:lnTo>
                    <a:pt x="2528" y="566"/>
                  </a:lnTo>
                  <a:lnTo>
                    <a:pt x="2549" y="581"/>
                  </a:lnTo>
                  <a:lnTo>
                    <a:pt x="2569" y="596"/>
                  </a:lnTo>
                  <a:lnTo>
                    <a:pt x="2589" y="611"/>
                  </a:lnTo>
                  <a:lnTo>
                    <a:pt x="2609" y="627"/>
                  </a:lnTo>
                  <a:lnTo>
                    <a:pt x="2628" y="643"/>
                  </a:lnTo>
                  <a:lnTo>
                    <a:pt x="2647" y="659"/>
                  </a:lnTo>
                  <a:lnTo>
                    <a:pt x="2666" y="676"/>
                  </a:lnTo>
                  <a:lnTo>
                    <a:pt x="2685" y="694"/>
                  </a:lnTo>
                  <a:lnTo>
                    <a:pt x="2703" y="711"/>
                  </a:lnTo>
                  <a:lnTo>
                    <a:pt x="2936" y="542"/>
                  </a:lnTo>
                  <a:lnTo>
                    <a:pt x="2943" y="538"/>
                  </a:lnTo>
                  <a:lnTo>
                    <a:pt x="2951" y="534"/>
                  </a:lnTo>
                  <a:lnTo>
                    <a:pt x="2958" y="531"/>
                  </a:lnTo>
                  <a:lnTo>
                    <a:pt x="2967" y="528"/>
                  </a:lnTo>
                  <a:lnTo>
                    <a:pt x="2974" y="527"/>
                  </a:lnTo>
                  <a:lnTo>
                    <a:pt x="2983" y="526"/>
                  </a:lnTo>
                  <a:lnTo>
                    <a:pt x="2991" y="526"/>
                  </a:lnTo>
                  <a:lnTo>
                    <a:pt x="2999" y="527"/>
                  </a:lnTo>
                  <a:lnTo>
                    <a:pt x="3007" y="529"/>
                  </a:lnTo>
                  <a:lnTo>
                    <a:pt x="3015" y="531"/>
                  </a:lnTo>
                  <a:lnTo>
                    <a:pt x="3022" y="534"/>
                  </a:lnTo>
                  <a:lnTo>
                    <a:pt x="3030" y="538"/>
                  </a:lnTo>
                  <a:lnTo>
                    <a:pt x="3037" y="543"/>
                  </a:lnTo>
                  <a:lnTo>
                    <a:pt x="3044" y="549"/>
                  </a:lnTo>
                  <a:lnTo>
                    <a:pt x="3049" y="555"/>
                  </a:lnTo>
                  <a:lnTo>
                    <a:pt x="3055" y="562"/>
                  </a:lnTo>
                  <a:lnTo>
                    <a:pt x="3225" y="795"/>
                  </a:lnTo>
                  <a:lnTo>
                    <a:pt x="3230" y="803"/>
                  </a:lnTo>
                  <a:lnTo>
                    <a:pt x="3234" y="810"/>
                  </a:lnTo>
                  <a:lnTo>
                    <a:pt x="3237" y="818"/>
                  </a:lnTo>
                  <a:lnTo>
                    <a:pt x="3240" y="826"/>
                  </a:lnTo>
                  <a:lnTo>
                    <a:pt x="3241" y="834"/>
                  </a:lnTo>
                  <a:lnTo>
                    <a:pt x="3242" y="843"/>
                  </a:lnTo>
                  <a:lnTo>
                    <a:pt x="3242" y="851"/>
                  </a:lnTo>
                  <a:lnTo>
                    <a:pt x="3240" y="859"/>
                  </a:lnTo>
                  <a:lnTo>
                    <a:pt x="3239" y="867"/>
                  </a:lnTo>
                  <a:lnTo>
                    <a:pt x="3236" y="875"/>
                  </a:lnTo>
                  <a:lnTo>
                    <a:pt x="3234" y="883"/>
                  </a:lnTo>
                  <a:lnTo>
                    <a:pt x="3229" y="890"/>
                  </a:lnTo>
                  <a:lnTo>
                    <a:pt x="3225" y="897"/>
                  </a:lnTo>
                  <a:lnTo>
                    <a:pt x="3219" y="904"/>
                  </a:lnTo>
                  <a:lnTo>
                    <a:pt x="3213" y="910"/>
                  </a:lnTo>
                  <a:lnTo>
                    <a:pt x="3207" y="915"/>
                  </a:lnTo>
                  <a:lnTo>
                    <a:pt x="2974" y="1084"/>
                  </a:lnTo>
                  <a:lnTo>
                    <a:pt x="2985" y="1106"/>
                  </a:lnTo>
                  <a:lnTo>
                    <a:pt x="2996" y="1129"/>
                  </a:lnTo>
                  <a:lnTo>
                    <a:pt x="3006" y="1152"/>
                  </a:lnTo>
                  <a:lnTo>
                    <a:pt x="3015" y="1175"/>
                  </a:lnTo>
                  <a:lnTo>
                    <a:pt x="3025" y="1198"/>
                  </a:lnTo>
                  <a:lnTo>
                    <a:pt x="3034" y="1222"/>
                  </a:lnTo>
                  <a:lnTo>
                    <a:pt x="3042" y="1246"/>
                  </a:lnTo>
                  <a:lnTo>
                    <a:pt x="3050" y="1269"/>
                  </a:lnTo>
                  <a:lnTo>
                    <a:pt x="3058" y="1294"/>
                  </a:lnTo>
                  <a:lnTo>
                    <a:pt x="3065" y="1318"/>
                  </a:lnTo>
                  <a:lnTo>
                    <a:pt x="3072" y="1342"/>
                  </a:lnTo>
                  <a:lnTo>
                    <a:pt x="3078" y="1367"/>
                  </a:lnTo>
                  <a:lnTo>
                    <a:pt x="3084" y="1392"/>
                  </a:lnTo>
                  <a:lnTo>
                    <a:pt x="3090" y="1417"/>
                  </a:lnTo>
                  <a:lnTo>
                    <a:pt x="3095" y="1442"/>
                  </a:lnTo>
                  <a:lnTo>
                    <a:pt x="3100" y="1468"/>
                  </a:lnTo>
                  <a:lnTo>
                    <a:pt x="3386" y="1468"/>
                  </a:lnTo>
                  <a:lnTo>
                    <a:pt x="3395" y="1468"/>
                  </a:lnTo>
                  <a:lnTo>
                    <a:pt x="3403" y="1470"/>
                  </a:lnTo>
                  <a:lnTo>
                    <a:pt x="3412" y="1471"/>
                  </a:lnTo>
                  <a:lnTo>
                    <a:pt x="3419" y="1475"/>
                  </a:lnTo>
                  <a:lnTo>
                    <a:pt x="3427" y="1478"/>
                  </a:lnTo>
                  <a:lnTo>
                    <a:pt x="3434" y="1482"/>
                  </a:lnTo>
                  <a:lnTo>
                    <a:pt x="3440" y="1488"/>
                  </a:lnTo>
                  <a:lnTo>
                    <a:pt x="3447" y="1493"/>
                  </a:lnTo>
                  <a:lnTo>
                    <a:pt x="3452" y="1499"/>
                  </a:lnTo>
                  <a:lnTo>
                    <a:pt x="3457" y="1506"/>
                  </a:lnTo>
                  <a:lnTo>
                    <a:pt x="3462" y="1513"/>
                  </a:lnTo>
                  <a:lnTo>
                    <a:pt x="3465" y="1520"/>
                  </a:lnTo>
                  <a:lnTo>
                    <a:pt x="3468" y="1527"/>
                  </a:lnTo>
                  <a:lnTo>
                    <a:pt x="3470" y="1536"/>
                  </a:lnTo>
                  <a:lnTo>
                    <a:pt x="3471" y="1544"/>
                  </a:lnTo>
                  <a:lnTo>
                    <a:pt x="3472" y="1553"/>
                  </a:lnTo>
                  <a:lnTo>
                    <a:pt x="3472" y="1843"/>
                  </a:lnTo>
                  <a:lnTo>
                    <a:pt x="3471" y="1851"/>
                  </a:lnTo>
                  <a:lnTo>
                    <a:pt x="3470" y="1860"/>
                  </a:lnTo>
                  <a:lnTo>
                    <a:pt x="3468" y="1868"/>
                  </a:lnTo>
                  <a:lnTo>
                    <a:pt x="3465" y="1876"/>
                  </a:lnTo>
                  <a:lnTo>
                    <a:pt x="3462" y="1884"/>
                  </a:lnTo>
                  <a:lnTo>
                    <a:pt x="3457" y="1891"/>
                  </a:lnTo>
                  <a:lnTo>
                    <a:pt x="3452" y="1897"/>
                  </a:lnTo>
                  <a:lnTo>
                    <a:pt x="3447" y="1903"/>
                  </a:lnTo>
                  <a:lnTo>
                    <a:pt x="3441" y="1909"/>
                  </a:lnTo>
                  <a:lnTo>
                    <a:pt x="3434" y="1914"/>
                  </a:lnTo>
                  <a:lnTo>
                    <a:pt x="3427" y="1918"/>
                  </a:lnTo>
                  <a:lnTo>
                    <a:pt x="3419" y="1922"/>
                  </a:lnTo>
                  <a:lnTo>
                    <a:pt x="3412" y="1924"/>
                  </a:lnTo>
                  <a:lnTo>
                    <a:pt x="3403" y="1926"/>
                  </a:lnTo>
                  <a:lnTo>
                    <a:pt x="3395" y="1928"/>
                  </a:lnTo>
                  <a:lnTo>
                    <a:pt x="3386" y="1928"/>
                  </a:lnTo>
                  <a:lnTo>
                    <a:pt x="3100" y="1928"/>
                  </a:lnTo>
                  <a:lnTo>
                    <a:pt x="3095" y="1954"/>
                  </a:lnTo>
                  <a:lnTo>
                    <a:pt x="3090" y="1979"/>
                  </a:lnTo>
                  <a:lnTo>
                    <a:pt x="3084" y="2004"/>
                  </a:lnTo>
                  <a:lnTo>
                    <a:pt x="3078" y="2029"/>
                  </a:lnTo>
                  <a:lnTo>
                    <a:pt x="3072" y="2053"/>
                  </a:lnTo>
                  <a:lnTo>
                    <a:pt x="3065" y="2078"/>
                  </a:lnTo>
                  <a:lnTo>
                    <a:pt x="3058" y="2103"/>
                  </a:lnTo>
                  <a:lnTo>
                    <a:pt x="3050" y="2126"/>
                  </a:lnTo>
                  <a:lnTo>
                    <a:pt x="3042" y="2151"/>
                  </a:lnTo>
                  <a:lnTo>
                    <a:pt x="3034" y="2174"/>
                  </a:lnTo>
                  <a:lnTo>
                    <a:pt x="3025" y="2198"/>
                  </a:lnTo>
                  <a:lnTo>
                    <a:pt x="3015" y="2221"/>
                  </a:lnTo>
                  <a:lnTo>
                    <a:pt x="3006" y="2245"/>
                  </a:lnTo>
                  <a:lnTo>
                    <a:pt x="2996" y="2268"/>
                  </a:lnTo>
                  <a:lnTo>
                    <a:pt x="2985" y="2290"/>
                  </a:lnTo>
                  <a:lnTo>
                    <a:pt x="2974" y="2313"/>
                  </a:lnTo>
                  <a:lnTo>
                    <a:pt x="3207" y="2481"/>
                  </a:lnTo>
                  <a:lnTo>
                    <a:pt x="3213" y="2486"/>
                  </a:lnTo>
                  <a:lnTo>
                    <a:pt x="3219" y="2492"/>
                  </a:lnTo>
                  <a:lnTo>
                    <a:pt x="3225" y="2499"/>
                  </a:lnTo>
                  <a:lnTo>
                    <a:pt x="3229" y="2506"/>
                  </a:lnTo>
                  <a:lnTo>
                    <a:pt x="3234" y="2513"/>
                  </a:lnTo>
                  <a:lnTo>
                    <a:pt x="3236" y="2521"/>
                  </a:lnTo>
                  <a:lnTo>
                    <a:pt x="3239" y="2529"/>
                  </a:lnTo>
                  <a:lnTo>
                    <a:pt x="3240" y="2537"/>
                  </a:lnTo>
                  <a:lnTo>
                    <a:pt x="3242" y="2545"/>
                  </a:lnTo>
                  <a:lnTo>
                    <a:pt x="3242" y="2553"/>
                  </a:lnTo>
                  <a:lnTo>
                    <a:pt x="3241" y="2561"/>
                  </a:lnTo>
                  <a:lnTo>
                    <a:pt x="3240" y="2570"/>
                  </a:lnTo>
                  <a:lnTo>
                    <a:pt x="3237" y="2577"/>
                  </a:lnTo>
                  <a:lnTo>
                    <a:pt x="3234" y="2586"/>
                  </a:lnTo>
                  <a:lnTo>
                    <a:pt x="3230" y="2593"/>
                  </a:lnTo>
                  <a:lnTo>
                    <a:pt x="3225" y="2600"/>
                  </a:lnTo>
                  <a:lnTo>
                    <a:pt x="3055" y="2835"/>
                  </a:lnTo>
                  <a:lnTo>
                    <a:pt x="3049" y="2842"/>
                  </a:lnTo>
                  <a:lnTo>
                    <a:pt x="3044" y="2847"/>
                  </a:lnTo>
                  <a:lnTo>
                    <a:pt x="3037" y="2853"/>
                  </a:lnTo>
                  <a:lnTo>
                    <a:pt x="3030" y="2857"/>
                  </a:lnTo>
                  <a:lnTo>
                    <a:pt x="3022" y="2862"/>
                  </a:lnTo>
                  <a:lnTo>
                    <a:pt x="3015" y="2865"/>
                  </a:lnTo>
                  <a:lnTo>
                    <a:pt x="3007" y="2867"/>
                  </a:lnTo>
                  <a:lnTo>
                    <a:pt x="2999" y="2868"/>
                  </a:lnTo>
                  <a:lnTo>
                    <a:pt x="2991" y="2870"/>
                  </a:lnTo>
                  <a:lnTo>
                    <a:pt x="2983" y="2870"/>
                  </a:lnTo>
                  <a:lnTo>
                    <a:pt x="2974" y="2869"/>
                  </a:lnTo>
                  <a:lnTo>
                    <a:pt x="2966" y="2868"/>
                  </a:lnTo>
                  <a:lnTo>
                    <a:pt x="2958" y="2865"/>
                  </a:lnTo>
                  <a:lnTo>
                    <a:pt x="2950" y="2863"/>
                  </a:lnTo>
                  <a:lnTo>
                    <a:pt x="2943" y="2858"/>
                  </a:lnTo>
                  <a:lnTo>
                    <a:pt x="2936" y="2853"/>
                  </a:lnTo>
                  <a:lnTo>
                    <a:pt x="2703" y="2685"/>
                  </a:lnTo>
                  <a:lnTo>
                    <a:pt x="2685" y="2703"/>
                  </a:lnTo>
                  <a:lnTo>
                    <a:pt x="2666" y="2719"/>
                  </a:lnTo>
                  <a:lnTo>
                    <a:pt x="2647" y="2736"/>
                  </a:lnTo>
                  <a:lnTo>
                    <a:pt x="2628" y="2753"/>
                  </a:lnTo>
                  <a:lnTo>
                    <a:pt x="2609" y="2769"/>
                  </a:lnTo>
                  <a:lnTo>
                    <a:pt x="2589" y="2785"/>
                  </a:lnTo>
                  <a:lnTo>
                    <a:pt x="2569" y="2800"/>
                  </a:lnTo>
                  <a:lnTo>
                    <a:pt x="2549" y="2815"/>
                  </a:lnTo>
                  <a:lnTo>
                    <a:pt x="2528" y="2830"/>
                  </a:lnTo>
                  <a:lnTo>
                    <a:pt x="2507" y="2844"/>
                  </a:lnTo>
                  <a:lnTo>
                    <a:pt x="2486" y="2858"/>
                  </a:lnTo>
                  <a:lnTo>
                    <a:pt x="2464" y="2872"/>
                  </a:lnTo>
                  <a:lnTo>
                    <a:pt x="2443" y="2885"/>
                  </a:lnTo>
                  <a:lnTo>
                    <a:pt x="2421" y="2898"/>
                  </a:lnTo>
                  <a:lnTo>
                    <a:pt x="2398" y="2910"/>
                  </a:lnTo>
                  <a:lnTo>
                    <a:pt x="2376" y="2923"/>
                  </a:lnTo>
                  <a:lnTo>
                    <a:pt x="2465" y="3195"/>
                  </a:lnTo>
                  <a:lnTo>
                    <a:pt x="2467" y="3204"/>
                  </a:lnTo>
                  <a:lnTo>
                    <a:pt x="2468" y="3212"/>
                  </a:lnTo>
                  <a:lnTo>
                    <a:pt x="2469" y="3221"/>
                  </a:lnTo>
                  <a:lnTo>
                    <a:pt x="2469" y="3229"/>
                  </a:lnTo>
                  <a:lnTo>
                    <a:pt x="2468" y="3237"/>
                  </a:lnTo>
                  <a:lnTo>
                    <a:pt x="2466" y="3245"/>
                  </a:lnTo>
                  <a:lnTo>
                    <a:pt x="2463" y="3253"/>
                  </a:lnTo>
                  <a:lnTo>
                    <a:pt x="2460" y="3261"/>
                  </a:lnTo>
                  <a:lnTo>
                    <a:pt x="2455" y="3268"/>
                  </a:lnTo>
                  <a:lnTo>
                    <a:pt x="2451" y="3274"/>
                  </a:lnTo>
                  <a:lnTo>
                    <a:pt x="2446" y="3280"/>
                  </a:lnTo>
                  <a:lnTo>
                    <a:pt x="2440" y="3286"/>
                  </a:lnTo>
                  <a:lnTo>
                    <a:pt x="2433" y="3291"/>
                  </a:lnTo>
                  <a:lnTo>
                    <a:pt x="2426" y="3296"/>
                  </a:lnTo>
                  <a:lnTo>
                    <a:pt x="2418" y="3300"/>
                  </a:lnTo>
                  <a:lnTo>
                    <a:pt x="2410" y="3303"/>
                  </a:lnTo>
                  <a:lnTo>
                    <a:pt x="2134" y="3393"/>
                  </a:lnTo>
                  <a:lnTo>
                    <a:pt x="2126" y="3395"/>
                  </a:lnTo>
                  <a:lnTo>
                    <a:pt x="2117" y="3396"/>
                  </a:lnTo>
                  <a:lnTo>
                    <a:pt x="2109" y="3397"/>
                  </a:lnTo>
                  <a:lnTo>
                    <a:pt x="2100" y="3397"/>
                  </a:lnTo>
                  <a:lnTo>
                    <a:pt x="2092" y="3395"/>
                  </a:lnTo>
                  <a:lnTo>
                    <a:pt x="2084" y="3393"/>
                  </a:lnTo>
                  <a:lnTo>
                    <a:pt x="2077" y="3391"/>
                  </a:lnTo>
                  <a:lnTo>
                    <a:pt x="2069" y="3387"/>
                  </a:lnTo>
                  <a:lnTo>
                    <a:pt x="2062" y="3384"/>
                  </a:lnTo>
                  <a:lnTo>
                    <a:pt x="2055" y="3378"/>
                  </a:lnTo>
                  <a:lnTo>
                    <a:pt x="2049" y="3373"/>
                  </a:lnTo>
                  <a:lnTo>
                    <a:pt x="2043" y="3367"/>
                  </a:lnTo>
                  <a:lnTo>
                    <a:pt x="2038" y="3361"/>
                  </a:lnTo>
                  <a:lnTo>
                    <a:pt x="2034" y="3354"/>
                  </a:lnTo>
                  <a:lnTo>
                    <a:pt x="2030" y="3346"/>
                  </a:lnTo>
                  <a:lnTo>
                    <a:pt x="2026" y="3338"/>
                  </a:lnTo>
                  <a:lnTo>
                    <a:pt x="1938" y="3065"/>
                  </a:lnTo>
                  <a:lnTo>
                    <a:pt x="1913" y="3068"/>
                  </a:lnTo>
                  <a:lnTo>
                    <a:pt x="1888" y="3071"/>
                  </a:lnTo>
                  <a:lnTo>
                    <a:pt x="1863" y="3073"/>
                  </a:lnTo>
                  <a:lnTo>
                    <a:pt x="1838" y="3076"/>
                  </a:lnTo>
                  <a:lnTo>
                    <a:pt x="1812" y="3077"/>
                  </a:lnTo>
                  <a:lnTo>
                    <a:pt x="1787" y="3078"/>
                  </a:lnTo>
                  <a:lnTo>
                    <a:pt x="1761" y="3079"/>
                  </a:lnTo>
                  <a:lnTo>
                    <a:pt x="1736" y="3080"/>
                  </a:lnTo>
                  <a:lnTo>
                    <a:pt x="1710" y="3079"/>
                  </a:lnTo>
                  <a:lnTo>
                    <a:pt x="1684" y="3078"/>
                  </a:lnTo>
                  <a:lnTo>
                    <a:pt x="1659" y="3077"/>
                  </a:lnTo>
                  <a:lnTo>
                    <a:pt x="1634" y="3076"/>
                  </a:lnTo>
                  <a:lnTo>
                    <a:pt x="1608" y="3073"/>
                  </a:lnTo>
                  <a:lnTo>
                    <a:pt x="1583" y="3071"/>
                  </a:lnTo>
                  <a:lnTo>
                    <a:pt x="1558" y="3068"/>
                  </a:lnTo>
                  <a:lnTo>
                    <a:pt x="1533" y="3065"/>
                  </a:lnTo>
                  <a:lnTo>
                    <a:pt x="1445" y="3338"/>
                  </a:lnTo>
                  <a:lnTo>
                    <a:pt x="1442" y="3346"/>
                  </a:lnTo>
                  <a:lnTo>
                    <a:pt x="1438" y="3354"/>
                  </a:lnTo>
                  <a:lnTo>
                    <a:pt x="1433" y="3361"/>
                  </a:lnTo>
                  <a:lnTo>
                    <a:pt x="1428" y="3367"/>
                  </a:lnTo>
                  <a:lnTo>
                    <a:pt x="1423" y="3373"/>
                  </a:lnTo>
                  <a:lnTo>
                    <a:pt x="1416" y="3378"/>
                  </a:lnTo>
                  <a:lnTo>
                    <a:pt x="1410" y="3384"/>
                  </a:lnTo>
                  <a:lnTo>
                    <a:pt x="1403" y="3387"/>
                  </a:lnTo>
                  <a:lnTo>
                    <a:pt x="1395" y="3391"/>
                  </a:lnTo>
                  <a:lnTo>
                    <a:pt x="1387" y="3393"/>
                  </a:lnTo>
                  <a:lnTo>
                    <a:pt x="1379" y="3395"/>
                  </a:lnTo>
                  <a:lnTo>
                    <a:pt x="1370" y="3397"/>
                  </a:lnTo>
                  <a:lnTo>
                    <a:pt x="1363" y="3397"/>
                  </a:lnTo>
                  <a:lnTo>
                    <a:pt x="1354" y="3396"/>
                  </a:lnTo>
                  <a:lnTo>
                    <a:pt x="1346" y="3395"/>
                  </a:lnTo>
                  <a:lnTo>
                    <a:pt x="1337" y="3392"/>
                  </a:lnTo>
                  <a:lnTo>
                    <a:pt x="1061" y="3303"/>
                  </a:lnTo>
                  <a:lnTo>
                    <a:pt x="1053" y="3300"/>
                  </a:lnTo>
                  <a:lnTo>
                    <a:pt x="1046" y="3296"/>
                  </a:lnTo>
                  <a:lnTo>
                    <a:pt x="1039" y="3291"/>
                  </a:lnTo>
                  <a:lnTo>
                    <a:pt x="1032" y="3286"/>
                  </a:lnTo>
                  <a:lnTo>
                    <a:pt x="1026" y="3280"/>
                  </a:lnTo>
                  <a:lnTo>
                    <a:pt x="1020" y="3274"/>
                  </a:lnTo>
                  <a:lnTo>
                    <a:pt x="1016" y="3268"/>
                  </a:lnTo>
                  <a:lnTo>
                    <a:pt x="1012" y="3261"/>
                  </a:lnTo>
                  <a:lnTo>
                    <a:pt x="1008" y="3253"/>
                  </a:lnTo>
                  <a:lnTo>
                    <a:pt x="1006" y="3245"/>
                  </a:lnTo>
                  <a:lnTo>
                    <a:pt x="1004" y="3237"/>
                  </a:lnTo>
                  <a:lnTo>
                    <a:pt x="1003" y="3229"/>
                  </a:lnTo>
                  <a:lnTo>
                    <a:pt x="1003" y="3221"/>
                  </a:lnTo>
                  <a:lnTo>
                    <a:pt x="1003" y="3212"/>
                  </a:lnTo>
                  <a:lnTo>
                    <a:pt x="1004" y="3204"/>
                  </a:lnTo>
                  <a:lnTo>
                    <a:pt x="1006" y="3195"/>
                  </a:lnTo>
                  <a:lnTo>
                    <a:pt x="1095" y="2923"/>
                  </a:lnTo>
                  <a:lnTo>
                    <a:pt x="1073" y="2910"/>
                  </a:lnTo>
                  <a:lnTo>
                    <a:pt x="1051" y="2898"/>
                  </a:lnTo>
                  <a:lnTo>
                    <a:pt x="1029" y="2885"/>
                  </a:lnTo>
                  <a:lnTo>
                    <a:pt x="1007" y="2872"/>
                  </a:lnTo>
                  <a:lnTo>
                    <a:pt x="985" y="2858"/>
                  </a:lnTo>
                  <a:lnTo>
                    <a:pt x="964" y="2844"/>
                  </a:lnTo>
                  <a:lnTo>
                    <a:pt x="944" y="2830"/>
                  </a:lnTo>
                  <a:lnTo>
                    <a:pt x="923" y="2815"/>
                  </a:lnTo>
                  <a:lnTo>
                    <a:pt x="902" y="2800"/>
                  </a:lnTo>
                  <a:lnTo>
                    <a:pt x="882" y="2785"/>
                  </a:lnTo>
                  <a:lnTo>
                    <a:pt x="862" y="2769"/>
                  </a:lnTo>
                  <a:lnTo>
                    <a:pt x="843" y="2753"/>
                  </a:lnTo>
                  <a:lnTo>
                    <a:pt x="824" y="2736"/>
                  </a:lnTo>
                  <a:lnTo>
                    <a:pt x="805" y="2719"/>
                  </a:lnTo>
                  <a:lnTo>
                    <a:pt x="786" y="2702"/>
                  </a:lnTo>
                  <a:lnTo>
                    <a:pt x="768" y="2685"/>
                  </a:lnTo>
                  <a:lnTo>
                    <a:pt x="536" y="2853"/>
                  </a:lnTo>
                  <a:lnTo>
                    <a:pt x="529" y="2858"/>
                  </a:lnTo>
                  <a:lnTo>
                    <a:pt x="521" y="2863"/>
                  </a:lnTo>
                  <a:lnTo>
                    <a:pt x="513" y="2865"/>
                  </a:lnTo>
                  <a:lnTo>
                    <a:pt x="505" y="2868"/>
                  </a:lnTo>
                  <a:lnTo>
                    <a:pt x="497" y="2869"/>
                  </a:lnTo>
                  <a:lnTo>
                    <a:pt x="489" y="2870"/>
                  </a:lnTo>
                  <a:lnTo>
                    <a:pt x="480" y="2870"/>
                  </a:lnTo>
                  <a:lnTo>
                    <a:pt x="472" y="2869"/>
                  </a:lnTo>
                  <a:lnTo>
                    <a:pt x="464" y="2867"/>
                  </a:lnTo>
                  <a:lnTo>
                    <a:pt x="456" y="2865"/>
                  </a:lnTo>
                  <a:lnTo>
                    <a:pt x="449" y="2862"/>
                  </a:lnTo>
                  <a:lnTo>
                    <a:pt x="441" y="2858"/>
                  </a:lnTo>
                  <a:lnTo>
                    <a:pt x="435" y="2853"/>
                  </a:lnTo>
                  <a:lnTo>
                    <a:pt x="428" y="2847"/>
                  </a:lnTo>
                  <a:lnTo>
                    <a:pt x="422" y="2842"/>
                  </a:lnTo>
                  <a:lnTo>
                    <a:pt x="417" y="2835"/>
                  </a:lnTo>
                  <a:lnTo>
                    <a:pt x="246" y="2600"/>
                  </a:lnTo>
                  <a:lnTo>
                    <a:pt x="241" y="2593"/>
                  </a:lnTo>
                  <a:lnTo>
                    <a:pt x="237" y="2586"/>
                  </a:lnTo>
                  <a:lnTo>
                    <a:pt x="234" y="2577"/>
                  </a:lnTo>
                  <a:lnTo>
                    <a:pt x="232" y="2570"/>
                  </a:lnTo>
                  <a:lnTo>
                    <a:pt x="230" y="2561"/>
                  </a:lnTo>
                  <a:lnTo>
                    <a:pt x="230" y="2553"/>
                  </a:lnTo>
                  <a:lnTo>
                    <a:pt x="230" y="2545"/>
                  </a:lnTo>
                  <a:lnTo>
                    <a:pt x="231" y="2537"/>
                  </a:lnTo>
                  <a:lnTo>
                    <a:pt x="233" y="2529"/>
                  </a:lnTo>
                  <a:lnTo>
                    <a:pt x="235" y="2521"/>
                  </a:lnTo>
                  <a:lnTo>
                    <a:pt x="238" y="2513"/>
                  </a:lnTo>
                  <a:lnTo>
                    <a:pt x="242" y="2506"/>
                  </a:lnTo>
                  <a:lnTo>
                    <a:pt x="247" y="2499"/>
                  </a:lnTo>
                  <a:lnTo>
                    <a:pt x="252" y="2492"/>
                  </a:lnTo>
                  <a:lnTo>
                    <a:pt x="258" y="2487"/>
                  </a:lnTo>
                  <a:lnTo>
                    <a:pt x="265" y="2481"/>
                  </a:lnTo>
                  <a:lnTo>
                    <a:pt x="497" y="2313"/>
                  </a:lnTo>
                  <a:lnTo>
                    <a:pt x="486" y="2290"/>
                  </a:lnTo>
                  <a:lnTo>
                    <a:pt x="476" y="2267"/>
                  </a:lnTo>
                  <a:lnTo>
                    <a:pt x="466" y="2245"/>
                  </a:lnTo>
                  <a:lnTo>
                    <a:pt x="456" y="2221"/>
                  </a:lnTo>
                  <a:lnTo>
                    <a:pt x="446" y="2198"/>
                  </a:lnTo>
                  <a:lnTo>
                    <a:pt x="437" y="2174"/>
                  </a:lnTo>
                  <a:lnTo>
                    <a:pt x="429" y="2151"/>
                  </a:lnTo>
                  <a:lnTo>
                    <a:pt x="421" y="2126"/>
                  </a:lnTo>
                  <a:lnTo>
                    <a:pt x="413" y="2103"/>
                  </a:lnTo>
                  <a:lnTo>
                    <a:pt x="406" y="2078"/>
                  </a:lnTo>
                  <a:lnTo>
                    <a:pt x="400" y="2053"/>
                  </a:lnTo>
                  <a:lnTo>
                    <a:pt x="393" y="2029"/>
                  </a:lnTo>
                  <a:lnTo>
                    <a:pt x="387" y="2004"/>
                  </a:lnTo>
                  <a:lnTo>
                    <a:pt x="382" y="1979"/>
                  </a:lnTo>
                  <a:lnTo>
                    <a:pt x="377" y="1954"/>
                  </a:lnTo>
                  <a:lnTo>
                    <a:pt x="372" y="1928"/>
                  </a:lnTo>
                  <a:lnTo>
                    <a:pt x="85" y="1928"/>
                  </a:lnTo>
                  <a:lnTo>
                    <a:pt x="76" y="1928"/>
                  </a:lnTo>
                  <a:lnTo>
                    <a:pt x="68" y="1926"/>
                  </a:lnTo>
                  <a:lnTo>
                    <a:pt x="60" y="1924"/>
                  </a:lnTo>
                  <a:lnTo>
                    <a:pt x="52" y="1922"/>
                  </a:lnTo>
                  <a:lnTo>
                    <a:pt x="45" y="1918"/>
                  </a:lnTo>
                  <a:lnTo>
                    <a:pt x="37" y="1914"/>
                  </a:lnTo>
                  <a:lnTo>
                    <a:pt x="30" y="1909"/>
                  </a:lnTo>
                  <a:lnTo>
                    <a:pt x="25" y="1903"/>
                  </a:lnTo>
                  <a:lnTo>
                    <a:pt x="19" y="1897"/>
                  </a:lnTo>
                  <a:lnTo>
                    <a:pt x="14" y="1891"/>
                  </a:lnTo>
                  <a:lnTo>
                    <a:pt x="10" y="1884"/>
                  </a:lnTo>
                  <a:lnTo>
                    <a:pt x="6" y="1876"/>
                  </a:lnTo>
                  <a:lnTo>
                    <a:pt x="3" y="1868"/>
                  </a:lnTo>
                  <a:lnTo>
                    <a:pt x="1" y="1860"/>
                  </a:lnTo>
                  <a:lnTo>
                    <a:pt x="0" y="1851"/>
                  </a:lnTo>
                  <a:lnTo>
                    <a:pt x="0" y="1843"/>
                  </a:lnTo>
                  <a:lnTo>
                    <a:pt x="0" y="1553"/>
                  </a:lnTo>
                  <a:lnTo>
                    <a:pt x="0" y="1544"/>
                  </a:lnTo>
                  <a:lnTo>
                    <a:pt x="1" y="1536"/>
                  </a:lnTo>
                  <a:lnTo>
                    <a:pt x="3" y="1527"/>
                  </a:lnTo>
                  <a:lnTo>
                    <a:pt x="6" y="1520"/>
                  </a:lnTo>
                  <a:lnTo>
                    <a:pt x="10" y="1513"/>
                  </a:lnTo>
                  <a:lnTo>
                    <a:pt x="14" y="1506"/>
                  </a:lnTo>
                  <a:lnTo>
                    <a:pt x="19" y="1499"/>
                  </a:lnTo>
                  <a:lnTo>
                    <a:pt x="25" y="1493"/>
                  </a:lnTo>
                  <a:lnTo>
                    <a:pt x="30" y="1488"/>
                  </a:lnTo>
                  <a:lnTo>
                    <a:pt x="37" y="1482"/>
                  </a:lnTo>
                  <a:lnTo>
                    <a:pt x="45" y="1478"/>
                  </a:lnTo>
                  <a:lnTo>
                    <a:pt x="52" y="1475"/>
                  </a:lnTo>
                  <a:lnTo>
                    <a:pt x="60" y="1471"/>
                  </a:lnTo>
                  <a:lnTo>
                    <a:pt x="68" y="1470"/>
                  </a:lnTo>
                  <a:lnTo>
                    <a:pt x="76" y="1468"/>
                  </a:lnTo>
                  <a:lnTo>
                    <a:pt x="85" y="1468"/>
                  </a:lnTo>
                  <a:lnTo>
                    <a:pt x="372" y="1468"/>
                  </a:lnTo>
                  <a:lnTo>
                    <a:pt x="377" y="1442"/>
                  </a:lnTo>
                  <a:lnTo>
                    <a:pt x="382" y="1417"/>
                  </a:lnTo>
                  <a:lnTo>
                    <a:pt x="387" y="1392"/>
                  </a:lnTo>
                  <a:lnTo>
                    <a:pt x="393" y="1367"/>
                  </a:lnTo>
                  <a:lnTo>
                    <a:pt x="400" y="1342"/>
                  </a:lnTo>
                  <a:lnTo>
                    <a:pt x="406" y="1318"/>
                  </a:lnTo>
                  <a:lnTo>
                    <a:pt x="413" y="1293"/>
                  </a:lnTo>
                  <a:lnTo>
                    <a:pt x="421" y="1269"/>
                  </a:lnTo>
                  <a:lnTo>
                    <a:pt x="429" y="1246"/>
                  </a:lnTo>
                  <a:lnTo>
                    <a:pt x="437" y="1222"/>
                  </a:lnTo>
                  <a:lnTo>
                    <a:pt x="446" y="1198"/>
                  </a:lnTo>
                  <a:lnTo>
                    <a:pt x="456" y="1175"/>
                  </a:lnTo>
                  <a:lnTo>
                    <a:pt x="466" y="1152"/>
                  </a:lnTo>
                  <a:lnTo>
                    <a:pt x="476" y="1129"/>
                  </a:lnTo>
                  <a:lnTo>
                    <a:pt x="486" y="1106"/>
                  </a:lnTo>
                  <a:lnTo>
                    <a:pt x="497" y="1084"/>
                  </a:lnTo>
                  <a:lnTo>
                    <a:pt x="265" y="915"/>
                  </a:lnTo>
                  <a:lnTo>
                    <a:pt x="258" y="909"/>
                  </a:lnTo>
                  <a:lnTo>
                    <a:pt x="252" y="903"/>
                  </a:lnTo>
                  <a:lnTo>
                    <a:pt x="247" y="897"/>
                  </a:lnTo>
                  <a:lnTo>
                    <a:pt x="242" y="890"/>
                  </a:lnTo>
                  <a:lnTo>
                    <a:pt x="238" y="883"/>
                  </a:lnTo>
                  <a:lnTo>
                    <a:pt x="235" y="875"/>
                  </a:lnTo>
                  <a:lnTo>
                    <a:pt x="233" y="867"/>
                  </a:lnTo>
                  <a:lnTo>
                    <a:pt x="231" y="859"/>
                  </a:lnTo>
                  <a:lnTo>
                    <a:pt x="230" y="851"/>
                  </a:lnTo>
                  <a:lnTo>
                    <a:pt x="230" y="843"/>
                  </a:lnTo>
                  <a:lnTo>
                    <a:pt x="230" y="834"/>
                  </a:lnTo>
                  <a:lnTo>
                    <a:pt x="232" y="826"/>
                  </a:lnTo>
                  <a:lnTo>
                    <a:pt x="234" y="818"/>
                  </a:lnTo>
                  <a:lnTo>
                    <a:pt x="237" y="810"/>
                  </a:lnTo>
                  <a:lnTo>
                    <a:pt x="241" y="803"/>
                  </a:lnTo>
                  <a:lnTo>
                    <a:pt x="246" y="795"/>
                  </a:lnTo>
                  <a:lnTo>
                    <a:pt x="417" y="562"/>
                  </a:lnTo>
                  <a:lnTo>
                    <a:pt x="422" y="555"/>
                  </a:lnTo>
                  <a:lnTo>
                    <a:pt x="428" y="549"/>
                  </a:lnTo>
                  <a:lnTo>
                    <a:pt x="435" y="543"/>
                  </a:lnTo>
                  <a:lnTo>
                    <a:pt x="441" y="538"/>
                  </a:lnTo>
                  <a:lnTo>
                    <a:pt x="449" y="534"/>
                  </a:lnTo>
                  <a:lnTo>
                    <a:pt x="456" y="531"/>
                  </a:lnTo>
                  <a:lnTo>
                    <a:pt x="464" y="529"/>
                  </a:lnTo>
                  <a:lnTo>
                    <a:pt x="472" y="527"/>
                  </a:lnTo>
                  <a:lnTo>
                    <a:pt x="480" y="526"/>
                  </a:lnTo>
                  <a:lnTo>
                    <a:pt x="489" y="526"/>
                  </a:lnTo>
                  <a:lnTo>
                    <a:pt x="497" y="527"/>
                  </a:lnTo>
                  <a:lnTo>
                    <a:pt x="505" y="528"/>
                  </a:lnTo>
                  <a:lnTo>
                    <a:pt x="513" y="531"/>
                  </a:lnTo>
                  <a:lnTo>
                    <a:pt x="521" y="534"/>
                  </a:lnTo>
                  <a:lnTo>
                    <a:pt x="529" y="538"/>
                  </a:lnTo>
                  <a:lnTo>
                    <a:pt x="536" y="542"/>
                  </a:lnTo>
                  <a:lnTo>
                    <a:pt x="768" y="711"/>
                  </a:lnTo>
                  <a:lnTo>
                    <a:pt x="786" y="694"/>
                  </a:lnTo>
                  <a:lnTo>
                    <a:pt x="805" y="676"/>
                  </a:lnTo>
                  <a:lnTo>
                    <a:pt x="824" y="659"/>
                  </a:lnTo>
                  <a:lnTo>
                    <a:pt x="843" y="643"/>
                  </a:lnTo>
                  <a:lnTo>
                    <a:pt x="863" y="627"/>
                  </a:lnTo>
                  <a:lnTo>
                    <a:pt x="882" y="611"/>
                  </a:lnTo>
                  <a:lnTo>
                    <a:pt x="902" y="596"/>
                  </a:lnTo>
                  <a:lnTo>
                    <a:pt x="923" y="581"/>
                  </a:lnTo>
                  <a:lnTo>
                    <a:pt x="944" y="566"/>
                  </a:lnTo>
                  <a:lnTo>
                    <a:pt x="964" y="552"/>
                  </a:lnTo>
                  <a:lnTo>
                    <a:pt x="985" y="538"/>
                  </a:lnTo>
                  <a:lnTo>
                    <a:pt x="1007" y="524"/>
                  </a:lnTo>
                  <a:lnTo>
                    <a:pt x="1029" y="511"/>
                  </a:lnTo>
                  <a:lnTo>
                    <a:pt x="1051" y="498"/>
                  </a:lnTo>
                  <a:lnTo>
                    <a:pt x="1073" y="486"/>
                  </a:lnTo>
                  <a:lnTo>
                    <a:pt x="1095" y="474"/>
                  </a:lnTo>
                  <a:lnTo>
                    <a:pt x="1006" y="201"/>
                  </a:lnTo>
                  <a:lnTo>
                    <a:pt x="1004" y="192"/>
                  </a:lnTo>
                  <a:lnTo>
                    <a:pt x="1003" y="183"/>
                  </a:lnTo>
                  <a:lnTo>
                    <a:pt x="1002" y="175"/>
                  </a:lnTo>
                  <a:lnTo>
                    <a:pt x="1003" y="167"/>
                  </a:lnTo>
                  <a:lnTo>
                    <a:pt x="1003" y="159"/>
                  </a:lnTo>
                  <a:lnTo>
                    <a:pt x="1006" y="151"/>
                  </a:lnTo>
                  <a:lnTo>
                    <a:pt x="1008" y="143"/>
                  </a:lnTo>
                  <a:lnTo>
                    <a:pt x="1011" y="136"/>
                  </a:lnTo>
                  <a:lnTo>
                    <a:pt x="1016" y="128"/>
                  </a:lnTo>
                  <a:lnTo>
                    <a:pt x="1020" y="122"/>
                  </a:lnTo>
                  <a:lnTo>
                    <a:pt x="1026" y="116"/>
                  </a:lnTo>
                  <a:lnTo>
                    <a:pt x="1032" y="110"/>
                  </a:lnTo>
                  <a:lnTo>
                    <a:pt x="1039" y="105"/>
                  </a:lnTo>
                  <a:lnTo>
                    <a:pt x="1046" y="100"/>
                  </a:lnTo>
                  <a:lnTo>
                    <a:pt x="1053" y="96"/>
                  </a:lnTo>
                  <a:lnTo>
                    <a:pt x="1061" y="93"/>
                  </a:lnTo>
                  <a:lnTo>
                    <a:pt x="1337" y="3"/>
                  </a:lnTo>
                  <a:lnTo>
                    <a:pt x="1346" y="1"/>
                  </a:lnTo>
                  <a:lnTo>
                    <a:pt x="1354" y="0"/>
                  </a:lnTo>
                  <a:lnTo>
                    <a:pt x="1363" y="0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9" name="path"/>
            <p:cNvSpPr/>
            <p:nvPr/>
          </p:nvSpPr>
          <p:spPr>
            <a:xfrm>
              <a:off x="2590273" y="1555067"/>
              <a:ext cx="2116734" cy="2070872"/>
            </a:xfrm>
            <a:custGeom>
              <a:rect l="0" t="0" r="0" b="0"/>
              <a:pathLst>
                <a:path w="3332" h="3261">
                  <a:moveTo>
                    <a:pt x="1666" y="622"/>
                  </a:moveTo>
                  <a:cubicBezTo>
                    <a:pt x="1110" y="622"/>
                    <a:pt x="658" y="1073"/>
                    <a:pt x="658" y="1630"/>
                  </a:cubicBezTo>
                  <a:lnTo>
                    <a:pt x="658" y="1630"/>
                  </a:lnTo>
                  <a:cubicBezTo>
                    <a:pt x="658" y="2187"/>
                    <a:pt x="1110" y="2638"/>
                    <a:pt x="1666" y="2638"/>
                  </a:cubicBezTo>
                  <a:lnTo>
                    <a:pt x="1666" y="2638"/>
                  </a:lnTo>
                  <a:cubicBezTo>
                    <a:pt x="2223" y="2638"/>
                    <a:pt x="2674" y="2187"/>
                    <a:pt x="2674" y="1630"/>
                  </a:cubicBezTo>
                  <a:lnTo>
                    <a:pt x="2674" y="1630"/>
                  </a:lnTo>
                  <a:cubicBezTo>
                    <a:pt x="2674" y="1073"/>
                    <a:pt x="2223" y="622"/>
                    <a:pt x="1666" y="622"/>
                  </a:cubicBezTo>
                  <a:moveTo>
                    <a:pt x="1308" y="0"/>
                  </a:moveTo>
                  <a:lnTo>
                    <a:pt x="1316" y="0"/>
                  </a:lnTo>
                  <a:lnTo>
                    <a:pt x="1324" y="1"/>
                  </a:lnTo>
                  <a:lnTo>
                    <a:pt x="1332" y="3"/>
                  </a:lnTo>
                  <a:lnTo>
                    <a:pt x="1339" y="5"/>
                  </a:lnTo>
                  <a:lnTo>
                    <a:pt x="1346" y="8"/>
                  </a:lnTo>
                  <a:lnTo>
                    <a:pt x="1353" y="12"/>
                  </a:lnTo>
                  <a:lnTo>
                    <a:pt x="1359" y="17"/>
                  </a:lnTo>
                  <a:lnTo>
                    <a:pt x="1366" y="22"/>
                  </a:lnTo>
                  <a:lnTo>
                    <a:pt x="1371" y="28"/>
                  </a:lnTo>
                  <a:lnTo>
                    <a:pt x="1376" y="34"/>
                  </a:lnTo>
                  <a:lnTo>
                    <a:pt x="1381" y="41"/>
                  </a:lnTo>
                  <a:lnTo>
                    <a:pt x="1384" y="48"/>
                  </a:lnTo>
                  <a:lnTo>
                    <a:pt x="1387" y="56"/>
                  </a:lnTo>
                  <a:lnTo>
                    <a:pt x="1472" y="318"/>
                  </a:lnTo>
                  <a:lnTo>
                    <a:pt x="1496" y="315"/>
                  </a:lnTo>
                  <a:lnTo>
                    <a:pt x="1520" y="312"/>
                  </a:lnTo>
                  <a:lnTo>
                    <a:pt x="1544" y="309"/>
                  </a:lnTo>
                  <a:lnTo>
                    <a:pt x="1568" y="307"/>
                  </a:lnTo>
                  <a:lnTo>
                    <a:pt x="1593" y="306"/>
                  </a:lnTo>
                  <a:lnTo>
                    <a:pt x="1617" y="305"/>
                  </a:lnTo>
                  <a:lnTo>
                    <a:pt x="1642" y="304"/>
                  </a:lnTo>
                  <a:lnTo>
                    <a:pt x="1666" y="304"/>
                  </a:lnTo>
                  <a:lnTo>
                    <a:pt x="1691" y="304"/>
                  </a:lnTo>
                  <a:lnTo>
                    <a:pt x="1716" y="305"/>
                  </a:lnTo>
                  <a:lnTo>
                    <a:pt x="1740" y="306"/>
                  </a:lnTo>
                  <a:lnTo>
                    <a:pt x="1764" y="307"/>
                  </a:lnTo>
                  <a:lnTo>
                    <a:pt x="1789" y="309"/>
                  </a:lnTo>
                  <a:lnTo>
                    <a:pt x="1812" y="312"/>
                  </a:lnTo>
                  <a:lnTo>
                    <a:pt x="1836" y="315"/>
                  </a:lnTo>
                  <a:lnTo>
                    <a:pt x="1860" y="318"/>
                  </a:lnTo>
                  <a:lnTo>
                    <a:pt x="1945" y="56"/>
                  </a:lnTo>
                  <a:lnTo>
                    <a:pt x="1948" y="48"/>
                  </a:lnTo>
                  <a:lnTo>
                    <a:pt x="1952" y="41"/>
                  </a:lnTo>
                  <a:lnTo>
                    <a:pt x="1957" y="34"/>
                  </a:lnTo>
                  <a:lnTo>
                    <a:pt x="1962" y="28"/>
                  </a:lnTo>
                  <a:lnTo>
                    <a:pt x="1967" y="22"/>
                  </a:lnTo>
                  <a:lnTo>
                    <a:pt x="1973" y="17"/>
                  </a:lnTo>
                  <a:lnTo>
                    <a:pt x="1980" y="12"/>
                  </a:lnTo>
                  <a:lnTo>
                    <a:pt x="1986" y="8"/>
                  </a:lnTo>
                  <a:lnTo>
                    <a:pt x="1994" y="5"/>
                  </a:lnTo>
                  <a:lnTo>
                    <a:pt x="2001" y="3"/>
                  </a:lnTo>
                  <a:lnTo>
                    <a:pt x="2008" y="1"/>
                  </a:lnTo>
                  <a:lnTo>
                    <a:pt x="2016" y="0"/>
                  </a:lnTo>
                  <a:lnTo>
                    <a:pt x="2025" y="0"/>
                  </a:lnTo>
                  <a:lnTo>
                    <a:pt x="2033" y="0"/>
                  </a:lnTo>
                  <a:lnTo>
                    <a:pt x="2041" y="1"/>
                  </a:lnTo>
                  <a:lnTo>
                    <a:pt x="2049" y="3"/>
                  </a:lnTo>
                  <a:lnTo>
                    <a:pt x="2313" y="89"/>
                  </a:lnTo>
                  <a:lnTo>
                    <a:pt x="2321" y="92"/>
                  </a:lnTo>
                  <a:lnTo>
                    <a:pt x="2329" y="96"/>
                  </a:lnTo>
                  <a:lnTo>
                    <a:pt x="2336" y="100"/>
                  </a:lnTo>
                  <a:lnTo>
                    <a:pt x="2342" y="105"/>
                  </a:lnTo>
                  <a:lnTo>
                    <a:pt x="2348" y="111"/>
                  </a:lnTo>
                  <a:lnTo>
                    <a:pt x="2353" y="117"/>
                  </a:lnTo>
                  <a:lnTo>
                    <a:pt x="2357" y="123"/>
                  </a:lnTo>
                  <a:lnTo>
                    <a:pt x="2361" y="130"/>
                  </a:lnTo>
                  <a:lnTo>
                    <a:pt x="2364" y="137"/>
                  </a:lnTo>
                  <a:lnTo>
                    <a:pt x="2367" y="144"/>
                  </a:lnTo>
                  <a:lnTo>
                    <a:pt x="2369" y="152"/>
                  </a:lnTo>
                  <a:lnTo>
                    <a:pt x="2370" y="160"/>
                  </a:lnTo>
                  <a:lnTo>
                    <a:pt x="2370" y="168"/>
                  </a:lnTo>
                  <a:lnTo>
                    <a:pt x="2369" y="177"/>
                  </a:lnTo>
                  <a:lnTo>
                    <a:pt x="2368" y="185"/>
                  </a:lnTo>
                  <a:lnTo>
                    <a:pt x="2366" y="193"/>
                  </a:lnTo>
                  <a:lnTo>
                    <a:pt x="2281" y="455"/>
                  </a:lnTo>
                  <a:lnTo>
                    <a:pt x="2302" y="466"/>
                  </a:lnTo>
                  <a:lnTo>
                    <a:pt x="2324" y="478"/>
                  </a:lnTo>
                  <a:lnTo>
                    <a:pt x="2345" y="491"/>
                  </a:lnTo>
                  <a:lnTo>
                    <a:pt x="2366" y="503"/>
                  </a:lnTo>
                  <a:lnTo>
                    <a:pt x="2387" y="516"/>
                  </a:lnTo>
                  <a:lnTo>
                    <a:pt x="2407" y="530"/>
                  </a:lnTo>
                  <a:lnTo>
                    <a:pt x="2427" y="543"/>
                  </a:lnTo>
                  <a:lnTo>
                    <a:pt x="2447" y="557"/>
                  </a:lnTo>
                  <a:lnTo>
                    <a:pt x="2466" y="572"/>
                  </a:lnTo>
                  <a:lnTo>
                    <a:pt x="2486" y="587"/>
                  </a:lnTo>
                  <a:lnTo>
                    <a:pt x="2505" y="602"/>
                  </a:lnTo>
                  <a:lnTo>
                    <a:pt x="2523" y="617"/>
                  </a:lnTo>
                  <a:lnTo>
                    <a:pt x="2541" y="633"/>
                  </a:lnTo>
                  <a:lnTo>
                    <a:pt x="2560" y="649"/>
                  </a:lnTo>
                  <a:lnTo>
                    <a:pt x="2577" y="666"/>
                  </a:lnTo>
                  <a:lnTo>
                    <a:pt x="2595" y="683"/>
                  </a:lnTo>
                  <a:lnTo>
                    <a:pt x="2818" y="521"/>
                  </a:lnTo>
                  <a:lnTo>
                    <a:pt x="2825" y="516"/>
                  </a:lnTo>
                  <a:lnTo>
                    <a:pt x="2833" y="512"/>
                  </a:lnTo>
                  <a:lnTo>
                    <a:pt x="2840" y="510"/>
                  </a:lnTo>
                  <a:lnTo>
                    <a:pt x="2848" y="507"/>
                  </a:lnTo>
                  <a:lnTo>
                    <a:pt x="2855" y="506"/>
                  </a:lnTo>
                  <a:lnTo>
                    <a:pt x="2863" y="505"/>
                  </a:lnTo>
                  <a:lnTo>
                    <a:pt x="2871" y="505"/>
                  </a:lnTo>
                  <a:lnTo>
                    <a:pt x="2879" y="506"/>
                  </a:lnTo>
                  <a:lnTo>
                    <a:pt x="2887" y="508"/>
                  </a:lnTo>
                  <a:lnTo>
                    <a:pt x="2894" y="510"/>
                  </a:lnTo>
                  <a:lnTo>
                    <a:pt x="2901" y="513"/>
                  </a:lnTo>
                  <a:lnTo>
                    <a:pt x="2909" y="517"/>
                  </a:lnTo>
                  <a:lnTo>
                    <a:pt x="2916" y="521"/>
                  </a:lnTo>
                  <a:lnTo>
                    <a:pt x="2922" y="527"/>
                  </a:lnTo>
                  <a:lnTo>
                    <a:pt x="2927" y="532"/>
                  </a:lnTo>
                  <a:lnTo>
                    <a:pt x="2933" y="539"/>
                  </a:lnTo>
                  <a:lnTo>
                    <a:pt x="3096" y="763"/>
                  </a:lnTo>
                  <a:lnTo>
                    <a:pt x="3101" y="771"/>
                  </a:lnTo>
                  <a:lnTo>
                    <a:pt x="3105" y="778"/>
                  </a:lnTo>
                  <a:lnTo>
                    <a:pt x="3108" y="785"/>
                  </a:lnTo>
                  <a:lnTo>
                    <a:pt x="3110" y="793"/>
                  </a:lnTo>
                  <a:lnTo>
                    <a:pt x="3111" y="801"/>
                  </a:lnTo>
                  <a:lnTo>
                    <a:pt x="3112" y="809"/>
                  </a:lnTo>
                  <a:lnTo>
                    <a:pt x="3112" y="817"/>
                  </a:lnTo>
                  <a:lnTo>
                    <a:pt x="3111" y="825"/>
                  </a:lnTo>
                  <a:lnTo>
                    <a:pt x="3109" y="832"/>
                  </a:lnTo>
                  <a:lnTo>
                    <a:pt x="3107" y="840"/>
                  </a:lnTo>
                  <a:lnTo>
                    <a:pt x="3104" y="847"/>
                  </a:lnTo>
                  <a:lnTo>
                    <a:pt x="3100" y="855"/>
                  </a:lnTo>
                  <a:lnTo>
                    <a:pt x="3096" y="861"/>
                  </a:lnTo>
                  <a:lnTo>
                    <a:pt x="3091" y="867"/>
                  </a:lnTo>
                  <a:lnTo>
                    <a:pt x="3085" y="873"/>
                  </a:lnTo>
                  <a:lnTo>
                    <a:pt x="3078" y="878"/>
                  </a:lnTo>
                  <a:lnTo>
                    <a:pt x="2855" y="1040"/>
                  </a:lnTo>
                  <a:lnTo>
                    <a:pt x="2865" y="1062"/>
                  </a:lnTo>
                  <a:lnTo>
                    <a:pt x="2876" y="1084"/>
                  </a:lnTo>
                  <a:lnTo>
                    <a:pt x="2885" y="1106"/>
                  </a:lnTo>
                  <a:lnTo>
                    <a:pt x="2895" y="1128"/>
                  </a:lnTo>
                  <a:lnTo>
                    <a:pt x="2904" y="1150"/>
                  </a:lnTo>
                  <a:lnTo>
                    <a:pt x="2912" y="1173"/>
                  </a:lnTo>
                  <a:lnTo>
                    <a:pt x="2920" y="1196"/>
                  </a:lnTo>
                  <a:lnTo>
                    <a:pt x="2928" y="1219"/>
                  </a:lnTo>
                  <a:lnTo>
                    <a:pt x="2936" y="1242"/>
                  </a:lnTo>
                  <a:lnTo>
                    <a:pt x="2942" y="1266"/>
                  </a:lnTo>
                  <a:lnTo>
                    <a:pt x="2949" y="1289"/>
                  </a:lnTo>
                  <a:lnTo>
                    <a:pt x="2955" y="1313"/>
                  </a:lnTo>
                  <a:lnTo>
                    <a:pt x="2961" y="1337"/>
                  </a:lnTo>
                  <a:lnTo>
                    <a:pt x="2966" y="1360"/>
                  </a:lnTo>
                  <a:lnTo>
                    <a:pt x="2971" y="1385"/>
                  </a:lnTo>
                  <a:lnTo>
                    <a:pt x="2976" y="1409"/>
                  </a:lnTo>
                  <a:lnTo>
                    <a:pt x="3251" y="1409"/>
                  </a:lnTo>
                  <a:lnTo>
                    <a:pt x="3259" y="1409"/>
                  </a:lnTo>
                  <a:lnTo>
                    <a:pt x="3267" y="1411"/>
                  </a:lnTo>
                  <a:lnTo>
                    <a:pt x="3275" y="1412"/>
                  </a:lnTo>
                  <a:lnTo>
                    <a:pt x="3282" y="1416"/>
                  </a:lnTo>
                  <a:lnTo>
                    <a:pt x="3290" y="1419"/>
                  </a:lnTo>
                  <a:lnTo>
                    <a:pt x="3296" y="1423"/>
                  </a:lnTo>
                  <a:lnTo>
                    <a:pt x="3303" y="1428"/>
                  </a:lnTo>
                  <a:lnTo>
                    <a:pt x="3309" y="1433"/>
                  </a:lnTo>
                  <a:lnTo>
                    <a:pt x="3314" y="1439"/>
                  </a:lnTo>
                  <a:lnTo>
                    <a:pt x="3319" y="1445"/>
                  </a:lnTo>
                  <a:lnTo>
                    <a:pt x="3323" y="1452"/>
                  </a:lnTo>
                  <a:lnTo>
                    <a:pt x="3326" y="1459"/>
                  </a:lnTo>
                  <a:lnTo>
                    <a:pt x="3329" y="1466"/>
                  </a:lnTo>
                  <a:lnTo>
                    <a:pt x="3331" y="1475"/>
                  </a:lnTo>
                  <a:lnTo>
                    <a:pt x="3332" y="1483"/>
                  </a:lnTo>
                  <a:lnTo>
                    <a:pt x="3333" y="1491"/>
                  </a:lnTo>
                  <a:lnTo>
                    <a:pt x="3333" y="1769"/>
                  </a:lnTo>
                  <a:lnTo>
                    <a:pt x="3332" y="1777"/>
                  </a:lnTo>
                  <a:lnTo>
                    <a:pt x="3331" y="1786"/>
                  </a:lnTo>
                  <a:lnTo>
                    <a:pt x="3329" y="1793"/>
                  </a:lnTo>
                  <a:lnTo>
                    <a:pt x="3326" y="1801"/>
                  </a:lnTo>
                  <a:lnTo>
                    <a:pt x="3323" y="1808"/>
                  </a:lnTo>
                  <a:lnTo>
                    <a:pt x="3319" y="1815"/>
                  </a:lnTo>
                  <a:lnTo>
                    <a:pt x="3314" y="1822"/>
                  </a:lnTo>
                  <a:lnTo>
                    <a:pt x="3309" y="1827"/>
                  </a:lnTo>
                  <a:lnTo>
                    <a:pt x="3303" y="1832"/>
                  </a:lnTo>
                  <a:lnTo>
                    <a:pt x="3296" y="1837"/>
                  </a:lnTo>
                  <a:lnTo>
                    <a:pt x="3290" y="1841"/>
                  </a:lnTo>
                  <a:lnTo>
                    <a:pt x="3282" y="1845"/>
                  </a:lnTo>
                  <a:lnTo>
                    <a:pt x="3275" y="1847"/>
                  </a:lnTo>
                  <a:lnTo>
                    <a:pt x="3267" y="1849"/>
                  </a:lnTo>
                  <a:lnTo>
                    <a:pt x="3259" y="1851"/>
                  </a:lnTo>
                  <a:lnTo>
                    <a:pt x="3251" y="1851"/>
                  </a:lnTo>
                  <a:lnTo>
                    <a:pt x="2976" y="1851"/>
                  </a:lnTo>
                  <a:lnTo>
                    <a:pt x="2971" y="1875"/>
                  </a:lnTo>
                  <a:lnTo>
                    <a:pt x="2966" y="1900"/>
                  </a:lnTo>
                  <a:lnTo>
                    <a:pt x="2961" y="1924"/>
                  </a:lnTo>
                  <a:lnTo>
                    <a:pt x="2955" y="1948"/>
                  </a:lnTo>
                  <a:lnTo>
                    <a:pt x="2949" y="1971"/>
                  </a:lnTo>
                  <a:lnTo>
                    <a:pt x="2942" y="1995"/>
                  </a:lnTo>
                  <a:lnTo>
                    <a:pt x="2936" y="2019"/>
                  </a:lnTo>
                  <a:lnTo>
                    <a:pt x="2928" y="2041"/>
                  </a:lnTo>
                  <a:lnTo>
                    <a:pt x="2920" y="2064"/>
                  </a:lnTo>
                  <a:lnTo>
                    <a:pt x="2912" y="2087"/>
                  </a:lnTo>
                  <a:lnTo>
                    <a:pt x="2904" y="2110"/>
                  </a:lnTo>
                  <a:lnTo>
                    <a:pt x="2895" y="2132"/>
                  </a:lnTo>
                  <a:lnTo>
                    <a:pt x="2885" y="2155"/>
                  </a:lnTo>
                  <a:lnTo>
                    <a:pt x="2876" y="2177"/>
                  </a:lnTo>
                  <a:lnTo>
                    <a:pt x="2865" y="2198"/>
                  </a:lnTo>
                  <a:lnTo>
                    <a:pt x="2855" y="2220"/>
                  </a:lnTo>
                  <a:lnTo>
                    <a:pt x="3078" y="2382"/>
                  </a:lnTo>
                  <a:lnTo>
                    <a:pt x="3085" y="2387"/>
                  </a:lnTo>
                  <a:lnTo>
                    <a:pt x="3091" y="2393"/>
                  </a:lnTo>
                  <a:lnTo>
                    <a:pt x="3096" y="2399"/>
                  </a:lnTo>
                  <a:lnTo>
                    <a:pt x="3100" y="2406"/>
                  </a:lnTo>
                  <a:lnTo>
                    <a:pt x="3104" y="2413"/>
                  </a:lnTo>
                  <a:lnTo>
                    <a:pt x="3107" y="2420"/>
                  </a:lnTo>
                  <a:lnTo>
                    <a:pt x="3109" y="2428"/>
                  </a:lnTo>
                  <a:lnTo>
                    <a:pt x="3111" y="2435"/>
                  </a:lnTo>
                  <a:lnTo>
                    <a:pt x="3112" y="2443"/>
                  </a:lnTo>
                  <a:lnTo>
                    <a:pt x="3112" y="2451"/>
                  </a:lnTo>
                  <a:lnTo>
                    <a:pt x="3111" y="2459"/>
                  </a:lnTo>
                  <a:lnTo>
                    <a:pt x="3110" y="2467"/>
                  </a:lnTo>
                  <a:lnTo>
                    <a:pt x="3108" y="2474"/>
                  </a:lnTo>
                  <a:lnTo>
                    <a:pt x="3105" y="2482"/>
                  </a:lnTo>
                  <a:lnTo>
                    <a:pt x="3101" y="2489"/>
                  </a:lnTo>
                  <a:lnTo>
                    <a:pt x="3096" y="2496"/>
                  </a:lnTo>
                  <a:lnTo>
                    <a:pt x="2933" y="2721"/>
                  </a:lnTo>
                  <a:lnTo>
                    <a:pt x="2927" y="2728"/>
                  </a:lnTo>
                  <a:lnTo>
                    <a:pt x="2922" y="2734"/>
                  </a:lnTo>
                  <a:lnTo>
                    <a:pt x="2916" y="2739"/>
                  </a:lnTo>
                  <a:lnTo>
                    <a:pt x="2909" y="2743"/>
                  </a:lnTo>
                  <a:lnTo>
                    <a:pt x="2901" y="2747"/>
                  </a:lnTo>
                  <a:lnTo>
                    <a:pt x="2894" y="2750"/>
                  </a:lnTo>
                  <a:lnTo>
                    <a:pt x="2887" y="2753"/>
                  </a:lnTo>
                  <a:lnTo>
                    <a:pt x="2879" y="2754"/>
                  </a:lnTo>
                  <a:lnTo>
                    <a:pt x="2871" y="2755"/>
                  </a:lnTo>
                  <a:lnTo>
                    <a:pt x="2863" y="2755"/>
                  </a:lnTo>
                  <a:lnTo>
                    <a:pt x="2855" y="2754"/>
                  </a:lnTo>
                  <a:lnTo>
                    <a:pt x="2848" y="2753"/>
                  </a:lnTo>
                  <a:lnTo>
                    <a:pt x="2840" y="2751"/>
                  </a:lnTo>
                  <a:lnTo>
                    <a:pt x="2832" y="2748"/>
                  </a:lnTo>
                  <a:lnTo>
                    <a:pt x="2825" y="2744"/>
                  </a:lnTo>
                  <a:lnTo>
                    <a:pt x="2818" y="2739"/>
                  </a:lnTo>
                  <a:lnTo>
                    <a:pt x="2595" y="2578"/>
                  </a:lnTo>
                  <a:lnTo>
                    <a:pt x="2577" y="2595"/>
                  </a:lnTo>
                  <a:lnTo>
                    <a:pt x="2560" y="2611"/>
                  </a:lnTo>
                  <a:lnTo>
                    <a:pt x="2541" y="2627"/>
                  </a:lnTo>
                  <a:lnTo>
                    <a:pt x="2523" y="2643"/>
                  </a:lnTo>
                  <a:lnTo>
                    <a:pt x="2505" y="2658"/>
                  </a:lnTo>
                  <a:lnTo>
                    <a:pt x="2486" y="2673"/>
                  </a:lnTo>
                  <a:lnTo>
                    <a:pt x="2466" y="2688"/>
                  </a:lnTo>
                  <a:lnTo>
                    <a:pt x="2447" y="2702"/>
                  </a:lnTo>
                  <a:lnTo>
                    <a:pt x="2427" y="2717"/>
                  </a:lnTo>
                  <a:lnTo>
                    <a:pt x="2407" y="2731"/>
                  </a:lnTo>
                  <a:lnTo>
                    <a:pt x="2387" y="2744"/>
                  </a:lnTo>
                  <a:lnTo>
                    <a:pt x="2366" y="2757"/>
                  </a:lnTo>
                  <a:lnTo>
                    <a:pt x="2345" y="2770"/>
                  </a:lnTo>
                  <a:lnTo>
                    <a:pt x="2324" y="2782"/>
                  </a:lnTo>
                  <a:lnTo>
                    <a:pt x="2302" y="2794"/>
                  </a:lnTo>
                  <a:lnTo>
                    <a:pt x="2281" y="2806"/>
                  </a:lnTo>
                  <a:lnTo>
                    <a:pt x="2366" y="3067"/>
                  </a:lnTo>
                  <a:lnTo>
                    <a:pt x="2368" y="3076"/>
                  </a:lnTo>
                  <a:lnTo>
                    <a:pt x="2369" y="3084"/>
                  </a:lnTo>
                  <a:lnTo>
                    <a:pt x="2370" y="3092"/>
                  </a:lnTo>
                  <a:lnTo>
                    <a:pt x="2370" y="3100"/>
                  </a:lnTo>
                  <a:lnTo>
                    <a:pt x="2369" y="3108"/>
                  </a:lnTo>
                  <a:lnTo>
                    <a:pt x="2367" y="3115"/>
                  </a:lnTo>
                  <a:lnTo>
                    <a:pt x="2364" y="3123"/>
                  </a:lnTo>
                  <a:lnTo>
                    <a:pt x="2361" y="3130"/>
                  </a:lnTo>
                  <a:lnTo>
                    <a:pt x="2357" y="3137"/>
                  </a:lnTo>
                  <a:lnTo>
                    <a:pt x="2353" y="3143"/>
                  </a:lnTo>
                  <a:lnTo>
                    <a:pt x="2348" y="3149"/>
                  </a:lnTo>
                  <a:lnTo>
                    <a:pt x="2342" y="3155"/>
                  </a:lnTo>
                  <a:lnTo>
                    <a:pt x="2336" y="3160"/>
                  </a:lnTo>
                  <a:lnTo>
                    <a:pt x="2329" y="3164"/>
                  </a:lnTo>
                  <a:lnTo>
                    <a:pt x="2321" y="3168"/>
                  </a:lnTo>
                  <a:lnTo>
                    <a:pt x="2314" y="3171"/>
                  </a:lnTo>
                  <a:lnTo>
                    <a:pt x="2049" y="3257"/>
                  </a:lnTo>
                  <a:lnTo>
                    <a:pt x="2041" y="3259"/>
                  </a:lnTo>
                  <a:lnTo>
                    <a:pt x="2033" y="3260"/>
                  </a:lnTo>
                  <a:lnTo>
                    <a:pt x="2025" y="3261"/>
                  </a:lnTo>
                  <a:lnTo>
                    <a:pt x="2016" y="3261"/>
                  </a:lnTo>
                  <a:lnTo>
                    <a:pt x="2008" y="3259"/>
                  </a:lnTo>
                  <a:lnTo>
                    <a:pt x="2001" y="3258"/>
                  </a:lnTo>
                  <a:lnTo>
                    <a:pt x="1994" y="3255"/>
                  </a:lnTo>
                  <a:lnTo>
                    <a:pt x="1986" y="3252"/>
                  </a:lnTo>
                  <a:lnTo>
                    <a:pt x="1979" y="3248"/>
                  </a:lnTo>
                  <a:lnTo>
                    <a:pt x="1973" y="3243"/>
                  </a:lnTo>
                  <a:lnTo>
                    <a:pt x="1967" y="3238"/>
                  </a:lnTo>
                  <a:lnTo>
                    <a:pt x="1962" y="3232"/>
                  </a:lnTo>
                  <a:lnTo>
                    <a:pt x="1957" y="3226"/>
                  </a:lnTo>
                  <a:lnTo>
                    <a:pt x="1952" y="3219"/>
                  </a:lnTo>
                  <a:lnTo>
                    <a:pt x="1948" y="3212"/>
                  </a:lnTo>
                  <a:lnTo>
                    <a:pt x="1945" y="3204"/>
                  </a:lnTo>
                  <a:lnTo>
                    <a:pt x="1860" y="2942"/>
                  </a:lnTo>
                  <a:lnTo>
                    <a:pt x="1836" y="2945"/>
                  </a:lnTo>
                  <a:lnTo>
                    <a:pt x="1813" y="2948"/>
                  </a:lnTo>
                  <a:lnTo>
                    <a:pt x="1789" y="2950"/>
                  </a:lnTo>
                  <a:lnTo>
                    <a:pt x="1764" y="2953"/>
                  </a:lnTo>
                  <a:lnTo>
                    <a:pt x="1740" y="2954"/>
                  </a:lnTo>
                  <a:lnTo>
                    <a:pt x="1716" y="2955"/>
                  </a:lnTo>
                  <a:lnTo>
                    <a:pt x="1691" y="2956"/>
                  </a:lnTo>
                  <a:lnTo>
                    <a:pt x="1666" y="2956"/>
                  </a:lnTo>
                  <a:lnTo>
                    <a:pt x="1642" y="2956"/>
                  </a:lnTo>
                  <a:lnTo>
                    <a:pt x="1617" y="2955"/>
                  </a:lnTo>
                  <a:lnTo>
                    <a:pt x="1593" y="2954"/>
                  </a:lnTo>
                  <a:lnTo>
                    <a:pt x="1568" y="2953"/>
                  </a:lnTo>
                  <a:lnTo>
                    <a:pt x="1544" y="2950"/>
                  </a:lnTo>
                  <a:lnTo>
                    <a:pt x="1520" y="2948"/>
                  </a:lnTo>
                  <a:lnTo>
                    <a:pt x="1496" y="2945"/>
                  </a:lnTo>
                  <a:lnTo>
                    <a:pt x="1472" y="2942"/>
                  </a:lnTo>
                  <a:lnTo>
                    <a:pt x="1387" y="3204"/>
                  </a:lnTo>
                  <a:lnTo>
                    <a:pt x="1384" y="3212"/>
                  </a:lnTo>
                  <a:lnTo>
                    <a:pt x="1381" y="3219"/>
                  </a:lnTo>
                  <a:lnTo>
                    <a:pt x="1376" y="3226"/>
                  </a:lnTo>
                  <a:lnTo>
                    <a:pt x="1371" y="3232"/>
                  </a:lnTo>
                  <a:lnTo>
                    <a:pt x="1366" y="3238"/>
                  </a:lnTo>
                  <a:lnTo>
                    <a:pt x="1359" y="3243"/>
                  </a:lnTo>
                  <a:lnTo>
                    <a:pt x="1353" y="3248"/>
                  </a:lnTo>
                  <a:lnTo>
                    <a:pt x="1346" y="3252"/>
                  </a:lnTo>
                  <a:lnTo>
                    <a:pt x="1339" y="3255"/>
                  </a:lnTo>
                  <a:lnTo>
                    <a:pt x="1332" y="3258"/>
                  </a:lnTo>
                  <a:lnTo>
                    <a:pt x="1324" y="3259"/>
                  </a:lnTo>
                  <a:lnTo>
                    <a:pt x="1316" y="3261"/>
                  </a:lnTo>
                  <a:lnTo>
                    <a:pt x="1308" y="3261"/>
                  </a:lnTo>
                  <a:lnTo>
                    <a:pt x="1300" y="3260"/>
                  </a:lnTo>
                  <a:lnTo>
                    <a:pt x="1292" y="3259"/>
                  </a:lnTo>
                  <a:lnTo>
                    <a:pt x="1283" y="3257"/>
                  </a:lnTo>
                  <a:lnTo>
                    <a:pt x="1019" y="3171"/>
                  </a:lnTo>
                  <a:lnTo>
                    <a:pt x="1011" y="3168"/>
                  </a:lnTo>
                  <a:lnTo>
                    <a:pt x="1004" y="3164"/>
                  </a:lnTo>
                  <a:lnTo>
                    <a:pt x="997" y="3160"/>
                  </a:lnTo>
                  <a:lnTo>
                    <a:pt x="991" y="3155"/>
                  </a:lnTo>
                  <a:lnTo>
                    <a:pt x="985" y="3149"/>
                  </a:lnTo>
                  <a:lnTo>
                    <a:pt x="979" y="3143"/>
                  </a:lnTo>
                  <a:lnTo>
                    <a:pt x="975" y="3137"/>
                  </a:lnTo>
                  <a:lnTo>
                    <a:pt x="972" y="3130"/>
                  </a:lnTo>
                  <a:lnTo>
                    <a:pt x="968" y="3123"/>
                  </a:lnTo>
                  <a:lnTo>
                    <a:pt x="965" y="3115"/>
                  </a:lnTo>
                  <a:lnTo>
                    <a:pt x="964" y="3108"/>
                  </a:lnTo>
                  <a:lnTo>
                    <a:pt x="962" y="3100"/>
                  </a:lnTo>
                  <a:lnTo>
                    <a:pt x="962" y="3092"/>
                  </a:lnTo>
                  <a:lnTo>
                    <a:pt x="963" y="3084"/>
                  </a:lnTo>
                  <a:lnTo>
                    <a:pt x="964" y="3076"/>
                  </a:lnTo>
                  <a:lnTo>
                    <a:pt x="966" y="3067"/>
                  </a:lnTo>
                  <a:lnTo>
                    <a:pt x="1052" y="2806"/>
                  </a:lnTo>
                  <a:lnTo>
                    <a:pt x="1030" y="2794"/>
                  </a:lnTo>
                  <a:lnTo>
                    <a:pt x="1009" y="2782"/>
                  </a:lnTo>
                  <a:lnTo>
                    <a:pt x="987" y="2770"/>
                  </a:lnTo>
                  <a:lnTo>
                    <a:pt x="967" y="2757"/>
                  </a:lnTo>
                  <a:lnTo>
                    <a:pt x="946" y="2744"/>
                  </a:lnTo>
                  <a:lnTo>
                    <a:pt x="926" y="2731"/>
                  </a:lnTo>
                  <a:lnTo>
                    <a:pt x="906" y="2717"/>
                  </a:lnTo>
                  <a:lnTo>
                    <a:pt x="886" y="2702"/>
                  </a:lnTo>
                  <a:lnTo>
                    <a:pt x="866" y="2688"/>
                  </a:lnTo>
                  <a:lnTo>
                    <a:pt x="847" y="2673"/>
                  </a:lnTo>
                  <a:lnTo>
                    <a:pt x="828" y="2658"/>
                  </a:lnTo>
                  <a:lnTo>
                    <a:pt x="809" y="2643"/>
                  </a:lnTo>
                  <a:lnTo>
                    <a:pt x="791" y="2627"/>
                  </a:lnTo>
                  <a:lnTo>
                    <a:pt x="773" y="2611"/>
                  </a:lnTo>
                  <a:lnTo>
                    <a:pt x="755" y="2594"/>
                  </a:lnTo>
                  <a:lnTo>
                    <a:pt x="737" y="2577"/>
                  </a:lnTo>
                  <a:lnTo>
                    <a:pt x="515" y="2739"/>
                  </a:lnTo>
                  <a:lnTo>
                    <a:pt x="507" y="2744"/>
                  </a:lnTo>
                  <a:lnTo>
                    <a:pt x="500" y="2748"/>
                  </a:lnTo>
                  <a:lnTo>
                    <a:pt x="493" y="2751"/>
                  </a:lnTo>
                  <a:lnTo>
                    <a:pt x="485" y="2753"/>
                  </a:lnTo>
                  <a:lnTo>
                    <a:pt x="477" y="2754"/>
                  </a:lnTo>
                  <a:lnTo>
                    <a:pt x="469" y="2755"/>
                  </a:lnTo>
                  <a:lnTo>
                    <a:pt x="461" y="2755"/>
                  </a:lnTo>
                  <a:lnTo>
                    <a:pt x="453" y="2754"/>
                  </a:lnTo>
                  <a:lnTo>
                    <a:pt x="445" y="2753"/>
                  </a:lnTo>
                  <a:lnTo>
                    <a:pt x="438" y="2750"/>
                  </a:lnTo>
                  <a:lnTo>
                    <a:pt x="431" y="2747"/>
                  </a:lnTo>
                  <a:lnTo>
                    <a:pt x="423" y="2743"/>
                  </a:lnTo>
                  <a:lnTo>
                    <a:pt x="417" y="2739"/>
                  </a:lnTo>
                  <a:lnTo>
                    <a:pt x="411" y="2734"/>
                  </a:lnTo>
                  <a:lnTo>
                    <a:pt x="405" y="2728"/>
                  </a:lnTo>
                  <a:lnTo>
                    <a:pt x="400" y="2721"/>
                  </a:lnTo>
                  <a:lnTo>
                    <a:pt x="236" y="2496"/>
                  </a:lnTo>
                  <a:lnTo>
                    <a:pt x="231" y="2489"/>
                  </a:lnTo>
                  <a:lnTo>
                    <a:pt x="228" y="2482"/>
                  </a:lnTo>
                  <a:lnTo>
                    <a:pt x="225" y="2474"/>
                  </a:lnTo>
                  <a:lnTo>
                    <a:pt x="222" y="2467"/>
                  </a:lnTo>
                  <a:lnTo>
                    <a:pt x="221" y="2459"/>
                  </a:lnTo>
                  <a:lnTo>
                    <a:pt x="221" y="2451"/>
                  </a:lnTo>
                  <a:lnTo>
                    <a:pt x="221" y="2443"/>
                  </a:lnTo>
                  <a:lnTo>
                    <a:pt x="221" y="2435"/>
                  </a:lnTo>
                  <a:lnTo>
                    <a:pt x="223" y="2428"/>
                  </a:lnTo>
                  <a:lnTo>
                    <a:pt x="226" y="2420"/>
                  </a:lnTo>
                  <a:lnTo>
                    <a:pt x="229" y="2413"/>
                  </a:lnTo>
                  <a:lnTo>
                    <a:pt x="232" y="2406"/>
                  </a:lnTo>
                  <a:lnTo>
                    <a:pt x="237" y="2399"/>
                  </a:lnTo>
                  <a:lnTo>
                    <a:pt x="242" y="2393"/>
                  </a:lnTo>
                  <a:lnTo>
                    <a:pt x="248" y="2387"/>
                  </a:lnTo>
                  <a:lnTo>
                    <a:pt x="254" y="2382"/>
                  </a:lnTo>
                  <a:lnTo>
                    <a:pt x="477" y="2220"/>
                  </a:lnTo>
                  <a:lnTo>
                    <a:pt x="467" y="2198"/>
                  </a:lnTo>
                  <a:lnTo>
                    <a:pt x="457" y="2176"/>
                  </a:lnTo>
                  <a:lnTo>
                    <a:pt x="447" y="2155"/>
                  </a:lnTo>
                  <a:lnTo>
                    <a:pt x="437" y="2132"/>
                  </a:lnTo>
                  <a:lnTo>
                    <a:pt x="428" y="2110"/>
                  </a:lnTo>
                  <a:lnTo>
                    <a:pt x="420" y="2087"/>
                  </a:lnTo>
                  <a:lnTo>
                    <a:pt x="412" y="2064"/>
                  </a:lnTo>
                  <a:lnTo>
                    <a:pt x="404" y="2041"/>
                  </a:lnTo>
                  <a:lnTo>
                    <a:pt x="397" y="2019"/>
                  </a:lnTo>
                  <a:lnTo>
                    <a:pt x="390" y="1995"/>
                  </a:lnTo>
                  <a:lnTo>
                    <a:pt x="384" y="1971"/>
                  </a:lnTo>
                  <a:lnTo>
                    <a:pt x="377" y="1948"/>
                  </a:lnTo>
                  <a:lnTo>
                    <a:pt x="372" y="1924"/>
                  </a:lnTo>
                  <a:lnTo>
                    <a:pt x="366" y="1900"/>
                  </a:lnTo>
                  <a:lnTo>
                    <a:pt x="362" y="1875"/>
                  </a:lnTo>
                  <a:lnTo>
                    <a:pt x="357" y="1851"/>
                  </a:lnTo>
                  <a:lnTo>
                    <a:pt x="82" y="1851"/>
                  </a:lnTo>
                  <a:lnTo>
                    <a:pt x="73" y="1851"/>
                  </a:lnTo>
                  <a:lnTo>
                    <a:pt x="65" y="1849"/>
                  </a:lnTo>
                  <a:lnTo>
                    <a:pt x="57" y="1847"/>
                  </a:lnTo>
                  <a:lnTo>
                    <a:pt x="50" y="1845"/>
                  </a:lnTo>
                  <a:lnTo>
                    <a:pt x="43" y="1841"/>
                  </a:lnTo>
                  <a:lnTo>
                    <a:pt x="36" y="1837"/>
                  </a:lnTo>
                  <a:lnTo>
                    <a:pt x="29" y="1832"/>
                  </a:lnTo>
                  <a:lnTo>
                    <a:pt x="24" y="1827"/>
                  </a:lnTo>
                  <a:lnTo>
                    <a:pt x="18" y="1822"/>
                  </a:lnTo>
                  <a:lnTo>
                    <a:pt x="14" y="1815"/>
                  </a:lnTo>
                  <a:lnTo>
                    <a:pt x="9" y="1808"/>
                  </a:lnTo>
                  <a:lnTo>
                    <a:pt x="6" y="1801"/>
                  </a:lnTo>
                  <a:lnTo>
                    <a:pt x="3" y="1793"/>
                  </a:lnTo>
                  <a:lnTo>
                    <a:pt x="1" y="1786"/>
                  </a:lnTo>
                  <a:lnTo>
                    <a:pt x="0" y="1777"/>
                  </a:lnTo>
                  <a:lnTo>
                    <a:pt x="0" y="1769"/>
                  </a:lnTo>
                  <a:lnTo>
                    <a:pt x="0" y="1491"/>
                  </a:lnTo>
                  <a:lnTo>
                    <a:pt x="0" y="1483"/>
                  </a:lnTo>
                  <a:lnTo>
                    <a:pt x="1" y="1475"/>
                  </a:lnTo>
                  <a:lnTo>
                    <a:pt x="3" y="1466"/>
                  </a:lnTo>
                  <a:lnTo>
                    <a:pt x="6" y="1459"/>
                  </a:lnTo>
                  <a:lnTo>
                    <a:pt x="9" y="1452"/>
                  </a:lnTo>
                  <a:lnTo>
                    <a:pt x="14" y="1445"/>
                  </a:lnTo>
                  <a:lnTo>
                    <a:pt x="18" y="1439"/>
                  </a:lnTo>
                  <a:lnTo>
                    <a:pt x="24" y="1433"/>
                  </a:lnTo>
                  <a:lnTo>
                    <a:pt x="29" y="1428"/>
                  </a:lnTo>
                  <a:lnTo>
                    <a:pt x="36" y="1423"/>
                  </a:lnTo>
                  <a:lnTo>
                    <a:pt x="43" y="1419"/>
                  </a:lnTo>
                  <a:lnTo>
                    <a:pt x="50" y="1416"/>
                  </a:lnTo>
                  <a:lnTo>
                    <a:pt x="57" y="1412"/>
                  </a:lnTo>
                  <a:lnTo>
                    <a:pt x="65" y="1411"/>
                  </a:lnTo>
                  <a:lnTo>
                    <a:pt x="73" y="1409"/>
                  </a:lnTo>
                  <a:lnTo>
                    <a:pt x="82" y="1409"/>
                  </a:lnTo>
                  <a:lnTo>
                    <a:pt x="357" y="1409"/>
                  </a:lnTo>
                  <a:lnTo>
                    <a:pt x="362" y="1385"/>
                  </a:lnTo>
                  <a:lnTo>
                    <a:pt x="366" y="1360"/>
                  </a:lnTo>
                  <a:lnTo>
                    <a:pt x="372" y="1337"/>
                  </a:lnTo>
                  <a:lnTo>
                    <a:pt x="377" y="1313"/>
                  </a:lnTo>
                  <a:lnTo>
                    <a:pt x="384" y="1289"/>
                  </a:lnTo>
                  <a:lnTo>
                    <a:pt x="390" y="1265"/>
                  </a:lnTo>
                  <a:lnTo>
                    <a:pt x="397" y="1242"/>
                  </a:lnTo>
                  <a:lnTo>
                    <a:pt x="404" y="1219"/>
                  </a:lnTo>
                  <a:lnTo>
                    <a:pt x="412" y="1196"/>
                  </a:lnTo>
                  <a:lnTo>
                    <a:pt x="420" y="1173"/>
                  </a:lnTo>
                  <a:lnTo>
                    <a:pt x="428" y="1150"/>
                  </a:lnTo>
                  <a:lnTo>
                    <a:pt x="437" y="1128"/>
                  </a:lnTo>
                  <a:lnTo>
                    <a:pt x="447" y="1105"/>
                  </a:lnTo>
                  <a:lnTo>
                    <a:pt x="457" y="1083"/>
                  </a:lnTo>
                  <a:lnTo>
                    <a:pt x="467" y="1062"/>
                  </a:lnTo>
                  <a:lnTo>
                    <a:pt x="477" y="1040"/>
                  </a:lnTo>
                  <a:lnTo>
                    <a:pt x="254" y="878"/>
                  </a:lnTo>
                  <a:lnTo>
                    <a:pt x="248" y="873"/>
                  </a:lnTo>
                  <a:lnTo>
                    <a:pt x="242" y="867"/>
                  </a:lnTo>
                  <a:lnTo>
                    <a:pt x="237" y="861"/>
                  </a:lnTo>
                  <a:lnTo>
                    <a:pt x="232" y="855"/>
                  </a:lnTo>
                  <a:lnTo>
                    <a:pt x="229" y="847"/>
                  </a:lnTo>
                  <a:lnTo>
                    <a:pt x="226" y="840"/>
                  </a:lnTo>
                  <a:lnTo>
                    <a:pt x="223" y="832"/>
                  </a:lnTo>
                  <a:lnTo>
                    <a:pt x="221" y="825"/>
                  </a:lnTo>
                  <a:lnTo>
                    <a:pt x="221" y="817"/>
                  </a:lnTo>
                  <a:lnTo>
                    <a:pt x="221" y="809"/>
                  </a:lnTo>
                  <a:lnTo>
                    <a:pt x="221" y="801"/>
                  </a:lnTo>
                  <a:lnTo>
                    <a:pt x="222" y="793"/>
                  </a:lnTo>
                  <a:lnTo>
                    <a:pt x="225" y="785"/>
                  </a:lnTo>
                  <a:lnTo>
                    <a:pt x="228" y="778"/>
                  </a:lnTo>
                  <a:lnTo>
                    <a:pt x="231" y="771"/>
                  </a:lnTo>
                  <a:lnTo>
                    <a:pt x="236" y="763"/>
                  </a:lnTo>
                  <a:lnTo>
                    <a:pt x="400" y="539"/>
                  </a:lnTo>
                  <a:lnTo>
                    <a:pt x="405" y="532"/>
                  </a:lnTo>
                  <a:lnTo>
                    <a:pt x="411" y="527"/>
                  </a:lnTo>
                  <a:lnTo>
                    <a:pt x="417" y="521"/>
                  </a:lnTo>
                  <a:lnTo>
                    <a:pt x="423" y="517"/>
                  </a:lnTo>
                  <a:lnTo>
                    <a:pt x="431" y="513"/>
                  </a:lnTo>
                  <a:lnTo>
                    <a:pt x="438" y="510"/>
                  </a:lnTo>
                  <a:lnTo>
                    <a:pt x="445" y="508"/>
                  </a:lnTo>
                  <a:lnTo>
                    <a:pt x="453" y="506"/>
                  </a:lnTo>
                  <a:lnTo>
                    <a:pt x="461" y="505"/>
                  </a:lnTo>
                  <a:lnTo>
                    <a:pt x="469" y="505"/>
                  </a:lnTo>
                  <a:lnTo>
                    <a:pt x="477" y="506"/>
                  </a:lnTo>
                  <a:lnTo>
                    <a:pt x="485" y="507"/>
                  </a:lnTo>
                  <a:lnTo>
                    <a:pt x="493" y="510"/>
                  </a:lnTo>
                  <a:lnTo>
                    <a:pt x="500" y="512"/>
                  </a:lnTo>
                  <a:lnTo>
                    <a:pt x="507" y="516"/>
                  </a:lnTo>
                  <a:lnTo>
                    <a:pt x="515" y="521"/>
                  </a:lnTo>
                  <a:lnTo>
                    <a:pt x="737" y="683"/>
                  </a:lnTo>
                  <a:lnTo>
                    <a:pt x="755" y="666"/>
                  </a:lnTo>
                  <a:lnTo>
                    <a:pt x="773" y="649"/>
                  </a:lnTo>
                  <a:lnTo>
                    <a:pt x="791" y="633"/>
                  </a:lnTo>
                  <a:lnTo>
                    <a:pt x="809" y="617"/>
                  </a:lnTo>
                  <a:lnTo>
                    <a:pt x="828" y="602"/>
                  </a:lnTo>
                  <a:lnTo>
                    <a:pt x="847" y="587"/>
                  </a:lnTo>
                  <a:lnTo>
                    <a:pt x="866" y="572"/>
                  </a:lnTo>
                  <a:lnTo>
                    <a:pt x="886" y="557"/>
                  </a:lnTo>
                  <a:lnTo>
                    <a:pt x="906" y="543"/>
                  </a:lnTo>
                  <a:lnTo>
                    <a:pt x="926" y="530"/>
                  </a:lnTo>
                  <a:lnTo>
                    <a:pt x="946" y="516"/>
                  </a:lnTo>
                  <a:lnTo>
                    <a:pt x="967" y="503"/>
                  </a:lnTo>
                  <a:lnTo>
                    <a:pt x="987" y="491"/>
                  </a:lnTo>
                  <a:lnTo>
                    <a:pt x="1009" y="478"/>
                  </a:lnTo>
                  <a:lnTo>
                    <a:pt x="1030" y="466"/>
                  </a:lnTo>
                  <a:lnTo>
                    <a:pt x="1052" y="455"/>
                  </a:lnTo>
                  <a:lnTo>
                    <a:pt x="966" y="193"/>
                  </a:lnTo>
                  <a:lnTo>
                    <a:pt x="964" y="185"/>
                  </a:lnTo>
                  <a:lnTo>
                    <a:pt x="963" y="176"/>
                  </a:lnTo>
                  <a:lnTo>
                    <a:pt x="962" y="168"/>
                  </a:lnTo>
                  <a:lnTo>
                    <a:pt x="962" y="160"/>
                  </a:lnTo>
                  <a:lnTo>
                    <a:pt x="963" y="152"/>
                  </a:lnTo>
                  <a:lnTo>
                    <a:pt x="965" y="144"/>
                  </a:lnTo>
                  <a:lnTo>
                    <a:pt x="968" y="137"/>
                  </a:lnTo>
                  <a:lnTo>
                    <a:pt x="971" y="130"/>
                  </a:lnTo>
                  <a:lnTo>
                    <a:pt x="975" y="123"/>
                  </a:lnTo>
                  <a:lnTo>
                    <a:pt x="979" y="117"/>
                  </a:lnTo>
                  <a:lnTo>
                    <a:pt x="985" y="111"/>
                  </a:lnTo>
                  <a:lnTo>
                    <a:pt x="991" y="105"/>
                  </a:lnTo>
                  <a:lnTo>
                    <a:pt x="997" y="100"/>
                  </a:lnTo>
                  <a:lnTo>
                    <a:pt x="1004" y="96"/>
                  </a:lnTo>
                  <a:lnTo>
                    <a:pt x="1011" y="92"/>
                  </a:lnTo>
                  <a:lnTo>
                    <a:pt x="1019" y="89"/>
                  </a:lnTo>
                  <a:lnTo>
                    <a:pt x="1284" y="3"/>
                  </a:lnTo>
                  <a:lnTo>
                    <a:pt x="1292" y="1"/>
                  </a:lnTo>
                  <a:lnTo>
                    <a:pt x="1300" y="0"/>
                  </a:lnTo>
                  <a:lnTo>
                    <a:pt x="1308" y="0"/>
                  </a:lnTo>
                  <a:close/>
                </a:path>
              </a:pathLst>
            </a:custGeom>
            <a:solidFill>
              <a:srgbClr val="90DA33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0" name="path"/>
            <p:cNvSpPr/>
            <p:nvPr/>
          </p:nvSpPr>
          <p:spPr>
            <a:xfrm>
              <a:off x="4089630" y="408500"/>
              <a:ext cx="1702240" cy="1665357"/>
            </a:xfrm>
            <a:custGeom>
              <a:rect l="0" t="0" r="0" b="0"/>
              <a:pathLst>
                <a:path w="2680" h="2622">
                  <a:moveTo>
                    <a:pt x="1340" y="500"/>
                  </a:moveTo>
                  <a:cubicBezTo>
                    <a:pt x="892" y="500"/>
                    <a:pt x="529" y="863"/>
                    <a:pt x="529" y="1311"/>
                  </a:cubicBezTo>
                  <a:lnTo>
                    <a:pt x="529" y="1311"/>
                  </a:lnTo>
                  <a:cubicBezTo>
                    <a:pt x="529" y="1758"/>
                    <a:pt x="892" y="2121"/>
                    <a:pt x="1340" y="2121"/>
                  </a:cubicBezTo>
                  <a:lnTo>
                    <a:pt x="1340" y="2121"/>
                  </a:lnTo>
                  <a:cubicBezTo>
                    <a:pt x="1788" y="2121"/>
                    <a:pt x="2150" y="1758"/>
                    <a:pt x="2150" y="1311"/>
                  </a:cubicBezTo>
                  <a:lnTo>
                    <a:pt x="2150" y="1311"/>
                  </a:lnTo>
                  <a:cubicBezTo>
                    <a:pt x="2150" y="863"/>
                    <a:pt x="1788" y="500"/>
                    <a:pt x="1340" y="500"/>
                  </a:cubicBezTo>
                  <a:moveTo>
                    <a:pt x="1052" y="0"/>
                  </a:moveTo>
                  <a:lnTo>
                    <a:pt x="1058" y="0"/>
                  </a:lnTo>
                  <a:lnTo>
                    <a:pt x="1065" y="0"/>
                  </a:lnTo>
                  <a:lnTo>
                    <a:pt x="1071" y="2"/>
                  </a:lnTo>
                  <a:lnTo>
                    <a:pt x="1077" y="4"/>
                  </a:lnTo>
                  <a:lnTo>
                    <a:pt x="1083" y="7"/>
                  </a:lnTo>
                  <a:lnTo>
                    <a:pt x="1088" y="10"/>
                  </a:lnTo>
                  <a:lnTo>
                    <a:pt x="1093" y="14"/>
                  </a:lnTo>
                  <a:lnTo>
                    <a:pt x="1098" y="18"/>
                  </a:lnTo>
                  <a:lnTo>
                    <a:pt x="1103" y="22"/>
                  </a:lnTo>
                  <a:lnTo>
                    <a:pt x="1106" y="27"/>
                  </a:lnTo>
                  <a:lnTo>
                    <a:pt x="1110" y="33"/>
                  </a:lnTo>
                  <a:lnTo>
                    <a:pt x="1113" y="39"/>
                  </a:lnTo>
                  <a:lnTo>
                    <a:pt x="1116" y="45"/>
                  </a:lnTo>
                  <a:lnTo>
                    <a:pt x="1183" y="256"/>
                  </a:lnTo>
                  <a:lnTo>
                    <a:pt x="1203" y="253"/>
                  </a:lnTo>
                  <a:lnTo>
                    <a:pt x="1222" y="251"/>
                  </a:lnTo>
                  <a:lnTo>
                    <a:pt x="1241" y="249"/>
                  </a:lnTo>
                  <a:lnTo>
                    <a:pt x="1261" y="247"/>
                  </a:lnTo>
                  <a:lnTo>
                    <a:pt x="1281" y="246"/>
                  </a:lnTo>
                  <a:lnTo>
                    <a:pt x="1300" y="245"/>
                  </a:lnTo>
                  <a:lnTo>
                    <a:pt x="1320" y="244"/>
                  </a:lnTo>
                  <a:lnTo>
                    <a:pt x="1340" y="244"/>
                  </a:lnTo>
                  <a:lnTo>
                    <a:pt x="1359" y="244"/>
                  </a:lnTo>
                  <a:lnTo>
                    <a:pt x="1380" y="245"/>
                  </a:lnTo>
                  <a:lnTo>
                    <a:pt x="1399" y="246"/>
                  </a:lnTo>
                  <a:lnTo>
                    <a:pt x="1419" y="247"/>
                  </a:lnTo>
                  <a:lnTo>
                    <a:pt x="1438" y="249"/>
                  </a:lnTo>
                  <a:lnTo>
                    <a:pt x="1457" y="251"/>
                  </a:lnTo>
                  <a:lnTo>
                    <a:pt x="1477" y="253"/>
                  </a:lnTo>
                  <a:lnTo>
                    <a:pt x="1496" y="256"/>
                  </a:lnTo>
                  <a:lnTo>
                    <a:pt x="1564" y="45"/>
                  </a:lnTo>
                  <a:lnTo>
                    <a:pt x="1567" y="39"/>
                  </a:lnTo>
                  <a:lnTo>
                    <a:pt x="1570" y="33"/>
                  </a:lnTo>
                  <a:lnTo>
                    <a:pt x="1574" y="27"/>
                  </a:lnTo>
                  <a:lnTo>
                    <a:pt x="1577" y="22"/>
                  </a:lnTo>
                  <a:lnTo>
                    <a:pt x="1582" y="18"/>
                  </a:lnTo>
                  <a:lnTo>
                    <a:pt x="1586" y="14"/>
                  </a:lnTo>
                  <a:lnTo>
                    <a:pt x="1592" y="10"/>
                  </a:lnTo>
                  <a:lnTo>
                    <a:pt x="1597" y="7"/>
                  </a:lnTo>
                  <a:lnTo>
                    <a:pt x="1603" y="4"/>
                  </a:lnTo>
                  <a:lnTo>
                    <a:pt x="1609" y="2"/>
                  </a:lnTo>
                  <a:lnTo>
                    <a:pt x="1615" y="0"/>
                  </a:lnTo>
                  <a:lnTo>
                    <a:pt x="1621" y="0"/>
                  </a:lnTo>
                  <a:lnTo>
                    <a:pt x="1628" y="0"/>
                  </a:lnTo>
                  <a:lnTo>
                    <a:pt x="1635" y="0"/>
                  </a:lnTo>
                  <a:lnTo>
                    <a:pt x="1641" y="1"/>
                  </a:lnTo>
                  <a:lnTo>
                    <a:pt x="1648" y="2"/>
                  </a:lnTo>
                  <a:lnTo>
                    <a:pt x="1860" y="72"/>
                  </a:lnTo>
                  <a:lnTo>
                    <a:pt x="1867" y="74"/>
                  </a:lnTo>
                  <a:lnTo>
                    <a:pt x="1873" y="77"/>
                  </a:lnTo>
                  <a:lnTo>
                    <a:pt x="1878" y="80"/>
                  </a:lnTo>
                  <a:lnTo>
                    <a:pt x="1883" y="84"/>
                  </a:lnTo>
                  <a:lnTo>
                    <a:pt x="1888" y="89"/>
                  </a:lnTo>
                  <a:lnTo>
                    <a:pt x="1892" y="94"/>
                  </a:lnTo>
                  <a:lnTo>
                    <a:pt x="1895" y="99"/>
                  </a:lnTo>
                  <a:lnTo>
                    <a:pt x="1899" y="104"/>
                  </a:lnTo>
                  <a:lnTo>
                    <a:pt x="1901" y="110"/>
                  </a:lnTo>
                  <a:lnTo>
                    <a:pt x="1904" y="116"/>
                  </a:lnTo>
                  <a:lnTo>
                    <a:pt x="1905" y="122"/>
                  </a:lnTo>
                  <a:lnTo>
                    <a:pt x="1906" y="129"/>
                  </a:lnTo>
                  <a:lnTo>
                    <a:pt x="1906" y="135"/>
                  </a:lnTo>
                  <a:lnTo>
                    <a:pt x="1905" y="142"/>
                  </a:lnTo>
                  <a:lnTo>
                    <a:pt x="1904" y="148"/>
                  </a:lnTo>
                  <a:lnTo>
                    <a:pt x="1903" y="155"/>
                  </a:lnTo>
                  <a:lnTo>
                    <a:pt x="1834" y="365"/>
                  </a:lnTo>
                  <a:lnTo>
                    <a:pt x="1851" y="375"/>
                  </a:lnTo>
                  <a:lnTo>
                    <a:pt x="1869" y="384"/>
                  </a:lnTo>
                  <a:lnTo>
                    <a:pt x="1886" y="394"/>
                  </a:lnTo>
                  <a:lnTo>
                    <a:pt x="1903" y="405"/>
                  </a:lnTo>
                  <a:lnTo>
                    <a:pt x="1919" y="415"/>
                  </a:lnTo>
                  <a:lnTo>
                    <a:pt x="1935" y="426"/>
                  </a:lnTo>
                  <a:lnTo>
                    <a:pt x="1951" y="437"/>
                  </a:lnTo>
                  <a:lnTo>
                    <a:pt x="1968" y="448"/>
                  </a:lnTo>
                  <a:lnTo>
                    <a:pt x="1983" y="460"/>
                  </a:lnTo>
                  <a:lnTo>
                    <a:pt x="1999" y="472"/>
                  </a:lnTo>
                  <a:lnTo>
                    <a:pt x="2014" y="484"/>
                  </a:lnTo>
                  <a:lnTo>
                    <a:pt x="2029" y="496"/>
                  </a:lnTo>
                  <a:lnTo>
                    <a:pt x="2044" y="509"/>
                  </a:lnTo>
                  <a:lnTo>
                    <a:pt x="2058" y="522"/>
                  </a:lnTo>
                  <a:lnTo>
                    <a:pt x="2073" y="535"/>
                  </a:lnTo>
                  <a:lnTo>
                    <a:pt x="2087" y="549"/>
                  </a:lnTo>
                  <a:lnTo>
                    <a:pt x="2266" y="419"/>
                  </a:lnTo>
                  <a:lnTo>
                    <a:pt x="2272" y="415"/>
                  </a:lnTo>
                  <a:lnTo>
                    <a:pt x="2278" y="412"/>
                  </a:lnTo>
                  <a:lnTo>
                    <a:pt x="2284" y="410"/>
                  </a:lnTo>
                  <a:lnTo>
                    <a:pt x="2290" y="408"/>
                  </a:lnTo>
                  <a:lnTo>
                    <a:pt x="2296" y="407"/>
                  </a:lnTo>
                  <a:lnTo>
                    <a:pt x="2303" y="406"/>
                  </a:lnTo>
                  <a:lnTo>
                    <a:pt x="2309" y="406"/>
                  </a:lnTo>
                  <a:lnTo>
                    <a:pt x="2315" y="407"/>
                  </a:lnTo>
                  <a:lnTo>
                    <a:pt x="2321" y="408"/>
                  </a:lnTo>
                  <a:lnTo>
                    <a:pt x="2327" y="410"/>
                  </a:lnTo>
                  <a:lnTo>
                    <a:pt x="2333" y="412"/>
                  </a:lnTo>
                  <a:lnTo>
                    <a:pt x="2339" y="415"/>
                  </a:lnTo>
                  <a:lnTo>
                    <a:pt x="2344" y="419"/>
                  </a:lnTo>
                  <a:lnTo>
                    <a:pt x="2350" y="423"/>
                  </a:lnTo>
                  <a:lnTo>
                    <a:pt x="2354" y="428"/>
                  </a:lnTo>
                  <a:lnTo>
                    <a:pt x="2358" y="433"/>
                  </a:lnTo>
                  <a:lnTo>
                    <a:pt x="2490" y="614"/>
                  </a:lnTo>
                  <a:lnTo>
                    <a:pt x="2494" y="620"/>
                  </a:lnTo>
                  <a:lnTo>
                    <a:pt x="2497" y="625"/>
                  </a:lnTo>
                  <a:lnTo>
                    <a:pt x="2499" y="632"/>
                  </a:lnTo>
                  <a:lnTo>
                    <a:pt x="2501" y="638"/>
                  </a:lnTo>
                  <a:lnTo>
                    <a:pt x="2502" y="644"/>
                  </a:lnTo>
                  <a:lnTo>
                    <a:pt x="2502" y="650"/>
                  </a:lnTo>
                  <a:lnTo>
                    <a:pt x="2502" y="657"/>
                  </a:lnTo>
                  <a:lnTo>
                    <a:pt x="2502" y="663"/>
                  </a:lnTo>
                  <a:lnTo>
                    <a:pt x="2500" y="669"/>
                  </a:lnTo>
                  <a:lnTo>
                    <a:pt x="2498" y="676"/>
                  </a:lnTo>
                  <a:lnTo>
                    <a:pt x="2496" y="681"/>
                  </a:lnTo>
                  <a:lnTo>
                    <a:pt x="2493" y="687"/>
                  </a:lnTo>
                  <a:lnTo>
                    <a:pt x="2489" y="692"/>
                  </a:lnTo>
                  <a:lnTo>
                    <a:pt x="2485" y="698"/>
                  </a:lnTo>
                  <a:lnTo>
                    <a:pt x="2481" y="702"/>
                  </a:lnTo>
                  <a:lnTo>
                    <a:pt x="2476" y="706"/>
                  </a:lnTo>
                  <a:lnTo>
                    <a:pt x="2296" y="836"/>
                  </a:lnTo>
                  <a:lnTo>
                    <a:pt x="2304" y="854"/>
                  </a:lnTo>
                  <a:lnTo>
                    <a:pt x="2313" y="871"/>
                  </a:lnTo>
                  <a:lnTo>
                    <a:pt x="2320" y="889"/>
                  </a:lnTo>
                  <a:lnTo>
                    <a:pt x="2328" y="907"/>
                  </a:lnTo>
                  <a:lnTo>
                    <a:pt x="2335" y="925"/>
                  </a:lnTo>
                  <a:lnTo>
                    <a:pt x="2342" y="943"/>
                  </a:lnTo>
                  <a:lnTo>
                    <a:pt x="2348" y="962"/>
                  </a:lnTo>
                  <a:lnTo>
                    <a:pt x="2355" y="980"/>
                  </a:lnTo>
                  <a:lnTo>
                    <a:pt x="2361" y="999"/>
                  </a:lnTo>
                  <a:lnTo>
                    <a:pt x="2366" y="1018"/>
                  </a:lnTo>
                  <a:lnTo>
                    <a:pt x="2372" y="1036"/>
                  </a:lnTo>
                  <a:lnTo>
                    <a:pt x="2376" y="1056"/>
                  </a:lnTo>
                  <a:lnTo>
                    <a:pt x="2381" y="1075"/>
                  </a:lnTo>
                  <a:lnTo>
                    <a:pt x="2385" y="1094"/>
                  </a:lnTo>
                  <a:lnTo>
                    <a:pt x="2389" y="1113"/>
                  </a:lnTo>
                  <a:lnTo>
                    <a:pt x="2393" y="1133"/>
                  </a:lnTo>
                  <a:lnTo>
                    <a:pt x="2614" y="1133"/>
                  </a:lnTo>
                  <a:lnTo>
                    <a:pt x="2621" y="1133"/>
                  </a:lnTo>
                  <a:lnTo>
                    <a:pt x="2627" y="1135"/>
                  </a:lnTo>
                  <a:lnTo>
                    <a:pt x="2634" y="1136"/>
                  </a:lnTo>
                  <a:lnTo>
                    <a:pt x="2640" y="1139"/>
                  </a:lnTo>
                  <a:lnTo>
                    <a:pt x="2645" y="1141"/>
                  </a:lnTo>
                  <a:lnTo>
                    <a:pt x="2651" y="1144"/>
                  </a:lnTo>
                  <a:lnTo>
                    <a:pt x="2656" y="1148"/>
                  </a:lnTo>
                  <a:lnTo>
                    <a:pt x="2661" y="1153"/>
                  </a:lnTo>
                  <a:lnTo>
                    <a:pt x="2665" y="1157"/>
                  </a:lnTo>
                  <a:lnTo>
                    <a:pt x="2669" y="1162"/>
                  </a:lnTo>
                  <a:lnTo>
                    <a:pt x="2672" y="1168"/>
                  </a:lnTo>
                  <a:lnTo>
                    <a:pt x="2675" y="1173"/>
                  </a:lnTo>
                  <a:lnTo>
                    <a:pt x="2677" y="1179"/>
                  </a:lnTo>
                  <a:lnTo>
                    <a:pt x="2679" y="1186"/>
                  </a:lnTo>
                  <a:lnTo>
                    <a:pt x="2680" y="1192"/>
                  </a:lnTo>
                  <a:lnTo>
                    <a:pt x="2680" y="1199"/>
                  </a:lnTo>
                  <a:lnTo>
                    <a:pt x="2680" y="1423"/>
                  </a:lnTo>
                  <a:lnTo>
                    <a:pt x="2680" y="1429"/>
                  </a:lnTo>
                  <a:lnTo>
                    <a:pt x="2679" y="1436"/>
                  </a:lnTo>
                  <a:lnTo>
                    <a:pt x="2677" y="1442"/>
                  </a:lnTo>
                  <a:lnTo>
                    <a:pt x="2675" y="1448"/>
                  </a:lnTo>
                  <a:lnTo>
                    <a:pt x="2672" y="1454"/>
                  </a:lnTo>
                  <a:lnTo>
                    <a:pt x="2669" y="1460"/>
                  </a:lnTo>
                  <a:lnTo>
                    <a:pt x="2665" y="1465"/>
                  </a:lnTo>
                  <a:lnTo>
                    <a:pt x="2661" y="1469"/>
                  </a:lnTo>
                  <a:lnTo>
                    <a:pt x="2656" y="1473"/>
                  </a:lnTo>
                  <a:lnTo>
                    <a:pt x="2651" y="1477"/>
                  </a:lnTo>
                  <a:lnTo>
                    <a:pt x="2645" y="1481"/>
                  </a:lnTo>
                  <a:lnTo>
                    <a:pt x="2640" y="1483"/>
                  </a:lnTo>
                  <a:lnTo>
                    <a:pt x="2634" y="1486"/>
                  </a:lnTo>
                  <a:lnTo>
                    <a:pt x="2627" y="1487"/>
                  </a:lnTo>
                  <a:lnTo>
                    <a:pt x="2621" y="1488"/>
                  </a:lnTo>
                  <a:lnTo>
                    <a:pt x="2614" y="1489"/>
                  </a:lnTo>
                  <a:lnTo>
                    <a:pt x="2393" y="1489"/>
                  </a:lnTo>
                  <a:lnTo>
                    <a:pt x="2389" y="1508"/>
                  </a:lnTo>
                  <a:lnTo>
                    <a:pt x="2385" y="1528"/>
                  </a:lnTo>
                  <a:lnTo>
                    <a:pt x="2381" y="1547"/>
                  </a:lnTo>
                  <a:lnTo>
                    <a:pt x="2376" y="1566"/>
                  </a:lnTo>
                  <a:lnTo>
                    <a:pt x="2372" y="1585"/>
                  </a:lnTo>
                  <a:lnTo>
                    <a:pt x="2366" y="1604"/>
                  </a:lnTo>
                  <a:lnTo>
                    <a:pt x="2361" y="1623"/>
                  </a:lnTo>
                  <a:lnTo>
                    <a:pt x="2355" y="1641"/>
                  </a:lnTo>
                  <a:lnTo>
                    <a:pt x="2348" y="1660"/>
                  </a:lnTo>
                  <a:lnTo>
                    <a:pt x="2342" y="1678"/>
                  </a:lnTo>
                  <a:lnTo>
                    <a:pt x="2335" y="1696"/>
                  </a:lnTo>
                  <a:lnTo>
                    <a:pt x="2328" y="1714"/>
                  </a:lnTo>
                  <a:lnTo>
                    <a:pt x="2320" y="1733"/>
                  </a:lnTo>
                  <a:lnTo>
                    <a:pt x="2313" y="1750"/>
                  </a:lnTo>
                  <a:lnTo>
                    <a:pt x="2304" y="1768"/>
                  </a:lnTo>
                  <a:lnTo>
                    <a:pt x="2296" y="1785"/>
                  </a:lnTo>
                  <a:lnTo>
                    <a:pt x="2476" y="1915"/>
                  </a:lnTo>
                  <a:lnTo>
                    <a:pt x="2481" y="1919"/>
                  </a:lnTo>
                  <a:lnTo>
                    <a:pt x="2485" y="1924"/>
                  </a:lnTo>
                  <a:lnTo>
                    <a:pt x="2489" y="1929"/>
                  </a:lnTo>
                  <a:lnTo>
                    <a:pt x="2493" y="1934"/>
                  </a:lnTo>
                  <a:lnTo>
                    <a:pt x="2496" y="1940"/>
                  </a:lnTo>
                  <a:lnTo>
                    <a:pt x="2498" y="1946"/>
                  </a:lnTo>
                  <a:lnTo>
                    <a:pt x="2500" y="1952"/>
                  </a:lnTo>
                  <a:lnTo>
                    <a:pt x="2502" y="1958"/>
                  </a:lnTo>
                  <a:lnTo>
                    <a:pt x="2502" y="1964"/>
                  </a:lnTo>
                  <a:lnTo>
                    <a:pt x="2502" y="1971"/>
                  </a:lnTo>
                  <a:lnTo>
                    <a:pt x="2502" y="1977"/>
                  </a:lnTo>
                  <a:lnTo>
                    <a:pt x="2501" y="1984"/>
                  </a:lnTo>
                  <a:lnTo>
                    <a:pt x="2499" y="1990"/>
                  </a:lnTo>
                  <a:lnTo>
                    <a:pt x="2497" y="1996"/>
                  </a:lnTo>
                  <a:lnTo>
                    <a:pt x="2494" y="2002"/>
                  </a:lnTo>
                  <a:lnTo>
                    <a:pt x="2490" y="2007"/>
                  </a:lnTo>
                  <a:lnTo>
                    <a:pt x="2358" y="2188"/>
                  </a:lnTo>
                  <a:lnTo>
                    <a:pt x="2354" y="2194"/>
                  </a:lnTo>
                  <a:lnTo>
                    <a:pt x="2350" y="2198"/>
                  </a:lnTo>
                  <a:lnTo>
                    <a:pt x="2344" y="2202"/>
                  </a:lnTo>
                  <a:lnTo>
                    <a:pt x="2339" y="2206"/>
                  </a:lnTo>
                  <a:lnTo>
                    <a:pt x="2333" y="2209"/>
                  </a:lnTo>
                  <a:lnTo>
                    <a:pt x="2327" y="2212"/>
                  </a:lnTo>
                  <a:lnTo>
                    <a:pt x="2321" y="2213"/>
                  </a:lnTo>
                  <a:lnTo>
                    <a:pt x="2315" y="2214"/>
                  </a:lnTo>
                  <a:lnTo>
                    <a:pt x="2309" y="2215"/>
                  </a:lnTo>
                  <a:lnTo>
                    <a:pt x="2303" y="2216"/>
                  </a:lnTo>
                  <a:lnTo>
                    <a:pt x="2296" y="2215"/>
                  </a:lnTo>
                  <a:lnTo>
                    <a:pt x="2290" y="2214"/>
                  </a:lnTo>
                  <a:lnTo>
                    <a:pt x="2284" y="2212"/>
                  </a:lnTo>
                  <a:lnTo>
                    <a:pt x="2278" y="2210"/>
                  </a:lnTo>
                  <a:lnTo>
                    <a:pt x="2272" y="2206"/>
                  </a:lnTo>
                  <a:lnTo>
                    <a:pt x="2266" y="2203"/>
                  </a:lnTo>
                  <a:lnTo>
                    <a:pt x="2087" y="2073"/>
                  </a:lnTo>
                  <a:lnTo>
                    <a:pt x="2073" y="2086"/>
                  </a:lnTo>
                  <a:lnTo>
                    <a:pt x="2058" y="2099"/>
                  </a:lnTo>
                  <a:lnTo>
                    <a:pt x="2044" y="2112"/>
                  </a:lnTo>
                  <a:lnTo>
                    <a:pt x="2029" y="2125"/>
                  </a:lnTo>
                  <a:lnTo>
                    <a:pt x="2014" y="2138"/>
                  </a:lnTo>
                  <a:lnTo>
                    <a:pt x="1999" y="2150"/>
                  </a:lnTo>
                  <a:lnTo>
                    <a:pt x="1983" y="2162"/>
                  </a:lnTo>
                  <a:lnTo>
                    <a:pt x="1968" y="2173"/>
                  </a:lnTo>
                  <a:lnTo>
                    <a:pt x="1952" y="2185"/>
                  </a:lnTo>
                  <a:lnTo>
                    <a:pt x="1935" y="2196"/>
                  </a:lnTo>
                  <a:lnTo>
                    <a:pt x="1919" y="2206"/>
                  </a:lnTo>
                  <a:lnTo>
                    <a:pt x="1903" y="2217"/>
                  </a:lnTo>
                  <a:lnTo>
                    <a:pt x="1886" y="2227"/>
                  </a:lnTo>
                  <a:lnTo>
                    <a:pt x="1869" y="2237"/>
                  </a:lnTo>
                  <a:lnTo>
                    <a:pt x="1851" y="2247"/>
                  </a:lnTo>
                  <a:lnTo>
                    <a:pt x="1834" y="2256"/>
                  </a:lnTo>
                  <a:lnTo>
                    <a:pt x="1903" y="2466"/>
                  </a:lnTo>
                  <a:lnTo>
                    <a:pt x="1904" y="2473"/>
                  </a:lnTo>
                  <a:lnTo>
                    <a:pt x="1905" y="2480"/>
                  </a:lnTo>
                  <a:lnTo>
                    <a:pt x="1906" y="2487"/>
                  </a:lnTo>
                  <a:lnTo>
                    <a:pt x="1906" y="2493"/>
                  </a:lnTo>
                  <a:lnTo>
                    <a:pt x="1905" y="2499"/>
                  </a:lnTo>
                  <a:lnTo>
                    <a:pt x="1904" y="2505"/>
                  </a:lnTo>
                  <a:lnTo>
                    <a:pt x="1901" y="2511"/>
                  </a:lnTo>
                  <a:lnTo>
                    <a:pt x="1899" y="2517"/>
                  </a:lnTo>
                  <a:lnTo>
                    <a:pt x="1895" y="2523"/>
                  </a:lnTo>
                  <a:lnTo>
                    <a:pt x="1892" y="2528"/>
                  </a:lnTo>
                  <a:lnTo>
                    <a:pt x="1888" y="2532"/>
                  </a:lnTo>
                  <a:lnTo>
                    <a:pt x="1883" y="2537"/>
                  </a:lnTo>
                  <a:lnTo>
                    <a:pt x="1878" y="2541"/>
                  </a:lnTo>
                  <a:lnTo>
                    <a:pt x="1873" y="2544"/>
                  </a:lnTo>
                  <a:lnTo>
                    <a:pt x="1867" y="2547"/>
                  </a:lnTo>
                  <a:lnTo>
                    <a:pt x="1861" y="2550"/>
                  </a:lnTo>
                  <a:lnTo>
                    <a:pt x="1648" y="2619"/>
                  </a:lnTo>
                  <a:lnTo>
                    <a:pt x="1641" y="2621"/>
                  </a:lnTo>
                  <a:lnTo>
                    <a:pt x="1635" y="2622"/>
                  </a:lnTo>
                  <a:lnTo>
                    <a:pt x="1628" y="2622"/>
                  </a:lnTo>
                  <a:lnTo>
                    <a:pt x="1621" y="2622"/>
                  </a:lnTo>
                  <a:lnTo>
                    <a:pt x="1615" y="2621"/>
                  </a:lnTo>
                  <a:lnTo>
                    <a:pt x="1609" y="2620"/>
                  </a:lnTo>
                  <a:lnTo>
                    <a:pt x="1603" y="2618"/>
                  </a:lnTo>
                  <a:lnTo>
                    <a:pt x="1597" y="2615"/>
                  </a:lnTo>
                  <a:lnTo>
                    <a:pt x="1592" y="2612"/>
                  </a:lnTo>
                  <a:lnTo>
                    <a:pt x="1586" y="2608"/>
                  </a:lnTo>
                  <a:lnTo>
                    <a:pt x="1582" y="2604"/>
                  </a:lnTo>
                  <a:lnTo>
                    <a:pt x="1577" y="2599"/>
                  </a:lnTo>
                  <a:lnTo>
                    <a:pt x="1574" y="2594"/>
                  </a:lnTo>
                  <a:lnTo>
                    <a:pt x="1570" y="2589"/>
                  </a:lnTo>
                  <a:lnTo>
                    <a:pt x="1567" y="2583"/>
                  </a:lnTo>
                  <a:lnTo>
                    <a:pt x="1564" y="2577"/>
                  </a:lnTo>
                  <a:lnTo>
                    <a:pt x="1496" y="2366"/>
                  </a:lnTo>
                  <a:lnTo>
                    <a:pt x="1477" y="2368"/>
                  </a:lnTo>
                  <a:lnTo>
                    <a:pt x="1458" y="2371"/>
                  </a:lnTo>
                  <a:lnTo>
                    <a:pt x="1438" y="2372"/>
                  </a:lnTo>
                  <a:lnTo>
                    <a:pt x="1419" y="2374"/>
                  </a:lnTo>
                  <a:lnTo>
                    <a:pt x="1399" y="2376"/>
                  </a:lnTo>
                  <a:lnTo>
                    <a:pt x="1380" y="2376"/>
                  </a:lnTo>
                  <a:lnTo>
                    <a:pt x="1359" y="2377"/>
                  </a:lnTo>
                  <a:lnTo>
                    <a:pt x="1340" y="2377"/>
                  </a:lnTo>
                  <a:lnTo>
                    <a:pt x="1320" y="2377"/>
                  </a:lnTo>
                  <a:lnTo>
                    <a:pt x="1300" y="2376"/>
                  </a:lnTo>
                  <a:lnTo>
                    <a:pt x="1281" y="2376"/>
                  </a:lnTo>
                  <a:lnTo>
                    <a:pt x="1261" y="2374"/>
                  </a:lnTo>
                  <a:lnTo>
                    <a:pt x="1241" y="2372"/>
                  </a:lnTo>
                  <a:lnTo>
                    <a:pt x="1222" y="2371"/>
                  </a:lnTo>
                  <a:lnTo>
                    <a:pt x="1203" y="2368"/>
                  </a:lnTo>
                  <a:lnTo>
                    <a:pt x="1183" y="2366"/>
                  </a:lnTo>
                  <a:lnTo>
                    <a:pt x="1116" y="2577"/>
                  </a:lnTo>
                  <a:lnTo>
                    <a:pt x="1113" y="2583"/>
                  </a:lnTo>
                  <a:lnTo>
                    <a:pt x="1110" y="2589"/>
                  </a:lnTo>
                  <a:lnTo>
                    <a:pt x="1106" y="2594"/>
                  </a:lnTo>
                  <a:lnTo>
                    <a:pt x="1103" y="2599"/>
                  </a:lnTo>
                  <a:lnTo>
                    <a:pt x="1098" y="2604"/>
                  </a:lnTo>
                  <a:lnTo>
                    <a:pt x="1093" y="2608"/>
                  </a:lnTo>
                  <a:lnTo>
                    <a:pt x="1088" y="2612"/>
                  </a:lnTo>
                  <a:lnTo>
                    <a:pt x="1083" y="2615"/>
                  </a:lnTo>
                  <a:lnTo>
                    <a:pt x="1077" y="2618"/>
                  </a:lnTo>
                  <a:lnTo>
                    <a:pt x="1071" y="2620"/>
                  </a:lnTo>
                  <a:lnTo>
                    <a:pt x="1065" y="2621"/>
                  </a:lnTo>
                  <a:lnTo>
                    <a:pt x="1058" y="2622"/>
                  </a:lnTo>
                  <a:lnTo>
                    <a:pt x="1052" y="2622"/>
                  </a:lnTo>
                  <a:lnTo>
                    <a:pt x="1045" y="2622"/>
                  </a:lnTo>
                  <a:lnTo>
                    <a:pt x="1039" y="2621"/>
                  </a:lnTo>
                  <a:lnTo>
                    <a:pt x="1032" y="2619"/>
                  </a:lnTo>
                  <a:lnTo>
                    <a:pt x="819" y="2550"/>
                  </a:lnTo>
                  <a:lnTo>
                    <a:pt x="813" y="2547"/>
                  </a:lnTo>
                  <a:lnTo>
                    <a:pt x="807" y="2544"/>
                  </a:lnTo>
                  <a:lnTo>
                    <a:pt x="802" y="2541"/>
                  </a:lnTo>
                  <a:lnTo>
                    <a:pt x="797" y="2537"/>
                  </a:lnTo>
                  <a:lnTo>
                    <a:pt x="792" y="2532"/>
                  </a:lnTo>
                  <a:lnTo>
                    <a:pt x="788" y="2528"/>
                  </a:lnTo>
                  <a:lnTo>
                    <a:pt x="784" y="2523"/>
                  </a:lnTo>
                  <a:lnTo>
                    <a:pt x="781" y="2517"/>
                  </a:lnTo>
                  <a:lnTo>
                    <a:pt x="778" y="2511"/>
                  </a:lnTo>
                  <a:lnTo>
                    <a:pt x="776" y="2505"/>
                  </a:lnTo>
                  <a:lnTo>
                    <a:pt x="775" y="2499"/>
                  </a:lnTo>
                  <a:lnTo>
                    <a:pt x="774" y="2493"/>
                  </a:lnTo>
                  <a:lnTo>
                    <a:pt x="774" y="2487"/>
                  </a:lnTo>
                  <a:lnTo>
                    <a:pt x="774" y="2480"/>
                  </a:lnTo>
                  <a:lnTo>
                    <a:pt x="775" y="2473"/>
                  </a:lnTo>
                  <a:lnTo>
                    <a:pt x="777" y="2466"/>
                  </a:lnTo>
                  <a:lnTo>
                    <a:pt x="846" y="2256"/>
                  </a:lnTo>
                  <a:lnTo>
                    <a:pt x="828" y="2247"/>
                  </a:lnTo>
                  <a:lnTo>
                    <a:pt x="811" y="2237"/>
                  </a:lnTo>
                  <a:lnTo>
                    <a:pt x="794" y="2227"/>
                  </a:lnTo>
                  <a:lnTo>
                    <a:pt x="777" y="2217"/>
                  </a:lnTo>
                  <a:lnTo>
                    <a:pt x="761" y="2206"/>
                  </a:lnTo>
                  <a:lnTo>
                    <a:pt x="744" y="2196"/>
                  </a:lnTo>
                  <a:lnTo>
                    <a:pt x="728" y="2185"/>
                  </a:lnTo>
                  <a:lnTo>
                    <a:pt x="712" y="2173"/>
                  </a:lnTo>
                  <a:lnTo>
                    <a:pt x="696" y="2162"/>
                  </a:lnTo>
                  <a:lnTo>
                    <a:pt x="681" y="2150"/>
                  </a:lnTo>
                  <a:lnTo>
                    <a:pt x="666" y="2137"/>
                  </a:lnTo>
                  <a:lnTo>
                    <a:pt x="651" y="2125"/>
                  </a:lnTo>
                  <a:lnTo>
                    <a:pt x="636" y="2112"/>
                  </a:lnTo>
                  <a:lnTo>
                    <a:pt x="621" y="2099"/>
                  </a:lnTo>
                  <a:lnTo>
                    <a:pt x="607" y="2086"/>
                  </a:lnTo>
                  <a:lnTo>
                    <a:pt x="593" y="2072"/>
                  </a:lnTo>
                  <a:lnTo>
                    <a:pt x="414" y="2203"/>
                  </a:lnTo>
                  <a:lnTo>
                    <a:pt x="408" y="2206"/>
                  </a:lnTo>
                  <a:lnTo>
                    <a:pt x="402" y="2210"/>
                  </a:lnTo>
                  <a:lnTo>
                    <a:pt x="396" y="2212"/>
                  </a:lnTo>
                  <a:lnTo>
                    <a:pt x="390" y="2214"/>
                  </a:lnTo>
                  <a:lnTo>
                    <a:pt x="383" y="2215"/>
                  </a:lnTo>
                  <a:lnTo>
                    <a:pt x="377" y="2216"/>
                  </a:lnTo>
                  <a:lnTo>
                    <a:pt x="371" y="2216"/>
                  </a:lnTo>
                  <a:lnTo>
                    <a:pt x="365" y="2215"/>
                  </a:lnTo>
                  <a:lnTo>
                    <a:pt x="358" y="2213"/>
                  </a:lnTo>
                  <a:lnTo>
                    <a:pt x="352" y="2212"/>
                  </a:lnTo>
                  <a:lnTo>
                    <a:pt x="346" y="2209"/>
                  </a:lnTo>
                  <a:lnTo>
                    <a:pt x="340" y="2206"/>
                  </a:lnTo>
                  <a:lnTo>
                    <a:pt x="336" y="2202"/>
                  </a:lnTo>
                  <a:lnTo>
                    <a:pt x="330" y="2198"/>
                  </a:lnTo>
                  <a:lnTo>
                    <a:pt x="326" y="2194"/>
                  </a:lnTo>
                  <a:lnTo>
                    <a:pt x="321" y="2188"/>
                  </a:lnTo>
                  <a:lnTo>
                    <a:pt x="189" y="2007"/>
                  </a:lnTo>
                  <a:lnTo>
                    <a:pt x="186" y="2002"/>
                  </a:lnTo>
                  <a:lnTo>
                    <a:pt x="183" y="1996"/>
                  </a:lnTo>
                  <a:lnTo>
                    <a:pt x="181" y="1990"/>
                  </a:lnTo>
                  <a:lnTo>
                    <a:pt x="179" y="1984"/>
                  </a:lnTo>
                  <a:lnTo>
                    <a:pt x="178" y="1977"/>
                  </a:lnTo>
                  <a:lnTo>
                    <a:pt x="177" y="1971"/>
                  </a:lnTo>
                  <a:lnTo>
                    <a:pt x="177" y="1964"/>
                  </a:lnTo>
                  <a:lnTo>
                    <a:pt x="178" y="1958"/>
                  </a:lnTo>
                  <a:lnTo>
                    <a:pt x="179" y="1952"/>
                  </a:lnTo>
                  <a:lnTo>
                    <a:pt x="181" y="1946"/>
                  </a:lnTo>
                  <a:lnTo>
                    <a:pt x="184" y="1940"/>
                  </a:lnTo>
                  <a:lnTo>
                    <a:pt x="187" y="1934"/>
                  </a:lnTo>
                  <a:lnTo>
                    <a:pt x="190" y="1929"/>
                  </a:lnTo>
                  <a:lnTo>
                    <a:pt x="194" y="1924"/>
                  </a:lnTo>
                  <a:lnTo>
                    <a:pt x="199" y="1920"/>
                  </a:lnTo>
                  <a:lnTo>
                    <a:pt x="204" y="1915"/>
                  </a:lnTo>
                  <a:lnTo>
                    <a:pt x="383" y="1785"/>
                  </a:lnTo>
                  <a:lnTo>
                    <a:pt x="375" y="1768"/>
                  </a:lnTo>
                  <a:lnTo>
                    <a:pt x="367" y="1750"/>
                  </a:lnTo>
                  <a:lnTo>
                    <a:pt x="359" y="1733"/>
                  </a:lnTo>
                  <a:lnTo>
                    <a:pt x="352" y="1714"/>
                  </a:lnTo>
                  <a:lnTo>
                    <a:pt x="344" y="1696"/>
                  </a:lnTo>
                  <a:lnTo>
                    <a:pt x="338" y="1678"/>
                  </a:lnTo>
                  <a:lnTo>
                    <a:pt x="331" y="1660"/>
                  </a:lnTo>
                  <a:lnTo>
                    <a:pt x="325" y="1641"/>
                  </a:lnTo>
                  <a:lnTo>
                    <a:pt x="319" y="1623"/>
                  </a:lnTo>
                  <a:lnTo>
                    <a:pt x="313" y="1604"/>
                  </a:lnTo>
                  <a:lnTo>
                    <a:pt x="308" y="1585"/>
                  </a:lnTo>
                  <a:lnTo>
                    <a:pt x="303" y="1566"/>
                  </a:lnTo>
                  <a:lnTo>
                    <a:pt x="299" y="1547"/>
                  </a:lnTo>
                  <a:lnTo>
                    <a:pt x="295" y="1528"/>
                  </a:lnTo>
                  <a:lnTo>
                    <a:pt x="291" y="1508"/>
                  </a:lnTo>
                  <a:lnTo>
                    <a:pt x="287" y="1489"/>
                  </a:lnTo>
                  <a:lnTo>
                    <a:pt x="66" y="1489"/>
                  </a:lnTo>
                  <a:lnTo>
                    <a:pt x="59" y="1488"/>
                  </a:lnTo>
                  <a:lnTo>
                    <a:pt x="52" y="1487"/>
                  </a:lnTo>
                  <a:lnTo>
                    <a:pt x="46" y="1486"/>
                  </a:lnTo>
                  <a:lnTo>
                    <a:pt x="40" y="1483"/>
                  </a:lnTo>
                  <a:lnTo>
                    <a:pt x="34" y="1481"/>
                  </a:lnTo>
                  <a:lnTo>
                    <a:pt x="29" y="1477"/>
                  </a:lnTo>
                  <a:lnTo>
                    <a:pt x="23" y="1473"/>
                  </a:lnTo>
                  <a:lnTo>
                    <a:pt x="19" y="1469"/>
                  </a:lnTo>
                  <a:lnTo>
                    <a:pt x="15" y="1465"/>
                  </a:lnTo>
                  <a:lnTo>
                    <a:pt x="11" y="1460"/>
                  </a:lnTo>
                  <a:lnTo>
                    <a:pt x="7" y="1454"/>
                  </a:lnTo>
                  <a:lnTo>
                    <a:pt x="5" y="1448"/>
                  </a:lnTo>
                  <a:lnTo>
                    <a:pt x="2" y="1442"/>
                  </a:lnTo>
                  <a:lnTo>
                    <a:pt x="1" y="1436"/>
                  </a:lnTo>
                  <a:lnTo>
                    <a:pt x="0" y="1429"/>
                  </a:lnTo>
                  <a:lnTo>
                    <a:pt x="0" y="1423"/>
                  </a:lnTo>
                  <a:lnTo>
                    <a:pt x="0" y="1199"/>
                  </a:lnTo>
                  <a:lnTo>
                    <a:pt x="0" y="1192"/>
                  </a:lnTo>
                  <a:lnTo>
                    <a:pt x="1" y="1186"/>
                  </a:lnTo>
                  <a:lnTo>
                    <a:pt x="2" y="1179"/>
                  </a:lnTo>
                  <a:lnTo>
                    <a:pt x="5" y="1173"/>
                  </a:lnTo>
                  <a:lnTo>
                    <a:pt x="7" y="1168"/>
                  </a:lnTo>
                  <a:lnTo>
                    <a:pt x="11" y="1162"/>
                  </a:lnTo>
                  <a:lnTo>
                    <a:pt x="15" y="1157"/>
                  </a:lnTo>
                  <a:lnTo>
                    <a:pt x="19" y="1153"/>
                  </a:lnTo>
                  <a:lnTo>
                    <a:pt x="23" y="1148"/>
                  </a:lnTo>
                  <a:lnTo>
                    <a:pt x="29" y="1144"/>
                  </a:lnTo>
                  <a:lnTo>
                    <a:pt x="34" y="1141"/>
                  </a:lnTo>
                  <a:lnTo>
                    <a:pt x="40" y="1139"/>
                  </a:lnTo>
                  <a:lnTo>
                    <a:pt x="46" y="1136"/>
                  </a:lnTo>
                  <a:lnTo>
                    <a:pt x="52" y="1135"/>
                  </a:lnTo>
                  <a:lnTo>
                    <a:pt x="59" y="1133"/>
                  </a:lnTo>
                  <a:lnTo>
                    <a:pt x="66" y="1133"/>
                  </a:lnTo>
                  <a:lnTo>
                    <a:pt x="287" y="1133"/>
                  </a:lnTo>
                  <a:lnTo>
                    <a:pt x="291" y="1113"/>
                  </a:lnTo>
                  <a:lnTo>
                    <a:pt x="295" y="1094"/>
                  </a:lnTo>
                  <a:lnTo>
                    <a:pt x="299" y="1075"/>
                  </a:lnTo>
                  <a:lnTo>
                    <a:pt x="303" y="1056"/>
                  </a:lnTo>
                  <a:lnTo>
                    <a:pt x="308" y="1036"/>
                  </a:lnTo>
                  <a:lnTo>
                    <a:pt x="313" y="1017"/>
                  </a:lnTo>
                  <a:lnTo>
                    <a:pt x="319" y="998"/>
                  </a:lnTo>
                  <a:lnTo>
                    <a:pt x="325" y="980"/>
                  </a:lnTo>
                  <a:lnTo>
                    <a:pt x="331" y="962"/>
                  </a:lnTo>
                  <a:lnTo>
                    <a:pt x="338" y="943"/>
                  </a:lnTo>
                  <a:lnTo>
                    <a:pt x="344" y="925"/>
                  </a:lnTo>
                  <a:lnTo>
                    <a:pt x="352" y="907"/>
                  </a:lnTo>
                  <a:lnTo>
                    <a:pt x="359" y="889"/>
                  </a:lnTo>
                  <a:lnTo>
                    <a:pt x="367" y="871"/>
                  </a:lnTo>
                  <a:lnTo>
                    <a:pt x="375" y="854"/>
                  </a:lnTo>
                  <a:lnTo>
                    <a:pt x="383" y="836"/>
                  </a:lnTo>
                  <a:lnTo>
                    <a:pt x="204" y="706"/>
                  </a:lnTo>
                  <a:lnTo>
                    <a:pt x="199" y="702"/>
                  </a:lnTo>
                  <a:lnTo>
                    <a:pt x="194" y="697"/>
                  </a:lnTo>
                  <a:lnTo>
                    <a:pt x="190" y="692"/>
                  </a:lnTo>
                  <a:lnTo>
                    <a:pt x="187" y="687"/>
                  </a:lnTo>
                  <a:lnTo>
                    <a:pt x="184" y="681"/>
                  </a:lnTo>
                  <a:lnTo>
                    <a:pt x="181" y="676"/>
                  </a:lnTo>
                  <a:lnTo>
                    <a:pt x="179" y="669"/>
                  </a:lnTo>
                  <a:lnTo>
                    <a:pt x="178" y="663"/>
                  </a:lnTo>
                  <a:lnTo>
                    <a:pt x="177" y="657"/>
                  </a:lnTo>
                  <a:lnTo>
                    <a:pt x="177" y="650"/>
                  </a:lnTo>
                  <a:lnTo>
                    <a:pt x="178" y="644"/>
                  </a:lnTo>
                  <a:lnTo>
                    <a:pt x="179" y="638"/>
                  </a:lnTo>
                  <a:lnTo>
                    <a:pt x="181" y="632"/>
                  </a:lnTo>
                  <a:lnTo>
                    <a:pt x="183" y="625"/>
                  </a:lnTo>
                  <a:lnTo>
                    <a:pt x="186" y="620"/>
                  </a:lnTo>
                  <a:lnTo>
                    <a:pt x="189" y="614"/>
                  </a:lnTo>
                  <a:lnTo>
                    <a:pt x="321" y="433"/>
                  </a:lnTo>
                  <a:lnTo>
                    <a:pt x="326" y="428"/>
                  </a:lnTo>
                  <a:lnTo>
                    <a:pt x="330" y="423"/>
                  </a:lnTo>
                  <a:lnTo>
                    <a:pt x="336" y="419"/>
                  </a:lnTo>
                  <a:lnTo>
                    <a:pt x="340" y="415"/>
                  </a:lnTo>
                  <a:lnTo>
                    <a:pt x="346" y="412"/>
                  </a:lnTo>
                  <a:lnTo>
                    <a:pt x="352" y="410"/>
                  </a:lnTo>
                  <a:lnTo>
                    <a:pt x="358" y="408"/>
                  </a:lnTo>
                  <a:lnTo>
                    <a:pt x="365" y="407"/>
                  </a:lnTo>
                  <a:lnTo>
                    <a:pt x="371" y="406"/>
                  </a:lnTo>
                  <a:lnTo>
                    <a:pt x="377" y="406"/>
                  </a:lnTo>
                  <a:lnTo>
                    <a:pt x="383" y="407"/>
                  </a:lnTo>
                  <a:lnTo>
                    <a:pt x="390" y="408"/>
                  </a:lnTo>
                  <a:lnTo>
                    <a:pt x="396" y="410"/>
                  </a:lnTo>
                  <a:lnTo>
                    <a:pt x="402" y="412"/>
                  </a:lnTo>
                  <a:lnTo>
                    <a:pt x="408" y="415"/>
                  </a:lnTo>
                  <a:lnTo>
                    <a:pt x="414" y="419"/>
                  </a:lnTo>
                  <a:lnTo>
                    <a:pt x="593" y="549"/>
                  </a:lnTo>
                  <a:lnTo>
                    <a:pt x="607" y="535"/>
                  </a:lnTo>
                  <a:lnTo>
                    <a:pt x="621" y="522"/>
                  </a:lnTo>
                  <a:lnTo>
                    <a:pt x="636" y="509"/>
                  </a:lnTo>
                  <a:lnTo>
                    <a:pt x="651" y="496"/>
                  </a:lnTo>
                  <a:lnTo>
                    <a:pt x="666" y="484"/>
                  </a:lnTo>
                  <a:lnTo>
                    <a:pt x="681" y="472"/>
                  </a:lnTo>
                  <a:lnTo>
                    <a:pt x="696" y="460"/>
                  </a:lnTo>
                  <a:lnTo>
                    <a:pt x="712" y="448"/>
                  </a:lnTo>
                  <a:lnTo>
                    <a:pt x="728" y="437"/>
                  </a:lnTo>
                  <a:lnTo>
                    <a:pt x="744" y="426"/>
                  </a:lnTo>
                  <a:lnTo>
                    <a:pt x="761" y="415"/>
                  </a:lnTo>
                  <a:lnTo>
                    <a:pt x="777" y="405"/>
                  </a:lnTo>
                  <a:lnTo>
                    <a:pt x="794" y="394"/>
                  </a:lnTo>
                  <a:lnTo>
                    <a:pt x="811" y="384"/>
                  </a:lnTo>
                  <a:lnTo>
                    <a:pt x="828" y="375"/>
                  </a:lnTo>
                  <a:lnTo>
                    <a:pt x="846" y="365"/>
                  </a:lnTo>
                  <a:lnTo>
                    <a:pt x="777" y="155"/>
                  </a:lnTo>
                  <a:lnTo>
                    <a:pt x="775" y="148"/>
                  </a:lnTo>
                  <a:lnTo>
                    <a:pt x="774" y="141"/>
                  </a:lnTo>
                  <a:lnTo>
                    <a:pt x="774" y="135"/>
                  </a:lnTo>
                  <a:lnTo>
                    <a:pt x="774" y="129"/>
                  </a:lnTo>
                  <a:lnTo>
                    <a:pt x="774" y="122"/>
                  </a:lnTo>
                  <a:lnTo>
                    <a:pt x="776" y="116"/>
                  </a:lnTo>
                  <a:lnTo>
                    <a:pt x="778" y="110"/>
                  </a:lnTo>
                  <a:lnTo>
                    <a:pt x="781" y="105"/>
                  </a:lnTo>
                  <a:lnTo>
                    <a:pt x="784" y="99"/>
                  </a:lnTo>
                  <a:lnTo>
                    <a:pt x="788" y="94"/>
                  </a:lnTo>
                  <a:lnTo>
                    <a:pt x="792" y="89"/>
                  </a:lnTo>
                  <a:lnTo>
                    <a:pt x="797" y="85"/>
                  </a:lnTo>
                  <a:lnTo>
                    <a:pt x="802" y="81"/>
                  </a:lnTo>
                  <a:lnTo>
                    <a:pt x="807" y="77"/>
                  </a:lnTo>
                  <a:lnTo>
                    <a:pt x="813" y="74"/>
                  </a:lnTo>
                  <a:lnTo>
                    <a:pt x="819" y="72"/>
                  </a:lnTo>
                  <a:lnTo>
                    <a:pt x="1032" y="2"/>
                  </a:lnTo>
                  <a:lnTo>
                    <a:pt x="1039" y="1"/>
                  </a:lnTo>
                  <a:lnTo>
                    <a:pt x="1045" y="0"/>
                  </a:lnTo>
                  <a:lnTo>
                    <a:pt x="1052" y="0"/>
                  </a:lnTo>
                  <a:close/>
                </a:path>
                <a:path w="2680" h="2622">
                  <a:moveTo>
                    <a:pt x="1349" y="1020"/>
                  </a:moveTo>
                  <a:cubicBezTo>
                    <a:pt x="1287" y="1020"/>
                    <a:pt x="1233" y="1074"/>
                    <a:pt x="1233" y="1136"/>
                  </a:cubicBezTo>
                  <a:lnTo>
                    <a:pt x="1233" y="1136"/>
                  </a:lnTo>
                  <a:cubicBezTo>
                    <a:pt x="1233" y="1161"/>
                    <a:pt x="1242" y="1185"/>
                    <a:pt x="1262" y="1210"/>
                  </a:cubicBezTo>
                  <a:lnTo>
                    <a:pt x="1262" y="1210"/>
                  </a:lnTo>
                  <a:cubicBezTo>
                    <a:pt x="1279" y="1235"/>
                    <a:pt x="1296" y="1260"/>
                    <a:pt x="1300" y="1289"/>
                  </a:cubicBezTo>
                  <a:lnTo>
                    <a:pt x="1300" y="1289"/>
                  </a:lnTo>
                  <a:cubicBezTo>
                    <a:pt x="1300" y="1297"/>
                    <a:pt x="1300" y="1297"/>
                    <a:pt x="1300" y="1297"/>
                  </a:cubicBezTo>
                  <a:lnTo>
                    <a:pt x="1300" y="1297"/>
                  </a:lnTo>
                  <a:cubicBezTo>
                    <a:pt x="1337" y="1297"/>
                    <a:pt x="1337" y="1297"/>
                    <a:pt x="1337" y="1297"/>
                  </a:cubicBezTo>
                  <a:lnTo>
                    <a:pt x="1337" y="1297"/>
                  </a:lnTo>
                  <a:cubicBezTo>
                    <a:pt x="1341" y="1289"/>
                    <a:pt x="1341" y="1289"/>
                    <a:pt x="1341" y="1289"/>
                  </a:cubicBezTo>
                  <a:lnTo>
                    <a:pt x="1341" y="1289"/>
                  </a:lnTo>
                  <a:cubicBezTo>
                    <a:pt x="1341" y="1272"/>
                    <a:pt x="1341" y="1227"/>
                    <a:pt x="1325" y="1194"/>
                  </a:cubicBezTo>
                  <a:lnTo>
                    <a:pt x="1325" y="1194"/>
                  </a:lnTo>
                  <a:cubicBezTo>
                    <a:pt x="1333" y="1194"/>
                    <a:pt x="1341" y="1190"/>
                    <a:pt x="1349" y="1190"/>
                  </a:cubicBezTo>
                  <a:lnTo>
                    <a:pt x="1349" y="1190"/>
                  </a:lnTo>
                  <a:cubicBezTo>
                    <a:pt x="1354" y="1190"/>
                    <a:pt x="1354" y="1190"/>
                    <a:pt x="1354" y="1190"/>
                  </a:cubicBezTo>
                  <a:lnTo>
                    <a:pt x="1354" y="1190"/>
                  </a:lnTo>
                  <a:cubicBezTo>
                    <a:pt x="1362" y="1190"/>
                    <a:pt x="1370" y="1194"/>
                    <a:pt x="1374" y="1194"/>
                  </a:cubicBezTo>
                  <a:lnTo>
                    <a:pt x="1374" y="1194"/>
                  </a:lnTo>
                  <a:cubicBezTo>
                    <a:pt x="1366" y="1219"/>
                    <a:pt x="1362" y="1248"/>
                    <a:pt x="1362" y="1289"/>
                  </a:cubicBezTo>
                  <a:lnTo>
                    <a:pt x="1362" y="1289"/>
                  </a:lnTo>
                  <a:cubicBezTo>
                    <a:pt x="1362" y="1297"/>
                    <a:pt x="1362" y="1297"/>
                    <a:pt x="1362" y="1297"/>
                  </a:cubicBezTo>
                  <a:lnTo>
                    <a:pt x="1362" y="1297"/>
                  </a:lnTo>
                  <a:cubicBezTo>
                    <a:pt x="1399" y="1297"/>
                    <a:pt x="1399" y="1297"/>
                    <a:pt x="1399" y="1297"/>
                  </a:cubicBezTo>
                  <a:lnTo>
                    <a:pt x="1399" y="1297"/>
                  </a:lnTo>
                  <a:cubicBezTo>
                    <a:pt x="1403" y="1289"/>
                    <a:pt x="1403" y="1289"/>
                    <a:pt x="1403" y="1289"/>
                  </a:cubicBezTo>
                  <a:lnTo>
                    <a:pt x="1403" y="1289"/>
                  </a:lnTo>
                  <a:cubicBezTo>
                    <a:pt x="1407" y="1260"/>
                    <a:pt x="1424" y="1235"/>
                    <a:pt x="1440" y="1210"/>
                  </a:cubicBezTo>
                  <a:lnTo>
                    <a:pt x="1440" y="1210"/>
                  </a:lnTo>
                  <a:cubicBezTo>
                    <a:pt x="1457" y="1190"/>
                    <a:pt x="1465" y="1161"/>
                    <a:pt x="1465" y="1136"/>
                  </a:cubicBezTo>
                  <a:lnTo>
                    <a:pt x="1465" y="1136"/>
                  </a:lnTo>
                  <a:cubicBezTo>
                    <a:pt x="1465" y="1074"/>
                    <a:pt x="1416" y="1020"/>
                    <a:pt x="1349" y="1020"/>
                  </a:cubicBezTo>
                </a:path>
                <a:path w="2680" h="2622">
                  <a:moveTo>
                    <a:pt x="1578" y="953"/>
                  </a:moveTo>
                  <a:cubicBezTo>
                    <a:pt x="1495" y="886"/>
                    <a:pt x="1387" y="853"/>
                    <a:pt x="1246" y="886"/>
                  </a:cubicBezTo>
                  <a:lnTo>
                    <a:pt x="1246" y="886"/>
                  </a:lnTo>
                  <a:cubicBezTo>
                    <a:pt x="1146" y="915"/>
                    <a:pt x="1059" y="990"/>
                    <a:pt x="1038" y="1131"/>
                  </a:cubicBezTo>
                  <a:lnTo>
                    <a:pt x="1038" y="1131"/>
                  </a:lnTo>
                  <a:cubicBezTo>
                    <a:pt x="1030" y="1177"/>
                    <a:pt x="1038" y="1202"/>
                    <a:pt x="1038" y="1206"/>
                  </a:cubicBezTo>
                  <a:lnTo>
                    <a:pt x="1038" y="1206"/>
                  </a:lnTo>
                  <a:cubicBezTo>
                    <a:pt x="1047" y="1214"/>
                    <a:pt x="1055" y="1231"/>
                    <a:pt x="1055" y="1243"/>
                  </a:cubicBezTo>
                  <a:lnTo>
                    <a:pt x="1055" y="1243"/>
                  </a:lnTo>
                  <a:cubicBezTo>
                    <a:pt x="1055" y="1247"/>
                    <a:pt x="1051" y="1251"/>
                    <a:pt x="1051" y="1256"/>
                  </a:cubicBezTo>
                  <a:lnTo>
                    <a:pt x="1051" y="1256"/>
                  </a:lnTo>
                  <a:cubicBezTo>
                    <a:pt x="980" y="1355"/>
                    <a:pt x="980" y="1355"/>
                    <a:pt x="980" y="1355"/>
                  </a:cubicBezTo>
                  <a:lnTo>
                    <a:pt x="980" y="1355"/>
                  </a:lnTo>
                  <a:cubicBezTo>
                    <a:pt x="976" y="1363"/>
                    <a:pt x="972" y="1372"/>
                    <a:pt x="976" y="1380"/>
                  </a:cubicBezTo>
                  <a:lnTo>
                    <a:pt x="976" y="1380"/>
                  </a:lnTo>
                  <a:cubicBezTo>
                    <a:pt x="988" y="1401"/>
                    <a:pt x="1022" y="1397"/>
                    <a:pt x="1030" y="1401"/>
                  </a:cubicBezTo>
                  <a:lnTo>
                    <a:pt x="1030" y="1401"/>
                  </a:lnTo>
                  <a:cubicBezTo>
                    <a:pt x="1038" y="1405"/>
                    <a:pt x="1042" y="1417"/>
                    <a:pt x="1038" y="1430"/>
                  </a:cubicBezTo>
                  <a:lnTo>
                    <a:pt x="1038" y="1430"/>
                  </a:lnTo>
                  <a:cubicBezTo>
                    <a:pt x="1034" y="1438"/>
                    <a:pt x="1026" y="1455"/>
                    <a:pt x="1034" y="1459"/>
                  </a:cubicBezTo>
                  <a:lnTo>
                    <a:pt x="1034" y="1459"/>
                  </a:lnTo>
                  <a:cubicBezTo>
                    <a:pt x="1042" y="1463"/>
                    <a:pt x="1051" y="1467"/>
                    <a:pt x="1051" y="1467"/>
                  </a:cubicBezTo>
                  <a:lnTo>
                    <a:pt x="1051" y="1467"/>
                  </a:lnTo>
                  <a:cubicBezTo>
                    <a:pt x="1051" y="1467"/>
                    <a:pt x="1038" y="1471"/>
                    <a:pt x="1038" y="1480"/>
                  </a:cubicBezTo>
                  <a:lnTo>
                    <a:pt x="1038" y="1480"/>
                  </a:lnTo>
                  <a:cubicBezTo>
                    <a:pt x="1034" y="1488"/>
                    <a:pt x="1038" y="1500"/>
                    <a:pt x="1051" y="1505"/>
                  </a:cubicBezTo>
                  <a:lnTo>
                    <a:pt x="1051" y="1505"/>
                  </a:lnTo>
                  <a:cubicBezTo>
                    <a:pt x="1051" y="1505"/>
                    <a:pt x="1063" y="1534"/>
                    <a:pt x="1059" y="1563"/>
                  </a:cubicBezTo>
                  <a:lnTo>
                    <a:pt x="1059" y="1563"/>
                  </a:lnTo>
                  <a:cubicBezTo>
                    <a:pt x="1055" y="1588"/>
                    <a:pt x="1047" y="1613"/>
                    <a:pt x="1067" y="1629"/>
                  </a:cubicBezTo>
                  <a:lnTo>
                    <a:pt x="1067" y="1629"/>
                  </a:lnTo>
                  <a:cubicBezTo>
                    <a:pt x="1088" y="1646"/>
                    <a:pt x="1171" y="1633"/>
                    <a:pt x="1221" y="1617"/>
                  </a:cubicBezTo>
                  <a:lnTo>
                    <a:pt x="1221" y="1617"/>
                  </a:lnTo>
                  <a:cubicBezTo>
                    <a:pt x="1221" y="1617"/>
                    <a:pt x="1238" y="1646"/>
                    <a:pt x="1254" y="1720"/>
                  </a:cubicBezTo>
                  <a:lnTo>
                    <a:pt x="1254" y="1720"/>
                  </a:lnTo>
                  <a:cubicBezTo>
                    <a:pt x="1603" y="1613"/>
                    <a:pt x="1603" y="1613"/>
                    <a:pt x="1603" y="1613"/>
                  </a:cubicBezTo>
                  <a:lnTo>
                    <a:pt x="1603" y="1613"/>
                  </a:lnTo>
                  <a:cubicBezTo>
                    <a:pt x="1582" y="1559"/>
                    <a:pt x="1574" y="1530"/>
                    <a:pt x="1574" y="1513"/>
                  </a:cubicBezTo>
                  <a:lnTo>
                    <a:pt x="1574" y="1513"/>
                  </a:lnTo>
                  <a:cubicBezTo>
                    <a:pt x="1566" y="1467"/>
                    <a:pt x="1636" y="1384"/>
                    <a:pt x="1661" y="1293"/>
                  </a:cubicBezTo>
                  <a:lnTo>
                    <a:pt x="1661" y="1293"/>
                  </a:lnTo>
                  <a:cubicBezTo>
                    <a:pt x="1690" y="1189"/>
                    <a:pt x="1699" y="1052"/>
                    <a:pt x="1578" y="953"/>
                  </a:cubicBezTo>
                  <a:moveTo>
                    <a:pt x="1462" y="1227"/>
                  </a:moveTo>
                  <a:cubicBezTo>
                    <a:pt x="1437" y="1260"/>
                    <a:pt x="1429" y="1285"/>
                    <a:pt x="1429" y="1310"/>
                  </a:cubicBezTo>
                  <a:lnTo>
                    <a:pt x="1429" y="1310"/>
                  </a:lnTo>
                  <a:cubicBezTo>
                    <a:pt x="1429" y="1384"/>
                    <a:pt x="1429" y="1384"/>
                    <a:pt x="1429" y="1384"/>
                  </a:cubicBezTo>
                  <a:lnTo>
                    <a:pt x="1429" y="1384"/>
                  </a:lnTo>
                  <a:cubicBezTo>
                    <a:pt x="1429" y="1405"/>
                    <a:pt x="1416" y="1417"/>
                    <a:pt x="1404" y="1417"/>
                  </a:cubicBezTo>
                  <a:lnTo>
                    <a:pt x="1404" y="1417"/>
                  </a:lnTo>
                  <a:cubicBezTo>
                    <a:pt x="1375" y="1417"/>
                    <a:pt x="1375" y="1417"/>
                    <a:pt x="1375" y="1417"/>
                  </a:cubicBezTo>
                  <a:lnTo>
                    <a:pt x="1375" y="1417"/>
                  </a:lnTo>
                  <a:cubicBezTo>
                    <a:pt x="1371" y="1417"/>
                    <a:pt x="1371" y="1417"/>
                    <a:pt x="1371" y="1417"/>
                  </a:cubicBezTo>
                  <a:lnTo>
                    <a:pt x="1371" y="1417"/>
                  </a:lnTo>
                  <a:cubicBezTo>
                    <a:pt x="1366" y="1426"/>
                    <a:pt x="1358" y="1430"/>
                    <a:pt x="1350" y="1430"/>
                  </a:cubicBezTo>
                  <a:lnTo>
                    <a:pt x="1350" y="1430"/>
                  </a:lnTo>
                  <a:cubicBezTo>
                    <a:pt x="1342" y="1430"/>
                    <a:pt x="1337" y="1426"/>
                    <a:pt x="1333" y="1417"/>
                  </a:cubicBezTo>
                  <a:lnTo>
                    <a:pt x="1333" y="1417"/>
                  </a:lnTo>
                  <a:cubicBezTo>
                    <a:pt x="1329" y="1417"/>
                    <a:pt x="1329" y="1417"/>
                    <a:pt x="1329" y="1417"/>
                  </a:cubicBezTo>
                  <a:lnTo>
                    <a:pt x="1329" y="1417"/>
                  </a:lnTo>
                  <a:cubicBezTo>
                    <a:pt x="1300" y="1417"/>
                    <a:pt x="1300" y="1417"/>
                    <a:pt x="1300" y="1417"/>
                  </a:cubicBezTo>
                  <a:lnTo>
                    <a:pt x="1300" y="1417"/>
                  </a:lnTo>
                  <a:cubicBezTo>
                    <a:pt x="1287" y="1417"/>
                    <a:pt x="1275" y="1405"/>
                    <a:pt x="1275" y="1388"/>
                  </a:cubicBezTo>
                  <a:lnTo>
                    <a:pt x="1275" y="1388"/>
                  </a:lnTo>
                  <a:cubicBezTo>
                    <a:pt x="1275" y="1310"/>
                    <a:pt x="1275" y="1310"/>
                    <a:pt x="1275" y="1310"/>
                  </a:cubicBezTo>
                  <a:lnTo>
                    <a:pt x="1275" y="1310"/>
                  </a:lnTo>
                  <a:cubicBezTo>
                    <a:pt x="1275" y="1285"/>
                    <a:pt x="1263" y="1260"/>
                    <a:pt x="1242" y="1227"/>
                  </a:cubicBezTo>
                  <a:lnTo>
                    <a:pt x="1242" y="1227"/>
                  </a:lnTo>
                  <a:cubicBezTo>
                    <a:pt x="1217" y="1197"/>
                    <a:pt x="1209" y="1168"/>
                    <a:pt x="1209" y="1135"/>
                  </a:cubicBezTo>
                  <a:lnTo>
                    <a:pt x="1209" y="1135"/>
                  </a:lnTo>
                  <a:cubicBezTo>
                    <a:pt x="1209" y="1056"/>
                    <a:pt x="1271" y="994"/>
                    <a:pt x="1350" y="994"/>
                  </a:cubicBezTo>
                  <a:lnTo>
                    <a:pt x="1350" y="994"/>
                  </a:lnTo>
                  <a:cubicBezTo>
                    <a:pt x="1429" y="994"/>
                    <a:pt x="1495" y="1056"/>
                    <a:pt x="1495" y="1135"/>
                  </a:cubicBezTo>
                  <a:lnTo>
                    <a:pt x="1495" y="1135"/>
                  </a:lnTo>
                  <a:cubicBezTo>
                    <a:pt x="1495" y="1168"/>
                    <a:pt x="1483" y="1197"/>
                    <a:pt x="1462" y="1227"/>
                  </a:cubicBezTo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1" name="path"/>
            <p:cNvSpPr/>
            <p:nvPr/>
          </p:nvSpPr>
          <p:spPr>
            <a:xfrm>
              <a:off x="518839" y="2137822"/>
              <a:ext cx="3418645" cy="759909"/>
            </a:xfrm>
            <a:custGeom>
              <a:rect l="0" t="0" r="0" b="0"/>
              <a:pathLst>
                <a:path w="5383" h="1196">
                  <a:moveTo>
                    <a:pt x="668" y="514"/>
                  </a:moveTo>
                  <a:cubicBezTo>
                    <a:pt x="614" y="514"/>
                    <a:pt x="614" y="514"/>
                    <a:pt x="614" y="514"/>
                  </a:cubicBezTo>
                  <a:lnTo>
                    <a:pt x="614" y="514"/>
                  </a:lnTo>
                  <a:cubicBezTo>
                    <a:pt x="606" y="476"/>
                    <a:pt x="593" y="443"/>
                    <a:pt x="573" y="414"/>
                  </a:cubicBezTo>
                  <a:lnTo>
                    <a:pt x="573" y="414"/>
                  </a:lnTo>
                  <a:cubicBezTo>
                    <a:pt x="610" y="377"/>
                    <a:pt x="610" y="377"/>
                    <a:pt x="610" y="377"/>
                  </a:cubicBezTo>
                  <a:lnTo>
                    <a:pt x="610" y="377"/>
                  </a:lnTo>
                  <a:cubicBezTo>
                    <a:pt x="618" y="368"/>
                    <a:pt x="622" y="352"/>
                    <a:pt x="614" y="348"/>
                  </a:cubicBezTo>
                  <a:lnTo>
                    <a:pt x="614" y="348"/>
                  </a:lnTo>
                  <a:cubicBezTo>
                    <a:pt x="564" y="298"/>
                    <a:pt x="564" y="298"/>
                    <a:pt x="564" y="298"/>
                  </a:cubicBezTo>
                  <a:lnTo>
                    <a:pt x="564" y="298"/>
                  </a:lnTo>
                  <a:cubicBezTo>
                    <a:pt x="560" y="290"/>
                    <a:pt x="544" y="294"/>
                    <a:pt x="535" y="302"/>
                  </a:cubicBezTo>
                  <a:lnTo>
                    <a:pt x="535" y="302"/>
                  </a:lnTo>
                  <a:cubicBezTo>
                    <a:pt x="498" y="339"/>
                    <a:pt x="498" y="339"/>
                    <a:pt x="498" y="339"/>
                  </a:cubicBezTo>
                  <a:lnTo>
                    <a:pt x="498" y="339"/>
                  </a:lnTo>
                  <a:cubicBezTo>
                    <a:pt x="469" y="319"/>
                    <a:pt x="436" y="306"/>
                    <a:pt x="398" y="298"/>
                  </a:cubicBezTo>
                  <a:lnTo>
                    <a:pt x="398" y="298"/>
                  </a:lnTo>
                  <a:cubicBezTo>
                    <a:pt x="398" y="244"/>
                    <a:pt x="398" y="244"/>
                    <a:pt x="398" y="244"/>
                  </a:cubicBezTo>
                  <a:lnTo>
                    <a:pt x="398" y="244"/>
                  </a:lnTo>
                  <a:cubicBezTo>
                    <a:pt x="398" y="231"/>
                    <a:pt x="390" y="219"/>
                    <a:pt x="382" y="219"/>
                  </a:cubicBezTo>
                  <a:lnTo>
                    <a:pt x="382" y="219"/>
                  </a:lnTo>
                  <a:cubicBezTo>
                    <a:pt x="311" y="219"/>
                    <a:pt x="311" y="219"/>
                    <a:pt x="311" y="219"/>
                  </a:cubicBezTo>
                  <a:lnTo>
                    <a:pt x="311" y="219"/>
                  </a:lnTo>
                  <a:cubicBezTo>
                    <a:pt x="303" y="219"/>
                    <a:pt x="294" y="231"/>
                    <a:pt x="294" y="244"/>
                  </a:cubicBezTo>
                  <a:lnTo>
                    <a:pt x="294" y="244"/>
                  </a:lnTo>
                  <a:cubicBezTo>
                    <a:pt x="294" y="298"/>
                    <a:pt x="294" y="298"/>
                    <a:pt x="294" y="298"/>
                  </a:cubicBezTo>
                  <a:lnTo>
                    <a:pt x="294" y="298"/>
                  </a:lnTo>
                  <a:cubicBezTo>
                    <a:pt x="257" y="306"/>
                    <a:pt x="224" y="319"/>
                    <a:pt x="191" y="339"/>
                  </a:cubicBezTo>
                  <a:lnTo>
                    <a:pt x="191" y="339"/>
                  </a:lnTo>
                  <a:cubicBezTo>
                    <a:pt x="153" y="302"/>
                    <a:pt x="153" y="302"/>
                    <a:pt x="153" y="302"/>
                  </a:cubicBezTo>
                  <a:lnTo>
                    <a:pt x="153" y="302"/>
                  </a:lnTo>
                  <a:cubicBezTo>
                    <a:pt x="145" y="294"/>
                    <a:pt x="132" y="290"/>
                    <a:pt x="124" y="298"/>
                  </a:cubicBezTo>
                  <a:lnTo>
                    <a:pt x="124" y="298"/>
                  </a:lnTo>
                  <a:cubicBezTo>
                    <a:pt x="74" y="348"/>
                    <a:pt x="74" y="348"/>
                    <a:pt x="74" y="348"/>
                  </a:cubicBezTo>
                  <a:lnTo>
                    <a:pt x="74" y="348"/>
                  </a:lnTo>
                  <a:cubicBezTo>
                    <a:pt x="70" y="352"/>
                    <a:pt x="70" y="368"/>
                    <a:pt x="78" y="377"/>
                  </a:cubicBezTo>
                  <a:lnTo>
                    <a:pt x="78" y="377"/>
                  </a:lnTo>
                  <a:cubicBezTo>
                    <a:pt x="120" y="414"/>
                    <a:pt x="120" y="414"/>
                    <a:pt x="120" y="414"/>
                  </a:cubicBezTo>
                  <a:lnTo>
                    <a:pt x="120" y="414"/>
                  </a:lnTo>
                  <a:cubicBezTo>
                    <a:pt x="99" y="443"/>
                    <a:pt x="83" y="476"/>
                    <a:pt x="78" y="514"/>
                  </a:cubicBezTo>
                  <a:lnTo>
                    <a:pt x="78" y="514"/>
                  </a:lnTo>
                  <a:cubicBezTo>
                    <a:pt x="24" y="514"/>
                    <a:pt x="24" y="514"/>
                    <a:pt x="24" y="514"/>
                  </a:cubicBezTo>
                  <a:lnTo>
                    <a:pt x="24" y="514"/>
                  </a:lnTo>
                  <a:cubicBezTo>
                    <a:pt x="8" y="514"/>
                    <a:pt x="0" y="522"/>
                    <a:pt x="0" y="530"/>
                  </a:cubicBezTo>
                  <a:lnTo>
                    <a:pt x="0" y="530"/>
                  </a:lnTo>
                  <a:cubicBezTo>
                    <a:pt x="0" y="601"/>
                    <a:pt x="0" y="601"/>
                    <a:pt x="0" y="601"/>
                  </a:cubicBezTo>
                  <a:lnTo>
                    <a:pt x="0" y="601"/>
                  </a:lnTo>
                  <a:cubicBezTo>
                    <a:pt x="0" y="609"/>
                    <a:pt x="8" y="618"/>
                    <a:pt x="24" y="618"/>
                  </a:cubicBezTo>
                  <a:lnTo>
                    <a:pt x="24" y="618"/>
                  </a:lnTo>
                  <a:cubicBezTo>
                    <a:pt x="78" y="618"/>
                    <a:pt x="78" y="618"/>
                    <a:pt x="78" y="618"/>
                  </a:cubicBezTo>
                  <a:lnTo>
                    <a:pt x="78" y="618"/>
                  </a:lnTo>
                  <a:cubicBezTo>
                    <a:pt x="83" y="655"/>
                    <a:pt x="99" y="688"/>
                    <a:pt x="120" y="717"/>
                  </a:cubicBezTo>
                  <a:lnTo>
                    <a:pt x="120" y="717"/>
                  </a:lnTo>
                  <a:cubicBezTo>
                    <a:pt x="78" y="759"/>
                    <a:pt x="78" y="759"/>
                    <a:pt x="78" y="759"/>
                  </a:cubicBezTo>
                  <a:lnTo>
                    <a:pt x="78" y="759"/>
                  </a:lnTo>
                  <a:cubicBezTo>
                    <a:pt x="70" y="767"/>
                    <a:pt x="70" y="780"/>
                    <a:pt x="74" y="788"/>
                  </a:cubicBezTo>
                  <a:lnTo>
                    <a:pt x="74" y="788"/>
                  </a:lnTo>
                  <a:cubicBezTo>
                    <a:pt x="124" y="834"/>
                    <a:pt x="124" y="834"/>
                    <a:pt x="124" y="834"/>
                  </a:cubicBezTo>
                  <a:lnTo>
                    <a:pt x="124" y="834"/>
                  </a:lnTo>
                  <a:cubicBezTo>
                    <a:pt x="132" y="842"/>
                    <a:pt x="145" y="842"/>
                    <a:pt x="153" y="829"/>
                  </a:cubicBezTo>
                  <a:lnTo>
                    <a:pt x="153" y="829"/>
                  </a:lnTo>
                  <a:cubicBezTo>
                    <a:pt x="191" y="792"/>
                    <a:pt x="191" y="792"/>
                    <a:pt x="191" y="792"/>
                  </a:cubicBezTo>
                  <a:lnTo>
                    <a:pt x="191" y="792"/>
                  </a:lnTo>
                  <a:cubicBezTo>
                    <a:pt x="224" y="813"/>
                    <a:pt x="257" y="829"/>
                    <a:pt x="294" y="834"/>
                  </a:cubicBezTo>
                  <a:lnTo>
                    <a:pt x="294" y="834"/>
                  </a:lnTo>
                  <a:cubicBezTo>
                    <a:pt x="294" y="888"/>
                    <a:pt x="294" y="888"/>
                    <a:pt x="294" y="888"/>
                  </a:cubicBezTo>
                  <a:lnTo>
                    <a:pt x="294" y="888"/>
                  </a:lnTo>
                  <a:cubicBezTo>
                    <a:pt x="294" y="900"/>
                    <a:pt x="303" y="913"/>
                    <a:pt x="311" y="913"/>
                  </a:cubicBezTo>
                  <a:lnTo>
                    <a:pt x="311" y="913"/>
                  </a:lnTo>
                  <a:cubicBezTo>
                    <a:pt x="382" y="913"/>
                    <a:pt x="382" y="913"/>
                    <a:pt x="382" y="913"/>
                  </a:cubicBezTo>
                  <a:lnTo>
                    <a:pt x="382" y="913"/>
                  </a:lnTo>
                  <a:cubicBezTo>
                    <a:pt x="390" y="913"/>
                    <a:pt x="398" y="900"/>
                    <a:pt x="398" y="888"/>
                  </a:cubicBezTo>
                  <a:lnTo>
                    <a:pt x="398" y="888"/>
                  </a:lnTo>
                  <a:cubicBezTo>
                    <a:pt x="398" y="834"/>
                    <a:pt x="398" y="834"/>
                    <a:pt x="398" y="834"/>
                  </a:cubicBezTo>
                  <a:lnTo>
                    <a:pt x="398" y="834"/>
                  </a:lnTo>
                  <a:cubicBezTo>
                    <a:pt x="436" y="829"/>
                    <a:pt x="469" y="813"/>
                    <a:pt x="498" y="792"/>
                  </a:cubicBezTo>
                  <a:lnTo>
                    <a:pt x="498" y="792"/>
                  </a:lnTo>
                  <a:cubicBezTo>
                    <a:pt x="535" y="829"/>
                    <a:pt x="535" y="829"/>
                    <a:pt x="535" y="829"/>
                  </a:cubicBezTo>
                  <a:lnTo>
                    <a:pt x="535" y="829"/>
                  </a:lnTo>
                  <a:cubicBezTo>
                    <a:pt x="544" y="842"/>
                    <a:pt x="560" y="842"/>
                    <a:pt x="564" y="834"/>
                  </a:cubicBezTo>
                  <a:lnTo>
                    <a:pt x="564" y="834"/>
                  </a:lnTo>
                  <a:cubicBezTo>
                    <a:pt x="614" y="788"/>
                    <a:pt x="614" y="788"/>
                    <a:pt x="614" y="788"/>
                  </a:cubicBezTo>
                  <a:lnTo>
                    <a:pt x="614" y="788"/>
                  </a:lnTo>
                  <a:cubicBezTo>
                    <a:pt x="622" y="780"/>
                    <a:pt x="618" y="767"/>
                    <a:pt x="610" y="759"/>
                  </a:cubicBezTo>
                  <a:lnTo>
                    <a:pt x="610" y="759"/>
                  </a:lnTo>
                  <a:cubicBezTo>
                    <a:pt x="573" y="717"/>
                    <a:pt x="573" y="717"/>
                    <a:pt x="573" y="717"/>
                  </a:cubicBezTo>
                  <a:lnTo>
                    <a:pt x="573" y="717"/>
                  </a:lnTo>
                  <a:cubicBezTo>
                    <a:pt x="593" y="688"/>
                    <a:pt x="606" y="655"/>
                    <a:pt x="614" y="618"/>
                  </a:cubicBezTo>
                  <a:lnTo>
                    <a:pt x="614" y="618"/>
                  </a:lnTo>
                  <a:cubicBezTo>
                    <a:pt x="668" y="618"/>
                    <a:pt x="668" y="618"/>
                    <a:pt x="668" y="618"/>
                  </a:cubicBezTo>
                  <a:lnTo>
                    <a:pt x="668" y="618"/>
                  </a:lnTo>
                  <a:cubicBezTo>
                    <a:pt x="681" y="618"/>
                    <a:pt x="693" y="609"/>
                    <a:pt x="693" y="601"/>
                  </a:cubicBezTo>
                  <a:lnTo>
                    <a:pt x="693" y="601"/>
                  </a:lnTo>
                  <a:cubicBezTo>
                    <a:pt x="693" y="530"/>
                    <a:pt x="693" y="530"/>
                    <a:pt x="693" y="530"/>
                  </a:cubicBezTo>
                  <a:lnTo>
                    <a:pt x="693" y="530"/>
                  </a:lnTo>
                  <a:cubicBezTo>
                    <a:pt x="693" y="522"/>
                    <a:pt x="681" y="514"/>
                    <a:pt x="668" y="514"/>
                  </a:cubicBezTo>
                  <a:moveTo>
                    <a:pt x="344" y="692"/>
                  </a:moveTo>
                  <a:cubicBezTo>
                    <a:pt x="274" y="692"/>
                    <a:pt x="215" y="638"/>
                    <a:pt x="215" y="568"/>
                  </a:cubicBezTo>
                  <a:lnTo>
                    <a:pt x="215" y="568"/>
                  </a:lnTo>
                  <a:cubicBezTo>
                    <a:pt x="215" y="497"/>
                    <a:pt x="274" y="439"/>
                    <a:pt x="344" y="439"/>
                  </a:cubicBezTo>
                  <a:lnTo>
                    <a:pt x="344" y="439"/>
                  </a:lnTo>
                  <a:cubicBezTo>
                    <a:pt x="415" y="439"/>
                    <a:pt x="473" y="497"/>
                    <a:pt x="473" y="568"/>
                  </a:cubicBezTo>
                  <a:lnTo>
                    <a:pt x="473" y="568"/>
                  </a:lnTo>
                  <a:cubicBezTo>
                    <a:pt x="473" y="638"/>
                    <a:pt x="415" y="692"/>
                    <a:pt x="344" y="692"/>
                  </a:cubicBezTo>
                </a:path>
                <a:path w="5383" h="1196">
                  <a:moveTo>
                    <a:pt x="1033" y="211"/>
                  </a:moveTo>
                  <a:cubicBezTo>
                    <a:pt x="996" y="211"/>
                    <a:pt x="996" y="211"/>
                    <a:pt x="996" y="211"/>
                  </a:cubicBezTo>
                  <a:lnTo>
                    <a:pt x="996" y="211"/>
                  </a:lnTo>
                  <a:cubicBezTo>
                    <a:pt x="987" y="182"/>
                    <a:pt x="979" y="157"/>
                    <a:pt x="962" y="137"/>
                  </a:cubicBezTo>
                  <a:lnTo>
                    <a:pt x="962" y="137"/>
                  </a:lnTo>
                  <a:cubicBezTo>
                    <a:pt x="992" y="112"/>
                    <a:pt x="992" y="112"/>
                    <a:pt x="992" y="112"/>
                  </a:cubicBezTo>
                  <a:lnTo>
                    <a:pt x="992" y="112"/>
                  </a:lnTo>
                  <a:cubicBezTo>
                    <a:pt x="1000" y="103"/>
                    <a:pt x="1000" y="95"/>
                    <a:pt x="996" y="91"/>
                  </a:cubicBezTo>
                  <a:lnTo>
                    <a:pt x="996" y="91"/>
                  </a:lnTo>
                  <a:cubicBezTo>
                    <a:pt x="958" y="54"/>
                    <a:pt x="958" y="54"/>
                    <a:pt x="958" y="54"/>
                  </a:cubicBezTo>
                  <a:lnTo>
                    <a:pt x="958" y="54"/>
                  </a:lnTo>
                  <a:cubicBezTo>
                    <a:pt x="954" y="49"/>
                    <a:pt x="946" y="49"/>
                    <a:pt x="937" y="58"/>
                  </a:cubicBezTo>
                  <a:lnTo>
                    <a:pt x="937" y="58"/>
                  </a:lnTo>
                  <a:cubicBezTo>
                    <a:pt x="908" y="83"/>
                    <a:pt x="908" y="83"/>
                    <a:pt x="908" y="83"/>
                  </a:cubicBezTo>
                  <a:lnTo>
                    <a:pt x="908" y="83"/>
                  </a:lnTo>
                  <a:cubicBezTo>
                    <a:pt x="887" y="70"/>
                    <a:pt x="862" y="58"/>
                    <a:pt x="837" y="54"/>
                  </a:cubicBezTo>
                  <a:lnTo>
                    <a:pt x="837" y="54"/>
                  </a:lnTo>
                  <a:cubicBezTo>
                    <a:pt x="837" y="16"/>
                    <a:pt x="837" y="16"/>
                    <a:pt x="837" y="16"/>
                  </a:cubicBezTo>
                  <a:lnTo>
                    <a:pt x="837" y="16"/>
                  </a:lnTo>
                  <a:cubicBezTo>
                    <a:pt x="837" y="4"/>
                    <a:pt x="833" y="0"/>
                    <a:pt x="824" y="0"/>
                  </a:cubicBezTo>
                  <a:lnTo>
                    <a:pt x="824" y="0"/>
                  </a:lnTo>
                  <a:cubicBezTo>
                    <a:pt x="774" y="0"/>
                    <a:pt x="774" y="0"/>
                    <a:pt x="774" y="0"/>
                  </a:cubicBezTo>
                  <a:lnTo>
                    <a:pt x="774" y="0"/>
                  </a:lnTo>
                  <a:cubicBezTo>
                    <a:pt x="766" y="0"/>
                    <a:pt x="761" y="4"/>
                    <a:pt x="761" y="16"/>
                  </a:cubicBezTo>
                  <a:lnTo>
                    <a:pt x="761" y="16"/>
                  </a:lnTo>
                  <a:cubicBezTo>
                    <a:pt x="761" y="54"/>
                    <a:pt x="761" y="54"/>
                    <a:pt x="761" y="54"/>
                  </a:cubicBezTo>
                  <a:lnTo>
                    <a:pt x="761" y="54"/>
                  </a:lnTo>
                  <a:cubicBezTo>
                    <a:pt x="732" y="58"/>
                    <a:pt x="707" y="70"/>
                    <a:pt x="686" y="83"/>
                  </a:cubicBezTo>
                  <a:lnTo>
                    <a:pt x="686" y="83"/>
                  </a:lnTo>
                  <a:cubicBezTo>
                    <a:pt x="661" y="58"/>
                    <a:pt x="661" y="58"/>
                    <a:pt x="661" y="58"/>
                  </a:cubicBezTo>
                  <a:lnTo>
                    <a:pt x="661" y="58"/>
                  </a:lnTo>
                  <a:cubicBezTo>
                    <a:pt x="653" y="49"/>
                    <a:pt x="644" y="49"/>
                    <a:pt x="636" y="54"/>
                  </a:cubicBezTo>
                  <a:lnTo>
                    <a:pt x="636" y="54"/>
                  </a:lnTo>
                  <a:cubicBezTo>
                    <a:pt x="602" y="91"/>
                    <a:pt x="602" y="91"/>
                    <a:pt x="602" y="91"/>
                  </a:cubicBezTo>
                  <a:lnTo>
                    <a:pt x="602" y="91"/>
                  </a:lnTo>
                  <a:cubicBezTo>
                    <a:pt x="598" y="95"/>
                    <a:pt x="598" y="103"/>
                    <a:pt x="607" y="112"/>
                  </a:cubicBezTo>
                  <a:lnTo>
                    <a:pt x="607" y="112"/>
                  </a:lnTo>
                  <a:cubicBezTo>
                    <a:pt x="632" y="137"/>
                    <a:pt x="632" y="137"/>
                    <a:pt x="632" y="137"/>
                  </a:cubicBezTo>
                  <a:lnTo>
                    <a:pt x="632" y="137"/>
                  </a:lnTo>
                  <a:cubicBezTo>
                    <a:pt x="619" y="157"/>
                    <a:pt x="607" y="182"/>
                    <a:pt x="602" y="211"/>
                  </a:cubicBezTo>
                  <a:lnTo>
                    <a:pt x="602" y="211"/>
                  </a:lnTo>
                  <a:cubicBezTo>
                    <a:pt x="565" y="211"/>
                    <a:pt x="565" y="211"/>
                    <a:pt x="565" y="211"/>
                  </a:cubicBezTo>
                  <a:lnTo>
                    <a:pt x="565" y="211"/>
                  </a:lnTo>
                  <a:cubicBezTo>
                    <a:pt x="552" y="211"/>
                    <a:pt x="544" y="216"/>
                    <a:pt x="544" y="224"/>
                  </a:cubicBezTo>
                  <a:lnTo>
                    <a:pt x="544" y="224"/>
                  </a:lnTo>
                  <a:cubicBezTo>
                    <a:pt x="544" y="274"/>
                    <a:pt x="544" y="274"/>
                    <a:pt x="544" y="274"/>
                  </a:cubicBezTo>
                  <a:lnTo>
                    <a:pt x="544" y="274"/>
                  </a:lnTo>
                  <a:cubicBezTo>
                    <a:pt x="544" y="282"/>
                    <a:pt x="552" y="286"/>
                    <a:pt x="565" y="286"/>
                  </a:cubicBezTo>
                  <a:lnTo>
                    <a:pt x="565" y="286"/>
                  </a:lnTo>
                  <a:cubicBezTo>
                    <a:pt x="602" y="286"/>
                    <a:pt x="602" y="286"/>
                    <a:pt x="602" y="286"/>
                  </a:cubicBezTo>
                  <a:lnTo>
                    <a:pt x="602" y="286"/>
                  </a:lnTo>
                  <a:cubicBezTo>
                    <a:pt x="607" y="315"/>
                    <a:pt x="619" y="336"/>
                    <a:pt x="632" y="361"/>
                  </a:cubicBezTo>
                  <a:lnTo>
                    <a:pt x="632" y="361"/>
                  </a:lnTo>
                  <a:cubicBezTo>
                    <a:pt x="607" y="386"/>
                    <a:pt x="607" y="386"/>
                    <a:pt x="607" y="386"/>
                  </a:cubicBezTo>
                  <a:lnTo>
                    <a:pt x="607" y="386"/>
                  </a:lnTo>
                  <a:cubicBezTo>
                    <a:pt x="598" y="394"/>
                    <a:pt x="598" y="403"/>
                    <a:pt x="602" y="407"/>
                  </a:cubicBezTo>
                  <a:lnTo>
                    <a:pt x="602" y="407"/>
                  </a:lnTo>
                  <a:cubicBezTo>
                    <a:pt x="636" y="444"/>
                    <a:pt x="636" y="444"/>
                    <a:pt x="636" y="444"/>
                  </a:cubicBezTo>
                  <a:lnTo>
                    <a:pt x="636" y="444"/>
                  </a:lnTo>
                  <a:cubicBezTo>
                    <a:pt x="644" y="448"/>
                    <a:pt x="653" y="448"/>
                    <a:pt x="661" y="440"/>
                  </a:cubicBezTo>
                  <a:lnTo>
                    <a:pt x="661" y="440"/>
                  </a:lnTo>
                  <a:cubicBezTo>
                    <a:pt x="686" y="415"/>
                    <a:pt x="686" y="415"/>
                    <a:pt x="686" y="415"/>
                  </a:cubicBezTo>
                  <a:lnTo>
                    <a:pt x="686" y="415"/>
                  </a:lnTo>
                  <a:cubicBezTo>
                    <a:pt x="707" y="428"/>
                    <a:pt x="732" y="440"/>
                    <a:pt x="761" y="444"/>
                  </a:cubicBezTo>
                  <a:lnTo>
                    <a:pt x="761" y="444"/>
                  </a:lnTo>
                  <a:cubicBezTo>
                    <a:pt x="761" y="482"/>
                    <a:pt x="761" y="482"/>
                    <a:pt x="761" y="482"/>
                  </a:cubicBezTo>
                  <a:lnTo>
                    <a:pt x="761" y="482"/>
                  </a:lnTo>
                  <a:cubicBezTo>
                    <a:pt x="761" y="490"/>
                    <a:pt x="766" y="498"/>
                    <a:pt x="774" y="498"/>
                  </a:cubicBezTo>
                  <a:lnTo>
                    <a:pt x="774" y="498"/>
                  </a:lnTo>
                  <a:cubicBezTo>
                    <a:pt x="824" y="498"/>
                    <a:pt x="824" y="498"/>
                    <a:pt x="824" y="498"/>
                  </a:cubicBezTo>
                  <a:lnTo>
                    <a:pt x="824" y="498"/>
                  </a:lnTo>
                  <a:cubicBezTo>
                    <a:pt x="833" y="498"/>
                    <a:pt x="837" y="490"/>
                    <a:pt x="837" y="482"/>
                  </a:cubicBezTo>
                  <a:lnTo>
                    <a:pt x="837" y="482"/>
                  </a:lnTo>
                  <a:cubicBezTo>
                    <a:pt x="837" y="444"/>
                    <a:pt x="837" y="444"/>
                    <a:pt x="837" y="444"/>
                  </a:cubicBezTo>
                  <a:lnTo>
                    <a:pt x="837" y="444"/>
                  </a:lnTo>
                  <a:cubicBezTo>
                    <a:pt x="862" y="440"/>
                    <a:pt x="887" y="428"/>
                    <a:pt x="908" y="415"/>
                  </a:cubicBezTo>
                  <a:lnTo>
                    <a:pt x="908" y="415"/>
                  </a:lnTo>
                  <a:cubicBezTo>
                    <a:pt x="937" y="440"/>
                    <a:pt x="937" y="440"/>
                    <a:pt x="937" y="440"/>
                  </a:cubicBezTo>
                  <a:lnTo>
                    <a:pt x="937" y="440"/>
                  </a:lnTo>
                  <a:cubicBezTo>
                    <a:pt x="946" y="448"/>
                    <a:pt x="954" y="448"/>
                    <a:pt x="958" y="444"/>
                  </a:cubicBezTo>
                  <a:lnTo>
                    <a:pt x="958" y="444"/>
                  </a:lnTo>
                  <a:cubicBezTo>
                    <a:pt x="996" y="407"/>
                    <a:pt x="996" y="407"/>
                    <a:pt x="996" y="407"/>
                  </a:cubicBezTo>
                  <a:lnTo>
                    <a:pt x="996" y="407"/>
                  </a:lnTo>
                  <a:cubicBezTo>
                    <a:pt x="1000" y="403"/>
                    <a:pt x="1000" y="394"/>
                    <a:pt x="992" y="386"/>
                  </a:cubicBezTo>
                  <a:lnTo>
                    <a:pt x="992" y="386"/>
                  </a:lnTo>
                  <a:cubicBezTo>
                    <a:pt x="962" y="361"/>
                    <a:pt x="962" y="361"/>
                    <a:pt x="962" y="361"/>
                  </a:cubicBezTo>
                  <a:lnTo>
                    <a:pt x="962" y="361"/>
                  </a:lnTo>
                  <a:cubicBezTo>
                    <a:pt x="979" y="336"/>
                    <a:pt x="987" y="315"/>
                    <a:pt x="996" y="286"/>
                  </a:cubicBezTo>
                  <a:lnTo>
                    <a:pt x="996" y="286"/>
                  </a:lnTo>
                  <a:cubicBezTo>
                    <a:pt x="1033" y="286"/>
                    <a:pt x="1033" y="286"/>
                    <a:pt x="1033" y="286"/>
                  </a:cubicBezTo>
                  <a:lnTo>
                    <a:pt x="1033" y="286"/>
                  </a:lnTo>
                  <a:cubicBezTo>
                    <a:pt x="1042" y="286"/>
                    <a:pt x="1050" y="282"/>
                    <a:pt x="1050" y="274"/>
                  </a:cubicBezTo>
                  <a:lnTo>
                    <a:pt x="1050" y="274"/>
                  </a:lnTo>
                  <a:cubicBezTo>
                    <a:pt x="1050" y="224"/>
                    <a:pt x="1050" y="224"/>
                    <a:pt x="1050" y="224"/>
                  </a:cubicBezTo>
                  <a:lnTo>
                    <a:pt x="1050" y="224"/>
                  </a:lnTo>
                  <a:cubicBezTo>
                    <a:pt x="1050" y="216"/>
                    <a:pt x="1042" y="211"/>
                    <a:pt x="1033" y="211"/>
                  </a:cubicBezTo>
                  <a:moveTo>
                    <a:pt x="799" y="340"/>
                  </a:moveTo>
                  <a:cubicBezTo>
                    <a:pt x="745" y="340"/>
                    <a:pt x="703" y="299"/>
                    <a:pt x="703" y="249"/>
                  </a:cubicBezTo>
                  <a:lnTo>
                    <a:pt x="703" y="249"/>
                  </a:lnTo>
                  <a:cubicBezTo>
                    <a:pt x="703" y="199"/>
                    <a:pt x="745" y="157"/>
                    <a:pt x="799" y="157"/>
                  </a:cubicBezTo>
                  <a:lnTo>
                    <a:pt x="799" y="157"/>
                  </a:lnTo>
                  <a:cubicBezTo>
                    <a:pt x="849" y="157"/>
                    <a:pt x="891" y="199"/>
                    <a:pt x="891" y="249"/>
                  </a:cubicBezTo>
                  <a:lnTo>
                    <a:pt x="891" y="249"/>
                  </a:lnTo>
                  <a:cubicBezTo>
                    <a:pt x="891" y="299"/>
                    <a:pt x="849" y="340"/>
                    <a:pt x="799" y="340"/>
                  </a:cubicBezTo>
                </a:path>
                <a:path w="5383" h="1196">
                  <a:moveTo>
                    <a:pt x="5321" y="416"/>
                  </a:moveTo>
                  <a:cubicBezTo>
                    <a:pt x="5275" y="445"/>
                    <a:pt x="5230" y="445"/>
                    <a:pt x="5213" y="445"/>
                  </a:cubicBezTo>
                  <a:lnTo>
                    <a:pt x="5213" y="445"/>
                  </a:lnTo>
                  <a:cubicBezTo>
                    <a:pt x="5051" y="654"/>
                    <a:pt x="5051" y="654"/>
                    <a:pt x="5051" y="654"/>
                  </a:cubicBezTo>
                  <a:lnTo>
                    <a:pt x="5051" y="654"/>
                  </a:lnTo>
                  <a:cubicBezTo>
                    <a:pt x="5006" y="616"/>
                    <a:pt x="5006" y="616"/>
                    <a:pt x="5006" y="616"/>
                  </a:cubicBezTo>
                  <a:lnTo>
                    <a:pt x="5006" y="616"/>
                  </a:lnTo>
                  <a:cubicBezTo>
                    <a:pt x="5184" y="424"/>
                    <a:pt x="5184" y="424"/>
                    <a:pt x="5184" y="424"/>
                  </a:cubicBezTo>
                  <a:lnTo>
                    <a:pt x="5184" y="424"/>
                  </a:lnTo>
                  <a:cubicBezTo>
                    <a:pt x="5180" y="408"/>
                    <a:pt x="5172" y="362"/>
                    <a:pt x="5192" y="308"/>
                  </a:cubicBezTo>
                  <a:lnTo>
                    <a:pt x="5192" y="308"/>
                  </a:lnTo>
                  <a:cubicBezTo>
                    <a:pt x="5221" y="245"/>
                    <a:pt x="5296" y="229"/>
                    <a:pt x="5296" y="229"/>
                  </a:cubicBezTo>
                  <a:lnTo>
                    <a:pt x="5296" y="229"/>
                  </a:lnTo>
                  <a:cubicBezTo>
                    <a:pt x="5284" y="320"/>
                    <a:pt x="5284" y="320"/>
                    <a:pt x="5284" y="320"/>
                  </a:cubicBezTo>
                  <a:lnTo>
                    <a:pt x="5284" y="320"/>
                  </a:lnTo>
                  <a:cubicBezTo>
                    <a:pt x="5288" y="316"/>
                    <a:pt x="5292" y="316"/>
                    <a:pt x="5296" y="320"/>
                  </a:cubicBezTo>
                  <a:lnTo>
                    <a:pt x="5296" y="320"/>
                  </a:lnTo>
                  <a:cubicBezTo>
                    <a:pt x="5296" y="320"/>
                    <a:pt x="5296" y="324"/>
                    <a:pt x="5296" y="329"/>
                  </a:cubicBezTo>
                  <a:lnTo>
                    <a:pt x="5296" y="329"/>
                  </a:lnTo>
                  <a:cubicBezTo>
                    <a:pt x="5383" y="299"/>
                    <a:pt x="5383" y="299"/>
                    <a:pt x="5383" y="299"/>
                  </a:cubicBezTo>
                  <a:lnTo>
                    <a:pt x="5383" y="299"/>
                  </a:lnTo>
                  <a:cubicBezTo>
                    <a:pt x="5383" y="299"/>
                    <a:pt x="5379" y="379"/>
                    <a:pt x="5321" y="416"/>
                  </a:cubicBezTo>
                </a:path>
                <a:path w="5383" h="1196">
                  <a:moveTo>
                    <a:pt x="4793" y="520"/>
                  </a:moveTo>
                  <a:cubicBezTo>
                    <a:pt x="4868" y="520"/>
                    <a:pt x="4939" y="545"/>
                    <a:pt x="5001" y="587"/>
                  </a:cubicBezTo>
                  <a:lnTo>
                    <a:pt x="5001" y="587"/>
                  </a:lnTo>
                  <a:cubicBezTo>
                    <a:pt x="4918" y="686"/>
                    <a:pt x="4918" y="686"/>
                    <a:pt x="4918" y="686"/>
                  </a:cubicBezTo>
                  <a:lnTo>
                    <a:pt x="4918" y="686"/>
                  </a:lnTo>
                  <a:cubicBezTo>
                    <a:pt x="4889" y="669"/>
                    <a:pt x="4856" y="661"/>
                    <a:pt x="4822" y="661"/>
                  </a:cubicBezTo>
                  <a:lnTo>
                    <a:pt x="4822" y="661"/>
                  </a:lnTo>
                  <a:cubicBezTo>
                    <a:pt x="4719" y="661"/>
                    <a:pt x="4644" y="744"/>
                    <a:pt x="4656" y="852"/>
                  </a:cubicBezTo>
                  <a:lnTo>
                    <a:pt x="4656" y="852"/>
                  </a:lnTo>
                  <a:cubicBezTo>
                    <a:pt x="4669" y="956"/>
                    <a:pt x="4764" y="1039"/>
                    <a:pt x="4872" y="1039"/>
                  </a:cubicBezTo>
                  <a:lnTo>
                    <a:pt x="4872" y="1039"/>
                  </a:lnTo>
                  <a:cubicBezTo>
                    <a:pt x="4976" y="1039"/>
                    <a:pt x="5047" y="956"/>
                    <a:pt x="5034" y="852"/>
                  </a:cubicBezTo>
                  <a:lnTo>
                    <a:pt x="5034" y="852"/>
                  </a:lnTo>
                  <a:cubicBezTo>
                    <a:pt x="5030" y="815"/>
                    <a:pt x="5014" y="781"/>
                    <a:pt x="4993" y="752"/>
                  </a:cubicBezTo>
                  <a:lnTo>
                    <a:pt x="4993" y="752"/>
                  </a:lnTo>
                  <a:cubicBezTo>
                    <a:pt x="5076" y="653"/>
                    <a:pt x="5076" y="653"/>
                    <a:pt x="5076" y="653"/>
                  </a:cubicBezTo>
                  <a:lnTo>
                    <a:pt x="5076" y="653"/>
                  </a:lnTo>
                  <a:cubicBezTo>
                    <a:pt x="5130" y="711"/>
                    <a:pt x="5163" y="781"/>
                    <a:pt x="5176" y="860"/>
                  </a:cubicBezTo>
                  <a:lnTo>
                    <a:pt x="5176" y="860"/>
                  </a:lnTo>
                  <a:cubicBezTo>
                    <a:pt x="5200" y="1047"/>
                    <a:pt x="5068" y="1196"/>
                    <a:pt x="4881" y="1196"/>
                  </a:cubicBezTo>
                  <a:lnTo>
                    <a:pt x="4881" y="1196"/>
                  </a:lnTo>
                  <a:cubicBezTo>
                    <a:pt x="4694" y="1196"/>
                    <a:pt x="4523" y="1047"/>
                    <a:pt x="4498" y="860"/>
                  </a:cubicBezTo>
                  <a:lnTo>
                    <a:pt x="4498" y="860"/>
                  </a:lnTo>
                  <a:cubicBezTo>
                    <a:pt x="4473" y="674"/>
                    <a:pt x="4602" y="520"/>
                    <a:pt x="4793" y="520"/>
                  </a:cubicBezTo>
                </a:path>
                <a:path w="5383" h="1196">
                  <a:moveTo>
                    <a:pt x="4867" y="989"/>
                  </a:moveTo>
                  <a:cubicBezTo>
                    <a:pt x="4789" y="989"/>
                    <a:pt x="4714" y="927"/>
                    <a:pt x="4706" y="848"/>
                  </a:cubicBezTo>
                  <a:lnTo>
                    <a:pt x="4706" y="848"/>
                  </a:lnTo>
                  <a:cubicBezTo>
                    <a:pt x="4693" y="769"/>
                    <a:pt x="4751" y="703"/>
                    <a:pt x="4830" y="703"/>
                  </a:cubicBezTo>
                  <a:lnTo>
                    <a:pt x="4830" y="703"/>
                  </a:lnTo>
                  <a:cubicBezTo>
                    <a:pt x="4851" y="703"/>
                    <a:pt x="4876" y="711"/>
                    <a:pt x="4897" y="719"/>
                  </a:cubicBezTo>
                  <a:lnTo>
                    <a:pt x="4897" y="719"/>
                  </a:lnTo>
                  <a:cubicBezTo>
                    <a:pt x="4892" y="728"/>
                    <a:pt x="4892" y="740"/>
                    <a:pt x="4897" y="748"/>
                  </a:cubicBezTo>
                  <a:lnTo>
                    <a:pt x="4897" y="748"/>
                  </a:lnTo>
                  <a:cubicBezTo>
                    <a:pt x="4843" y="827"/>
                    <a:pt x="4843" y="827"/>
                    <a:pt x="4843" y="827"/>
                  </a:cubicBezTo>
                  <a:lnTo>
                    <a:pt x="4843" y="827"/>
                  </a:lnTo>
                  <a:cubicBezTo>
                    <a:pt x="4867" y="848"/>
                    <a:pt x="4867" y="848"/>
                    <a:pt x="4867" y="848"/>
                  </a:cubicBezTo>
                  <a:lnTo>
                    <a:pt x="4867" y="848"/>
                  </a:lnTo>
                  <a:cubicBezTo>
                    <a:pt x="4938" y="786"/>
                    <a:pt x="4938" y="786"/>
                    <a:pt x="4938" y="786"/>
                  </a:cubicBezTo>
                  <a:lnTo>
                    <a:pt x="4938" y="786"/>
                  </a:lnTo>
                  <a:cubicBezTo>
                    <a:pt x="4938" y="786"/>
                    <a:pt x="4942" y="786"/>
                    <a:pt x="4942" y="786"/>
                  </a:cubicBezTo>
                  <a:lnTo>
                    <a:pt x="4942" y="786"/>
                  </a:lnTo>
                  <a:cubicBezTo>
                    <a:pt x="4951" y="786"/>
                    <a:pt x="4959" y="782"/>
                    <a:pt x="4967" y="777"/>
                  </a:cubicBezTo>
                  <a:lnTo>
                    <a:pt x="4967" y="777"/>
                  </a:lnTo>
                  <a:cubicBezTo>
                    <a:pt x="4980" y="798"/>
                    <a:pt x="4988" y="823"/>
                    <a:pt x="4992" y="848"/>
                  </a:cubicBezTo>
                  <a:lnTo>
                    <a:pt x="4992" y="848"/>
                  </a:lnTo>
                  <a:cubicBezTo>
                    <a:pt x="5000" y="927"/>
                    <a:pt x="4946" y="989"/>
                    <a:pt x="4867" y="989"/>
                  </a:cubicBezTo>
                </a:path>
                <a:path w="5383" h="1196">
                  <a:moveTo>
                    <a:pt x="4917" y="753"/>
                  </a:moveTo>
                  <a:cubicBezTo>
                    <a:pt x="4909" y="740"/>
                    <a:pt x="4913" y="728"/>
                    <a:pt x="4922" y="715"/>
                  </a:cubicBezTo>
                  <a:lnTo>
                    <a:pt x="4922" y="715"/>
                  </a:lnTo>
                  <a:cubicBezTo>
                    <a:pt x="4997" y="624"/>
                    <a:pt x="4997" y="624"/>
                    <a:pt x="4997" y="624"/>
                  </a:cubicBezTo>
                  <a:lnTo>
                    <a:pt x="4997" y="624"/>
                  </a:lnTo>
                  <a:cubicBezTo>
                    <a:pt x="5042" y="661"/>
                    <a:pt x="5042" y="661"/>
                    <a:pt x="5042" y="661"/>
                  </a:cubicBezTo>
                  <a:lnTo>
                    <a:pt x="5042" y="661"/>
                  </a:lnTo>
                  <a:cubicBezTo>
                    <a:pt x="4963" y="757"/>
                    <a:pt x="4963" y="757"/>
                    <a:pt x="4963" y="757"/>
                  </a:cubicBezTo>
                  <a:lnTo>
                    <a:pt x="4963" y="757"/>
                  </a:lnTo>
                  <a:cubicBezTo>
                    <a:pt x="4955" y="765"/>
                    <a:pt x="4942" y="769"/>
                    <a:pt x="4934" y="765"/>
                  </a:cubicBezTo>
                  <a:lnTo>
                    <a:pt x="4934" y="765"/>
                  </a:lnTo>
                  <a:cubicBezTo>
                    <a:pt x="4867" y="827"/>
                    <a:pt x="4867" y="827"/>
                    <a:pt x="4867" y="827"/>
                  </a:cubicBezTo>
                  <a:lnTo>
                    <a:pt x="4867" y="827"/>
                  </a:lnTo>
                  <a:cubicBezTo>
                    <a:pt x="4863" y="823"/>
                    <a:pt x="4863" y="823"/>
                    <a:pt x="4863" y="823"/>
                  </a:cubicBezTo>
                  <a:lnTo>
                    <a:pt x="4863" y="823"/>
                  </a:lnTo>
                  <a:lnTo>
                    <a:pt x="4917" y="753"/>
                  </a:lnTo>
                  <a:close/>
                </a:path>
              </a:pathLst>
            </a:custGeom>
            <a:solidFill>
              <a:srgbClr val="90DA33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2" name="path"/>
            <p:cNvSpPr/>
            <p:nvPr/>
          </p:nvSpPr>
          <p:spPr>
            <a:xfrm>
              <a:off x="1913668" y="727593"/>
              <a:ext cx="560791" cy="705110"/>
            </a:xfrm>
            <a:custGeom>
              <a:rect l="0" t="0" r="0" b="0"/>
              <a:pathLst>
                <a:path w="883" h="1110">
                  <a:moveTo>
                    <a:pt x="616" y="117"/>
                  </a:moveTo>
                  <a:lnTo>
                    <a:pt x="717" y="0"/>
                  </a:lnTo>
                  <a:lnTo>
                    <a:pt x="883" y="175"/>
                  </a:lnTo>
                  <a:lnTo>
                    <a:pt x="781" y="289"/>
                  </a:lnTo>
                  <a:lnTo>
                    <a:pt x="616" y="117"/>
                  </a:lnTo>
                  <a:close/>
                </a:path>
                <a:path w="883" h="1110">
                  <a:moveTo>
                    <a:pt x="621" y="150"/>
                  </a:moveTo>
                  <a:cubicBezTo>
                    <a:pt x="586" y="194"/>
                    <a:pt x="586" y="194"/>
                    <a:pt x="586" y="194"/>
                  </a:cubicBezTo>
                  <a:lnTo>
                    <a:pt x="586" y="194"/>
                  </a:lnTo>
                  <a:cubicBezTo>
                    <a:pt x="377" y="297"/>
                    <a:pt x="377" y="297"/>
                    <a:pt x="377" y="297"/>
                  </a:cubicBezTo>
                  <a:lnTo>
                    <a:pt x="377" y="297"/>
                  </a:lnTo>
                  <a:cubicBezTo>
                    <a:pt x="372" y="297"/>
                    <a:pt x="342" y="312"/>
                    <a:pt x="332" y="332"/>
                  </a:cubicBezTo>
                  <a:lnTo>
                    <a:pt x="332" y="332"/>
                  </a:lnTo>
                  <a:cubicBezTo>
                    <a:pt x="323" y="346"/>
                    <a:pt x="283" y="479"/>
                    <a:pt x="278" y="493"/>
                  </a:cubicBezTo>
                  <a:lnTo>
                    <a:pt x="278" y="493"/>
                  </a:lnTo>
                  <a:cubicBezTo>
                    <a:pt x="273" y="498"/>
                    <a:pt x="273" y="518"/>
                    <a:pt x="273" y="528"/>
                  </a:cubicBezTo>
                  <a:lnTo>
                    <a:pt x="273" y="528"/>
                  </a:lnTo>
                  <a:cubicBezTo>
                    <a:pt x="273" y="532"/>
                    <a:pt x="283" y="606"/>
                    <a:pt x="288" y="650"/>
                  </a:cubicBezTo>
                  <a:lnTo>
                    <a:pt x="288" y="650"/>
                  </a:lnTo>
                  <a:cubicBezTo>
                    <a:pt x="288" y="655"/>
                    <a:pt x="288" y="655"/>
                    <a:pt x="288" y="655"/>
                  </a:cubicBezTo>
                  <a:lnTo>
                    <a:pt x="288" y="655"/>
                  </a:lnTo>
                  <a:cubicBezTo>
                    <a:pt x="288" y="655"/>
                    <a:pt x="288" y="655"/>
                    <a:pt x="288" y="655"/>
                  </a:cubicBezTo>
                  <a:lnTo>
                    <a:pt x="288" y="655"/>
                  </a:lnTo>
                  <a:cubicBezTo>
                    <a:pt x="288" y="655"/>
                    <a:pt x="288" y="660"/>
                    <a:pt x="293" y="665"/>
                  </a:cubicBezTo>
                  <a:lnTo>
                    <a:pt x="293" y="665"/>
                  </a:lnTo>
                  <a:cubicBezTo>
                    <a:pt x="293" y="547"/>
                    <a:pt x="293" y="547"/>
                    <a:pt x="293" y="547"/>
                  </a:cubicBezTo>
                  <a:lnTo>
                    <a:pt x="293" y="547"/>
                  </a:lnTo>
                  <a:cubicBezTo>
                    <a:pt x="372" y="547"/>
                    <a:pt x="372" y="547"/>
                    <a:pt x="372" y="547"/>
                  </a:cubicBezTo>
                  <a:lnTo>
                    <a:pt x="372" y="547"/>
                  </a:lnTo>
                  <a:cubicBezTo>
                    <a:pt x="372" y="518"/>
                    <a:pt x="372" y="518"/>
                    <a:pt x="372" y="518"/>
                  </a:cubicBezTo>
                  <a:lnTo>
                    <a:pt x="372" y="518"/>
                  </a:lnTo>
                  <a:cubicBezTo>
                    <a:pt x="422" y="434"/>
                    <a:pt x="422" y="434"/>
                    <a:pt x="422" y="434"/>
                  </a:cubicBezTo>
                  <a:lnTo>
                    <a:pt x="422" y="434"/>
                  </a:lnTo>
                  <a:cubicBezTo>
                    <a:pt x="432" y="439"/>
                    <a:pt x="457" y="449"/>
                    <a:pt x="472" y="454"/>
                  </a:cubicBezTo>
                  <a:lnTo>
                    <a:pt x="472" y="454"/>
                  </a:lnTo>
                  <a:cubicBezTo>
                    <a:pt x="467" y="464"/>
                    <a:pt x="457" y="483"/>
                    <a:pt x="457" y="488"/>
                  </a:cubicBezTo>
                  <a:lnTo>
                    <a:pt x="457" y="488"/>
                  </a:lnTo>
                  <a:cubicBezTo>
                    <a:pt x="452" y="498"/>
                    <a:pt x="422" y="532"/>
                    <a:pt x="407" y="557"/>
                  </a:cubicBezTo>
                  <a:lnTo>
                    <a:pt x="407" y="557"/>
                  </a:lnTo>
                  <a:cubicBezTo>
                    <a:pt x="397" y="567"/>
                    <a:pt x="392" y="591"/>
                    <a:pt x="412" y="606"/>
                  </a:cubicBezTo>
                  <a:lnTo>
                    <a:pt x="412" y="606"/>
                  </a:lnTo>
                  <a:cubicBezTo>
                    <a:pt x="417" y="611"/>
                    <a:pt x="427" y="616"/>
                    <a:pt x="437" y="616"/>
                  </a:cubicBezTo>
                  <a:lnTo>
                    <a:pt x="437" y="616"/>
                  </a:lnTo>
                  <a:cubicBezTo>
                    <a:pt x="457" y="616"/>
                    <a:pt x="476" y="601"/>
                    <a:pt x="476" y="601"/>
                  </a:cubicBezTo>
                  <a:lnTo>
                    <a:pt x="476" y="601"/>
                  </a:lnTo>
                  <a:cubicBezTo>
                    <a:pt x="476" y="601"/>
                    <a:pt x="476" y="601"/>
                    <a:pt x="476" y="601"/>
                  </a:cubicBezTo>
                  <a:lnTo>
                    <a:pt x="476" y="601"/>
                  </a:lnTo>
                  <a:cubicBezTo>
                    <a:pt x="476" y="601"/>
                    <a:pt x="476" y="601"/>
                    <a:pt x="476" y="601"/>
                  </a:cubicBezTo>
                  <a:lnTo>
                    <a:pt x="476" y="601"/>
                  </a:lnTo>
                  <a:cubicBezTo>
                    <a:pt x="476" y="596"/>
                    <a:pt x="551" y="513"/>
                    <a:pt x="586" y="498"/>
                  </a:cubicBezTo>
                  <a:lnTo>
                    <a:pt x="586" y="498"/>
                  </a:lnTo>
                  <a:cubicBezTo>
                    <a:pt x="616" y="483"/>
                    <a:pt x="705" y="415"/>
                    <a:pt x="705" y="327"/>
                  </a:cubicBezTo>
                  <a:lnTo>
                    <a:pt x="705" y="327"/>
                  </a:lnTo>
                  <a:cubicBezTo>
                    <a:pt x="740" y="278"/>
                    <a:pt x="740" y="278"/>
                    <a:pt x="740" y="278"/>
                  </a:cubicBezTo>
                  <a:lnTo>
                    <a:pt x="740" y="278"/>
                  </a:lnTo>
                  <a:lnTo>
                    <a:pt x="621" y="150"/>
                  </a:lnTo>
                  <a:close/>
                </a:path>
                <a:path w="883" h="1110">
                  <a:moveTo>
                    <a:pt x="616" y="804"/>
                  </a:moveTo>
                  <a:cubicBezTo>
                    <a:pt x="616" y="1075"/>
                    <a:pt x="616" y="1075"/>
                    <a:pt x="616" y="1075"/>
                  </a:cubicBezTo>
                  <a:lnTo>
                    <a:pt x="616" y="1075"/>
                  </a:lnTo>
                  <a:cubicBezTo>
                    <a:pt x="581" y="1075"/>
                    <a:pt x="581" y="1075"/>
                    <a:pt x="581" y="1075"/>
                  </a:cubicBezTo>
                  <a:lnTo>
                    <a:pt x="581" y="1075"/>
                  </a:lnTo>
                  <a:cubicBezTo>
                    <a:pt x="581" y="705"/>
                    <a:pt x="581" y="705"/>
                    <a:pt x="581" y="705"/>
                  </a:cubicBezTo>
                  <a:lnTo>
                    <a:pt x="581" y="705"/>
                  </a:lnTo>
                  <a:cubicBezTo>
                    <a:pt x="462" y="705"/>
                    <a:pt x="462" y="705"/>
                    <a:pt x="462" y="705"/>
                  </a:cubicBezTo>
                  <a:lnTo>
                    <a:pt x="462" y="705"/>
                  </a:lnTo>
                  <a:cubicBezTo>
                    <a:pt x="462" y="1075"/>
                    <a:pt x="462" y="1075"/>
                    <a:pt x="462" y="1075"/>
                  </a:cubicBezTo>
                  <a:lnTo>
                    <a:pt x="462" y="1075"/>
                  </a:lnTo>
                  <a:cubicBezTo>
                    <a:pt x="427" y="1075"/>
                    <a:pt x="427" y="1075"/>
                    <a:pt x="427" y="1075"/>
                  </a:cubicBezTo>
                  <a:lnTo>
                    <a:pt x="427" y="1075"/>
                  </a:lnTo>
                  <a:cubicBezTo>
                    <a:pt x="427" y="631"/>
                    <a:pt x="427" y="631"/>
                    <a:pt x="427" y="631"/>
                  </a:cubicBezTo>
                  <a:lnTo>
                    <a:pt x="427" y="631"/>
                  </a:lnTo>
                  <a:cubicBezTo>
                    <a:pt x="412" y="626"/>
                    <a:pt x="402" y="621"/>
                    <a:pt x="397" y="611"/>
                  </a:cubicBezTo>
                  <a:lnTo>
                    <a:pt x="397" y="611"/>
                  </a:lnTo>
                  <a:cubicBezTo>
                    <a:pt x="382" y="596"/>
                    <a:pt x="382" y="576"/>
                    <a:pt x="387" y="562"/>
                  </a:cubicBezTo>
                  <a:lnTo>
                    <a:pt x="387" y="562"/>
                  </a:lnTo>
                  <a:cubicBezTo>
                    <a:pt x="308" y="562"/>
                    <a:pt x="308" y="562"/>
                    <a:pt x="308" y="562"/>
                  </a:cubicBezTo>
                  <a:lnTo>
                    <a:pt x="308" y="562"/>
                  </a:lnTo>
                  <a:cubicBezTo>
                    <a:pt x="308" y="1075"/>
                    <a:pt x="308" y="1075"/>
                    <a:pt x="308" y="1075"/>
                  </a:cubicBezTo>
                  <a:lnTo>
                    <a:pt x="308" y="1075"/>
                  </a:lnTo>
                  <a:cubicBezTo>
                    <a:pt x="273" y="1075"/>
                    <a:pt x="273" y="1075"/>
                    <a:pt x="273" y="1075"/>
                  </a:cubicBezTo>
                  <a:lnTo>
                    <a:pt x="273" y="1075"/>
                  </a:lnTo>
                  <a:cubicBezTo>
                    <a:pt x="273" y="739"/>
                    <a:pt x="273" y="739"/>
                    <a:pt x="273" y="739"/>
                  </a:cubicBezTo>
                  <a:lnTo>
                    <a:pt x="273" y="739"/>
                  </a:lnTo>
                  <a:cubicBezTo>
                    <a:pt x="154" y="739"/>
                    <a:pt x="154" y="739"/>
                    <a:pt x="154" y="739"/>
                  </a:cubicBezTo>
                  <a:lnTo>
                    <a:pt x="154" y="739"/>
                  </a:lnTo>
                  <a:cubicBezTo>
                    <a:pt x="154" y="1075"/>
                    <a:pt x="154" y="1075"/>
                    <a:pt x="154" y="1075"/>
                  </a:cubicBezTo>
                  <a:lnTo>
                    <a:pt x="154" y="1075"/>
                  </a:lnTo>
                  <a:cubicBezTo>
                    <a:pt x="119" y="1075"/>
                    <a:pt x="119" y="1075"/>
                    <a:pt x="119" y="1075"/>
                  </a:cubicBezTo>
                  <a:lnTo>
                    <a:pt x="119" y="1075"/>
                  </a:lnTo>
                  <a:cubicBezTo>
                    <a:pt x="119" y="888"/>
                    <a:pt x="119" y="888"/>
                    <a:pt x="119" y="888"/>
                  </a:cubicBezTo>
                  <a:lnTo>
                    <a:pt x="119" y="888"/>
                  </a:lnTo>
                  <a:cubicBezTo>
                    <a:pt x="0" y="888"/>
                    <a:pt x="0" y="888"/>
                    <a:pt x="0" y="888"/>
                  </a:cubicBezTo>
                  <a:lnTo>
                    <a:pt x="0" y="888"/>
                  </a:lnTo>
                  <a:cubicBezTo>
                    <a:pt x="0" y="1075"/>
                    <a:pt x="0" y="1075"/>
                    <a:pt x="0" y="1075"/>
                  </a:cubicBezTo>
                  <a:lnTo>
                    <a:pt x="0" y="1075"/>
                  </a:lnTo>
                  <a:cubicBezTo>
                    <a:pt x="0" y="1110"/>
                    <a:pt x="0" y="1110"/>
                    <a:pt x="0" y="1110"/>
                  </a:cubicBezTo>
                  <a:lnTo>
                    <a:pt x="0" y="1110"/>
                  </a:lnTo>
                  <a:cubicBezTo>
                    <a:pt x="735" y="1110"/>
                    <a:pt x="735" y="1110"/>
                    <a:pt x="735" y="1110"/>
                  </a:cubicBezTo>
                  <a:lnTo>
                    <a:pt x="735" y="1110"/>
                  </a:lnTo>
                  <a:cubicBezTo>
                    <a:pt x="735" y="1075"/>
                    <a:pt x="735" y="1075"/>
                    <a:pt x="735" y="1075"/>
                  </a:cubicBezTo>
                  <a:lnTo>
                    <a:pt x="735" y="1075"/>
                  </a:lnTo>
                  <a:cubicBezTo>
                    <a:pt x="735" y="804"/>
                    <a:pt x="735" y="804"/>
                    <a:pt x="735" y="804"/>
                  </a:cubicBezTo>
                  <a:lnTo>
                    <a:pt x="735" y="804"/>
                  </a:lnTo>
                  <a:lnTo>
                    <a:pt x="616" y="804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33" name="textbox 133"/>
          <p:cNvSpPr/>
          <p:nvPr/>
        </p:nvSpPr>
        <p:spPr>
          <a:xfrm>
            <a:off x="7865701" y="1547733"/>
            <a:ext cx="3278504" cy="35267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6926"/>
              </a:lnSpc>
            </a:pPr>
            <a:endParaRPr lang="Arial" altLang="Arial" sz="100"/>
          </a:p>
          <a:p>
            <a:pPr marL="13985" algn="l" rtl="0" eaLnBrk="0">
              <a:lnSpc>
                <a:spcPct val="92000"/>
              </a:lnSpc>
            </a:pP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义</a:t>
            </a:r>
            <a:endParaRPr lang="Microsoft YaHei" altLang="Microsoft YaHei" sz="2000"/>
          </a:p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marL="65541" indent="952" algn="l" rtl="0" eaLnBrk="0">
              <a:lnSpc>
                <a:spcPct val="186000"/>
              </a:lnSpc>
              <a:spcBef>
                <a:spcPts val="456"/>
              </a:spcBef>
            </a:pPr>
            <a:r>
              <a:rPr sz="15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养殖产业是指人类利用可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再生资源，   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饲养、繁殖、管理等手段，以获   </a:t>
            </a:r>
            <a:r>
              <a:rPr sz="1500" spc="-7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取动植物产品为主要目的的生产活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  <a:p>
            <a:pPr algn="l" rtl="0" eaLnBrk="0">
              <a:lnSpc>
                <a:spcPct val="123000"/>
              </a:lnSpc>
            </a:pPr>
            <a:endParaRPr lang="Arial" altLang="Arial" sz="1000"/>
          </a:p>
          <a:p>
            <a:pPr algn="l" rtl="0" eaLnBrk="0">
              <a:lnSpc>
                <a:spcPct val="124000"/>
              </a:lnSpc>
            </a:pPr>
            <a:endParaRPr lang="Arial" altLang="Arial" sz="1000"/>
          </a:p>
          <a:p>
            <a:pPr algn="l" rtl="0" eaLnBrk="0">
              <a:lnSpc>
                <a:spcPct val="124000"/>
              </a:lnSpc>
            </a:pPr>
            <a:endParaRPr lang="Arial" altLang="Arial" sz="1000"/>
          </a:p>
          <a:p>
            <a:pPr marL="12700" algn="l" rtl="0" eaLnBrk="0">
              <a:lnSpc>
                <a:spcPct val="91000"/>
              </a:lnSpc>
              <a:spcBef>
                <a:spcPts val="611"/>
              </a:spcBef>
            </a:pPr>
            <a:r>
              <a:rPr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类</a:t>
            </a:r>
            <a:endParaRPr lang="Microsoft YaHei" altLang="Microsoft YaHei" sz="2000"/>
          </a:p>
          <a:p>
            <a:pPr marL="65923" algn="l" rtl="0" eaLnBrk="0">
              <a:lnSpc>
                <a:spcPct val="82000"/>
              </a:lnSpc>
              <a:spcBef>
                <a:spcPts val="1422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养殖对象的不同，养殖产业可分</a:t>
            </a:r>
            <a:endParaRPr lang="Microsoft YaHei" altLang="Microsoft YaHei" sz="1500"/>
          </a:p>
          <a:p>
            <a:pPr marL="69923" algn="l" rtl="0" eaLnBrk="0">
              <a:lnSpc>
                <a:spcPts val="3367"/>
              </a:lnSpc>
            </a:pPr>
            <a:r>
              <a:rPr sz="1500" spc="-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为畜牧业、渔业、林业等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134" name="textbox 134"/>
          <p:cNvSpPr/>
          <p:nvPr/>
        </p:nvSpPr>
        <p:spPr>
          <a:xfrm>
            <a:off x="442263" y="318468"/>
            <a:ext cx="4218304" cy="5035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6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2"/>
              </a:spcBef>
              <a:tabLst>
                <a:tab pos="780415"/>
              </a:tabLst>
            </a:pPr>
            <a:r>
              <a:rPr sz="3000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养殖产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业定义与分类</a:t>
            </a:r>
            <a:endParaRPr lang="Microsoft YaHei" altLang="Microsoft YaHei" sz="3000"/>
          </a:p>
        </p:txBody>
      </p:sp>
      <p:grpSp>
        <p:nvGrpSpPr>
          <p:cNvPr id="40" name="group 40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35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6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7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8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9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0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1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2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3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4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5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6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7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8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9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0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1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2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3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4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5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33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2" name="group 42"/>
          <p:cNvGrpSpPr/>
          <p:nvPr/>
        </p:nvGrpSpPr>
        <p:grpSpPr>
          <a:xfrm rot="21600000">
            <a:off x="5221803" y="2703177"/>
            <a:ext cx="1655833" cy="572510"/>
            <a:chExt cx="1655833" cy="572510"/>
          </a:xfrm>
        </p:grpSpPr>
        <p:sp>
          <p:nvSpPr>
            <p:cNvPr id="156" name="path"/>
            <p:cNvSpPr/>
            <p:nvPr/>
          </p:nvSpPr>
          <p:spPr>
            <a:xfrm>
              <a:off x="5136" y="8021"/>
              <a:ext cx="869058" cy="556467"/>
            </a:xfrm>
            <a:custGeom>
              <a:rect l="0" t="0" r="0" b="0"/>
              <a:pathLst>
                <a:path w="1368" h="876">
                  <a:moveTo>
                    <a:pt x="1368" y="876"/>
                  </a:moveTo>
                  <a:lnTo>
                    <a:pt x="0" y="0"/>
                  </a:lnTo>
                </a:path>
              </a:pathLst>
            </a:custGeom>
            <a:solidFill>
              <a:srgbClr val="38B5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7" name="path"/>
            <p:cNvSpPr/>
            <p:nvPr/>
          </p:nvSpPr>
          <p:spPr>
            <a:xfrm>
              <a:off x="0" y="0"/>
              <a:ext cx="879330" cy="572510"/>
            </a:xfrm>
            <a:custGeom>
              <a:rect l="0" t="0" r="0" b="0"/>
              <a:pathLst>
                <a:path w="1384" h="901">
                  <a:moveTo>
                    <a:pt x="1376" y="888"/>
                  </a:moveTo>
                  <a:lnTo>
                    <a:pt x="8" y="12"/>
                  </a:lnTo>
                </a:path>
              </a:pathLst>
            </a:custGeom>
            <a:noFill/>
            <a:ln w="19050" cap="flat">
              <a:solidFill>
                <a:srgbClr val="38B526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8" name="path"/>
            <p:cNvSpPr/>
            <p:nvPr/>
          </p:nvSpPr>
          <p:spPr>
            <a:xfrm>
              <a:off x="863996" y="83882"/>
              <a:ext cx="787047" cy="457876"/>
            </a:xfrm>
            <a:custGeom>
              <a:rect l="0" t="0" r="0" b="0"/>
              <a:pathLst>
                <a:path w="1239" h="721">
                  <a:moveTo>
                    <a:pt x="1239" y="0"/>
                  </a:moveTo>
                  <a:lnTo>
                    <a:pt x="0" y="721"/>
                  </a:lnTo>
                </a:path>
              </a:pathLst>
            </a:custGeom>
            <a:solidFill>
              <a:srgbClr val="38B5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9" name="path"/>
            <p:cNvSpPr/>
            <p:nvPr/>
          </p:nvSpPr>
          <p:spPr>
            <a:xfrm>
              <a:off x="859206" y="75649"/>
              <a:ext cx="796626" cy="474343"/>
            </a:xfrm>
            <a:custGeom>
              <a:rect l="0" t="0" r="0" b="0"/>
              <a:pathLst>
                <a:path w="1254" h="746">
                  <a:moveTo>
                    <a:pt x="1246" y="12"/>
                  </a:moveTo>
                  <a:lnTo>
                    <a:pt x="7" y="734"/>
                  </a:lnTo>
                </a:path>
              </a:pathLst>
            </a:custGeom>
            <a:noFill/>
            <a:ln w="19050" cap="flat">
              <a:solidFill>
                <a:srgbClr val="38B526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60" name="rect"/>
          <p:cNvSpPr/>
          <p:nvPr/>
        </p:nvSpPr>
        <p:spPr>
          <a:xfrm>
            <a:off x="6086475" y="3252175"/>
            <a:ext cx="19050" cy="1146048"/>
          </a:xfrm>
          <a:prstGeom prst="rect">
            <a:avLst/>
          </a:prstGeom>
          <a:solidFill>
            <a:srgbClr val="38B5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1" name="path"/>
          <p:cNvSpPr/>
          <p:nvPr/>
        </p:nvSpPr>
        <p:spPr>
          <a:xfrm>
            <a:off x="2304287" y="4201902"/>
            <a:ext cx="7583426" cy="1744811"/>
          </a:xfrm>
          <a:custGeom>
            <a:rect l="0" t="0" r="0" b="0"/>
            <a:pathLst>
              <a:path w="11942" h="2747">
                <a:moveTo>
                  <a:pt x="0" y="0"/>
                </a:moveTo>
                <a:lnTo>
                  <a:pt x="11245" y="0"/>
                </a:lnTo>
                <a:lnTo>
                  <a:pt x="11942" y="697"/>
                </a:lnTo>
                <a:lnTo>
                  <a:pt x="11942" y="2747"/>
                </a:lnTo>
                <a:lnTo>
                  <a:pt x="0" y="2747"/>
                </a:lnTo>
                <a:lnTo>
                  <a:pt x="0" y="0"/>
                </a:lnTo>
                <a:close/>
              </a:path>
              <a:path w="11942" h="2747">
                <a:moveTo>
                  <a:pt x="11942" y="0"/>
                </a:moveTo>
                <a:lnTo>
                  <a:pt x="11942" y="443"/>
                </a:lnTo>
                <a:lnTo>
                  <a:pt x="11498" y="0"/>
                </a:lnTo>
                <a:lnTo>
                  <a:pt x="11942" y="0"/>
                </a:lnTo>
                <a:close/>
              </a:path>
            </a:pathLst>
          </a:custGeom>
          <a:solidFill>
            <a:srgbClr val="2A881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4" name="group 44"/>
          <p:cNvGrpSpPr/>
          <p:nvPr/>
        </p:nvGrpSpPr>
        <p:grpSpPr>
          <a:xfrm rot="21600000">
            <a:off x="654974" y="1746676"/>
            <a:ext cx="4692566" cy="1777322"/>
            <a:chExt cx="4692566" cy="1777322"/>
          </a:xfrm>
        </p:grpSpPr>
        <p:sp>
          <p:nvSpPr>
            <p:cNvPr id="162" name="rect"/>
            <p:cNvSpPr/>
            <p:nvPr/>
          </p:nvSpPr>
          <p:spPr>
            <a:xfrm>
              <a:off x="0" y="0"/>
              <a:ext cx="4692565" cy="1777322"/>
            </a:xfrm>
            <a:prstGeom prst="rect">
              <a:avLst/>
            </a:prstGeom>
            <a:solidFill>
              <a:srgbClr val="38B5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3" name="textbox 163"/>
            <p:cNvSpPr/>
            <p:nvPr/>
          </p:nvSpPr>
          <p:spPr>
            <a:xfrm>
              <a:off x="348948" y="323599"/>
              <a:ext cx="3985259" cy="78676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84993"/>
                </a:lnSpc>
              </a:pPr>
              <a:endParaRPr lang="Arial" altLang="Arial" sz="100"/>
            </a:p>
            <a:p>
              <a:pPr marL="16586" algn="l" rtl="0" eaLnBrk="0">
                <a:lnSpc>
                  <a:spcPct val="91000"/>
                </a:lnSpc>
              </a:pPr>
              <a:r>
                <a:rPr sz="2100" spc="-2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古代</a:t>
              </a:r>
              <a:r>
                <a:rPr sz="2100" spc="-1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养</a:t>
              </a:r>
              <a:r>
                <a:rPr sz="2100" spc="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殖</a:t>
              </a:r>
              <a:endParaRPr lang="Microsoft YaHei" altLang="Microsoft YaHei" sz="2100"/>
            </a:p>
            <a:p>
              <a:pPr algn="l" rtl="0" eaLnBrk="0">
                <a:lnSpc>
                  <a:spcPct val="134000"/>
                </a:lnSpc>
              </a:pPr>
              <a:endParaRPr lang="Arial" altLang="Arial" sz="1000"/>
            </a:p>
            <a:p>
              <a:pPr algn="l" rtl="0" eaLnBrk="0">
                <a:lnSpc>
                  <a:spcPct val="125000"/>
                </a:lnSpc>
              </a:pPr>
              <a:endParaRPr lang="Arial" altLang="Arial" sz="300"/>
            </a:p>
            <a:p>
              <a:pPr marL="12700" algn="l" rtl="0" eaLnBrk="0">
                <a:lnSpc>
                  <a:spcPct val="91000"/>
                </a:lnSpc>
                <a:spcBef>
                  <a:spcPts val="2"/>
                </a:spcBef>
              </a:pPr>
              <a:r>
                <a:rPr sz="1500" spc="-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主要以家庭为单位，自给自足，技术水平较低</a:t>
              </a:r>
              <a:r>
                <a:rPr sz="15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500"/>
            </a:p>
          </p:txBody>
        </p:sp>
        <p:sp>
          <p:nvSpPr>
            <p:cNvPr id="164" name="path"/>
            <p:cNvSpPr/>
            <p:nvPr/>
          </p:nvSpPr>
          <p:spPr>
            <a:xfrm>
              <a:off x="4410795" y="0"/>
              <a:ext cx="281770" cy="281770"/>
            </a:xfrm>
            <a:custGeom>
              <a:rect l="0" t="0" r="0" b="0"/>
              <a:pathLst>
                <a:path w="442" h="442">
                  <a:moveTo>
                    <a:pt x="443" y="0"/>
                  </a:moveTo>
                  <a:lnTo>
                    <a:pt x="443" y="443"/>
                  </a:lnTo>
                  <a:lnTo>
                    <a:pt x="0" y="0"/>
                  </a:lnTo>
                  <a:lnTo>
                    <a:pt x="443" y="0"/>
                  </a:lnTo>
                  <a:close/>
                </a:path>
              </a:pathLst>
            </a:custGeom>
            <a:solidFill>
              <a:srgbClr val="38B5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65" name="path"/>
          <p:cNvSpPr/>
          <p:nvPr/>
        </p:nvSpPr>
        <p:spPr>
          <a:xfrm>
            <a:off x="6862009" y="1746676"/>
            <a:ext cx="4692565" cy="1777322"/>
          </a:xfrm>
          <a:custGeom>
            <a:rect l="0" t="0" r="0" b="0"/>
            <a:pathLst>
              <a:path w="7389" h="2798">
                <a:moveTo>
                  <a:pt x="0" y="0"/>
                </a:moveTo>
                <a:lnTo>
                  <a:pt x="6667" y="0"/>
                </a:lnTo>
                <a:lnTo>
                  <a:pt x="7389" y="722"/>
                </a:lnTo>
                <a:lnTo>
                  <a:pt x="7389" y="2798"/>
                </a:lnTo>
                <a:lnTo>
                  <a:pt x="0" y="2798"/>
                </a:lnTo>
                <a:lnTo>
                  <a:pt x="0" y="0"/>
                </a:lnTo>
                <a:close/>
              </a:path>
              <a:path w="7389" h="2798">
                <a:moveTo>
                  <a:pt x="7389" y="0"/>
                </a:moveTo>
                <a:lnTo>
                  <a:pt x="7389" y="443"/>
                </a:lnTo>
                <a:lnTo>
                  <a:pt x="6946" y="0"/>
                </a:lnTo>
                <a:lnTo>
                  <a:pt x="7389" y="0"/>
                </a:lnTo>
                <a:close/>
              </a:path>
            </a:pathLst>
          </a:cu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6" name="textbox 166"/>
          <p:cNvSpPr/>
          <p:nvPr/>
        </p:nvSpPr>
        <p:spPr>
          <a:xfrm>
            <a:off x="7199700" y="2623762"/>
            <a:ext cx="3833495" cy="5073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5940"/>
              </a:lnSpc>
            </a:pPr>
            <a:endParaRPr lang="Arial" altLang="Arial" sz="100"/>
          </a:p>
          <a:p>
            <a:pPr marL="12700" indent="9714" algn="l" rtl="0" eaLnBrk="0">
              <a:lnSpc>
                <a:spcPct val="105000"/>
              </a:lnSpc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随着工业革命的到来，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养殖技术得到改进，规 </a:t>
            </a:r>
            <a:r>
              <a:rPr sz="15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模化、集约化养殖逐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渐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兴起。</a:t>
            </a:r>
            <a:endParaRPr lang="Microsoft YaHei" altLang="Microsoft YaHei" sz="1500"/>
          </a:p>
        </p:txBody>
      </p:sp>
      <p:sp>
        <p:nvSpPr>
          <p:cNvPr id="167" name="textbox 167"/>
          <p:cNvSpPr/>
          <p:nvPr/>
        </p:nvSpPr>
        <p:spPr>
          <a:xfrm>
            <a:off x="442263" y="318468"/>
            <a:ext cx="3837304" cy="5035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7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3"/>
              </a:spcBef>
              <a:tabLst>
                <a:tab pos="780415"/>
              </a:tabLst>
            </a:pPr>
            <a:r>
              <a:rPr sz="3000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养殖产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业发展历程</a:t>
            </a:r>
            <a:endParaRPr lang="Microsoft YaHei" altLang="Microsoft YaHei" sz="3000"/>
          </a:p>
        </p:txBody>
      </p:sp>
      <p:grpSp>
        <p:nvGrpSpPr>
          <p:cNvPr id="46" name="group 46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68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9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0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1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2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3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4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5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6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7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8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9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0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1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2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3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4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5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6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7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88" name="textbox 188"/>
          <p:cNvSpPr/>
          <p:nvPr/>
        </p:nvSpPr>
        <p:spPr>
          <a:xfrm>
            <a:off x="2682542" y="5062733"/>
            <a:ext cx="6266179" cy="2343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301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5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以科技为先导，实现养殖自动化、智能化，提高生产效率，保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障食品安全。</a:t>
            </a:r>
            <a:endParaRPr lang="Microsoft YaHei" altLang="Microsoft YaHei" sz="1500"/>
          </a:p>
        </p:txBody>
      </p:sp>
      <p:grpSp>
        <p:nvGrpSpPr>
          <p:cNvPr id="48" name="group 48"/>
          <p:cNvGrpSpPr/>
          <p:nvPr/>
        </p:nvGrpSpPr>
        <p:grpSpPr>
          <a:xfrm rot="21600000">
            <a:off x="5575254" y="2695564"/>
            <a:ext cx="1041486" cy="1064453"/>
            <a:chExt cx="1041486" cy="1064453"/>
          </a:xfrm>
        </p:grpSpPr>
        <p:sp>
          <p:nvSpPr>
            <p:cNvPr id="189" name="path"/>
            <p:cNvSpPr/>
            <p:nvPr/>
          </p:nvSpPr>
          <p:spPr>
            <a:xfrm>
              <a:off x="0" y="0"/>
              <a:ext cx="1041486" cy="1064453"/>
            </a:xfrm>
            <a:custGeom>
              <a:rect l="0" t="0" r="0" b="0"/>
              <a:pathLst>
                <a:path w="1640" h="1676">
                  <a:moveTo>
                    <a:pt x="0" y="838"/>
                  </a:moveTo>
                  <a:cubicBezTo>
                    <a:pt x="0" y="375"/>
                    <a:pt x="367" y="0"/>
                    <a:pt x="820" y="0"/>
                  </a:cubicBezTo>
                  <a:lnTo>
                    <a:pt x="820" y="0"/>
                  </a:lnTo>
                  <a:lnTo>
                    <a:pt x="820" y="0"/>
                  </a:lnTo>
                  <a:lnTo>
                    <a:pt x="820" y="0"/>
                  </a:lnTo>
                  <a:cubicBezTo>
                    <a:pt x="1272" y="0"/>
                    <a:pt x="1640" y="375"/>
                    <a:pt x="1640" y="838"/>
                  </a:cubicBezTo>
                  <a:lnTo>
                    <a:pt x="1640" y="838"/>
                  </a:lnTo>
                  <a:cubicBezTo>
                    <a:pt x="1640" y="838"/>
                    <a:pt x="1640" y="838"/>
                    <a:pt x="1640" y="838"/>
                  </a:cubicBezTo>
                  <a:lnTo>
                    <a:pt x="1640" y="838"/>
                  </a:lnTo>
                  <a:lnTo>
                    <a:pt x="1640" y="838"/>
                  </a:lnTo>
                  <a:lnTo>
                    <a:pt x="1640" y="838"/>
                  </a:lnTo>
                  <a:cubicBezTo>
                    <a:pt x="1640" y="1301"/>
                    <a:pt x="1272" y="1676"/>
                    <a:pt x="820" y="1676"/>
                  </a:cubicBezTo>
                  <a:lnTo>
                    <a:pt x="820" y="1676"/>
                  </a:lnTo>
                  <a:lnTo>
                    <a:pt x="820" y="1676"/>
                  </a:lnTo>
                  <a:lnTo>
                    <a:pt x="820" y="1676"/>
                  </a:lnTo>
                  <a:cubicBezTo>
                    <a:pt x="367" y="1676"/>
                    <a:pt x="0" y="1301"/>
                    <a:pt x="0" y="838"/>
                  </a:cubicBezTo>
                  <a:lnTo>
                    <a:pt x="0" y="838"/>
                  </a:lnTo>
                  <a:cubicBezTo>
                    <a:pt x="0" y="838"/>
                    <a:pt x="0" y="838"/>
                    <a:pt x="0" y="838"/>
                  </a:cubicBezTo>
                  <a:lnTo>
                    <a:pt x="0" y="838"/>
                  </a:lnTo>
                  <a:close/>
                </a:path>
              </a:pathLst>
            </a:custGeom>
            <a:solidFill>
              <a:srgbClr val="D4F5C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0" name="path"/>
            <p:cNvSpPr/>
            <p:nvPr/>
          </p:nvSpPr>
          <p:spPr>
            <a:xfrm>
              <a:off x="117381" y="119968"/>
              <a:ext cx="806727" cy="824518"/>
            </a:xfrm>
            <a:custGeom>
              <a:rect l="0" t="0" r="0" b="0"/>
              <a:pathLst>
                <a:path w="1270" h="1298">
                  <a:moveTo>
                    <a:pt x="0" y="649"/>
                  </a:moveTo>
                  <a:cubicBezTo>
                    <a:pt x="0" y="290"/>
                    <a:pt x="284" y="0"/>
                    <a:pt x="635" y="0"/>
                  </a:cubicBezTo>
                  <a:lnTo>
                    <a:pt x="635" y="0"/>
                  </a:lnTo>
                  <a:lnTo>
                    <a:pt x="635" y="0"/>
                  </a:lnTo>
                  <a:lnTo>
                    <a:pt x="635" y="0"/>
                  </a:lnTo>
                  <a:cubicBezTo>
                    <a:pt x="986" y="0"/>
                    <a:pt x="1270" y="290"/>
                    <a:pt x="1270" y="649"/>
                  </a:cubicBezTo>
                  <a:lnTo>
                    <a:pt x="1270" y="649"/>
                  </a:lnTo>
                  <a:cubicBezTo>
                    <a:pt x="1270" y="649"/>
                    <a:pt x="1270" y="649"/>
                    <a:pt x="1270" y="649"/>
                  </a:cubicBezTo>
                  <a:lnTo>
                    <a:pt x="1270" y="649"/>
                  </a:lnTo>
                  <a:lnTo>
                    <a:pt x="1270" y="649"/>
                  </a:lnTo>
                  <a:lnTo>
                    <a:pt x="1270" y="649"/>
                  </a:lnTo>
                  <a:cubicBezTo>
                    <a:pt x="1270" y="1007"/>
                    <a:pt x="986" y="1298"/>
                    <a:pt x="635" y="1298"/>
                  </a:cubicBezTo>
                  <a:lnTo>
                    <a:pt x="635" y="1298"/>
                  </a:lnTo>
                  <a:cubicBezTo>
                    <a:pt x="284" y="1298"/>
                    <a:pt x="0" y="1007"/>
                    <a:pt x="0" y="649"/>
                  </a:cubicBezTo>
                  <a:lnTo>
                    <a:pt x="0" y="649"/>
                  </a:lnTo>
                  <a:cubicBezTo>
                    <a:pt x="0" y="649"/>
                    <a:pt x="0" y="649"/>
                    <a:pt x="0" y="649"/>
                  </a:cubicBezTo>
                  <a:lnTo>
                    <a:pt x="0" y="649"/>
                  </a:lnTo>
                  <a:close/>
                </a:path>
              </a:pathLst>
            </a:custGeom>
            <a:solidFill>
              <a:srgbClr val="38B5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91" name="textbox 191"/>
          <p:cNvSpPr/>
          <p:nvPr/>
        </p:nvSpPr>
        <p:spPr>
          <a:xfrm>
            <a:off x="2676408" y="4534773"/>
            <a:ext cx="1089025" cy="3168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994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21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</a:t>
            </a:r>
            <a:r>
              <a:rPr sz="21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养殖</a:t>
            </a:r>
            <a:endParaRPr lang="Microsoft YaHei" altLang="Microsoft YaHei" sz="2100"/>
          </a:p>
        </p:txBody>
      </p:sp>
      <p:sp>
        <p:nvSpPr>
          <p:cNvPr id="192" name="textbox 192"/>
          <p:cNvSpPr/>
          <p:nvPr/>
        </p:nvSpPr>
        <p:spPr>
          <a:xfrm>
            <a:off x="7201261" y="2085514"/>
            <a:ext cx="1089025" cy="3168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993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21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近代养</a:t>
            </a:r>
            <a:r>
              <a:rPr sz="21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殖</a:t>
            </a:r>
            <a:endParaRPr lang="Microsoft YaHei" altLang="Microsoft YaHei" sz="2100"/>
          </a:p>
        </p:txBody>
      </p:sp>
      <p:sp>
        <p:nvSpPr>
          <p:cNvPr id="193" name="path"/>
          <p:cNvSpPr/>
          <p:nvPr/>
        </p:nvSpPr>
        <p:spPr>
          <a:xfrm>
            <a:off x="5885367" y="3055961"/>
            <a:ext cx="396240" cy="368046"/>
          </a:xfrm>
          <a:custGeom>
            <a:rect l="0" t="0" r="0" b="0"/>
            <a:pathLst>
              <a:path w="624" h="579">
                <a:moveTo>
                  <a:pt x="0" y="413"/>
                </a:moveTo>
                <a:lnTo>
                  <a:pt x="312" y="496"/>
                </a:lnTo>
                <a:lnTo>
                  <a:pt x="624" y="413"/>
                </a:lnTo>
                <a:lnTo>
                  <a:pt x="624" y="496"/>
                </a:lnTo>
                <a:lnTo>
                  <a:pt x="312" y="579"/>
                </a:lnTo>
                <a:lnTo>
                  <a:pt x="0" y="496"/>
                </a:lnTo>
                <a:lnTo>
                  <a:pt x="0" y="413"/>
                </a:lnTo>
                <a:close/>
                <a:moveTo>
                  <a:pt x="0" y="248"/>
                </a:moveTo>
                <a:lnTo>
                  <a:pt x="312" y="331"/>
                </a:lnTo>
                <a:lnTo>
                  <a:pt x="624" y="248"/>
                </a:lnTo>
                <a:lnTo>
                  <a:pt x="624" y="331"/>
                </a:lnTo>
                <a:lnTo>
                  <a:pt x="312" y="413"/>
                </a:lnTo>
                <a:lnTo>
                  <a:pt x="0" y="331"/>
                </a:lnTo>
                <a:lnTo>
                  <a:pt x="0" y="248"/>
                </a:lnTo>
                <a:close/>
                <a:moveTo>
                  <a:pt x="0" y="82"/>
                </a:moveTo>
                <a:lnTo>
                  <a:pt x="312" y="0"/>
                </a:lnTo>
                <a:lnTo>
                  <a:pt x="624" y="82"/>
                </a:lnTo>
                <a:lnTo>
                  <a:pt x="624" y="165"/>
                </a:lnTo>
                <a:lnTo>
                  <a:pt x="312" y="248"/>
                </a:lnTo>
                <a:lnTo>
                  <a:pt x="0" y="165"/>
                </a:lnTo>
                <a:lnTo>
                  <a:pt x="0" y="8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33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5" name="textbox 195"/>
          <p:cNvSpPr/>
          <p:nvPr/>
        </p:nvSpPr>
        <p:spPr>
          <a:xfrm>
            <a:off x="1310607" y="4216335"/>
            <a:ext cx="7705725" cy="9525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2068"/>
              </a:lnSpc>
            </a:pPr>
            <a:endParaRPr lang="Arial" altLang="Arial" sz="100"/>
          </a:p>
          <a:p>
            <a:pPr marL="14014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趋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势</a:t>
            </a:r>
            <a:endParaRPr lang="Microsoft YaHei" altLang="Microsoft YaHei" sz="2300"/>
          </a:p>
          <a:p>
            <a:pPr marL="12700" algn="l" rtl="0" eaLnBrk="0">
              <a:lnSpc>
                <a:spcPct val="86000"/>
              </a:lnSpc>
              <a:spcBef>
                <a:spcPts val="978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未来养殖产业将更加注重环保、节能、可持续发展等方面，推动产业升级和转型。同时，随着人口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</a:t>
            </a:r>
            <a:endParaRPr lang="Microsoft YaHei" altLang="Microsoft YaHei" sz="1300"/>
          </a:p>
          <a:p>
            <a:pPr marL="14928" algn="l" rtl="0" eaLnBrk="0">
              <a:lnSpc>
                <a:spcPts val="2428"/>
              </a:lnSpc>
            </a:pP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长和消费升级，对高品质、安全、健康的食品需求不断增加，养殖产业将面临更大的市场机遇和</a:t>
            </a:r>
            <a:r>
              <a:rPr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战。</a:t>
            </a:r>
            <a:endParaRPr lang="Microsoft YaHei" altLang="Microsoft YaHei" sz="1300"/>
          </a:p>
        </p:txBody>
      </p:sp>
      <p:sp>
        <p:nvSpPr>
          <p:cNvPr id="196" name="textbox 196"/>
          <p:cNvSpPr/>
          <p:nvPr/>
        </p:nvSpPr>
        <p:spPr>
          <a:xfrm>
            <a:off x="3688732" y="1670274"/>
            <a:ext cx="6676390" cy="65849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2496"/>
              </a:lnSpc>
            </a:pPr>
            <a:endParaRPr lang="Arial" altLang="Arial" sz="100"/>
          </a:p>
          <a:p>
            <a:pPr marL="13328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状</a:t>
            </a:r>
            <a:endParaRPr lang="Microsoft YaHei" altLang="Microsoft YaHei" sz="2300"/>
          </a:p>
          <a:p>
            <a:pPr algn="l" rtl="0" eaLnBrk="0">
              <a:lnSpc>
                <a:spcPct val="103000"/>
              </a:lnSpc>
            </a:pPr>
            <a:endParaRPr lang="Arial" altLang="Arial" sz="800"/>
          </a:p>
          <a:p>
            <a:pPr marL="12700" algn="l" rtl="0" eaLnBrk="0">
              <a:lnSpc>
                <a:spcPct val="94000"/>
              </a:lnSpc>
              <a:spcBef>
                <a:spcPts val="1"/>
              </a:spcBef>
            </a:pP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养殖产业已成为全球重要的食品来源之一，呈现出规模化、专业化、生态化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等发展趋势。</a:t>
            </a:r>
            <a:endParaRPr lang="Microsoft YaHei" altLang="Microsoft YaHei" sz="1300"/>
          </a:p>
        </p:txBody>
      </p:sp>
      <p:sp>
        <p:nvSpPr>
          <p:cNvPr id="197" name="textbox 197"/>
          <p:cNvSpPr/>
          <p:nvPr/>
        </p:nvSpPr>
        <p:spPr>
          <a:xfrm>
            <a:off x="442263" y="318468"/>
            <a:ext cx="4218304" cy="5035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4"/>
              </a:spcBef>
              <a:tabLst>
                <a:tab pos="780415"/>
              </a:tabLst>
            </a:pPr>
            <a:r>
              <a:rPr sz="3000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养殖产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业现状及趋势</a:t>
            </a:r>
            <a:endParaRPr lang="Microsoft YaHei" altLang="Microsoft YaHei" sz="3000"/>
          </a:p>
        </p:txBody>
      </p:sp>
      <p:grpSp>
        <p:nvGrpSpPr>
          <p:cNvPr id="50" name="group 50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98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9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0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1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2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3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4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5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6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7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8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9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0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1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2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3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4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5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6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7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18" name="rect"/>
          <p:cNvSpPr/>
          <p:nvPr/>
        </p:nvSpPr>
        <p:spPr>
          <a:xfrm>
            <a:off x="3499343" y="3306001"/>
            <a:ext cx="805749" cy="122998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9" name="rect"/>
          <p:cNvSpPr/>
          <p:nvPr/>
        </p:nvSpPr>
        <p:spPr>
          <a:xfrm>
            <a:off x="4253724" y="3373087"/>
            <a:ext cx="10254151" cy="14288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0" name="rect"/>
          <p:cNvSpPr/>
          <p:nvPr/>
        </p:nvSpPr>
        <p:spPr>
          <a:xfrm>
            <a:off x="1197253" y="5955115"/>
            <a:ext cx="805749" cy="122998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1" name="rect"/>
          <p:cNvSpPr/>
          <p:nvPr/>
        </p:nvSpPr>
        <p:spPr>
          <a:xfrm>
            <a:off x="1951634" y="6022201"/>
            <a:ext cx="10254149" cy="14288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22" name="picture 2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23" name="textbox 223"/>
          <p:cNvSpPr/>
          <p:nvPr/>
        </p:nvSpPr>
        <p:spPr>
          <a:xfrm>
            <a:off x="1204709" y="1119304"/>
            <a:ext cx="4877434" cy="47891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100"/>
          </a:p>
          <a:p>
            <a:pPr marL="43789" algn="l" rtl="0" eaLnBrk="0">
              <a:lnSpc>
                <a:spcPct val="85000"/>
              </a:lnSpc>
              <a:spcBef>
                <a:spcPts val="1"/>
              </a:spcBef>
            </a:pPr>
            <a:r>
              <a:rPr sz="7600" spc="12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7600" spc="10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Microsoft YaHei" altLang="Microsoft YaHei" sz="7600"/>
          </a:p>
          <a:p>
            <a:pPr algn="l" rtl="0" eaLnBrk="0">
              <a:lnSpc>
                <a:spcPct val="156000"/>
              </a:lnSpc>
            </a:pPr>
            <a:endParaRPr lang="Arial" altLang="Arial" sz="1000"/>
          </a:p>
          <a:p>
            <a:pPr marL="12700" algn="l" rtl="0" eaLnBrk="0">
              <a:lnSpc>
                <a:spcPct val="92000"/>
              </a:lnSpc>
              <a:spcBef>
                <a:spcPts val="1148"/>
              </a:spcBef>
            </a:pPr>
            <a:r>
              <a:rPr sz="3800" spc="3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养殖产业税收</a:t>
            </a:r>
            <a:r>
              <a:rPr sz="3800" spc="2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</a:t>
            </a:r>
            <a:r>
              <a:rPr sz="3800" spc="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策分析</a:t>
            </a:r>
            <a:endParaRPr lang="Microsoft YaHei" altLang="Microsoft YaHei" sz="38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1900"/>
          </a:p>
          <a:p>
            <a:pPr marL="45732" algn="l" rtl="0" eaLnBrk="0">
              <a:lnSpc>
                <a:spcPct val="85000"/>
              </a:lnSpc>
              <a:spcBef>
                <a:spcPts val="1"/>
              </a:spcBef>
            </a:pPr>
            <a:r>
              <a:rPr sz="7600" spc="29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89D77F">
                    <a:alpha val="25098"/>
                  </a:srgbClr>
                </a:solidFill>
                <a:latin typeface="Microsoft YaHei"/>
                <a:ea typeface="Microsoft YaHei"/>
                <a:cs typeface="Microsoft YaHei"/>
              </a:rPr>
              <a:t>CHAPTE</a:t>
            </a:r>
            <a:r>
              <a:rPr sz="7600" spc="28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89D77F">
                    <a:alpha val="25098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endParaRPr lang="Microsoft YaHei" altLang="Microsoft YaHei" sz="7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4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33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5" name="textbox 225"/>
          <p:cNvSpPr/>
          <p:nvPr/>
        </p:nvSpPr>
        <p:spPr>
          <a:xfrm>
            <a:off x="3526382" y="1660121"/>
            <a:ext cx="7418069" cy="369824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365"/>
              </a:lnSpc>
            </a:pPr>
            <a:endParaRPr lang="Arial" altLang="Arial" sz="100"/>
          </a:p>
          <a:p>
            <a:pPr marL="3226548" algn="l" rtl="0" eaLnBrk="0">
              <a:lnSpc>
                <a:spcPct val="92000"/>
              </a:lnSpc>
            </a:pPr>
            <a:r>
              <a:rPr sz="2000" spc="-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层面</a:t>
            </a:r>
            <a:endParaRPr lang="Microsoft YaHei" altLang="Microsoft YaHei" sz="2000"/>
          </a:p>
          <a:p>
            <a:pPr algn="l" rtl="0" eaLnBrk="0">
              <a:lnSpc>
                <a:spcPct val="110000"/>
              </a:lnSpc>
            </a:pPr>
            <a:endParaRPr lang="Arial" altLang="Arial" sz="1000"/>
          </a:p>
          <a:p>
            <a:pPr algn="l" rtl="0" eaLnBrk="0">
              <a:lnSpc>
                <a:spcPct val="110000"/>
              </a:lnSpc>
            </a:pPr>
            <a:endParaRPr lang="Arial" altLang="Arial" sz="1000"/>
          </a:p>
          <a:p>
            <a:pPr marL="3348354" indent="-3234689" algn="l" rtl="0" eaLnBrk="0">
              <a:lnSpc>
                <a:spcPct val="186000"/>
              </a:lnSpc>
              <a:spcBef>
                <a:spcPts val="458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为鼓励养殖产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业发展，国家出台了一系列税收优惠政策，降低养殖企业税负，提高市场 </a:t>
            </a:r>
            <a:r>
              <a:rPr sz="1500" spc="-6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竞争力。</a:t>
            </a:r>
            <a:endParaRPr lang="Microsoft YaHei" altLang="Microsoft YaHei" sz="1500"/>
          </a:p>
          <a:p>
            <a:pPr algn="l" rtl="0" eaLnBrk="0">
              <a:lnSpc>
                <a:spcPct val="124000"/>
              </a:lnSpc>
            </a:pPr>
            <a:endParaRPr lang="Arial" altLang="Arial" sz="1000"/>
          </a:p>
          <a:p>
            <a:pPr algn="l" rtl="0" eaLnBrk="0">
              <a:lnSpc>
                <a:spcPct val="125000"/>
              </a:lnSpc>
            </a:pPr>
            <a:endParaRPr lang="Arial" altLang="Arial" sz="1000"/>
          </a:p>
          <a:p>
            <a:pPr algn="l" rtl="0" eaLnBrk="0">
              <a:lnSpc>
                <a:spcPct val="125000"/>
              </a:lnSpc>
            </a:pPr>
            <a:endParaRPr lang="Arial" altLang="Arial" sz="1000"/>
          </a:p>
          <a:p>
            <a:pPr algn="l" rtl="0" eaLnBrk="0">
              <a:lnSpc>
                <a:spcPct val="125000"/>
              </a:lnSpc>
            </a:pPr>
            <a:endParaRPr lang="Arial" altLang="Arial" sz="1000"/>
          </a:p>
          <a:p>
            <a:pPr marL="3216004" algn="l" rtl="0" eaLnBrk="0">
              <a:lnSpc>
                <a:spcPct val="92000"/>
              </a:lnSpc>
              <a:spcBef>
                <a:spcPts val="608"/>
              </a:spcBef>
            </a:pPr>
            <a:r>
              <a:rPr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地方层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</a:t>
            </a:r>
            <a:endParaRPr lang="Microsoft YaHei" altLang="Microsoft YaHei" sz="20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28000"/>
              </a:lnSpc>
            </a:pPr>
            <a:endParaRPr lang="Arial" altLang="Arial" sz="300"/>
          </a:p>
          <a:p>
            <a:pPr marL="12700" algn="l" rtl="0" eaLnBrk="0">
              <a:lnSpc>
                <a:spcPct val="91000"/>
              </a:lnSpc>
            </a:pPr>
            <a:r>
              <a:rPr sz="15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各地政府根据当地养殖产业实际情况，制定相应税收政策，促进区域养殖产业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健康发展。</a:t>
            </a:r>
            <a:endParaRPr lang="Microsoft YaHei" altLang="Microsoft YaHei" sz="1500"/>
          </a:p>
        </p:txBody>
      </p:sp>
      <p:grpSp>
        <p:nvGrpSpPr>
          <p:cNvPr id="52" name="group 52"/>
          <p:cNvGrpSpPr/>
          <p:nvPr/>
        </p:nvGrpSpPr>
        <p:grpSpPr>
          <a:xfrm rot="21600000">
            <a:off x="1075312" y="4179053"/>
            <a:ext cx="1747957" cy="1747957"/>
            <a:chExt cx="1747957" cy="1747957"/>
          </a:xfrm>
        </p:grpSpPr>
        <p:sp>
          <p:nvSpPr>
            <p:cNvPr id="226" name="path"/>
            <p:cNvSpPr/>
            <p:nvPr/>
          </p:nvSpPr>
          <p:spPr>
            <a:xfrm>
              <a:off x="0" y="0"/>
              <a:ext cx="1747957" cy="1747957"/>
            </a:xfrm>
            <a:custGeom>
              <a:rect l="0" t="0" r="0" b="0"/>
              <a:pathLst>
                <a:path w="2752" h="2752">
                  <a:moveTo>
                    <a:pt x="0" y="1376"/>
                  </a:moveTo>
                  <a:cubicBezTo>
                    <a:pt x="0" y="616"/>
                    <a:pt x="616" y="0"/>
                    <a:pt x="1376" y="0"/>
                  </a:cubicBezTo>
                  <a:lnTo>
                    <a:pt x="1376" y="0"/>
                  </a:lnTo>
                  <a:lnTo>
                    <a:pt x="1376" y="0"/>
                  </a:lnTo>
                  <a:lnTo>
                    <a:pt x="1376" y="0"/>
                  </a:lnTo>
                  <a:cubicBezTo>
                    <a:pt x="2136" y="0"/>
                    <a:pt x="2752" y="616"/>
                    <a:pt x="2752" y="1376"/>
                  </a:cubicBezTo>
                  <a:lnTo>
                    <a:pt x="2752" y="1376"/>
                  </a:lnTo>
                  <a:cubicBezTo>
                    <a:pt x="2752" y="1376"/>
                    <a:pt x="2752" y="1376"/>
                    <a:pt x="2752" y="1376"/>
                  </a:cubicBezTo>
                  <a:lnTo>
                    <a:pt x="2752" y="1376"/>
                  </a:lnTo>
                  <a:lnTo>
                    <a:pt x="2752" y="1376"/>
                  </a:lnTo>
                  <a:lnTo>
                    <a:pt x="2752" y="1376"/>
                  </a:lnTo>
                  <a:cubicBezTo>
                    <a:pt x="2752" y="2136"/>
                    <a:pt x="2136" y="2752"/>
                    <a:pt x="1376" y="2752"/>
                  </a:cubicBezTo>
                  <a:lnTo>
                    <a:pt x="1376" y="2752"/>
                  </a:lnTo>
                  <a:lnTo>
                    <a:pt x="1376" y="2752"/>
                  </a:lnTo>
                  <a:lnTo>
                    <a:pt x="1376" y="2752"/>
                  </a:lnTo>
                  <a:cubicBezTo>
                    <a:pt x="616" y="2752"/>
                    <a:pt x="0" y="2136"/>
                    <a:pt x="0" y="1376"/>
                  </a:cubicBezTo>
                  <a:lnTo>
                    <a:pt x="0" y="137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7" name="path"/>
            <p:cNvSpPr/>
            <p:nvPr/>
          </p:nvSpPr>
          <p:spPr>
            <a:xfrm>
              <a:off x="462499" y="462500"/>
              <a:ext cx="822959" cy="822959"/>
            </a:xfrm>
            <a:custGeom>
              <a:rect l="0" t="0" r="0" b="0"/>
              <a:pathLst>
                <a:path w="1295" h="1295">
                  <a:moveTo>
                    <a:pt x="1295" y="727"/>
                  </a:moveTo>
                  <a:lnTo>
                    <a:pt x="1295" y="565"/>
                  </a:lnTo>
                  <a:lnTo>
                    <a:pt x="1102" y="485"/>
                  </a:lnTo>
                  <a:lnTo>
                    <a:pt x="1102" y="485"/>
                  </a:lnTo>
                  <a:cubicBezTo>
                    <a:pt x="1096" y="469"/>
                    <a:pt x="1091" y="455"/>
                    <a:pt x="1084" y="440"/>
                  </a:cubicBezTo>
                  <a:lnTo>
                    <a:pt x="1084" y="440"/>
                  </a:lnTo>
                  <a:lnTo>
                    <a:pt x="1162" y="246"/>
                  </a:lnTo>
                  <a:lnTo>
                    <a:pt x="1047" y="131"/>
                  </a:lnTo>
                  <a:lnTo>
                    <a:pt x="855" y="211"/>
                  </a:lnTo>
                  <a:lnTo>
                    <a:pt x="855" y="211"/>
                  </a:lnTo>
                  <a:cubicBezTo>
                    <a:pt x="840" y="203"/>
                    <a:pt x="825" y="197"/>
                    <a:pt x="809" y="192"/>
                  </a:cubicBezTo>
                  <a:lnTo>
                    <a:pt x="809" y="192"/>
                  </a:lnTo>
                  <a:lnTo>
                    <a:pt x="727" y="0"/>
                  </a:lnTo>
                  <a:lnTo>
                    <a:pt x="565" y="0"/>
                  </a:lnTo>
                  <a:lnTo>
                    <a:pt x="485" y="191"/>
                  </a:lnTo>
                  <a:lnTo>
                    <a:pt x="485" y="191"/>
                  </a:lnTo>
                  <a:cubicBezTo>
                    <a:pt x="469" y="197"/>
                    <a:pt x="454" y="203"/>
                    <a:pt x="438" y="210"/>
                  </a:cubicBezTo>
                  <a:lnTo>
                    <a:pt x="438" y="210"/>
                  </a:lnTo>
                  <a:lnTo>
                    <a:pt x="246" y="133"/>
                  </a:lnTo>
                  <a:lnTo>
                    <a:pt x="131" y="247"/>
                  </a:lnTo>
                  <a:lnTo>
                    <a:pt x="210" y="438"/>
                  </a:lnTo>
                  <a:lnTo>
                    <a:pt x="210" y="438"/>
                  </a:lnTo>
                  <a:cubicBezTo>
                    <a:pt x="202" y="454"/>
                    <a:pt x="196" y="470"/>
                    <a:pt x="190" y="486"/>
                  </a:cubicBezTo>
                  <a:lnTo>
                    <a:pt x="190" y="486"/>
                  </a:lnTo>
                  <a:lnTo>
                    <a:pt x="0" y="568"/>
                  </a:lnTo>
                  <a:lnTo>
                    <a:pt x="0" y="730"/>
                  </a:lnTo>
                  <a:lnTo>
                    <a:pt x="190" y="809"/>
                  </a:lnTo>
                  <a:lnTo>
                    <a:pt x="190" y="809"/>
                  </a:lnTo>
                  <a:cubicBezTo>
                    <a:pt x="196" y="826"/>
                    <a:pt x="202" y="842"/>
                    <a:pt x="210" y="857"/>
                  </a:cubicBezTo>
                  <a:lnTo>
                    <a:pt x="210" y="857"/>
                  </a:lnTo>
                  <a:lnTo>
                    <a:pt x="133" y="1049"/>
                  </a:lnTo>
                  <a:lnTo>
                    <a:pt x="247" y="1164"/>
                  </a:lnTo>
                  <a:lnTo>
                    <a:pt x="439" y="1085"/>
                  </a:lnTo>
                  <a:lnTo>
                    <a:pt x="439" y="1085"/>
                  </a:lnTo>
                  <a:cubicBezTo>
                    <a:pt x="454" y="1092"/>
                    <a:pt x="470" y="1098"/>
                    <a:pt x="486" y="1104"/>
                  </a:cubicBezTo>
                  <a:lnTo>
                    <a:pt x="486" y="1104"/>
                  </a:lnTo>
                  <a:lnTo>
                    <a:pt x="568" y="1295"/>
                  </a:lnTo>
                  <a:lnTo>
                    <a:pt x="730" y="1295"/>
                  </a:lnTo>
                  <a:lnTo>
                    <a:pt x="810" y="1103"/>
                  </a:lnTo>
                  <a:lnTo>
                    <a:pt x="810" y="1103"/>
                  </a:lnTo>
                  <a:cubicBezTo>
                    <a:pt x="825" y="1097"/>
                    <a:pt x="840" y="1091"/>
                    <a:pt x="855" y="1084"/>
                  </a:cubicBezTo>
                  <a:lnTo>
                    <a:pt x="855" y="1084"/>
                  </a:lnTo>
                  <a:lnTo>
                    <a:pt x="1049" y="1162"/>
                  </a:lnTo>
                  <a:lnTo>
                    <a:pt x="1164" y="1047"/>
                  </a:lnTo>
                  <a:lnTo>
                    <a:pt x="1084" y="854"/>
                  </a:lnTo>
                  <a:lnTo>
                    <a:pt x="1084" y="854"/>
                  </a:lnTo>
                  <a:cubicBezTo>
                    <a:pt x="1091" y="840"/>
                    <a:pt x="1096" y="825"/>
                    <a:pt x="1102" y="810"/>
                  </a:cubicBezTo>
                  <a:lnTo>
                    <a:pt x="1102" y="810"/>
                  </a:lnTo>
                  <a:lnTo>
                    <a:pt x="1295" y="727"/>
                  </a:lnTo>
                  <a:close/>
                  <a:moveTo>
                    <a:pt x="646" y="890"/>
                  </a:moveTo>
                  <a:cubicBezTo>
                    <a:pt x="512" y="890"/>
                    <a:pt x="403" y="782"/>
                    <a:pt x="403" y="647"/>
                  </a:cubicBezTo>
                  <a:lnTo>
                    <a:pt x="403" y="647"/>
                  </a:lnTo>
                  <a:cubicBezTo>
                    <a:pt x="403" y="513"/>
                    <a:pt x="512" y="405"/>
                    <a:pt x="646" y="405"/>
                  </a:cubicBezTo>
                  <a:lnTo>
                    <a:pt x="646" y="405"/>
                  </a:lnTo>
                  <a:cubicBezTo>
                    <a:pt x="780" y="405"/>
                    <a:pt x="889" y="513"/>
                    <a:pt x="889" y="647"/>
                  </a:cubicBezTo>
                  <a:lnTo>
                    <a:pt x="889" y="647"/>
                  </a:lnTo>
                  <a:cubicBezTo>
                    <a:pt x="889" y="782"/>
                    <a:pt x="780" y="890"/>
                    <a:pt x="646" y="890"/>
                  </a:cubicBezTo>
                </a:path>
              </a:pathLst>
            </a:custGeom>
            <a:solidFill>
              <a:srgbClr val="FDFCFC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4" name="group 54"/>
          <p:cNvGrpSpPr/>
          <p:nvPr/>
        </p:nvGrpSpPr>
        <p:grpSpPr>
          <a:xfrm rot="21600000">
            <a:off x="1075312" y="1789317"/>
            <a:ext cx="1747957" cy="1747956"/>
            <a:chExt cx="1747957" cy="1747956"/>
          </a:xfrm>
        </p:grpSpPr>
        <p:sp>
          <p:nvSpPr>
            <p:cNvPr id="228" name="path"/>
            <p:cNvSpPr/>
            <p:nvPr/>
          </p:nvSpPr>
          <p:spPr>
            <a:xfrm>
              <a:off x="0" y="0"/>
              <a:ext cx="1747957" cy="1747956"/>
            </a:xfrm>
            <a:custGeom>
              <a:rect l="0" t="0" r="0" b="0"/>
              <a:pathLst>
                <a:path w="2752" h="2752">
                  <a:moveTo>
                    <a:pt x="0" y="1376"/>
                  </a:moveTo>
                  <a:cubicBezTo>
                    <a:pt x="0" y="616"/>
                    <a:pt x="616" y="0"/>
                    <a:pt x="1376" y="0"/>
                  </a:cubicBezTo>
                  <a:lnTo>
                    <a:pt x="1376" y="0"/>
                  </a:lnTo>
                  <a:lnTo>
                    <a:pt x="1376" y="0"/>
                  </a:lnTo>
                  <a:lnTo>
                    <a:pt x="1376" y="0"/>
                  </a:lnTo>
                  <a:cubicBezTo>
                    <a:pt x="2136" y="0"/>
                    <a:pt x="2752" y="616"/>
                    <a:pt x="2752" y="1376"/>
                  </a:cubicBezTo>
                  <a:lnTo>
                    <a:pt x="2752" y="1376"/>
                  </a:lnTo>
                  <a:cubicBezTo>
                    <a:pt x="2752" y="1376"/>
                    <a:pt x="2752" y="1376"/>
                    <a:pt x="2752" y="1376"/>
                  </a:cubicBezTo>
                  <a:lnTo>
                    <a:pt x="2752" y="1376"/>
                  </a:lnTo>
                  <a:lnTo>
                    <a:pt x="2752" y="1376"/>
                  </a:lnTo>
                  <a:lnTo>
                    <a:pt x="2752" y="1376"/>
                  </a:lnTo>
                  <a:cubicBezTo>
                    <a:pt x="2752" y="2136"/>
                    <a:pt x="2136" y="2752"/>
                    <a:pt x="1376" y="2752"/>
                  </a:cubicBezTo>
                  <a:lnTo>
                    <a:pt x="1376" y="2752"/>
                  </a:lnTo>
                  <a:lnTo>
                    <a:pt x="1376" y="2752"/>
                  </a:lnTo>
                  <a:lnTo>
                    <a:pt x="1376" y="2752"/>
                  </a:lnTo>
                  <a:cubicBezTo>
                    <a:pt x="616" y="2752"/>
                    <a:pt x="0" y="2136"/>
                    <a:pt x="0" y="1376"/>
                  </a:cubicBezTo>
                  <a:lnTo>
                    <a:pt x="0" y="137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9" name="path"/>
            <p:cNvSpPr/>
            <p:nvPr/>
          </p:nvSpPr>
          <p:spPr>
            <a:xfrm>
              <a:off x="462499" y="462500"/>
              <a:ext cx="822959" cy="822960"/>
            </a:xfrm>
            <a:custGeom>
              <a:rect l="0" t="0" r="0" b="0"/>
              <a:pathLst>
                <a:path w="1295" h="1296">
                  <a:moveTo>
                    <a:pt x="0" y="388"/>
                  </a:moveTo>
                  <a:lnTo>
                    <a:pt x="647" y="0"/>
                  </a:lnTo>
                  <a:lnTo>
                    <a:pt x="1295" y="388"/>
                  </a:lnTo>
                  <a:lnTo>
                    <a:pt x="1295" y="518"/>
                  </a:lnTo>
                  <a:lnTo>
                    <a:pt x="0" y="518"/>
                  </a:lnTo>
                  <a:lnTo>
                    <a:pt x="0" y="388"/>
                  </a:lnTo>
                  <a:close/>
                  <a:moveTo>
                    <a:pt x="0" y="1166"/>
                  </a:moveTo>
                  <a:lnTo>
                    <a:pt x="1295" y="1166"/>
                  </a:lnTo>
                  <a:lnTo>
                    <a:pt x="1295" y="1296"/>
                  </a:lnTo>
                  <a:lnTo>
                    <a:pt x="0" y="1296"/>
                  </a:lnTo>
                  <a:lnTo>
                    <a:pt x="0" y="1166"/>
                  </a:lnTo>
                  <a:close/>
                  <a:moveTo>
                    <a:pt x="129" y="1036"/>
                  </a:moveTo>
                  <a:lnTo>
                    <a:pt x="1166" y="1036"/>
                  </a:lnTo>
                  <a:lnTo>
                    <a:pt x="1166" y="1166"/>
                  </a:lnTo>
                  <a:lnTo>
                    <a:pt x="129" y="1166"/>
                  </a:lnTo>
                  <a:lnTo>
                    <a:pt x="129" y="1036"/>
                  </a:lnTo>
                  <a:close/>
                  <a:moveTo>
                    <a:pt x="129" y="518"/>
                  </a:moveTo>
                  <a:lnTo>
                    <a:pt x="388" y="518"/>
                  </a:lnTo>
                  <a:lnTo>
                    <a:pt x="388" y="1036"/>
                  </a:lnTo>
                  <a:lnTo>
                    <a:pt x="129" y="1036"/>
                  </a:lnTo>
                  <a:lnTo>
                    <a:pt x="129" y="518"/>
                  </a:lnTo>
                  <a:close/>
                  <a:moveTo>
                    <a:pt x="518" y="518"/>
                  </a:moveTo>
                  <a:lnTo>
                    <a:pt x="777" y="518"/>
                  </a:lnTo>
                  <a:lnTo>
                    <a:pt x="777" y="1036"/>
                  </a:lnTo>
                  <a:lnTo>
                    <a:pt x="518" y="1036"/>
                  </a:lnTo>
                  <a:lnTo>
                    <a:pt x="518" y="518"/>
                  </a:lnTo>
                  <a:close/>
                  <a:moveTo>
                    <a:pt x="907" y="518"/>
                  </a:moveTo>
                  <a:lnTo>
                    <a:pt x="1166" y="518"/>
                  </a:lnTo>
                  <a:lnTo>
                    <a:pt x="1166" y="1036"/>
                  </a:lnTo>
                  <a:lnTo>
                    <a:pt x="907" y="1036"/>
                  </a:lnTo>
                  <a:lnTo>
                    <a:pt x="907" y="518"/>
                  </a:lnTo>
                  <a:close/>
                </a:path>
              </a:pathLst>
            </a:custGeom>
            <a:solidFill>
              <a:srgbClr val="FDFCFC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30" name="textbox 230"/>
          <p:cNvSpPr/>
          <p:nvPr/>
        </p:nvSpPr>
        <p:spPr>
          <a:xfrm>
            <a:off x="442263" y="318468"/>
            <a:ext cx="3075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0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4"/>
              </a:spcBef>
              <a:tabLst>
                <a:tab pos="781684"/>
              </a:tabLst>
            </a:pPr>
            <a:r>
              <a:rPr sz="3000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税收政策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概述</a:t>
            </a:r>
            <a:endParaRPr lang="Microsoft YaHei" altLang="Microsoft YaHei" sz="3000"/>
          </a:p>
        </p:txBody>
      </p:sp>
      <p:grpSp>
        <p:nvGrpSpPr>
          <p:cNvPr id="56" name="group 56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31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2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3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4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5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6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7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8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9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0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1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2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3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4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5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6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7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8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9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0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1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33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2" name="textbox 252"/>
          <p:cNvSpPr/>
          <p:nvPr/>
        </p:nvSpPr>
        <p:spPr>
          <a:xfrm>
            <a:off x="1210539" y="376361"/>
            <a:ext cx="7905750" cy="154558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5703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养殖产业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相关税种及税率</a:t>
            </a:r>
            <a:endParaRPr lang="Microsoft YaHei" altLang="Microsoft YaHei" sz="3000"/>
          </a:p>
          <a:p>
            <a:pPr algn="l" rtl="0" eaLnBrk="0">
              <a:lnSpc>
                <a:spcPct val="179000"/>
              </a:lnSpc>
            </a:pPr>
            <a:endParaRPr lang="Arial" altLang="Arial" sz="1000"/>
          </a:p>
          <a:p>
            <a:pPr marL="1038607" algn="l" rtl="0" eaLnBrk="0">
              <a:lnSpc>
                <a:spcPct val="92000"/>
              </a:lnSpc>
              <a:spcBef>
                <a:spcPts val="693"/>
              </a:spcBef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值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税</a:t>
            </a:r>
            <a:endParaRPr lang="Microsoft YaHei" altLang="Microsoft YaHei" sz="23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algn="l" rtl="0" eaLnBrk="0">
              <a:lnSpc>
                <a:spcPct val="127000"/>
              </a:lnSpc>
            </a:pPr>
            <a:endParaRPr lang="Arial" altLang="Arial" sz="300"/>
          </a:p>
          <a:p>
            <a:pPr algn="r" rtl="0" eaLnBrk="0">
              <a:lnSpc>
                <a:spcPct val="91000"/>
              </a:lnSpc>
              <a:spcBef>
                <a:spcPts val="1"/>
              </a:spcBef>
            </a:pPr>
            <a:r>
              <a:rPr sz="15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养殖企业销售自产农产品免征增值税，购进农产品可按照一定比例抵扣进项税</a:t>
            </a:r>
            <a:r>
              <a:rPr sz="15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额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253" name="textbox 253"/>
          <p:cNvSpPr/>
          <p:nvPr/>
        </p:nvSpPr>
        <p:spPr>
          <a:xfrm>
            <a:off x="2613808" y="2435346"/>
            <a:ext cx="5165725" cy="7683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642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企业所得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税</a:t>
            </a:r>
            <a:endParaRPr lang="Microsoft YaHei" altLang="Microsoft YaHei" sz="23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27000"/>
              </a:lnSpc>
            </a:pPr>
            <a:endParaRPr lang="Arial" altLang="Arial" sz="300"/>
          </a:p>
          <a:p>
            <a:pPr marL="48947" algn="l" rtl="0" eaLnBrk="0">
              <a:lnSpc>
                <a:spcPct val="91000"/>
              </a:lnSpc>
            </a:pPr>
            <a:r>
              <a:rPr sz="15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养殖企业可享受企业所得税优惠政策，如减半征收、免征</a:t>
            </a:r>
            <a:r>
              <a:rPr sz="15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等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254" name="textbox 254"/>
          <p:cNvSpPr/>
          <p:nvPr/>
        </p:nvSpPr>
        <p:spPr>
          <a:xfrm>
            <a:off x="2623552" y="4997616"/>
            <a:ext cx="4203700" cy="7689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559"/>
              </a:lnSpc>
            </a:pPr>
            <a:endParaRPr lang="Arial" altLang="Arial" sz="100"/>
          </a:p>
          <a:p>
            <a:pPr marL="12700" algn="l" rtl="0" eaLnBrk="0">
              <a:lnSpc>
                <a:spcPct val="93000"/>
              </a:lnSpc>
            </a:pPr>
            <a:r>
              <a:rPr sz="23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印花税</a:t>
            </a:r>
            <a:endParaRPr lang="Microsoft YaHei" altLang="Microsoft YaHei" sz="23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algn="l" rtl="0" eaLnBrk="0">
              <a:lnSpc>
                <a:spcPct val="126000"/>
              </a:lnSpc>
            </a:pPr>
            <a:endParaRPr lang="Arial" altLang="Arial" sz="300"/>
          </a:p>
          <a:p>
            <a:pPr marL="38441" algn="l" rtl="0" eaLnBrk="0">
              <a:lnSpc>
                <a:spcPct val="91000"/>
              </a:lnSpc>
            </a:pPr>
            <a:r>
              <a:rPr sz="1500" spc="-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对与养殖企业签订的农产品购销合同免征印花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税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255" name="rect"/>
          <p:cNvSpPr/>
          <p:nvPr/>
        </p:nvSpPr>
        <p:spPr>
          <a:xfrm>
            <a:off x="2454056" y="3425038"/>
            <a:ext cx="9119959" cy="9525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6" name="rect"/>
          <p:cNvSpPr/>
          <p:nvPr/>
        </p:nvSpPr>
        <p:spPr>
          <a:xfrm>
            <a:off x="2076104" y="2143460"/>
            <a:ext cx="9119959" cy="9525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8" name="group 58"/>
          <p:cNvGrpSpPr/>
          <p:nvPr/>
        </p:nvGrpSpPr>
        <p:grpSpPr>
          <a:xfrm rot="21600000">
            <a:off x="653185" y="1411306"/>
            <a:ext cx="1476936" cy="1476937"/>
            <a:chExt cx="1476936" cy="1476937"/>
          </a:xfrm>
        </p:grpSpPr>
        <p:sp>
          <p:nvSpPr>
            <p:cNvPr id="257" name="path"/>
            <p:cNvSpPr/>
            <p:nvPr/>
          </p:nvSpPr>
          <p:spPr>
            <a:xfrm>
              <a:off x="0" y="0"/>
              <a:ext cx="1476936" cy="1476937"/>
            </a:xfrm>
            <a:custGeom>
              <a:rect l="0" t="0" r="0" b="0"/>
              <a:pathLst>
                <a:path w="2325" h="2325">
                  <a:moveTo>
                    <a:pt x="581" y="581"/>
                  </a:moveTo>
                  <a:cubicBezTo>
                    <a:pt x="902" y="260"/>
                    <a:pt x="1423" y="260"/>
                    <a:pt x="1744" y="581"/>
                  </a:cubicBezTo>
                  <a:lnTo>
                    <a:pt x="1744" y="581"/>
                  </a:lnTo>
                  <a:cubicBezTo>
                    <a:pt x="1938" y="775"/>
                    <a:pt x="2132" y="969"/>
                    <a:pt x="2325" y="1162"/>
                  </a:cubicBezTo>
                  <a:lnTo>
                    <a:pt x="2325" y="1162"/>
                  </a:lnTo>
                  <a:cubicBezTo>
                    <a:pt x="2132" y="1356"/>
                    <a:pt x="1938" y="1550"/>
                    <a:pt x="1744" y="1744"/>
                  </a:cubicBezTo>
                  <a:lnTo>
                    <a:pt x="1744" y="1744"/>
                  </a:lnTo>
                  <a:lnTo>
                    <a:pt x="1744" y="1744"/>
                  </a:lnTo>
                  <a:lnTo>
                    <a:pt x="1744" y="1744"/>
                  </a:lnTo>
                  <a:cubicBezTo>
                    <a:pt x="1423" y="2065"/>
                    <a:pt x="902" y="2065"/>
                    <a:pt x="581" y="1744"/>
                  </a:cubicBezTo>
                  <a:lnTo>
                    <a:pt x="581" y="1744"/>
                  </a:lnTo>
                  <a:lnTo>
                    <a:pt x="581" y="1744"/>
                  </a:lnTo>
                  <a:lnTo>
                    <a:pt x="581" y="1744"/>
                  </a:lnTo>
                  <a:cubicBezTo>
                    <a:pt x="260" y="1423"/>
                    <a:pt x="260" y="902"/>
                    <a:pt x="581" y="581"/>
                  </a:cubicBezTo>
                  <a:lnTo>
                    <a:pt x="581" y="581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path"/>
            <p:cNvSpPr/>
            <p:nvPr/>
          </p:nvSpPr>
          <p:spPr>
            <a:xfrm>
              <a:off x="485716" y="547334"/>
              <a:ext cx="447738" cy="382251"/>
            </a:xfrm>
            <a:custGeom>
              <a:rect l="0" t="0" r="0" b="0"/>
              <a:pathLst>
                <a:path w="705" h="601">
                  <a:moveTo>
                    <a:pt x="353" y="107"/>
                  </a:moveTo>
                  <a:cubicBezTo>
                    <a:pt x="353" y="107"/>
                    <a:pt x="303" y="0"/>
                    <a:pt x="189" y="0"/>
                  </a:cubicBezTo>
                  <a:lnTo>
                    <a:pt x="189" y="0"/>
                  </a:lnTo>
                  <a:cubicBezTo>
                    <a:pt x="65" y="0"/>
                    <a:pt x="0" y="105"/>
                    <a:pt x="0" y="210"/>
                  </a:cubicBezTo>
                  <a:lnTo>
                    <a:pt x="0" y="210"/>
                  </a:lnTo>
                  <a:cubicBezTo>
                    <a:pt x="0" y="385"/>
                    <a:pt x="353" y="601"/>
                    <a:pt x="353" y="601"/>
                  </a:cubicBezTo>
                  <a:lnTo>
                    <a:pt x="353" y="601"/>
                  </a:lnTo>
                  <a:cubicBezTo>
                    <a:pt x="353" y="601"/>
                    <a:pt x="705" y="387"/>
                    <a:pt x="705" y="210"/>
                  </a:cubicBezTo>
                  <a:lnTo>
                    <a:pt x="705" y="210"/>
                  </a:lnTo>
                  <a:cubicBezTo>
                    <a:pt x="705" y="103"/>
                    <a:pt x="637" y="0"/>
                    <a:pt x="517" y="0"/>
                  </a:cubicBezTo>
                  <a:lnTo>
                    <a:pt x="517" y="0"/>
                  </a:lnTo>
                  <a:cubicBezTo>
                    <a:pt x="397" y="0"/>
                    <a:pt x="353" y="107"/>
                    <a:pt x="353" y="107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59" name="path"/>
          <p:cNvSpPr/>
          <p:nvPr/>
        </p:nvSpPr>
        <p:spPr>
          <a:xfrm>
            <a:off x="1031137" y="2692884"/>
            <a:ext cx="1476937" cy="1476937"/>
          </a:xfrm>
          <a:custGeom>
            <a:rect l="0" t="0" r="0" b="0"/>
            <a:pathLst>
              <a:path w="2325" h="2325">
                <a:moveTo>
                  <a:pt x="581" y="581"/>
                </a:moveTo>
                <a:cubicBezTo>
                  <a:pt x="902" y="260"/>
                  <a:pt x="1423" y="260"/>
                  <a:pt x="1744" y="581"/>
                </a:cubicBezTo>
                <a:lnTo>
                  <a:pt x="1744" y="581"/>
                </a:lnTo>
                <a:cubicBezTo>
                  <a:pt x="1938" y="775"/>
                  <a:pt x="2132" y="969"/>
                  <a:pt x="2325" y="1162"/>
                </a:cubicBezTo>
                <a:lnTo>
                  <a:pt x="2325" y="1162"/>
                </a:lnTo>
                <a:cubicBezTo>
                  <a:pt x="2132" y="1356"/>
                  <a:pt x="1938" y="1550"/>
                  <a:pt x="1744" y="1744"/>
                </a:cubicBezTo>
                <a:lnTo>
                  <a:pt x="1744" y="1744"/>
                </a:lnTo>
                <a:lnTo>
                  <a:pt x="1744" y="1744"/>
                </a:lnTo>
                <a:lnTo>
                  <a:pt x="1744" y="1744"/>
                </a:lnTo>
                <a:cubicBezTo>
                  <a:pt x="1423" y="2065"/>
                  <a:pt x="902" y="2065"/>
                  <a:pt x="581" y="1744"/>
                </a:cubicBezTo>
                <a:lnTo>
                  <a:pt x="581" y="1744"/>
                </a:lnTo>
                <a:lnTo>
                  <a:pt x="581" y="1744"/>
                </a:lnTo>
                <a:lnTo>
                  <a:pt x="581" y="1744"/>
                </a:lnTo>
                <a:cubicBezTo>
                  <a:pt x="260" y="1423"/>
                  <a:pt x="260" y="902"/>
                  <a:pt x="581" y="581"/>
                </a:cubicBezTo>
              </a:path>
            </a:pathLst>
          </a:custGeom>
          <a:solidFill>
            <a:srgbClr val="38B5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0" name="rect"/>
          <p:cNvSpPr/>
          <p:nvPr/>
        </p:nvSpPr>
        <p:spPr>
          <a:xfrm>
            <a:off x="2076104" y="4706617"/>
            <a:ext cx="9119959" cy="9525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1" name="path"/>
          <p:cNvSpPr/>
          <p:nvPr/>
        </p:nvSpPr>
        <p:spPr>
          <a:xfrm>
            <a:off x="653185" y="3974462"/>
            <a:ext cx="1476937" cy="1476937"/>
          </a:xfrm>
          <a:custGeom>
            <a:rect l="0" t="0" r="0" b="0"/>
            <a:pathLst>
              <a:path w="2325" h="2325">
                <a:moveTo>
                  <a:pt x="581" y="581"/>
                </a:moveTo>
                <a:cubicBezTo>
                  <a:pt x="902" y="260"/>
                  <a:pt x="1423" y="260"/>
                  <a:pt x="1744" y="581"/>
                </a:cubicBezTo>
                <a:lnTo>
                  <a:pt x="1744" y="581"/>
                </a:lnTo>
                <a:cubicBezTo>
                  <a:pt x="1938" y="775"/>
                  <a:pt x="2132" y="969"/>
                  <a:pt x="2325" y="1162"/>
                </a:cubicBezTo>
                <a:lnTo>
                  <a:pt x="2325" y="1162"/>
                </a:lnTo>
                <a:cubicBezTo>
                  <a:pt x="2132" y="1356"/>
                  <a:pt x="1938" y="1550"/>
                  <a:pt x="1744" y="1744"/>
                </a:cubicBezTo>
                <a:lnTo>
                  <a:pt x="1744" y="1744"/>
                </a:lnTo>
                <a:lnTo>
                  <a:pt x="1744" y="1744"/>
                </a:lnTo>
                <a:lnTo>
                  <a:pt x="1744" y="1744"/>
                </a:lnTo>
                <a:cubicBezTo>
                  <a:pt x="1423" y="2065"/>
                  <a:pt x="902" y="2065"/>
                  <a:pt x="581" y="1744"/>
                </a:cubicBezTo>
                <a:lnTo>
                  <a:pt x="581" y="1744"/>
                </a:lnTo>
                <a:lnTo>
                  <a:pt x="581" y="1744"/>
                </a:lnTo>
                <a:lnTo>
                  <a:pt x="581" y="1744"/>
                </a:lnTo>
                <a:cubicBezTo>
                  <a:pt x="260" y="1423"/>
                  <a:pt x="260" y="902"/>
                  <a:pt x="581" y="581"/>
                </a:cubicBezTo>
                <a:lnTo>
                  <a:pt x="581" y="581"/>
                </a:lnTo>
                <a:close/>
              </a:path>
            </a:pathLst>
          </a:cu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2" name="rect"/>
          <p:cNvSpPr/>
          <p:nvPr/>
        </p:nvSpPr>
        <p:spPr>
          <a:xfrm>
            <a:off x="2454056" y="5988194"/>
            <a:ext cx="9119959" cy="9525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3" name="path"/>
          <p:cNvSpPr/>
          <p:nvPr/>
        </p:nvSpPr>
        <p:spPr>
          <a:xfrm>
            <a:off x="1031137" y="5256040"/>
            <a:ext cx="1476936" cy="1476936"/>
          </a:xfrm>
          <a:custGeom>
            <a:rect l="0" t="0" r="0" b="0"/>
            <a:pathLst>
              <a:path w="2325" h="2325">
                <a:moveTo>
                  <a:pt x="581" y="581"/>
                </a:moveTo>
                <a:cubicBezTo>
                  <a:pt x="902" y="260"/>
                  <a:pt x="1423" y="260"/>
                  <a:pt x="1744" y="581"/>
                </a:cubicBezTo>
                <a:lnTo>
                  <a:pt x="1744" y="581"/>
                </a:lnTo>
                <a:cubicBezTo>
                  <a:pt x="1938" y="775"/>
                  <a:pt x="2132" y="969"/>
                  <a:pt x="2325" y="1162"/>
                </a:cubicBezTo>
                <a:lnTo>
                  <a:pt x="2325" y="1162"/>
                </a:lnTo>
                <a:cubicBezTo>
                  <a:pt x="2132" y="1356"/>
                  <a:pt x="1938" y="1550"/>
                  <a:pt x="1744" y="1744"/>
                </a:cubicBezTo>
                <a:lnTo>
                  <a:pt x="1744" y="1744"/>
                </a:lnTo>
                <a:lnTo>
                  <a:pt x="1744" y="1744"/>
                </a:lnTo>
                <a:lnTo>
                  <a:pt x="1744" y="1744"/>
                </a:lnTo>
                <a:cubicBezTo>
                  <a:pt x="1423" y="2065"/>
                  <a:pt x="902" y="2065"/>
                  <a:pt x="581" y="1744"/>
                </a:cubicBezTo>
                <a:lnTo>
                  <a:pt x="581" y="1744"/>
                </a:lnTo>
                <a:lnTo>
                  <a:pt x="581" y="1744"/>
                </a:lnTo>
                <a:lnTo>
                  <a:pt x="581" y="1744"/>
                </a:lnTo>
                <a:cubicBezTo>
                  <a:pt x="260" y="1423"/>
                  <a:pt x="260" y="902"/>
                  <a:pt x="581" y="581"/>
                </a:cubicBezTo>
                <a:lnTo>
                  <a:pt x="581" y="581"/>
                </a:lnTo>
                <a:close/>
              </a:path>
            </a:pathLst>
          </a:custGeom>
          <a:solidFill>
            <a:srgbClr val="38B5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4" name="textbox 264"/>
          <p:cNvSpPr/>
          <p:nvPr/>
        </p:nvSpPr>
        <p:spPr>
          <a:xfrm>
            <a:off x="2238513" y="3716924"/>
            <a:ext cx="2305685" cy="7683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155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土地使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税</a:t>
            </a:r>
            <a:endParaRPr lang="Microsoft YaHei" altLang="Microsoft YaHei" sz="23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27000"/>
              </a:lnSpc>
            </a:pPr>
            <a:endParaRPr lang="Arial" altLang="Arial" sz="300"/>
          </a:p>
          <a:p>
            <a:pPr marL="46290" algn="l" rtl="0" eaLnBrk="0">
              <a:lnSpc>
                <a:spcPct val="90000"/>
              </a:lnSpc>
              <a:spcBef>
                <a:spcPts val="3"/>
              </a:spcBef>
            </a:pPr>
            <a:r>
              <a:rPr sz="1500" spc="-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养殖用地免征土地使用</a:t>
            </a:r>
            <a:r>
              <a:rPr sz="1500" spc="-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税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265" name="path"/>
          <p:cNvSpPr/>
          <p:nvPr/>
        </p:nvSpPr>
        <p:spPr>
          <a:xfrm>
            <a:off x="1326050" y="3024821"/>
            <a:ext cx="788615" cy="788615"/>
          </a:xfrm>
          <a:custGeom>
            <a:rect l="0" t="0" r="0" b="0"/>
            <a:pathLst>
              <a:path w="1241" h="1241">
                <a:moveTo>
                  <a:pt x="1091" y="781"/>
                </a:moveTo>
                <a:cubicBezTo>
                  <a:pt x="1091" y="781"/>
                  <a:pt x="1055" y="731"/>
                  <a:pt x="960" y="723"/>
                </a:cubicBezTo>
                <a:lnTo>
                  <a:pt x="960" y="723"/>
                </a:lnTo>
                <a:cubicBezTo>
                  <a:pt x="884" y="562"/>
                  <a:pt x="782" y="448"/>
                  <a:pt x="782" y="448"/>
                </a:cubicBezTo>
                <a:lnTo>
                  <a:pt x="782" y="448"/>
                </a:lnTo>
                <a:cubicBezTo>
                  <a:pt x="782" y="448"/>
                  <a:pt x="889" y="381"/>
                  <a:pt x="974" y="467"/>
                </a:cubicBezTo>
                <a:lnTo>
                  <a:pt x="974" y="467"/>
                </a:lnTo>
                <a:cubicBezTo>
                  <a:pt x="1121" y="614"/>
                  <a:pt x="1091" y="781"/>
                  <a:pt x="1091" y="781"/>
                </a:cubicBezTo>
                <a:moveTo>
                  <a:pt x="799" y="969"/>
                </a:moveTo>
                <a:cubicBezTo>
                  <a:pt x="799" y="969"/>
                  <a:pt x="554" y="840"/>
                  <a:pt x="477" y="762"/>
                </a:cubicBezTo>
                <a:lnTo>
                  <a:pt x="477" y="762"/>
                </a:lnTo>
                <a:cubicBezTo>
                  <a:pt x="442" y="728"/>
                  <a:pt x="415" y="693"/>
                  <a:pt x="393" y="658"/>
                </a:cubicBezTo>
                <a:lnTo>
                  <a:pt x="393" y="658"/>
                </a:lnTo>
                <a:lnTo>
                  <a:pt x="658" y="393"/>
                </a:lnTo>
                <a:lnTo>
                  <a:pt x="658" y="393"/>
                </a:lnTo>
                <a:cubicBezTo>
                  <a:pt x="692" y="415"/>
                  <a:pt x="727" y="442"/>
                  <a:pt x="762" y="477"/>
                </a:cubicBezTo>
                <a:lnTo>
                  <a:pt x="762" y="477"/>
                </a:lnTo>
                <a:cubicBezTo>
                  <a:pt x="839" y="553"/>
                  <a:pt x="969" y="799"/>
                  <a:pt x="969" y="799"/>
                </a:cubicBezTo>
                <a:lnTo>
                  <a:pt x="969" y="799"/>
                </a:lnTo>
                <a:lnTo>
                  <a:pt x="799" y="969"/>
                </a:lnTo>
                <a:close/>
                <a:moveTo>
                  <a:pt x="568" y="568"/>
                </a:moveTo>
                <a:cubicBezTo>
                  <a:pt x="538" y="598"/>
                  <a:pt x="538" y="647"/>
                  <a:pt x="568" y="677"/>
                </a:cubicBezTo>
                <a:lnTo>
                  <a:pt x="568" y="677"/>
                </a:lnTo>
                <a:cubicBezTo>
                  <a:pt x="598" y="706"/>
                  <a:pt x="646" y="706"/>
                  <a:pt x="676" y="677"/>
                </a:cubicBezTo>
                <a:lnTo>
                  <a:pt x="676" y="677"/>
                </a:lnTo>
                <a:cubicBezTo>
                  <a:pt x="706" y="647"/>
                  <a:pt x="706" y="598"/>
                  <a:pt x="676" y="569"/>
                </a:cubicBezTo>
                <a:lnTo>
                  <a:pt x="676" y="569"/>
                </a:lnTo>
                <a:cubicBezTo>
                  <a:pt x="646" y="539"/>
                  <a:pt x="598" y="539"/>
                  <a:pt x="568" y="568"/>
                </a:cubicBezTo>
                <a:moveTo>
                  <a:pt x="315" y="339"/>
                </a:moveTo>
                <a:lnTo>
                  <a:pt x="241" y="265"/>
                </a:lnTo>
                <a:lnTo>
                  <a:pt x="262" y="244"/>
                </a:lnTo>
                <a:lnTo>
                  <a:pt x="334" y="316"/>
                </a:lnTo>
                <a:lnTo>
                  <a:pt x="334" y="316"/>
                </a:lnTo>
                <a:cubicBezTo>
                  <a:pt x="376" y="309"/>
                  <a:pt x="497" y="300"/>
                  <a:pt x="633" y="378"/>
                </a:cubicBezTo>
                <a:lnTo>
                  <a:pt x="633" y="378"/>
                </a:lnTo>
                <a:lnTo>
                  <a:pt x="377" y="634"/>
                </a:lnTo>
                <a:lnTo>
                  <a:pt x="377" y="634"/>
                </a:lnTo>
                <a:cubicBezTo>
                  <a:pt x="302" y="501"/>
                  <a:pt x="308" y="384"/>
                  <a:pt x="315" y="339"/>
                </a:cubicBezTo>
                <a:moveTo>
                  <a:pt x="781" y="1091"/>
                </a:moveTo>
                <a:cubicBezTo>
                  <a:pt x="781" y="1091"/>
                  <a:pt x="614" y="1121"/>
                  <a:pt x="467" y="974"/>
                </a:cubicBezTo>
                <a:lnTo>
                  <a:pt x="467" y="974"/>
                </a:lnTo>
                <a:cubicBezTo>
                  <a:pt x="381" y="889"/>
                  <a:pt x="448" y="782"/>
                  <a:pt x="448" y="782"/>
                </a:cubicBezTo>
                <a:lnTo>
                  <a:pt x="448" y="782"/>
                </a:lnTo>
                <a:cubicBezTo>
                  <a:pt x="448" y="782"/>
                  <a:pt x="562" y="884"/>
                  <a:pt x="723" y="960"/>
                </a:cubicBezTo>
                <a:lnTo>
                  <a:pt x="723" y="960"/>
                </a:lnTo>
                <a:cubicBezTo>
                  <a:pt x="731" y="1055"/>
                  <a:pt x="781" y="1091"/>
                  <a:pt x="781" y="1091"/>
                </a:cubicBezTo>
                <a:moveTo>
                  <a:pt x="982" y="911"/>
                </a:moveTo>
                <a:lnTo>
                  <a:pt x="947" y="911"/>
                </a:lnTo>
                <a:lnTo>
                  <a:pt x="987" y="988"/>
                </a:lnTo>
                <a:lnTo>
                  <a:pt x="906" y="952"/>
                </a:lnTo>
                <a:lnTo>
                  <a:pt x="921" y="998"/>
                </a:lnTo>
                <a:lnTo>
                  <a:pt x="843" y="965"/>
                </a:lnTo>
                <a:lnTo>
                  <a:pt x="964" y="844"/>
                </a:lnTo>
                <a:lnTo>
                  <a:pt x="982" y="91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6" name="path"/>
          <p:cNvSpPr/>
          <p:nvPr/>
        </p:nvSpPr>
        <p:spPr>
          <a:xfrm>
            <a:off x="1103936" y="4441504"/>
            <a:ext cx="575434" cy="485523"/>
          </a:xfrm>
          <a:custGeom>
            <a:rect l="0" t="0" r="0" b="0"/>
            <a:pathLst>
              <a:path w="905" h="764">
                <a:moveTo>
                  <a:pt x="906" y="453"/>
                </a:moveTo>
                <a:lnTo>
                  <a:pt x="736" y="283"/>
                </a:lnTo>
                <a:lnTo>
                  <a:pt x="736" y="28"/>
                </a:lnTo>
                <a:lnTo>
                  <a:pt x="623" y="28"/>
                </a:lnTo>
                <a:lnTo>
                  <a:pt x="623" y="169"/>
                </a:lnTo>
                <a:lnTo>
                  <a:pt x="453" y="0"/>
                </a:lnTo>
                <a:lnTo>
                  <a:pt x="0" y="453"/>
                </a:lnTo>
                <a:lnTo>
                  <a:pt x="0" y="481"/>
                </a:lnTo>
                <a:lnTo>
                  <a:pt x="113" y="481"/>
                </a:lnTo>
                <a:lnTo>
                  <a:pt x="113" y="764"/>
                </a:lnTo>
                <a:lnTo>
                  <a:pt x="396" y="764"/>
                </a:lnTo>
                <a:lnTo>
                  <a:pt x="396" y="594"/>
                </a:lnTo>
                <a:lnTo>
                  <a:pt x="509" y="594"/>
                </a:lnTo>
                <a:lnTo>
                  <a:pt x="509" y="764"/>
                </a:lnTo>
                <a:lnTo>
                  <a:pt x="792" y="764"/>
                </a:lnTo>
                <a:lnTo>
                  <a:pt x="792" y="481"/>
                </a:lnTo>
                <a:lnTo>
                  <a:pt x="906" y="481"/>
                </a:lnTo>
                <a:lnTo>
                  <a:pt x="906" y="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7" name="path"/>
          <p:cNvSpPr/>
          <p:nvPr/>
        </p:nvSpPr>
        <p:spPr>
          <a:xfrm>
            <a:off x="1532320" y="5719566"/>
            <a:ext cx="474573" cy="474572"/>
          </a:xfrm>
          <a:custGeom>
            <a:rect l="0" t="0" r="0" b="0"/>
            <a:pathLst>
              <a:path w="747" h="747">
                <a:moveTo>
                  <a:pt x="411" y="0"/>
                </a:moveTo>
                <a:lnTo>
                  <a:pt x="448" y="0"/>
                </a:lnTo>
                <a:lnTo>
                  <a:pt x="448" y="112"/>
                </a:lnTo>
                <a:lnTo>
                  <a:pt x="560" y="373"/>
                </a:lnTo>
                <a:lnTo>
                  <a:pt x="560" y="672"/>
                </a:lnTo>
                <a:lnTo>
                  <a:pt x="560" y="672"/>
                </a:lnTo>
                <a:cubicBezTo>
                  <a:pt x="560" y="713"/>
                  <a:pt x="527" y="747"/>
                  <a:pt x="485" y="747"/>
                </a:cubicBezTo>
                <a:lnTo>
                  <a:pt x="485" y="747"/>
                </a:lnTo>
                <a:lnTo>
                  <a:pt x="485" y="747"/>
                </a:lnTo>
                <a:lnTo>
                  <a:pt x="186" y="747"/>
                </a:lnTo>
                <a:lnTo>
                  <a:pt x="186" y="747"/>
                </a:lnTo>
                <a:cubicBezTo>
                  <a:pt x="145" y="747"/>
                  <a:pt x="100" y="715"/>
                  <a:pt x="85" y="677"/>
                </a:cubicBezTo>
                <a:lnTo>
                  <a:pt x="85" y="677"/>
                </a:lnTo>
                <a:lnTo>
                  <a:pt x="0" y="448"/>
                </a:lnTo>
                <a:lnTo>
                  <a:pt x="0" y="373"/>
                </a:lnTo>
                <a:lnTo>
                  <a:pt x="0" y="373"/>
                </a:lnTo>
                <a:cubicBezTo>
                  <a:pt x="0" y="332"/>
                  <a:pt x="33" y="298"/>
                  <a:pt x="74" y="298"/>
                </a:cubicBezTo>
                <a:lnTo>
                  <a:pt x="74" y="298"/>
                </a:lnTo>
                <a:lnTo>
                  <a:pt x="74" y="298"/>
                </a:lnTo>
                <a:lnTo>
                  <a:pt x="336" y="298"/>
                </a:lnTo>
                <a:lnTo>
                  <a:pt x="336" y="74"/>
                </a:lnTo>
                <a:lnTo>
                  <a:pt x="336" y="74"/>
                </a:lnTo>
                <a:cubicBezTo>
                  <a:pt x="336" y="33"/>
                  <a:pt x="369" y="0"/>
                  <a:pt x="411" y="0"/>
                </a:cubicBezTo>
                <a:lnTo>
                  <a:pt x="411" y="0"/>
                </a:lnTo>
                <a:lnTo>
                  <a:pt x="411" y="0"/>
                </a:lnTo>
                <a:close/>
                <a:moveTo>
                  <a:pt x="635" y="373"/>
                </a:moveTo>
                <a:lnTo>
                  <a:pt x="747" y="373"/>
                </a:lnTo>
                <a:lnTo>
                  <a:pt x="747" y="747"/>
                </a:lnTo>
                <a:lnTo>
                  <a:pt x="635" y="747"/>
                </a:lnTo>
                <a:lnTo>
                  <a:pt x="635" y="37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0" name="group 60"/>
          <p:cNvGrpSpPr/>
          <p:nvPr/>
        </p:nvGrpSpPr>
        <p:grpSpPr>
          <a:xfrm rot="21600000">
            <a:off x="575048" y="337742"/>
            <a:ext cx="395489" cy="79924"/>
            <a:chExt cx="395489" cy="79924"/>
          </a:xfrm>
        </p:grpSpPr>
        <p:sp>
          <p:nvSpPr>
            <p:cNvPr id="268" name="path"/>
            <p:cNvSpPr/>
            <p:nvPr/>
          </p:nvSpPr>
          <p:spPr>
            <a:xfrm>
              <a:off x="0" y="0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path"/>
            <p:cNvSpPr/>
            <p:nvPr/>
          </p:nvSpPr>
          <p:spPr>
            <a:xfrm>
              <a:off x="114076" y="1716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path"/>
            <p:cNvSpPr/>
            <p:nvPr/>
          </p:nvSpPr>
          <p:spPr>
            <a:xfrm>
              <a:off x="224718" y="10686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path"/>
            <p:cNvSpPr/>
            <p:nvPr/>
          </p:nvSpPr>
          <p:spPr>
            <a:xfrm>
              <a:off x="329895" y="6553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62" name="group 62"/>
          <p:cNvGrpSpPr/>
          <p:nvPr/>
        </p:nvGrpSpPr>
        <p:grpSpPr>
          <a:xfrm rot="21600000">
            <a:off x="575048" y="691064"/>
            <a:ext cx="395489" cy="79924"/>
            <a:chExt cx="395489" cy="79924"/>
          </a:xfrm>
        </p:grpSpPr>
        <p:sp>
          <p:nvSpPr>
            <p:cNvPr id="272" name="path"/>
            <p:cNvSpPr/>
            <p:nvPr/>
          </p:nvSpPr>
          <p:spPr>
            <a:xfrm>
              <a:off x="0" y="0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path"/>
            <p:cNvSpPr/>
            <p:nvPr/>
          </p:nvSpPr>
          <p:spPr>
            <a:xfrm>
              <a:off x="114076" y="1716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4" name="path"/>
            <p:cNvSpPr/>
            <p:nvPr/>
          </p:nvSpPr>
          <p:spPr>
            <a:xfrm>
              <a:off x="224718" y="10686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5" name="path"/>
            <p:cNvSpPr/>
            <p:nvPr/>
          </p:nvSpPr>
          <p:spPr>
            <a:xfrm>
              <a:off x="329895" y="6553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64" name="group 64"/>
          <p:cNvGrpSpPr/>
          <p:nvPr/>
        </p:nvGrpSpPr>
        <p:grpSpPr>
          <a:xfrm rot="21600000">
            <a:off x="575048" y="455516"/>
            <a:ext cx="395489" cy="79924"/>
            <a:chExt cx="395489" cy="79924"/>
          </a:xfrm>
        </p:grpSpPr>
        <p:sp>
          <p:nvSpPr>
            <p:cNvPr id="276" name="path"/>
            <p:cNvSpPr/>
            <p:nvPr/>
          </p:nvSpPr>
          <p:spPr>
            <a:xfrm>
              <a:off x="0" y="0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7" name="path"/>
            <p:cNvSpPr/>
            <p:nvPr/>
          </p:nvSpPr>
          <p:spPr>
            <a:xfrm>
              <a:off x="114076" y="1716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8" name="path"/>
            <p:cNvSpPr/>
            <p:nvPr/>
          </p:nvSpPr>
          <p:spPr>
            <a:xfrm>
              <a:off x="224718" y="10686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9" name="path"/>
            <p:cNvSpPr/>
            <p:nvPr/>
          </p:nvSpPr>
          <p:spPr>
            <a:xfrm>
              <a:off x="329895" y="6553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66" name="group 66"/>
          <p:cNvGrpSpPr/>
          <p:nvPr/>
        </p:nvGrpSpPr>
        <p:grpSpPr>
          <a:xfrm rot="21600000">
            <a:off x="575048" y="573290"/>
            <a:ext cx="395489" cy="79923"/>
            <a:chExt cx="395489" cy="79923"/>
          </a:xfrm>
        </p:grpSpPr>
        <p:sp>
          <p:nvSpPr>
            <p:cNvPr id="280" name="path"/>
            <p:cNvSpPr/>
            <p:nvPr/>
          </p:nvSpPr>
          <p:spPr>
            <a:xfrm>
              <a:off x="0" y="0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1" name="path"/>
            <p:cNvSpPr/>
            <p:nvPr/>
          </p:nvSpPr>
          <p:spPr>
            <a:xfrm>
              <a:off x="114076" y="1715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path"/>
            <p:cNvSpPr/>
            <p:nvPr/>
          </p:nvSpPr>
          <p:spPr>
            <a:xfrm>
              <a:off x="224718" y="10685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path"/>
            <p:cNvSpPr/>
            <p:nvPr/>
          </p:nvSpPr>
          <p:spPr>
            <a:xfrm>
              <a:off x="329895" y="6552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84" name="path"/>
          <p:cNvSpPr/>
          <p:nvPr/>
        </p:nvSpPr>
        <p:spPr>
          <a:xfrm>
            <a:off x="454963" y="684488"/>
            <a:ext cx="84147" cy="84147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5" name="path"/>
          <p:cNvSpPr/>
          <p:nvPr/>
        </p:nvSpPr>
        <p:spPr>
          <a:xfrm>
            <a:off x="454963" y="566715"/>
            <a:ext cx="84147" cy="84146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6" name="path"/>
          <p:cNvSpPr/>
          <p:nvPr/>
        </p:nvSpPr>
        <p:spPr>
          <a:xfrm>
            <a:off x="454963" y="331168"/>
            <a:ext cx="84147" cy="84146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7" name="path"/>
          <p:cNvSpPr/>
          <p:nvPr/>
        </p:nvSpPr>
        <p:spPr>
          <a:xfrm>
            <a:off x="454963" y="448941"/>
            <a:ext cx="84147" cy="84146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8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33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9" name="textbox 289"/>
          <p:cNvSpPr/>
          <p:nvPr/>
        </p:nvSpPr>
        <p:spPr>
          <a:xfrm>
            <a:off x="8546440" y="2206510"/>
            <a:ext cx="2777489" cy="44208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6945"/>
              </a:lnSpc>
            </a:pPr>
            <a:endParaRPr lang="Arial" altLang="Arial" sz="100"/>
          </a:p>
          <a:p>
            <a:pPr marL="13214" algn="l" rtl="0" eaLnBrk="0">
              <a:lnSpc>
                <a:spcPct val="86000"/>
              </a:lnSpc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其他税收优惠：对养殖企业新购进</a:t>
            </a:r>
            <a:r>
              <a:rPr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</a:t>
            </a:r>
            <a:endParaRPr lang="Microsoft YaHei" altLang="Microsoft YaHei" sz="1300"/>
          </a:p>
          <a:p>
            <a:pPr marL="12700" indent="1543" algn="l" rtl="0" eaLnBrk="0">
              <a:lnSpc>
                <a:spcPct val="193000"/>
              </a:lnSpc>
              <a:spcBef>
                <a:spcPts val="159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设备、器具，单位价值不超过50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0万 </a:t>
            </a: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元的，允许一次性计入当期成本费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在计算应纳税所得额时扣除，不再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年度计算折旧；企业开展研发活动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实际发生的研发费用，未形成无形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产计入当期损益的，在按规定据实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扣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除的基础上，在2018年1月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1日至     </a:t>
            </a: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2020年12月31日期间，再</a:t>
            </a:r>
            <a:r>
              <a:rPr sz="13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照实际 </a:t>
            </a: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发生额的75%在税前加计扣除；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形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 </a:t>
            </a: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无形资产的，在上述期间按照无形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产成本的175%在税前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摊销。</a:t>
            </a:r>
            <a:endParaRPr lang="Microsoft YaHei" altLang="Microsoft YaHei" sz="1300"/>
          </a:p>
        </p:txBody>
      </p:sp>
      <p:sp>
        <p:nvSpPr>
          <p:cNvPr id="290" name="textbox 290"/>
          <p:cNvSpPr/>
          <p:nvPr/>
        </p:nvSpPr>
        <p:spPr>
          <a:xfrm>
            <a:off x="1083549" y="2205653"/>
            <a:ext cx="2915285" cy="32740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946"/>
              </a:lnSpc>
            </a:pPr>
            <a:endParaRPr lang="Arial" altLang="Arial" sz="100"/>
          </a:p>
          <a:p>
            <a:pPr marL="13042" algn="l" rtl="0" eaLnBrk="0">
              <a:lnSpc>
                <a:spcPct val="86000"/>
              </a:lnSpc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增值税优惠：对月销售额10万元</a:t>
            </a:r>
            <a:r>
              <a:rPr sz="13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下</a:t>
            </a:r>
            <a:endParaRPr lang="Microsoft YaHei" altLang="Microsoft YaHei" sz="1300"/>
          </a:p>
          <a:p>
            <a:pPr marL="12700" indent="109899" algn="l" rtl="0" eaLnBrk="0">
              <a:lnSpc>
                <a:spcPct val="194000"/>
              </a:lnSpc>
              <a:spcBef>
                <a:spcPts val="22"/>
              </a:spcBef>
            </a:pPr>
            <a:r>
              <a:rPr sz="13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(含本数)的增值税小规模纳税人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    </a:t>
            </a: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免征增值税。对小型微利企业年应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纳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税所得额不超过100万元的部分</a:t>
            </a:r>
            <a:r>
              <a:rPr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    </a:t>
            </a: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按25%计入应纳税所得额，按2</a:t>
            </a:r>
            <a:r>
              <a:rPr sz="13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%的   </a:t>
            </a: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税率缴纳企业所得税；对年应纳税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所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得额超过100万元但不超过30</a:t>
            </a:r>
            <a:r>
              <a:rPr sz="13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万元     </a:t>
            </a:r>
            <a:r>
              <a:rPr sz="13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的部分，减按50%计入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应纳税所得额，  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按20%的税率缴纳企业所得</a:t>
            </a:r>
            <a:r>
              <a:rPr sz="13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税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291" name="textbox 291"/>
          <p:cNvSpPr/>
          <p:nvPr/>
        </p:nvSpPr>
        <p:spPr>
          <a:xfrm>
            <a:off x="4842719" y="2206853"/>
            <a:ext cx="2905760" cy="288988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697"/>
              </a:lnSpc>
            </a:pPr>
            <a:endParaRPr lang="Arial" altLang="Arial" sz="100"/>
          </a:p>
          <a:p>
            <a:pPr marL="12700" algn="l" rtl="0" eaLnBrk="0">
              <a:lnSpc>
                <a:spcPct val="85000"/>
              </a:lnSpc>
            </a:pPr>
            <a:r>
              <a:rPr sz="13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企业所得税优惠：养殖企业从事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农、</a:t>
            </a:r>
            <a:endParaRPr lang="Microsoft YaHei" altLang="Microsoft YaHei" sz="1300"/>
          </a:p>
          <a:p>
            <a:pPr marL="12700" indent="1542" algn="l" rtl="0" eaLnBrk="0">
              <a:lnSpc>
                <a:spcPct val="194000"/>
              </a:lnSpc>
              <a:spcBef>
                <a:spcPts val="39"/>
              </a:spcBef>
            </a:pPr>
            <a:r>
              <a:rPr sz="13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林、牧、渔业项目的所得，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可以免征、  </a:t>
            </a: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减征企业所得税。从事国家重点扶</a:t>
            </a:r>
            <a:r>
              <a:rPr sz="13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13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的公共基础设施项目投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资经营的所得，  </a:t>
            </a: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自项目取得第一笔生产经营收入所</a:t>
            </a:r>
            <a:r>
              <a:rPr sz="13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属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纳税年度起，第一年至第三年免征</a:t>
            </a:r>
            <a:r>
              <a:rPr sz="13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业所得税，第四年至第六年减半征</a:t>
            </a:r>
            <a:r>
              <a:rPr sz="13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13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业所得税。</a:t>
            </a:r>
            <a:endParaRPr lang="Microsoft YaHei" altLang="Microsoft YaHei" sz="1300"/>
          </a:p>
        </p:txBody>
      </p:sp>
      <p:sp>
        <p:nvSpPr>
          <p:cNvPr id="292" name="textbox 292"/>
          <p:cNvSpPr/>
          <p:nvPr/>
        </p:nvSpPr>
        <p:spPr>
          <a:xfrm>
            <a:off x="442263" y="318468"/>
            <a:ext cx="4218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0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4"/>
              </a:spcBef>
              <a:tabLst>
                <a:tab pos="781684"/>
              </a:tabLst>
            </a:pPr>
            <a:r>
              <a:rPr sz="3000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税收优惠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政策及条件</a:t>
            </a:r>
            <a:endParaRPr lang="Microsoft YaHei" altLang="Microsoft YaHei" sz="3000"/>
          </a:p>
        </p:txBody>
      </p:sp>
      <p:grpSp>
        <p:nvGrpSpPr>
          <p:cNvPr id="68" name="group 68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93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4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5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0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1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2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3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4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5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6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7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8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9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0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1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2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13" name="rect"/>
          <p:cNvSpPr/>
          <p:nvPr/>
        </p:nvSpPr>
        <p:spPr>
          <a:xfrm>
            <a:off x="706315" y="1516114"/>
            <a:ext cx="24384" cy="4312094"/>
          </a:xfrm>
          <a:prstGeom prst="rect">
            <a:avLst/>
          </a:prstGeom>
          <a:solidFill>
            <a:srgbClr val="BFBFB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4" name="rect"/>
          <p:cNvSpPr/>
          <p:nvPr/>
        </p:nvSpPr>
        <p:spPr>
          <a:xfrm>
            <a:off x="4447354" y="1516114"/>
            <a:ext cx="24383" cy="4312094"/>
          </a:xfrm>
          <a:prstGeom prst="rect">
            <a:avLst/>
          </a:prstGeom>
          <a:solidFill>
            <a:srgbClr val="BFBFB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5" name="rect"/>
          <p:cNvSpPr/>
          <p:nvPr/>
        </p:nvSpPr>
        <p:spPr>
          <a:xfrm>
            <a:off x="8188393" y="1516114"/>
            <a:ext cx="24383" cy="4312094"/>
          </a:xfrm>
          <a:prstGeom prst="rect">
            <a:avLst/>
          </a:prstGeom>
          <a:solidFill>
            <a:srgbClr val="BFBFB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6" name="path"/>
          <p:cNvSpPr/>
          <p:nvPr/>
        </p:nvSpPr>
        <p:spPr>
          <a:xfrm>
            <a:off x="4316086" y="1355266"/>
            <a:ext cx="286918" cy="321695"/>
          </a:xfrm>
          <a:custGeom>
            <a:rect l="0" t="0" r="0" b="0"/>
            <a:pathLst>
              <a:path w="451" h="506">
                <a:moveTo>
                  <a:pt x="0" y="506"/>
                </a:moveTo>
                <a:lnTo>
                  <a:pt x="225" y="0"/>
                </a:lnTo>
                <a:lnTo>
                  <a:pt x="451" y="506"/>
                </a:lnTo>
                <a:lnTo>
                  <a:pt x="0" y="506"/>
                </a:lnTo>
                <a:close/>
              </a:path>
            </a:pathLst>
          </a:custGeom>
          <a:solidFill>
            <a:srgbClr val="38B5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7" name="path"/>
          <p:cNvSpPr/>
          <p:nvPr/>
        </p:nvSpPr>
        <p:spPr>
          <a:xfrm>
            <a:off x="8057126" y="1355266"/>
            <a:ext cx="286918" cy="321695"/>
          </a:xfrm>
          <a:custGeom>
            <a:rect l="0" t="0" r="0" b="0"/>
            <a:pathLst>
              <a:path w="451" h="506">
                <a:moveTo>
                  <a:pt x="0" y="506"/>
                </a:moveTo>
                <a:lnTo>
                  <a:pt x="225" y="0"/>
                </a:lnTo>
                <a:lnTo>
                  <a:pt x="451" y="506"/>
                </a:lnTo>
                <a:lnTo>
                  <a:pt x="0" y="506"/>
                </a:lnTo>
                <a:close/>
              </a:path>
            </a:pathLst>
          </a:custGeom>
          <a:solidFill>
            <a:srgbClr val="38B5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8" name="path"/>
          <p:cNvSpPr/>
          <p:nvPr/>
        </p:nvSpPr>
        <p:spPr>
          <a:xfrm>
            <a:off x="575048" y="1355266"/>
            <a:ext cx="286918" cy="321695"/>
          </a:xfrm>
          <a:custGeom>
            <a:rect l="0" t="0" r="0" b="0"/>
            <a:pathLst>
              <a:path w="451" h="506">
                <a:moveTo>
                  <a:pt x="0" y="506"/>
                </a:moveTo>
                <a:lnTo>
                  <a:pt x="225" y="0"/>
                </a:lnTo>
                <a:lnTo>
                  <a:pt x="451" y="506"/>
                </a:lnTo>
                <a:lnTo>
                  <a:pt x="0" y="506"/>
                </a:lnTo>
                <a:close/>
              </a:path>
            </a:pathLst>
          </a:custGeom>
          <a:solidFill>
            <a:srgbClr val="38B5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19" name="picture 3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20" name="textbox 320"/>
          <p:cNvSpPr/>
          <p:nvPr/>
        </p:nvSpPr>
        <p:spPr>
          <a:xfrm>
            <a:off x="1204709" y="1119304"/>
            <a:ext cx="4877434" cy="47891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100"/>
          </a:p>
          <a:p>
            <a:pPr marL="43789" algn="l" rtl="0" eaLnBrk="0">
              <a:lnSpc>
                <a:spcPct val="85000"/>
              </a:lnSpc>
              <a:spcBef>
                <a:spcPts val="1"/>
              </a:spcBef>
            </a:pPr>
            <a:r>
              <a:rPr sz="7600" spc="12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7600" spc="10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 lang="Microsoft YaHei" altLang="Microsoft YaHei" sz="7600"/>
          </a:p>
          <a:p>
            <a:pPr algn="l" rtl="0" eaLnBrk="0">
              <a:lnSpc>
                <a:spcPct val="156000"/>
              </a:lnSpc>
            </a:pPr>
            <a:endParaRPr lang="Arial" altLang="Arial" sz="1000"/>
          </a:p>
          <a:p>
            <a:pPr marL="12700" algn="l" rtl="0" eaLnBrk="0">
              <a:lnSpc>
                <a:spcPct val="92000"/>
              </a:lnSpc>
              <a:spcBef>
                <a:spcPts val="1148"/>
              </a:spcBef>
            </a:pPr>
            <a:r>
              <a:rPr sz="3800" spc="3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养殖产业税收</a:t>
            </a:r>
            <a:r>
              <a:rPr sz="3800" spc="2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</a:t>
            </a:r>
            <a:r>
              <a:rPr sz="3800" spc="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担分析</a:t>
            </a:r>
            <a:endParaRPr lang="Microsoft YaHei" altLang="Microsoft YaHei" sz="38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1900"/>
          </a:p>
          <a:p>
            <a:pPr marL="45732" algn="l" rtl="0" eaLnBrk="0">
              <a:lnSpc>
                <a:spcPct val="85000"/>
              </a:lnSpc>
              <a:spcBef>
                <a:spcPts val="1"/>
              </a:spcBef>
            </a:pPr>
            <a:r>
              <a:rPr sz="7600" spc="29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89D77F">
                    <a:alpha val="25098"/>
                  </a:srgbClr>
                </a:solidFill>
                <a:latin typeface="Microsoft YaHei"/>
                <a:ea typeface="Microsoft YaHei"/>
                <a:cs typeface="Microsoft YaHei"/>
              </a:rPr>
              <a:t>CHAPTE</a:t>
            </a:r>
            <a:r>
              <a:rPr sz="7600" spc="28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89D77F">
                    <a:alpha val="25098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endParaRPr lang="Microsoft YaHei" altLang="Microsoft YaHei" sz="76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https://d.book118.com/486202043232010100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2024-09-25T05:09:44.251</cp:lastPrinted>
  <dcterms:created xsi:type="dcterms:W3CDTF">2024-09-24T21:09:44Z</dcterms:created>
  <dcterms:modified xsi:type="dcterms:W3CDTF">2024-09-24T21:09:45Z</dcterms:modified>
</cp:coreProperties>
</file>