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AED62A5-4061-4636-A4FD-9055CEC94E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CB7CD7-44D9-4DA7-B2C8-6803122520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6E2B1A3-0C43-4D57-8F67-4265F535FC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4292775-6189-4F3B-BD6F-986931D4BC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B8F3D8-D66B-4C87-ABA1-03B94917498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589D09D-C35E-41D1-BBF1-B37BBB302B2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BE42F8B-0504-462B-A667-932930F7E8B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95DEDB-2F1C-42E7-A191-424A72BD71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9569E8-7FD3-44DC-9987-6C974427EB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FF25E7-5AC9-44D4-88FC-56B0C5EB3C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3550EB-A507-446D-ADBD-A06C4AA737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6204010154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孕妇与乳母营养保健知识全面解析与实践论坛与实操操作讲座</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汇报时间：2024-02-05</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汇报人：XX</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孕妇营养保健知识概述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乳母营养保健知识要点</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实践论坛：经验交流与案例分析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实操操作讲座：技能提升与应用指导</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孕妇营养保健知识概述</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孕妇在孕期需要额外的能量来支持胎儿的生长发育以及自身代谢的增加。</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能量需求增加</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蛋白质是胎儿生长发育的重要物质基础，孕妇应保证每日摄入足够的优质蛋白质。</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蛋白质需求增加</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孕妇在孕期对钙、铁、锌、碘、维生素A、维生素D等营养素的需求都有所增加。</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矿物质和维生素需求增加</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孕妇营养需求特点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7209" r="27209"/>
          <a:stretch>
            <a:fillRect/>
          </a:stretch>
        </p:blipFill>
        <p:spPr>
          <a:xfrm>
            <a:off x="8437171"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孕妇应保证食物种类的多样化，以获得全面的营养。同时，饮食要均衡，避免偏食或挑食。</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多样化、均衡化饮食</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如鱼、肉、蛋、奶等。</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增加富含优质蛋白质的食物摄入</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如增加奶制品、豆制品、瘦肉、海产品等食物的摄入。</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提高钙、铁、锌、碘等矿物质的摄入</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以补充维生素和矿物质。</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多吃新鲜蔬菜和水果</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孕期膳食指南与推荐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2750" b="275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孕妇在使用营养素补充剂前，应先咨询医生或营养师，了解自身营养状况和需求，避免盲目补充。</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在医生或营养师的指导下使用</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孕妇应根据自身情况选择适当的营养素补充剂，并严格按照说明书或医生建议的剂量使用，避免过量。</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控制补充剂的剂量和种类</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孕妇在使用营养素补充剂时，应注意与其他药物（如处方药、非处方药等）的相互作用，避免影响药效或产生不良反应。</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注意与其他药物的相互作用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营养素补充剂使用指导</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a:ln w="19050">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a:ln w="19050">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73654" y="2016804"/>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孕期贫血</a:t>
            </a:r>
            <a:endParaRPr lang="en-US" sz="1100"/>
          </a:p>
        </p:txBody>
      </p:sp>
      <p:sp>
        <p:nvSpPr>
          <p:cNvPr id="5" name="AutoShape 5"/>
          <p:cNvSpPr/>
          <p:nvPr/>
        </p:nvSpPr>
        <p:spPr>
          <a:xfrm>
            <a:off x="1673654" y="2271013"/>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孕妇在孕期容易出现贫血，尤其是缺铁性贫血。应多吃富含铁的食物，如瘦肉、动物肝脏等，并在医生或营养师的指导下使用铁剂补充。</a:t>
            </a:r>
            <a:endParaRPr lang="en-US" sz="1100"/>
          </a:p>
        </p:txBody>
      </p:sp>
      <p:sp>
        <p:nvSpPr>
          <p:cNvPr id="6" name="AutoShape 6"/>
          <p:cNvSpPr/>
          <p:nvPr/>
        </p:nvSpPr>
        <p:spPr>
          <a:xfrm>
            <a:off x="1067480" y="3781051"/>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孕期高血压</a:t>
            </a:r>
            <a:endParaRPr lang="en-US" sz="1100"/>
          </a:p>
        </p:txBody>
      </p:sp>
      <p:sp>
        <p:nvSpPr>
          <p:cNvPr id="7" name="AutoShape 7"/>
          <p:cNvSpPr/>
          <p:nvPr/>
        </p:nvSpPr>
        <p:spPr>
          <a:xfrm>
            <a:off x="1067480"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孕妇在孕期应控制盐的摄入，避免吃过咸的食物，以预防孕期高血压。</a:t>
            </a:r>
            <a:endParaRPr lang="en-US" sz="1100"/>
          </a:p>
        </p:txBody>
      </p:sp>
      <p:sp>
        <p:nvSpPr>
          <p:cNvPr id="8" name="AutoShape 8"/>
          <p:cNvSpPr/>
          <p:nvPr/>
        </p:nvSpPr>
        <p:spPr>
          <a:xfrm>
            <a:off x="8402519" y="2032650"/>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孕期糖尿病</a:t>
            </a:r>
            <a:endParaRPr lang="en-US" sz="1100"/>
          </a:p>
        </p:txBody>
      </p:sp>
      <p:sp>
        <p:nvSpPr>
          <p:cNvPr id="9" name="AutoShape 9"/>
          <p:cNvSpPr/>
          <p:nvPr/>
        </p:nvSpPr>
        <p:spPr>
          <a:xfrm>
            <a:off x="8402519" y="2286858"/>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孕妇在孕期应注意饮食控制，避免高糖、高脂肪的食物，以预防孕期糖尿病。同时，应定期进行血糖检查，及时发现并治疗孕期糖尿病。</a:t>
            </a:r>
            <a:endParaRPr lang="en-US" sz="1100"/>
          </a:p>
        </p:txBody>
      </p:sp>
      <p:sp>
        <p:nvSpPr>
          <p:cNvPr id="10" name="AutoShape 10"/>
          <p:cNvSpPr/>
          <p:nvPr/>
        </p:nvSpPr>
        <p:spPr>
          <a:xfrm>
            <a:off x="7901767" y="3781052"/>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营养过剩或不足</a:t>
            </a:r>
            <a:endParaRPr lang="en-US" sz="1100"/>
          </a:p>
        </p:txBody>
      </p:sp>
      <p:sp>
        <p:nvSpPr>
          <p:cNvPr id="11" name="AutoShape 11"/>
          <p:cNvSpPr/>
          <p:nvPr/>
        </p:nvSpPr>
        <p:spPr>
          <a:xfrm>
            <a:off x="7901767"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孕妇在孕期应定期进行营养评估，了解自身营养状况，避免营养过剩或不足。如有需要，应在医生或营养师的指导下进行营养干预。</a:t>
            </a:r>
            <a:endParaRPr lang="en-US" sz="1100"/>
          </a:p>
        </p:txBody>
      </p:sp>
      <p:sp>
        <p:nvSpPr>
          <p:cNvPr id="12" name="Freeform 12"/>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a:ln w="19050">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a:ln w="19050">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孕期常见营养问题及解决方案</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乳母营养保健知识要点</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7530" b="2753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6895" b="6895"/>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乳母生理变化及营养需求</a:t>
              </a:r>
            </a:p>
          </p:txBody>
        </p:sp>
      </p:grpSp>
      <p:sp>
        <p:nvSpPr>
          <p:cNvPr id="30" name="TextBox 30"/>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乳母在哺乳期需要额外的能量和营养素，包括蛋白质、脂肪、碳水化合物、维生素和矿物质等，以满足自身恢复和乳汁分泌的需要。</a:t>
            </a:r>
          </a:p>
        </p:txBody>
      </p:sp>
      <p:sp>
        <p:nvSpPr>
          <p:cNvPr id="31" name="TextBox 31"/>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哺乳期乳母的胃肠道功能可能受到影响，因此应注意选择易消化、营养丰富的食物，避免油腻、辛辣等刺激性食物。</a:t>
            </a:r>
          </a:p>
        </p:txBody>
      </p:sp>
      <p:sp>
        <p:nvSpPr>
          <p:cNvPr id="32" name="TextBox 32"/>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乳母在哺乳期应保持充足的水分摄入，以确保乳汁的分泌量和质量。</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哺乳期乳母的膳食应多样化，包括谷类、薯类、蔬菜、水果、肉类、鱼类、蛋类、奶类、豆类等食物，以保证各种营养素的均衡摄入。</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适当增加富含优质蛋白质的食物，如鱼、禽、肉、蛋、奶及大豆制品等，有助于乳汁的分泌和宝宝的生长发育。</a:t>
            </a:r>
          </a:p>
        </p:txBody>
      </p:sp>
      <p:pic>
        <p:nvPicPr>
          <p:cNvPr id="6" name="Picture 6"/>
          <p:cNvPicPr>
            <a:picLocks noChangeAspect="1"/>
          </p:cNvPicPr>
          <p:nvPr/>
        </p:nvPicPr>
        <p:blipFill>
          <a:blip r:embed="rId2"/>
          <a:srcRect t="10061" b="1006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2531" b="12531"/>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控制油脂和糖的摄入量，避免过多摄入高热量食物，以预防哺乳期肥胖和相关疾病。</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哺乳期膳食结构与调整建议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579263"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242745" y="4378452"/>
            <a:ext cx="753523" cy="75561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55413" y="4571047"/>
            <a:ext cx="50768"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016240" y="4120229"/>
            <a:ext cx="541877" cy="84877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536537" y="5126260"/>
            <a:ext cx="67723" cy="20535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877342"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29692" y="4168902"/>
            <a:ext cx="546068" cy="846677"/>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5660" y="4061555"/>
            <a:ext cx="391573" cy="1106996"/>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974913" y="480145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332672" y="4978336"/>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655350" y="4291394"/>
            <a:ext cx="694277" cy="6984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093500" y="4563428"/>
            <a:ext cx="546068"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576054" y="4826318"/>
            <a:ext cx="67723" cy="582073"/>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345359" y="4728877"/>
            <a:ext cx="541877"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90188" y="5023771"/>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5961" y="4604671"/>
            <a:ext cx="647700" cy="6456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710475"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67552"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5173137" y="2190165"/>
            <a:ext cx="1845725" cy="3371817"/>
          </a:xfrm>
          <a:custGeom>
            <a:rect l="l" t="t" r="r" b="b"/>
            <a:pathLst>
              <a:path w="496" h="906">
                <a:moveTo>
                  <a:pt x="173" y="908"/>
                </a:moveTo>
                <a:cubicBezTo>
                  <a:pt x="173" y="908"/>
                  <a:pt x="208" y="680"/>
                  <a:pt x="187" y="613"/>
                </a:cubicBezTo>
                <a:cubicBezTo>
                  <a:pt x="0" y="357"/>
                  <a:pt x="0" y="357"/>
                  <a:pt x="0" y="357"/>
                </a:cubicBezTo>
                <a:cubicBezTo>
                  <a:pt x="0" y="357"/>
                  <a:pt x="0" y="357"/>
                  <a:pt x="0" y="357"/>
                </a:cubicBezTo>
                <a:cubicBezTo>
                  <a:pt x="203" y="547"/>
                  <a:pt x="203" y="547"/>
                  <a:pt x="203" y="547"/>
                </a:cubicBezTo>
                <a:cubicBezTo>
                  <a:pt x="230" y="0"/>
                  <a:pt x="230" y="0"/>
                  <a:pt x="230" y="0"/>
                </a:cubicBezTo>
                <a:cubicBezTo>
                  <a:pt x="255" y="237"/>
                  <a:pt x="255" y="237"/>
                  <a:pt x="255" y="237"/>
                </a:cubicBezTo>
                <a:cubicBezTo>
                  <a:pt x="271" y="439"/>
                  <a:pt x="271" y="439"/>
                  <a:pt x="271" y="439"/>
                </a:cubicBezTo>
                <a:cubicBezTo>
                  <a:pt x="496" y="295"/>
                  <a:pt x="496" y="295"/>
                  <a:pt x="496" y="295"/>
                </a:cubicBezTo>
                <a:cubicBezTo>
                  <a:pt x="496" y="295"/>
                  <a:pt x="496" y="295"/>
                  <a:pt x="496" y="295"/>
                </a:cubicBezTo>
                <a:cubicBezTo>
                  <a:pt x="291" y="500"/>
                  <a:pt x="291" y="500"/>
                  <a:pt x="291" y="500"/>
                </a:cubicBezTo>
                <a:cubicBezTo>
                  <a:pt x="291" y="500"/>
                  <a:pt x="268" y="500"/>
                  <a:pt x="282" y="660"/>
                </a:cubicBezTo>
                <a:cubicBezTo>
                  <a:pt x="295" y="819"/>
                  <a:pt x="307" y="905"/>
                  <a:pt x="307" y="905"/>
                </a:cubicBezTo>
                <a:lnTo>
                  <a:pt x="173" y="908"/>
                </a:lnTo>
                <a:close/>
              </a:path>
            </a:pathLst>
          </a:cu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0" y="5151966"/>
            <a:ext cx="12192000" cy="1706034"/>
          </a:xfrm>
          <a:custGeom>
            <a:rect l="l" t="t" r="r" b="b"/>
            <a:pathLst>
              <a:path w="7680" h="1506">
                <a:moveTo>
                  <a:pt x="0" y="1489"/>
                </a:moveTo>
                <a:cubicBezTo>
                  <a:pt x="0" y="700"/>
                  <a:pt x="0" y="700"/>
                  <a:pt x="0" y="700"/>
                </a:cubicBezTo>
                <a:cubicBezTo>
                  <a:pt x="199" y="561"/>
                  <a:pt x="512" y="434"/>
                  <a:pt x="940" y="320"/>
                </a:cubicBezTo>
                <a:cubicBezTo>
                  <a:pt x="1741" y="107"/>
                  <a:pt x="2709" y="0"/>
                  <a:pt x="3842" y="0"/>
                </a:cubicBezTo>
                <a:cubicBezTo>
                  <a:pt x="4976" y="0"/>
                  <a:pt x="5943" y="107"/>
                  <a:pt x="6745" y="320"/>
                </a:cubicBezTo>
                <a:cubicBezTo>
                  <a:pt x="7168" y="433"/>
                  <a:pt x="7480" y="559"/>
                  <a:pt x="7680" y="696"/>
                </a:cubicBezTo>
                <a:cubicBezTo>
                  <a:pt x="7680" y="1492"/>
                  <a:pt x="7680" y="1492"/>
                  <a:pt x="7680" y="1492"/>
                </a:cubicBezTo>
                <a:cubicBezTo>
                  <a:pt x="7673" y="1497"/>
                  <a:pt x="7666" y="1501"/>
                  <a:pt x="7659" y="1506"/>
                </a:cubicBezTo>
                <a:cubicBezTo>
                  <a:pt x="25" y="1506"/>
                  <a:pt x="25" y="1506"/>
                  <a:pt x="25" y="1506"/>
                </a:cubicBezTo>
                <a:cubicBezTo>
                  <a:pt x="16" y="1500"/>
                  <a:pt x="8" y="1494"/>
                  <a:pt x="0" y="148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173137" y="1048536"/>
            <a:ext cx="1788893" cy="178889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33902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37910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318965" y="1702027"/>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保持愉悦的心情和充足的睡眠，有助于促进乳汁的分泌。</a:t>
            </a:r>
            <a:endParaRPr lang="en-US" sz="1100"/>
          </a:p>
        </p:txBody>
      </p:sp>
      <p:sp>
        <p:nvSpPr>
          <p:cNvPr id="26" name="AutoShape 26"/>
          <p:cNvSpPr/>
          <p:nvPr/>
        </p:nvSpPr>
        <p:spPr>
          <a:xfrm>
            <a:off x="1318965" y="3024253"/>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合理饮食，保证充足的水分摄入，也有助于乳汁的分泌。</a:t>
            </a:r>
            <a:endParaRPr lang="en-US" sz="1100"/>
          </a:p>
        </p:txBody>
      </p:sp>
      <p:sp>
        <p:nvSpPr>
          <p:cNvPr id="27" name="AutoShape 27"/>
          <p:cNvSpPr/>
          <p:nvPr/>
        </p:nvSpPr>
        <p:spPr>
          <a:xfrm>
            <a:off x="8016240" y="1702027"/>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频繁有效地吸吮乳头，可以刺激乳汁分泌，增加乳量。</a:t>
            </a:r>
            <a:endParaRPr lang="en-US" sz="1100"/>
          </a:p>
        </p:txBody>
      </p:sp>
      <p:sp>
        <p:nvSpPr>
          <p:cNvPr id="28" name="AutoShape 28"/>
          <p:cNvSpPr/>
          <p:nvPr/>
        </p:nvSpPr>
        <p:spPr>
          <a:xfrm>
            <a:off x="8016240" y="3064629"/>
            <a:ext cx="2919889" cy="62108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如有需要，可在医生或专业人士的指导下使用催乳食品或药物。</a:t>
            </a:r>
            <a:endParaRPr lang="en-US" sz="1100"/>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乳汁分泌促进方法分享</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a:ln w="19050">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a:ln w="19050">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73654" y="2032650"/>
            <a:ext cx="2532763" cy="1480262"/>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乳母在哺乳期可能面临多种压力和挑战，因此应关注自己的心理健康，及时调整心态。</a:t>
            </a:r>
            <a:endParaRPr lang="en-US" sz="1100"/>
          </a:p>
        </p:txBody>
      </p:sp>
      <p:sp>
        <p:nvSpPr>
          <p:cNvPr id="5" name="AutoShape 5"/>
          <p:cNvSpPr/>
          <p:nvPr/>
        </p:nvSpPr>
        <p:spPr>
          <a:xfrm>
            <a:off x="1067480" y="3723125"/>
            <a:ext cx="2532763" cy="1554034"/>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家人和朋友的支持和理解对乳母的心理健康至关重要，应积极寻求帮助和支持。</a:t>
            </a:r>
            <a:endParaRPr lang="en-US" sz="1100"/>
          </a:p>
        </p:txBody>
      </p:sp>
      <p:sp>
        <p:nvSpPr>
          <p:cNvPr id="6" name="AutoShape 6"/>
          <p:cNvSpPr/>
          <p:nvPr/>
        </p:nvSpPr>
        <p:spPr>
          <a:xfrm>
            <a:off x="8402519" y="2032650"/>
            <a:ext cx="2532763" cy="1496107"/>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学会放松和缓解压力的方法，如深呼吸、冥想、瑜伽等，有助于保持心理平衡和健康。</a:t>
            </a:r>
            <a:endParaRPr lang="en-US" sz="1100"/>
          </a:p>
        </p:txBody>
      </p:sp>
      <p:sp>
        <p:nvSpPr>
          <p:cNvPr id="7" name="AutoShape 7"/>
          <p:cNvSpPr/>
          <p:nvPr/>
        </p:nvSpPr>
        <p:spPr>
          <a:xfrm>
            <a:off x="7901767" y="3723125"/>
            <a:ext cx="2532763" cy="1554034"/>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如有需要，可寻求专业心理咨询师的帮助，以获取更专业的心理支持和指导。</a:t>
            </a:r>
            <a:endParaRPr lang="en-US" sz="1100"/>
          </a:p>
        </p:txBody>
      </p:sp>
      <p:sp>
        <p:nvSpPr>
          <p:cNvPr id="8" name="Freeform 8"/>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a:ln w="19050">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a:ln w="19050">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乳母心理健康维护与调适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https://d.book118.com/486204010154010050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2024-09-16T02:35:42.873</cp:lastPrinted>
  <dcterms:created xsi:type="dcterms:W3CDTF">2024-09-15T18:35:42Z</dcterms:created>
  <dcterms:modified xsi:type="dcterms:W3CDTF">2024-09-15T18:35:44Z</dcterms:modified>
</cp:coreProperties>
</file>