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6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 smtClean="0"/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/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09086-543F-4675-9CA5-23A2842E3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69E4D-AF64-4088-8CB4-3D5602DF4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501CD-29E1-4232-903F-941024F58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96A373-CBDD-4353-A55B-0A832CF78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797B1F-7729-4701-AF7F-90BFD67D1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D40B5E-85E4-403A-B1A3-01DC139DE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882059-742B-491E-80D0-76CFEE30B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66C7E-F2D7-4649-8124-44791D6D2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55A56-20D7-4CA5-BF54-6009CB048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61F97-6810-400E-AF0C-545BDEBE8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87200-7E15-445E-8D1F-013528BF6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0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18.xml" /><Relationship Id="rId3" Type="http://schemas.openxmlformats.org/officeDocument/2006/relationships/tags" Target="../tags/tag319.xml" /><Relationship Id="rId4" Type="http://schemas.openxmlformats.org/officeDocument/2006/relationships/tags" Target="../tags/tag3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12" Type="http://schemas.openxmlformats.org/officeDocument/2006/relationships/tags" Target="../tags/tag331.xml" /><Relationship Id="rId13" Type="http://schemas.openxmlformats.org/officeDocument/2006/relationships/tags" Target="../tags/tag332.xml" /><Relationship Id="rId2" Type="http://schemas.openxmlformats.org/officeDocument/2006/relationships/tags" Target="../tags/tag321.xml" /><Relationship Id="rId3" Type="http://schemas.openxmlformats.org/officeDocument/2006/relationships/tags" Target="../tags/tag322.xml" /><Relationship Id="rId4" Type="http://schemas.openxmlformats.org/officeDocument/2006/relationships/tags" Target="../tags/tag323.xml" /><Relationship Id="rId5" Type="http://schemas.openxmlformats.org/officeDocument/2006/relationships/tags" Target="../tags/tag324.xml" /><Relationship Id="rId6" Type="http://schemas.openxmlformats.org/officeDocument/2006/relationships/tags" Target="../tags/tag325.xml" /><Relationship Id="rId7" Type="http://schemas.openxmlformats.org/officeDocument/2006/relationships/tags" Target="../tags/tag326.xml" /><Relationship Id="rId8" Type="http://schemas.openxmlformats.org/officeDocument/2006/relationships/tags" Target="../tags/tag327.xml" /><Relationship Id="rId9" Type="http://schemas.openxmlformats.org/officeDocument/2006/relationships/tags" Target="../tags/tag32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2" Type="http://schemas.openxmlformats.org/officeDocument/2006/relationships/tags" Target="../tags/tag333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tags" Target="../tags/tag339.xml" /><Relationship Id="rId9" Type="http://schemas.openxmlformats.org/officeDocument/2006/relationships/tags" Target="../tags/tag34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3.xml" /><Relationship Id="rId11" Type="http://schemas.openxmlformats.org/officeDocument/2006/relationships/tags" Target="../tags/tag354.xml" /><Relationship Id="rId12" Type="http://schemas.openxmlformats.org/officeDocument/2006/relationships/tags" Target="../tags/tag355.xml" /><Relationship Id="rId13" Type="http://schemas.openxmlformats.org/officeDocument/2006/relationships/tags" Target="../tags/tag356.xml" /><Relationship Id="rId14" Type="http://schemas.openxmlformats.org/officeDocument/2006/relationships/tags" Target="../tags/tag357.xml" /><Relationship Id="rId15" Type="http://schemas.openxmlformats.org/officeDocument/2006/relationships/tags" Target="../tags/tag358.xml" /><Relationship Id="rId16" Type="http://schemas.openxmlformats.org/officeDocument/2006/relationships/tags" Target="../tags/tag359.xml" /><Relationship Id="rId17" Type="http://schemas.openxmlformats.org/officeDocument/2006/relationships/tags" Target="../tags/tag360.xml" /><Relationship Id="rId18" Type="http://schemas.openxmlformats.org/officeDocument/2006/relationships/tags" Target="../tags/tag361.xml" /><Relationship Id="rId19" Type="http://schemas.openxmlformats.org/officeDocument/2006/relationships/tags" Target="../tags/tag362.xml" /><Relationship Id="rId2" Type="http://schemas.openxmlformats.org/officeDocument/2006/relationships/tags" Target="../tags/tag345.xml" /><Relationship Id="rId20" Type="http://schemas.openxmlformats.org/officeDocument/2006/relationships/tags" Target="../tags/tag363.xml" /><Relationship Id="rId21" Type="http://schemas.openxmlformats.org/officeDocument/2006/relationships/tags" Target="../tags/tag364.xml" /><Relationship Id="rId3" Type="http://schemas.openxmlformats.org/officeDocument/2006/relationships/tags" Target="../tags/tag346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tags" Target="../tags/tag349.xml" /><Relationship Id="rId7" Type="http://schemas.openxmlformats.org/officeDocument/2006/relationships/tags" Target="../tags/tag350.xml" /><Relationship Id="rId8" Type="http://schemas.openxmlformats.org/officeDocument/2006/relationships/tags" Target="../tags/tag351.xml" /><Relationship Id="rId9" Type="http://schemas.openxmlformats.org/officeDocument/2006/relationships/tags" Target="../tags/tag35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65.xml" /><Relationship Id="rId3" Type="http://schemas.openxmlformats.org/officeDocument/2006/relationships/tags" Target="../tags/tag366.xml" /><Relationship Id="rId4" Type="http://schemas.openxmlformats.org/officeDocument/2006/relationships/tags" Target="../tags/tag36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221440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>
            <a:normAutofit fontScale="91515"/>
          </a:bodyPr>
          <a:lstStyle/>
          <a:p>
            <a:r>
              <a:rPr lang="zh-CN" altLang="en-US"/>
              <a:t>周晓虹《现代社会心理学》课件-第四章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现代社会心理学概述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社会认知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社会行为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社会影响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课件概述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课件背景</a:t>
            </a:r>
            <a:endParaRPr lang="zh-CN" altLang="en-US"/>
          </a:p>
        </p:txBody>
      </p:sp>
      <p:sp>
        <p:nvSpPr>
          <p:cNvPr id="104970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评估方式与标准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1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教学方法与手段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课程目标与内容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2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现代社会心理学概述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课件目的</a:t>
            </a:r>
            <a:endParaRPr lang="zh-CN" altLang="en-US"/>
          </a:p>
        </p:txBody>
      </p:sp>
      <p:sp>
        <p:nvSpPr>
          <p:cNvPr id="1049768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0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2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介绍现代社会心理学的概念、理论和方法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74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6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78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阐述现代社会心理学的研究对象和内容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80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2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4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分析现代社会心理学在各个领域的应用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86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88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90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探讨现代社会心理学的发展趋势和未来研究方向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8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课件结构</a:t>
            </a:r>
            <a:endParaRPr lang="zh-CN" altLang="en-US"/>
          </a:p>
        </p:txBody>
      </p:sp>
      <p:sp>
        <p:nvSpPr>
          <p:cNvPr id="104983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3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4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课件重点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5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课件难点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5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课件目录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5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课件内容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现代社会心理学概述</a:t>
            </a:r>
            <a:endParaRPr lang="zh-CN" altLang="en-US"/>
          </a:p>
        </p:txBody>
      </p:sp>
      <p:sp>
        <p:nvSpPr>
          <p:cNvPr id="1049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社会心理学的定义</a:t>
            </a:r>
            <a:endParaRPr lang="zh-CN" altLang="en-US"/>
          </a:p>
        </p:txBody>
      </p:sp>
      <p:sp>
        <p:nvSpPr>
          <p:cNvPr id="105008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8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08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社会心理学是研究个体在社会群体中的心理活动和行为规律的学科。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8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8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9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社会心理学主要关注个体在社会环境中的认知、情感、动机和行为等方面的问题。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09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09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社会心理学的研究方法包括实验法、观察法、调查法等，以揭示社会心理现象的本质和规律。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0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0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社会心理学在现实生活中的应用非常广泛，如人际关系、群体行为、社会影响等方面。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社会心理学的研究对象</a:t>
            </a:r>
            <a:endParaRPr lang="zh-CN" altLang="en-US"/>
          </a:p>
        </p:txBody>
      </p:sp>
      <p:sp>
        <p:nvSpPr>
          <p:cNvPr id="1050144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46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148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社会心理学是研究个体在社会群体中的心理现象和行为规律的科学。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52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54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社会心理学主要关注个体在社会环境中的认知、情感、动机和行为等方面。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6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58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60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社会心理学的研究对象包括个体与群体之间的关系、社会影响、社会认知、社会情感和社会行为等方面。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2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164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166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社会心理学的研究方法包括实验法、观察法、调查法和个案研究等。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社会心理学的研究方法</a:t>
            </a:r>
            <a:endParaRPr lang="zh-CN" altLang="en-US"/>
          </a:p>
        </p:txBody>
      </p:sp>
      <p:sp>
        <p:nvSpPr>
          <p:cNvPr id="105020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1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1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1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21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观察法：通过观察人们在社会中的行为和互动，收集数据并进行分析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1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实验法：通过控制自变量和因变量，观察实验组和对照组的反应，从而得出结论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2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调查法：通过问卷、访谈等方式收集数据，了解人们的态度、观念和行为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22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案例研究法：通过对特定个体或群体的深入分析，探讨社会心理学的相关问题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2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社会认知</a:t>
            </a:r>
            <a:endParaRPr lang="zh-CN" altLang="en-US"/>
          </a:p>
        </p:txBody>
      </p:sp>
      <p:sp>
        <p:nvSpPr>
          <p:cNvPr id="10502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4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社会认知的概念</a:t>
            </a:r>
            <a:endParaRPr lang="zh-CN" altLang="en-US"/>
          </a:p>
        </p:txBody>
      </p:sp>
      <p:sp>
        <p:nvSpPr>
          <p:cNvPr id="105044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45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45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社会认知的定义：社会认知是指个体对他人、群体、社会文化、社会现象等方面的认知和理解。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5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45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45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社会认知的过程：包括感知、记忆、思维、想象等心理活动，以及语言、文化、社会规范等社会因素对认知的影响。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6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46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46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社会认知的偏差：由于个体心理和社会文化等因素的影响，社会认知可能会出现偏差，如刻板印象、偏见等。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46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46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47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社会认知的作用：社会认知对于个体的社会行为、人际关系、社会互动等方面具有重要影响，同时对于社会文化、社会结构等方面也有着深刻的作用。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社会认知的过程</a:t>
            </a:r>
            <a:endParaRPr lang="zh-CN" altLang="en-US"/>
          </a:p>
        </p:txBody>
      </p:sp>
      <p:sp>
        <p:nvSpPr>
          <p:cNvPr id="105051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1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51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1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2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052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2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2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记忆过程：对他人特征的储存和提取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53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判断过程：对他人特征的评估和预测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53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感知过程：对他人外部特征的直接反映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053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理解过程：对他人内部特征的间接反映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社会认知的影响因素</a:t>
            </a:r>
            <a:endParaRPr lang="zh-CN" altLang="en-US"/>
          </a:p>
        </p:txBody>
      </p:sp>
      <p:sp>
        <p:nvSpPr>
          <p:cNvPr id="105057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7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8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认知者的因素：认知者的知识经验、认知风格、认知动机等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认知情境和背景：情境的物理特征、社会环境等</a:t>
            </a:r>
            <a:endParaRPr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59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59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0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1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6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认知的结果和影响：认知偏差、刻板印象等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6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认知对象的特点：对象的特征、对象的背景等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6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社会影响</a:t>
            </a:r>
            <a:endParaRPr lang="zh-CN" altLang="en-US"/>
          </a:p>
        </p:txBody>
      </p:sp>
      <p:sp>
        <p:nvSpPr>
          <p:cNvPr id="10506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05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https://d.book118.com/486222144023010031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8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20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367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6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宋体</vt:lpstr>
      <vt:lpstr>Office Theme</vt:lpstr>
      <vt:lpstr>周晓虹《现代社会心理学》课件-第四章</vt:lpstr>
      <vt:lpstr>目录</vt:lpstr>
      <vt:lpstr>添加章节标题</vt:lpstr>
      <vt:lpstr>课件概述</vt:lpstr>
      <vt:lpstr>课件背景</vt:lpstr>
      <vt:lpstr>课件目的</vt:lpstr>
      <vt:lpstr>课件结构</vt:lpstr>
      <vt:lpstr>现代社会心理学概述</vt:lpstr>
      <vt:lpstr>社会心理学的定义</vt:lpstr>
      <vt:lpstr>社会心理学的研究对象</vt:lpstr>
      <vt:lpstr>社会心理学的研究方法</vt:lpstr>
      <vt:lpstr>社会认知</vt:lpstr>
      <vt:lpstr>社会认知的概念</vt:lpstr>
      <vt:lpstr>社会认知的过程</vt:lpstr>
      <vt:lpstr>社会认知的影响因素</vt:lpstr>
      <vt:lpstr>社会影响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2024-08-29T12:44:31.250</cp:lastPrinted>
  <dcterms:created xsi:type="dcterms:W3CDTF">2024-08-29T04:44:31Z</dcterms:created>
  <dcterms:modified xsi:type="dcterms:W3CDTF">2024-08-29T04:44:33Z</dcterms:modified>
</cp:coreProperties>
</file>