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0413"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Tree>
    <p:extLst>
      <p:ext uri="{BB962C8B-B14F-4D97-AF65-F5344CB8AC3E}">
        <p14:creationId xmlns:p14="http://schemas.microsoft.com/office/powerpoint/2010/main" val="625804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2FB35A-F92A-413D-A19A-0DBA0762CA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247986-56F8-4DED-9D8B-EE1915EB55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B483A75-680E-4837-82AC-E389A8B15C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40178D2-0CA8-4CBB-AB94-6797958B57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6D0745E-9D37-4055-819E-39FF484DD0C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CA6AD5A-E2D4-44EB-B8E9-92B33C74498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5C41FD-9B50-4C6A-A467-730BDFBCBF5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9D93BC-24B7-4C69-921F-1E4CD232D0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1B36C2-C754-4FC4-98B2-08B6023E0F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81C323-08D4-4331-95B5-FD6FBD0709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A17203-46FA-4123-A900-D89E0FE639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FAULT">
    <p:bg>
      <p:bgRef idx="1001">
        <a:schemeClr val="bg1"/>
      </p:bgRef>
    </p:bg>
    <p:spTree>
      <p:nvGrpSpPr>
        <p:cNvPr id="1" name=""/>
        <p:cNvGrpSpPr/>
        <p:nvPr/>
      </p:nvGrpSpPr>
      <p:grpSpPr>
        <a:xfrm>
          <a:off x="0" y="0"/>
          <a:ext cx="0" cy="0"/>
        </a:xfrm>
      </p:grpSpPr>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hexin?subject=history#pid=657831c560819df2225b2094#tid=657a6ab69b39cd000aa17971#sourcefrom=">
    <p:spTree>
      <p:nvGrpSpPr>
        <p:cNvPr id="1" name=""/>
        <p:cNvGrpSpPr/>
        <p:nvPr/>
      </p:nvGrpSpPr>
      <p:grpSpPr>
        <a:xfrm>
          <a:off x="0" y="0"/>
          <a:ext cx="0" cy="0"/>
        </a:xfrm>
      </p:grpSpPr>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ver">
    <p:spTree>
      <p:nvGrpSpPr>
        <p:cNvPr id="1" name=""/>
        <p:cNvGrpSpPr/>
        <p:nvPr/>
      </p:nvGrpSpPr>
      <p:grpSpPr>
        <a:xfrm>
          <a:off x="0" y="0"/>
          <a:ext cx="0" cy="0"/>
        </a:xfrm>
      </p:grpSpPr>
      <p:sp>
        <p:nvSpPr>
          <p:cNvPr id="3" name="MasterShapeName"/>
          <p:cNvSpPr/>
          <p:nvPr/>
        </p:nvSpPr>
        <p:spPr>
          <a:xfrm>
            <a:off x="2532888" y="3063240"/>
            <a:ext cx="7132320" cy="941832"/>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i="0">
                <a:solidFill>
                  <a:srgbClr val="FFFFFF"/>
                </a:solidFill>
                <a:latin typeface="Times New Roman" panose="02020603050405020304" pitchFamily="34" charset="0"/>
                <a:ea typeface="华文行楷" pitchFamily="34" charset="-122"/>
                <a:cs typeface="Times New Roman" panose="02020603050405020304" pitchFamily="34" charset="-120"/>
              </a:rPr>
              <a:t>历史</a:t>
            </a:r>
            <a:endParaRPr lang="en-US" sz="4000"/>
          </a:p>
        </p:txBody>
      </p:sp>
      <p:sp>
        <p:nvSpPr>
          <p:cNvPr id="4" name="MasterShapeName"/>
          <p:cNvSpPr/>
          <p:nvPr/>
        </p:nvSpPr>
        <p:spPr>
          <a:xfrm>
            <a:off x="0" y="3968496"/>
            <a:ext cx="12188952" cy="941832"/>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0" i="0">
                <a:solidFill>
                  <a:srgbClr val="FFFFFF"/>
                </a:solidFill>
                <a:latin typeface="Times New Roman" panose="02020603050405020304" pitchFamily="34" charset="0"/>
                <a:ea typeface="Heiti SC Light" pitchFamily="34" charset="-122"/>
                <a:cs typeface="Times New Roman" panose="02020603050405020304" pitchFamily="34" charset="-120"/>
              </a:rPr>
              <a:t>八年级下册      (RJ版) （重庆专版）</a:t>
            </a:r>
            <a:endParaRPr lang="en-US" sz="3600"/>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
    <p:spTree>
      <p:nvGrpSpPr>
        <p:cNvPr id="1" name=""/>
        <p:cNvGrpSpPr/>
        <p:nvPr/>
      </p:nvGrpSpPr>
      <p:grpSpPr>
        <a:xfrm>
          <a:off x="0" y="0"/>
          <a:ext cx="0" cy="0"/>
        </a:xfrm>
      </p:grpSpPr>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
    <p:spTree>
      <p:nvGrpSpPr>
        <p:cNvPr id="1" name=""/>
        <p:cNvGrpSpPr/>
        <p:nvPr/>
      </p:nvGrpSpPr>
      <p:grpSpPr>
        <a:xfrm>
          <a:off x="0" y="0"/>
          <a:ext cx="0" cy="0"/>
        </a:xfrm>
      </p:grpSpPr>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mc=目录配置1#33132ce79">
    <p:spTree>
      <p:nvGrpSpPr>
        <p:cNvPr id="1" name=""/>
        <p:cNvGrpSpPr/>
        <p:nvPr/>
      </p:nvGrpSpPr>
      <p:grpSpPr>
        <a:xfrm>
          <a:off x="0" y="0"/>
          <a:ext cx="0" cy="0"/>
        </a:xfrm>
      </p:grpSpPr>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mc=目录配置1#93da6fc68,93da6fc68,5e2a1ff5e,44a90d4c8,5800426cd">
    <p:spTree>
      <p:nvGrpSpPr>
        <p:cNvPr id="1" name=""/>
        <p:cNvGrpSpPr/>
        <p:nvPr/>
      </p:nvGrpSpPr>
      <p:grpSpPr>
        <a:xfrm>
          <a:off x="0" y="0"/>
          <a:ext cx="0" cy="0"/>
        </a:xfrm>
      </p:grpSpPr>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mc=目录配置1#93da6fc68,e232ed36b,421dac135,724e1db24,38425cfc6,957277a9b,cb615fe1b,2debdcc44,17ebaf6c9,ed8ab3cf5">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image" Target="../media/image1.png" /><Relationship Id="rId11"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image" Target="file:///D:\qq&#25991;&#20214;\712321467\Image\C2C\Image2\%7b75232B38-A165-1FB7-499C-2E1C792CACB5%7d.png" TargetMode="Externa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2" name="图片 1073743875" descr="学科网 zxxk.com" title=""/>
          <p:cNvPicPr>
            <a:picLocks noChangeAspect="1"/>
          </p:cNvPicPr>
          <p:nvPr/>
        </p:nvPicPr>
        <p:blipFill>
          <a:blip r:embed="rId10" r:link="rId9"/>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5.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3.xml" /><Relationship Id="rId3" Type="http://schemas.openxmlformats.org/officeDocument/2006/relationships/image" Target="../media/image6.jpeg" /><Relationship Id="rId4" Type="http://schemas.openxmlformats.org/officeDocument/2006/relationships/image" Target="../media/image7.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6225122142010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C_2#93da6fc68.fixed?vbadefaultcenterpage=1&amp;parentnodeid=166586b79&amp;vbahtmlprocessed=1" title=""/>
          <p:cNvSpPr/>
          <p:nvPr/>
        </p:nvSpPr>
        <p:spPr>
          <a:xfrm>
            <a:off x="0" y="2066544"/>
            <a:ext cx="12188952" cy="1224280"/>
          </a:xfrm>
          <a:prstGeom prst="rect">
            <a:avLst/>
          </a:prstGeom>
          <a:noFill/>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ct val="150000"/>
              </a:lnSpc>
            </a:pPr>
            <a:r>
              <a:rPr lang="en-US" altLang="zh-CN" sz="4000" b="1" i="0">
                <a:solidFill>
                  <a:srgbClr val="990000"/>
                </a:solidFill>
                <a:latin typeface="微软雅黑" panose="020b0503020204020204" charset="-122"/>
                <a:ea typeface="微软雅黑" panose="020b0503020204020204" charset="-122"/>
                <a:cs typeface="微软雅黑" panose="020b0503020204020204" pitchFamily="34" charset="-120"/>
              </a:rPr>
              <a:t>第四单元</a:t>
            </a:r>
            <a:r>
              <a:rPr lang="en-US" altLang="zh-CN" sz="4000" b="1" i="0">
                <a:solidFill>
                  <a:srgbClr val="990000"/>
                </a:solidFill>
                <a:latin typeface="宋体" panose="02010600030101010101" pitchFamily="2" charset="-122"/>
                <a:ea typeface="宋体" panose="02010600030101010101" pitchFamily="2" charset="-122"/>
                <a:cs typeface="宋体" panose="02010600030101010101" pitchFamily="34" charset="-120"/>
              </a:rPr>
              <a:t>  </a:t>
            </a:r>
            <a:r>
              <a:rPr lang="en-US" altLang="zh-CN" sz="4000" b="1" i="0">
                <a:solidFill>
                  <a:srgbClr val="990000"/>
                </a:solidFill>
                <a:latin typeface="微软雅黑" panose="020b0503020204020204" charset="-122"/>
                <a:ea typeface="微软雅黑" panose="020b0503020204020204" charset="-122"/>
                <a:cs typeface="微软雅黑" panose="020b0503020204020204" pitchFamily="34" charset="-120"/>
              </a:rPr>
              <a:t>民族团结与祖国统一</a:t>
            </a:r>
            <a:endParaRPr lang="en-US" altLang="zh-CN" sz="4000"/>
          </a:p>
        </p:txBody>
      </p:sp>
      <p:sp>
        <p:nvSpPr>
          <p:cNvPr id="3" name="C_2_BD#93da6fc68.fixed?segpoint=1&amp;vbadefaultcenterpage=1&amp;parentnodeid=166586b79&amp;vbahtmlprocessed=1" title=""/>
          <p:cNvSpPr/>
          <p:nvPr/>
        </p:nvSpPr>
        <p:spPr>
          <a:xfrm>
            <a:off x="0" y="3300984"/>
            <a:ext cx="12188952" cy="1224280"/>
          </a:xfrm>
          <a:prstGeom prst="rect">
            <a:avLst/>
          </a:prstGeom>
          <a:noFill/>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ct val="150000"/>
              </a:lnSpc>
            </a:pPr>
            <a:r>
              <a:rPr lang="en-US" altLang="zh-CN" sz="4000" b="1" i="0">
                <a:solidFill>
                  <a:srgbClr val="990000"/>
                </a:solidFill>
                <a:latin typeface="微软雅黑" panose="020b0503020204020204" charset="-122"/>
                <a:ea typeface="微软雅黑" panose="020b0503020204020204" charset="-122"/>
                <a:cs typeface="微软雅黑" panose="020b0503020204020204" pitchFamily="34" charset="-120"/>
              </a:rPr>
              <a:t>第13课</a:t>
            </a:r>
            <a:r>
              <a:rPr lang="en-US" altLang="zh-CN" sz="4000" b="1" i="0">
                <a:solidFill>
                  <a:srgbClr val="990000"/>
                </a:solidFill>
                <a:latin typeface="宋体" panose="02010600030101010101" pitchFamily="2" charset="-122"/>
                <a:ea typeface="宋体" panose="02010600030101010101" pitchFamily="2" charset="-122"/>
                <a:cs typeface="宋体" panose="02010600030101010101" pitchFamily="34" charset="-120"/>
              </a:rPr>
              <a:t> </a:t>
            </a:r>
            <a:r>
              <a:rPr lang="en-US" altLang="zh-CN" sz="4000" b="1" i="0">
                <a:solidFill>
                  <a:srgbClr val="990000"/>
                </a:solidFill>
                <a:latin typeface="微软雅黑" panose="020b0503020204020204" charset="-122"/>
                <a:ea typeface="微软雅黑" panose="020b0503020204020204" charset="-122"/>
                <a:cs typeface="微软雅黑" panose="020b0503020204020204" pitchFamily="34" charset="-120"/>
              </a:rPr>
              <a:t>香港和澳门回归祖国</a:t>
            </a:r>
            <a:endParaRPr lang="en-US" altLang="zh-CN" sz="4000"/>
          </a:p>
        </p:txBody>
      </p:sp>
    </p:spTree>
  </p:cSld>
  <p:clrMapOvr>
    <a:masterClrMapping/>
  </p:clrMapOvr>
  <p:transition>
    <p:split dir="in"/>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C_3_BD#5e2a1ff5e?vbadefaultcenterpage=1&amp;parentnodeid=93da6fc68&amp;vbahtmlprocessed=1" title=""/>
          <p:cNvPicPr>
            <a:picLocks noChangeAspect="1"/>
          </p:cNvPicPr>
          <p:nvPr/>
        </p:nvPicPr>
        <p:blipFill>
          <a:blip r:embed="rId2"/>
          <a:stretch>
            <a:fillRect/>
          </a:stretch>
        </p:blipFill>
        <p:spPr>
          <a:xfrm>
            <a:off x="3721608" y="662400"/>
            <a:ext cx="4754880" cy="530352"/>
          </a:xfrm>
          <a:prstGeom prst="rect">
            <a:avLst/>
          </a:prstGeom>
        </p:spPr>
      </p:pic>
      <p:sp>
        <p:nvSpPr>
          <p:cNvPr id="3" name="C_4_BD#44a90d4c8?segpoint=1&amp;vbadefaultcenterpage=1&amp;parentnodeid=5e2a1ff5e&amp;vbahtmlprocessed=1" title=""/>
          <p:cNvSpPr/>
          <p:nvPr/>
        </p:nvSpPr>
        <p:spPr>
          <a:xfrm>
            <a:off x="475488" y="1324832"/>
            <a:ext cx="11228832" cy="722376"/>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3200" b="1" i="0">
                <a:solidFill>
                  <a:srgbClr val="000000"/>
                </a:solidFill>
                <a:latin typeface="Times New Roman" panose="02020603050405020304" pitchFamily="34" charset="0"/>
                <a:ea typeface="黑体" panose="02010609060101010101" pitchFamily="34" charset="-122"/>
                <a:cs typeface="Times New Roman" panose="02020603050405020304" pitchFamily="34" charset="-120"/>
              </a:rPr>
              <a:t>一、“一国两制”的构想</a:t>
            </a:r>
            <a:endParaRPr lang="en-US" altLang="zh-CN" sz="3200"/>
          </a:p>
        </p:txBody>
      </p:sp>
      <p:sp>
        <p:nvSpPr>
          <p:cNvPr id="4" name="P_5_BD#466a35553?segpoint=1&amp;vbadefaultcenterpage=1&amp;parentnodeid=44a90d4c8&amp;vbahtmlprocessed=1&amp;hasbroken=1" title=""/>
          <p:cNvSpPr/>
          <p:nvPr/>
        </p:nvSpPr>
        <p:spPr>
          <a:xfrm>
            <a:off x="475488" y="2114826"/>
            <a:ext cx="11228832" cy="37921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1.背景：①香港问题、澳门问题和台湾问题都是历史遗留下来的；②解</a:t>
            </a:r>
          </a:p>
          <a:p>
            <a:pPr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决这些问题，实现</a:t>
            </a:r>
            <a:r>
              <a:rPr lang="en-US" altLang="zh-CN" sz="2800" i="0">
                <a:solidFill>
                  <a:srgbClr val="000000"/>
                </a:solidFill>
                <a:latin typeface="宋体" panose="02010600030101010101" pitchFamily="2" charset="-122"/>
                <a:ea typeface="宋体" panose="02010600030101010101" pitchFamily="2" charset="-122"/>
                <a:cs typeface="宋体" panose="02010600030101010101" pitchFamily="34" charset="-120"/>
              </a:rPr>
              <a:t>__________</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，是整个中华民族的强烈愿望。</a:t>
            </a: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2.提出者：</a:t>
            </a:r>
            <a:r>
              <a:rPr lang="en-US" altLang="zh-CN" sz="2800">
                <a:solidFill>
                  <a:srgbClr val="000000"/>
                </a:solidFill>
                <a:latin typeface="宋体" panose="02010600030101010101" pitchFamily="2" charset="-122"/>
                <a:ea typeface="宋体" panose="02010600030101010101" pitchFamily="2" charset="-122"/>
                <a:cs typeface="宋体" panose="02010600030101010101" pitchFamily="34" charset="-120"/>
              </a:rPr>
              <a:t>________</a:t>
            </a: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2800">
              <a:solidFill>
                <a:prstClr val="black"/>
              </a:solidFill>
            </a:endParaRP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3.内涵：在</a:t>
            </a:r>
            <a:r>
              <a:rPr lang="en-US" altLang="zh-CN" sz="2800">
                <a:solidFill>
                  <a:srgbClr val="000000"/>
                </a:solidFill>
                <a:latin typeface="宋体" panose="02010600030101010101" pitchFamily="2" charset="-122"/>
                <a:ea typeface="宋体" panose="02010600030101010101" pitchFamily="2" charset="-122"/>
                <a:cs typeface="宋体" panose="02010600030101010101" pitchFamily="34" charset="-120"/>
              </a:rPr>
              <a:t>__________</a:t>
            </a: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的前提下，国家的主体坚持</a:t>
            </a:r>
            <a:r>
              <a:rPr lang="en-US" altLang="zh-CN" sz="2800">
                <a:solidFill>
                  <a:srgbClr val="000000"/>
                </a:solidFill>
                <a:latin typeface="宋体" panose="02010600030101010101" pitchFamily="2" charset="-122"/>
                <a:ea typeface="宋体" panose="02010600030101010101" pitchFamily="2" charset="-122"/>
                <a:cs typeface="宋体" panose="02010600030101010101" pitchFamily="34" charset="-120"/>
              </a:rPr>
              <a:t>__________</a:t>
            </a: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制度，香</a:t>
            </a: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港、澳门、台湾保持原有的</a:t>
            </a:r>
            <a:r>
              <a:rPr lang="en-US" altLang="zh-CN" sz="2800">
                <a:solidFill>
                  <a:srgbClr val="000000"/>
                </a:solidFill>
                <a:latin typeface="宋体" panose="02010600030101010101" pitchFamily="2" charset="-122"/>
                <a:ea typeface="宋体" panose="02010600030101010101" pitchFamily="2" charset="-122"/>
                <a:cs typeface="宋体" panose="02010600030101010101" pitchFamily="34" charset="-120"/>
              </a:rPr>
              <a:t>__________</a:t>
            </a: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制度长期不变。</a:t>
            </a:r>
            <a:endParaRPr lang="en-US" altLang="zh-CN" sz="2800">
              <a:solidFill>
                <a:prstClr val="black"/>
              </a:solidFill>
            </a:endParaRPr>
          </a:p>
          <a:p>
            <a:pPr lvl="0" latinLnBrk="1">
              <a:lnSpc>
                <a:spcPts val="49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4.地位：“和平统一、一国两制”是完成祖国统一大业的基本方针。</a:t>
            </a:r>
            <a:endParaRPr lang="en-US" altLang="zh-CN" sz="2800"/>
          </a:p>
        </p:txBody>
      </p:sp>
      <p:sp>
        <p:nvSpPr>
          <p:cNvPr id="5" name="P_5_AN.1_1#466a35553.blank?vbadefaultcenterpage=1&amp;parentnodeid=44a90d4c8&amp;vbapositionanswer=1&amp;vbahtmlprocessed=1&amp;hasbroken=1" title=""/>
          <p:cNvSpPr/>
          <p:nvPr/>
        </p:nvSpPr>
        <p:spPr>
          <a:xfrm>
            <a:off x="3383788" y="2732046"/>
            <a:ext cx="1687513"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祖国统一</a:t>
            </a:r>
            <a:endParaRPr lang="en-US" altLang="zh-CN" sz="2800"/>
          </a:p>
        </p:txBody>
      </p:sp>
      <p:sp>
        <p:nvSpPr>
          <p:cNvPr id="6" name="P_5_AN.2_1#466a35553.blank?vbadefaultcenterpage=1&amp;parentnodeid=44a90d4c8&amp;vbapositionanswer=2&amp;vbahtmlprocessed=1&amp;hasbroken=1" title=""/>
          <p:cNvSpPr/>
          <p:nvPr/>
        </p:nvSpPr>
        <p:spPr>
          <a:xfrm>
            <a:off x="2221738" y="3379746"/>
            <a:ext cx="1330325"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邓小平</a:t>
            </a:r>
            <a:endParaRPr lang="en-US" altLang="zh-CN" sz="2800"/>
          </a:p>
        </p:txBody>
      </p:sp>
      <p:sp>
        <p:nvSpPr>
          <p:cNvPr id="7" name="P_5_AN.3_1#466a35553.blank?vbadefaultcenterpage=1&amp;parentnodeid=44a90d4c8&amp;vbapositionanswer=3&amp;vbahtmlprocessed=1&amp;hasbroken=1" title=""/>
          <p:cNvSpPr/>
          <p:nvPr/>
        </p:nvSpPr>
        <p:spPr>
          <a:xfrm>
            <a:off x="2221738" y="4027446"/>
            <a:ext cx="1687513"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一个中国</a:t>
            </a:r>
            <a:endParaRPr lang="en-US" altLang="zh-CN" sz="2800"/>
          </a:p>
        </p:txBody>
      </p:sp>
      <p:sp>
        <p:nvSpPr>
          <p:cNvPr id="8" name="P_5_AN.4_1#466a35553.blank?vbadefaultcenterpage=1&amp;parentnodeid=44a90d4c8&amp;vbapositionanswer=4&amp;vbahtmlprocessed=1&amp;hasbroken=1" title=""/>
          <p:cNvSpPr/>
          <p:nvPr/>
        </p:nvSpPr>
        <p:spPr>
          <a:xfrm>
            <a:off x="8285988" y="4027446"/>
            <a:ext cx="1687513"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社会主义</a:t>
            </a:r>
            <a:endParaRPr lang="en-US" altLang="zh-CN" sz="2800"/>
          </a:p>
        </p:txBody>
      </p:sp>
      <p:sp>
        <p:nvSpPr>
          <p:cNvPr id="9" name="P_5_AN.5_1#466a35553.blank?vbadefaultcenterpage=1&amp;parentnodeid=44a90d4c8&amp;vbapositionanswer=5&amp;vbahtmlprocessed=1&amp;hasbroken=1" title=""/>
          <p:cNvSpPr/>
          <p:nvPr/>
        </p:nvSpPr>
        <p:spPr>
          <a:xfrm>
            <a:off x="4812538" y="4675146"/>
            <a:ext cx="1687513"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资本主义</a:t>
            </a:r>
            <a:endParaRPr lang="en-US" altLang="zh-CN"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wipe(left)">
                                      <p:cBhvr>
                                        <p:cTn id="7" dur="500"/>
                                        <p:tgtEl>
                                          <p:spTgt spid="5">
                                            <p:bg/>
                                          </p:spTgt>
                                        </p:tgtEl>
                                      </p:cBhvr>
                                    </p:animEffect>
                                  </p:childTnLst>
                                </p:cTn>
                              </p:par>
                              <p:par>
                                <p:cTn id="8" presetID="22" presetClass="entr" presetSubtype="8" dur="50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ipe(left)">
                                      <p:cBhvr>
                                        <p:cTn id="10" dur="500"/>
                                        <p:tgtEl>
                                          <p:spTgt spid="5">
                                            <p:txEl>
                                              <p:pRg st="0" end="0"/>
                                            </p:txEl>
                                          </p:spTgt>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8" dur="500" fill="hold" grpId="0" nodeType="clickEffect">
                                  <p:stCondLst>
                                    <p:cond delay="0"/>
                                  </p:stCondLst>
                                  <p:childTnLst>
                                    <p:set>
                                      <p:cBhvr>
                                        <p:cTn id="14" dur="1" fill="hold">
                                          <p:stCondLst>
                                            <p:cond delay="0"/>
                                          </p:stCondLst>
                                        </p:cTn>
                                        <p:tgtEl>
                                          <p:spTgt spid="6">
                                            <p:bg/>
                                          </p:spTgt>
                                        </p:tgtEl>
                                        <p:attrNameLst>
                                          <p:attrName>style.visibility</p:attrName>
                                        </p:attrNameLst>
                                      </p:cBhvr>
                                      <p:to>
                                        <p:strVal val="visible"/>
                                      </p:to>
                                    </p:set>
                                    <p:animEffect transition="in" filter="wipe(left)">
                                      <p:cBhvr>
                                        <p:cTn id="15" dur="500"/>
                                        <p:tgtEl>
                                          <p:spTgt spid="6">
                                            <p:bg/>
                                          </p:spTgt>
                                        </p:tgtEl>
                                      </p:cBhvr>
                                    </p:animEffect>
                                  </p:childTnLst>
                                </p:cTn>
                              </p:par>
                              <p:par>
                                <p:cTn id="16" presetID="22" presetClass="entr" presetSubtype="8" dur="500" fill="hold" grpId="0"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left)">
                                      <p:cBhvr>
                                        <p:cTn id="18" dur="500"/>
                                        <p:tgtEl>
                                          <p:spTgt spid="6">
                                            <p:txEl>
                                              <p:pRg st="0" end="0"/>
                                            </p:txEl>
                                          </p:spTgt>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22" presetClass="entr" presetSubtype="8" dur="500" fill="hold" grpId="0" nodeType="clickEffect">
                                  <p:stCondLst>
                                    <p:cond delay="0"/>
                                  </p:stCondLst>
                                  <p:childTnLst>
                                    <p:set>
                                      <p:cBhvr>
                                        <p:cTn id="22" dur="1" fill="hold">
                                          <p:stCondLst>
                                            <p:cond delay="0"/>
                                          </p:stCondLst>
                                        </p:cTn>
                                        <p:tgtEl>
                                          <p:spTgt spid="7">
                                            <p:bg/>
                                          </p:spTgt>
                                        </p:tgtEl>
                                        <p:attrNameLst>
                                          <p:attrName>style.visibility</p:attrName>
                                        </p:attrNameLst>
                                      </p:cBhvr>
                                      <p:to>
                                        <p:strVal val="visible"/>
                                      </p:to>
                                    </p:set>
                                    <p:animEffect transition="in" filter="wipe(left)">
                                      <p:cBhvr>
                                        <p:cTn id="23" dur="500"/>
                                        <p:tgtEl>
                                          <p:spTgt spid="7">
                                            <p:bg/>
                                          </p:spTgt>
                                        </p:tgtEl>
                                      </p:cBhvr>
                                    </p:animEffect>
                                  </p:childTnLst>
                                </p:cTn>
                              </p:par>
                              <p:par>
                                <p:cTn id="24" presetID="22" presetClass="entr" presetSubtype="8" dur="500" fill="hold" grpId="0" nodeType="with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wipe(left)">
                                      <p:cBhvr>
                                        <p:cTn id="26" dur="500"/>
                                        <p:tgtEl>
                                          <p:spTgt spid="7">
                                            <p:txEl>
                                              <p:pRg st="0" end="0"/>
                                            </p:txEl>
                                          </p:spTgt>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22" presetClass="entr" presetSubtype="8" dur="500" fill="hold" grpId="0" nodeType="clickEffect">
                                  <p:stCondLst>
                                    <p:cond delay="0"/>
                                  </p:stCondLst>
                                  <p:childTnLst>
                                    <p:set>
                                      <p:cBhvr>
                                        <p:cTn id="30" dur="1" fill="hold">
                                          <p:stCondLst>
                                            <p:cond delay="0"/>
                                          </p:stCondLst>
                                        </p:cTn>
                                        <p:tgtEl>
                                          <p:spTgt spid="8">
                                            <p:bg/>
                                          </p:spTgt>
                                        </p:tgtEl>
                                        <p:attrNameLst>
                                          <p:attrName>style.visibility</p:attrName>
                                        </p:attrNameLst>
                                      </p:cBhvr>
                                      <p:to>
                                        <p:strVal val="visible"/>
                                      </p:to>
                                    </p:set>
                                    <p:animEffect transition="in" filter="wipe(left)">
                                      <p:cBhvr>
                                        <p:cTn id="31" dur="500"/>
                                        <p:tgtEl>
                                          <p:spTgt spid="8">
                                            <p:bg/>
                                          </p:spTgt>
                                        </p:tgtEl>
                                      </p:cBhvr>
                                    </p:animEffect>
                                  </p:childTnLst>
                                </p:cTn>
                              </p:par>
                              <p:par>
                                <p:cTn id="32" presetID="22" presetClass="entr" presetSubtype="8" dur="500" fill="hold" grpId="0" nodeType="with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wipe(left)">
                                      <p:cBhvr>
                                        <p:cTn id="34" dur="500"/>
                                        <p:tgtEl>
                                          <p:spTgt spid="8">
                                            <p:txEl>
                                              <p:pRg st="0" end="0"/>
                                            </p:txEl>
                                          </p:spTgt>
                                        </p:tgtEl>
                                      </p:cBhvr>
                                    </p:animEffect>
                                  </p:childTnLst>
                                </p:cTn>
                              </p:par>
                            </p:childTnLst>
                          </p:cTn>
                        </p:par>
                      </p:childTnLst>
                    </p:cTn>
                  </p:par>
                  <p:par>
                    <p:cTn id="35" fill="hold" nodeType="clickPar">
                      <p:stCondLst>
                        <p:cond delay="indefinite"/>
                      </p:stCondLst>
                      <p:childTnLst>
                        <p:par>
                          <p:cTn id="36" fill="hold">
                            <p:stCondLst>
                              <p:cond delay="0"/>
                            </p:stCondLst>
                            <p:childTnLst>
                              <p:par>
                                <p:cTn id="37" presetID="22" presetClass="entr" presetSubtype="8" dur="500" fill="hold" grpId="0" nodeType="clickEffect">
                                  <p:stCondLst>
                                    <p:cond delay="0"/>
                                  </p:stCondLst>
                                  <p:childTnLst>
                                    <p:set>
                                      <p:cBhvr>
                                        <p:cTn id="38" dur="1" fill="hold">
                                          <p:stCondLst>
                                            <p:cond delay="0"/>
                                          </p:stCondLst>
                                        </p:cTn>
                                        <p:tgtEl>
                                          <p:spTgt spid="9">
                                            <p:bg/>
                                          </p:spTgt>
                                        </p:tgtEl>
                                        <p:attrNameLst>
                                          <p:attrName>style.visibility</p:attrName>
                                        </p:attrNameLst>
                                      </p:cBhvr>
                                      <p:to>
                                        <p:strVal val="visible"/>
                                      </p:to>
                                    </p:set>
                                    <p:animEffect transition="in" filter="wipe(left)">
                                      <p:cBhvr>
                                        <p:cTn id="39" dur="500"/>
                                        <p:tgtEl>
                                          <p:spTgt spid="9">
                                            <p:bg/>
                                          </p:spTgt>
                                        </p:tgtEl>
                                      </p:cBhvr>
                                    </p:animEffect>
                                  </p:childTnLst>
                                </p:cTn>
                              </p:par>
                              <p:par>
                                <p:cTn id="40" presetID="22" presetClass="entr" presetSubtype="8" dur="500" fill="hold" grpId="0" nodeType="with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wipe(left)">
                                      <p:cBhvr>
                                        <p:cTn id="4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6" grpId="0" uiExpand="1" build="p" animBg="1"/>
      <p:bldP spid="7" grpId="0" uiExpand="1" build="p" animBg="1"/>
      <p:bldP spid="8" grpId="0" uiExpand="1" build="p" animBg="1"/>
      <p:bldP spid="9" grpId="0" uiExpand="1" build="p" animBg="1"/>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C_5_BD#5800426cd?segpoint=1&amp;vbadefaultcenterpage=1&amp;parentnodeid=44a90d4c8&amp;vbahtmlprocessed=1" title=""/>
          <p:cNvSpPr/>
          <p:nvPr/>
        </p:nvSpPr>
        <p:spPr>
          <a:xfrm>
            <a:off x="475488" y="662400"/>
            <a:ext cx="11228832" cy="722376"/>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3200" b="1" i="0">
                <a:solidFill>
                  <a:srgbClr val="000000"/>
                </a:solidFill>
                <a:latin typeface="Times New Roman" panose="02020603050405020304" pitchFamily="34" charset="0"/>
                <a:ea typeface="黑体" panose="02010609060101010101" pitchFamily="34" charset="-122"/>
                <a:cs typeface="Times New Roman" panose="02020603050405020304" pitchFamily="34" charset="-120"/>
              </a:rPr>
              <a:t>易混易错</a:t>
            </a:r>
            <a:endParaRPr lang="en-US" altLang="zh-CN" sz="3200"/>
          </a:p>
        </p:txBody>
      </p:sp>
      <p:sp>
        <p:nvSpPr>
          <p:cNvPr id="3" name="QT_6_BD.6_1#d071d9b60?vbadefaultcenterpage=1&amp;parentnodeid=5800426cd&amp;vbahtmlprocessed=1&amp;hasbroken=1" title=""/>
          <p:cNvSpPr/>
          <p:nvPr/>
        </p:nvSpPr>
        <p:spPr>
          <a:xfrm>
            <a:off x="475488" y="1454426"/>
            <a:ext cx="11228832" cy="12013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和平统一</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一国两制</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的伟大构想最早是为解决香港问题提出的</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p>
          <a:p>
            <a:pPr latinLnBrk="1">
              <a:lnSpc>
                <a:spcPts val="4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endParaRPr lang="en-US" altLang="zh-CN" sz="2800"/>
          </a:p>
        </p:txBody>
      </p:sp>
      <p:sp>
        <p:nvSpPr>
          <p:cNvPr id="4" name="QT_6_AN.7_1#d071d9b60.bracket?vbadefaultcenterpage=1&amp;parentnodeid=5800426cd&amp;vbapositionanswer=6&amp;vbahtmlprocessed=1" title=""/>
          <p:cNvSpPr/>
          <p:nvPr/>
        </p:nvSpPr>
        <p:spPr>
          <a:xfrm>
            <a:off x="653288" y="2088791"/>
            <a:ext cx="615950"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2800"/>
          </a:p>
        </p:txBody>
      </p:sp>
      <p:sp>
        <p:nvSpPr>
          <p:cNvPr id="5" name="QT_6_EX.8_1#d071d9b60?vbadefaultcenterpage=1&amp;parentnodeid=5800426cd&amp;vbahtmlprocessed=1" title=""/>
          <p:cNvSpPr/>
          <p:nvPr/>
        </p:nvSpPr>
        <p:spPr>
          <a:xfrm>
            <a:off x="475488" y="2744120"/>
            <a:ext cx="11228832" cy="1207072"/>
          </a:xfrm>
          <a:prstGeom prst="rect">
            <a:avLst/>
          </a:prstGeom>
          <a:noFill/>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提示：20</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世纪</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80</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年代初</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为了解决台湾问题</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邓小平提出了</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一国两制</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的伟大构想</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280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left)">
                                      <p:cBhvr>
                                        <p:cTn id="7" dur="500"/>
                                        <p:tgtEl>
                                          <p:spTgt spid="4">
                                            <p:bg/>
                                          </p:spTgt>
                                        </p:tgtEl>
                                      </p:cBhvr>
                                    </p:animEffect>
                                  </p:childTnLst>
                                </p:cTn>
                              </p:par>
                              <p:par>
                                <p:cTn id="8" presetID="22" presetClass="entr" presetSubtype="8" dur="50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8" dur="50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wipe(left)">
                                      <p:cBhvr>
                                        <p:cTn id="15" dur="500"/>
                                        <p:tgtEl>
                                          <p:spTgt spid="5">
                                            <p:bg/>
                                          </p:spTgt>
                                        </p:tgtEl>
                                      </p:cBhvr>
                                    </p:animEffect>
                                  </p:childTnLst>
                                </p:cTn>
                              </p:par>
                              <p:par>
                                <p:cTn id="16" presetID="22" presetClass="entr" presetSubtype="8" dur="500" fill="hold" grpId="0" nodeType="with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wipe(left)">
                                      <p:cBhvr>
                                        <p:cTn id="18"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5" grpId="0" uiExpand="1" build="p" animBg="1"/>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QT_6_BD.9_1#9330e08d0?vbadefaultcenterpage=1&amp;parentnodeid=5800426cd&amp;vbahtmlprocessed=1&amp;hasbroken=1" title=""/>
          <p:cNvSpPr/>
          <p:nvPr/>
        </p:nvSpPr>
        <p:spPr>
          <a:xfrm>
            <a:off x="475488" y="1853080"/>
            <a:ext cx="11228832" cy="12013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一国两制</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就是在中华人民共和国境内</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大陆实行社会主义制度</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台</a:t>
            </a:r>
          </a:p>
          <a:p>
            <a:pPr latinLnBrk="1">
              <a:lnSpc>
                <a:spcPts val="4900"/>
              </a:lnSpc>
            </a:pP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湾</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香港和澳门实行特殊的经济政策</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endParaRPr lang="en-US" altLang="zh-CN" sz="2800"/>
          </a:p>
        </p:txBody>
      </p:sp>
      <p:sp>
        <p:nvSpPr>
          <p:cNvPr id="3" name="QT_6_EX.11_1#9330e08d0?vbadefaultcenterpage=1&amp;parentnodeid=5800426cd&amp;vbahtmlprocessed=1&amp;bbb=1" title=""/>
          <p:cNvSpPr/>
          <p:nvPr/>
        </p:nvSpPr>
        <p:spPr>
          <a:xfrm>
            <a:off x="475488" y="3143368"/>
            <a:ext cx="11228832" cy="1847152"/>
          </a:xfrm>
          <a:prstGeom prst="rect">
            <a:avLst/>
          </a:prstGeom>
          <a:noFill/>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提示：“</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一国两制</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就是在中华人民共和国境内</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国家的主体坚持社会主义制度</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香港</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澳门</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台湾保持原有的资本主义制度长期不变</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而不是实行特殊的经济政策</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2800"/>
          </a:p>
        </p:txBody>
      </p:sp>
      <p:sp>
        <p:nvSpPr>
          <p:cNvPr id="4" name="QT_6_AN.10_1#9330e08d0.bracket?vbadefaultcenterpage=1&amp;parentnodeid=5800426cd&amp;vbapositionanswer=7&amp;vbahtmlprocessed=1" title=""/>
          <p:cNvSpPr/>
          <p:nvPr/>
        </p:nvSpPr>
        <p:spPr>
          <a:xfrm>
            <a:off x="6725476" y="2487445"/>
            <a:ext cx="615950"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280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left)">
                                      <p:cBhvr>
                                        <p:cTn id="7" dur="500"/>
                                        <p:tgtEl>
                                          <p:spTgt spid="4">
                                            <p:bg/>
                                          </p:spTgt>
                                        </p:tgtEl>
                                      </p:cBhvr>
                                    </p:animEffect>
                                  </p:childTnLst>
                                </p:cTn>
                              </p:par>
                              <p:par>
                                <p:cTn id="8" presetID="22" presetClass="entr" presetSubtype="8" dur="50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8" dur="50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wipe(left)">
                                      <p:cBhvr>
                                        <p:cTn id="15" dur="500"/>
                                        <p:tgtEl>
                                          <p:spTgt spid="3">
                                            <p:bg/>
                                          </p:spTgt>
                                        </p:tgtEl>
                                      </p:cBhvr>
                                    </p:animEffect>
                                  </p:childTnLst>
                                </p:cTn>
                              </p:par>
                              <p:par>
                                <p:cTn id="16" presetID="22" presetClass="entr" presetSubtype="8" dur="500"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left)">
                                      <p:cBhvr>
                                        <p:cTn id="1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p" animBg="1"/>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C_4_BD#e232ed36b?segpoint=1&amp;vbadefaultcenterpage=1&amp;parentnodeid=5e2a1ff5e&amp;vbahtmlprocessed=1" title=""/>
          <p:cNvSpPr/>
          <p:nvPr/>
        </p:nvSpPr>
        <p:spPr>
          <a:xfrm>
            <a:off x="475488" y="662400"/>
            <a:ext cx="11228832" cy="722376"/>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3200" b="1" i="0">
                <a:solidFill>
                  <a:srgbClr val="000000"/>
                </a:solidFill>
                <a:latin typeface="Times New Roman" panose="02020603050405020304" pitchFamily="34" charset="0"/>
                <a:ea typeface="黑体" panose="02010609060101010101" pitchFamily="34" charset="-122"/>
                <a:cs typeface="Times New Roman" panose="02020603050405020304" pitchFamily="34" charset="-120"/>
              </a:rPr>
              <a:t>二、香港和澳门回归祖国</a:t>
            </a:r>
            <a:endParaRPr lang="en-US" altLang="zh-CN" sz="3200"/>
          </a:p>
        </p:txBody>
      </p:sp>
      <p:graphicFrame>
        <p:nvGraphicFramePr>
          <p:cNvPr id="3" name="P_5_BD#a68977069?colgroup=2,27&amp;vbadefaultcenterpage=1&amp;parentnodeid=e232ed36b&amp;vbahtmlprocessed=1&amp;hasbroken=1" title=""/>
          <p:cNvGraphicFramePr>
            <a:graphicFrameLocks noGrp="1"/>
          </p:cNvGraphicFramePr>
          <p:nvPr/>
        </p:nvGraphicFramePr>
        <p:xfrm>
          <a:off x="475488" y="1515332"/>
          <a:ext cx="11201400" cy="3139568"/>
        </p:xfrm>
        <a:graphic>
          <a:graphicData uri="http://schemas.openxmlformats.org/drawingml/2006/table">
            <a:tbl>
              <a:tblPr/>
              <a:tblGrid>
                <a:gridCol w="1216152"/>
                <a:gridCol w="9985248"/>
              </a:tblGrid>
              <a:tr h="502984">
                <a:tc>
                  <a:txBody>
                    <a:bodyPr vert="horz" wrap="square"/>
                    <a:lstStyle/>
                    <a:p>
                      <a:pPr marL="0" lvl="0" indent="0" algn="ctr"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背景</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vert="horz" wrap="square"/>
                    <a:lstStyle/>
                    <a:p>
                      <a:pPr marL="0" lvl="0" indent="0" algn="l"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i="0">
                          <a:solidFill>
                            <a:srgbClr val="000000"/>
                          </a:solidFill>
                          <a:latin typeface="宋体" panose="02010600030101010101" pitchFamily="2" charset="-122"/>
                          <a:ea typeface="宋体" panose="02010600030101010101" pitchFamily="2" charset="-122"/>
                          <a:cs typeface="宋体" panose="02010600030101010101" pitchFamily="34" charset="-120"/>
                        </a:rPr>
                        <a:t>__________</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”构想的提出,为香港和澳门回归祖国开辟了途径</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57720">
                <a:tc rowSpan="2">
                  <a:txBody>
                    <a:bodyPr vert="horz" wrap="square"/>
                    <a:lstStyle/>
                    <a:p>
                      <a:pPr marL="0" lvl="0" indent="0" algn="ctr"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概况</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1997年7月1日,中国对</a:t>
                      </a:r>
                      <a:r>
                        <a:rPr lang="en-US" altLang="zh-CN" sz="2800" i="0">
                          <a:solidFill>
                            <a:srgbClr val="000000"/>
                          </a:solidFill>
                          <a:latin typeface="宋体" panose="02010600030101010101" pitchFamily="2" charset="-122"/>
                          <a:ea typeface="宋体" panose="02010600030101010101" pitchFamily="2" charset="-122"/>
                          <a:cs typeface="宋体" panose="02010600030101010101" pitchFamily="34" charset="-120"/>
                        </a:rPr>
                        <a:t>______</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恢复行使主权；中华人民共和国</a:t>
                      </a:r>
                    </a:p>
                    <a:p>
                      <a:pPr marL="0" lvl="0" indent="0" algn="l" latinLnBrk="1" hangingPunct="0">
                        <a:lnSpc>
                          <a:spcPts val="3900"/>
                        </a:lnSpc>
                      </a:pPr>
                      <a:r>
                        <a:rPr lang="en-US" altLang="zh-CN" sz="2800" i="0">
                          <a:solidFill>
                            <a:srgbClr val="000000"/>
                          </a:solidFill>
                          <a:latin typeface="宋体" panose="02010600030101010101" pitchFamily="2" charset="-122"/>
                          <a:ea typeface="宋体" panose="02010600030101010101" pitchFamily="2" charset="-122"/>
                          <a:cs typeface="宋体" panose="02010600030101010101" pitchFamily="34" charset="-120"/>
                        </a:rPr>
                        <a:t>________________</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正式成立</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502984">
                <a:tc vMerge="1">
                  <a:txBody>
                    <a:bodyPr vert="horz" wrap="square"/>
                    <a:lstStyle/>
                    <a:p>
                      <a:endParaRPr lang="zh-CN"/>
                    </a:p>
                  </a:txBody>
                  <a:tcPr/>
                </a:tc>
                <a:tc>
                  <a:txBody>
                    <a:bodyPr vert="horz" wrap="square"/>
                    <a:lstStyle/>
                    <a:p>
                      <a:pPr marL="0" lvl="0" indent="0" algn="l" latinLnBrk="1" hangingPunct="0">
                        <a:lnSpc>
                          <a:spcPts val="3900"/>
                        </a:lnSpc>
                      </a:pPr>
                      <a:r>
                        <a:rPr lang="en-US" altLang="zh-CN" sz="2800" i="0">
                          <a:solidFill>
                            <a:srgbClr val="000000"/>
                          </a:solidFill>
                          <a:latin typeface="宋体" panose="02010600030101010101" pitchFamily="2" charset="-122"/>
                          <a:ea typeface="宋体" panose="02010600030101010101" pitchFamily="2" charset="-122"/>
                          <a:cs typeface="宋体" panose="02010600030101010101" pitchFamily="34" charset="-120"/>
                        </a:rPr>
                        <a:t>______</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年12月20日,中国正式恢复对澳门行使主权</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57720">
                <a:tc>
                  <a:txBody>
                    <a:bodyPr vert="horz" wrap="square"/>
                    <a:lstStyle/>
                    <a:p>
                      <a:pPr marL="0" lvl="0" indent="0" algn="ctr"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意义</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香港、澳门回归祖国,标志着中国人民洗雪了百年国耻,在完成</a:t>
                      </a:r>
                    </a:p>
                    <a:p>
                      <a:pPr marL="0" lvl="0" indent="0" algn="l" latinLnBrk="1" hangingPunct="0">
                        <a:lnSpc>
                          <a:spcPts val="3900"/>
                        </a:lnSpc>
                      </a:pPr>
                      <a:r>
                        <a:rPr lang="en-US" altLang="zh-CN" sz="2800" i="0">
                          <a:solidFill>
                            <a:srgbClr val="000000"/>
                          </a:solidFill>
                          <a:latin typeface="宋体" panose="02010600030101010101" pitchFamily="2" charset="-122"/>
                          <a:ea typeface="宋体" panose="02010600030101010101" pitchFamily="2" charset="-122"/>
                          <a:cs typeface="宋体" panose="02010600030101010101" pitchFamily="34" charset="-120"/>
                        </a:rPr>
                        <a:t>__________</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大业的道路上迈出了重要一步</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4" name="P_5_AN.12_1#a68977069.blank?vbadefaultcenterpage=1&amp;parentnodeid=e232ed36b&amp;vbapositionanswer=8&amp;vbahtmlprocessed=1&amp;hasbroken=1" title=""/>
          <p:cNvSpPr/>
          <p:nvPr/>
        </p:nvSpPr>
        <p:spPr>
          <a:xfrm>
            <a:off x="1992240" y="1454944"/>
            <a:ext cx="1687513" cy="486982"/>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2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一国两制</a:t>
            </a:r>
            <a:endParaRPr lang="en-US" altLang="zh-CN" sz="2800"/>
          </a:p>
        </p:txBody>
      </p:sp>
      <p:sp>
        <p:nvSpPr>
          <p:cNvPr id="5" name="P_5_AN.13_1#a68977069.blank?vbadefaultcenterpage=1&amp;parentnodeid=e232ed36b&amp;vbapositionanswer=9&amp;vbahtmlprocessed=1&amp;hasbroken=1" title=""/>
          <p:cNvSpPr/>
          <p:nvPr/>
        </p:nvSpPr>
        <p:spPr>
          <a:xfrm>
            <a:off x="5113265" y="2010887"/>
            <a:ext cx="973138" cy="486982"/>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2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香港</a:t>
            </a:r>
            <a:endParaRPr lang="en-US" altLang="zh-CN" sz="2800"/>
          </a:p>
        </p:txBody>
      </p:sp>
      <p:sp>
        <p:nvSpPr>
          <p:cNvPr id="6" name="P_5_AN.14_1#a68977069.blank?vbadefaultcenterpage=1&amp;parentnodeid=e232ed36b&amp;vbapositionanswer=10&amp;vbahtmlprocessed=1&amp;hasbroken=1" title=""/>
          <p:cNvSpPr/>
          <p:nvPr/>
        </p:nvSpPr>
        <p:spPr>
          <a:xfrm>
            <a:off x="1814440" y="2521046"/>
            <a:ext cx="2759075" cy="486982"/>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2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香港特别行政区</a:t>
            </a:r>
            <a:endParaRPr lang="en-US" altLang="zh-CN" sz="2800"/>
          </a:p>
        </p:txBody>
      </p:sp>
      <p:sp>
        <p:nvSpPr>
          <p:cNvPr id="7" name="P_5_AN.15_1#a68977069.blank?vbadefaultcenterpage=1&amp;parentnodeid=e232ed36b&amp;vbapositionanswer=11&amp;vbahtmlprocessed=1&amp;hasbroken=1" title=""/>
          <p:cNvSpPr/>
          <p:nvPr/>
        </p:nvSpPr>
        <p:spPr>
          <a:xfrm>
            <a:off x="1814440" y="3015647"/>
            <a:ext cx="969963" cy="49161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2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1999</a:t>
            </a:r>
            <a:endParaRPr lang="en-US" altLang="zh-CN" sz="2800"/>
          </a:p>
        </p:txBody>
      </p:sp>
      <p:sp>
        <p:nvSpPr>
          <p:cNvPr id="8" name="P_5_AN.16_1#a68977069.blank?vbadefaultcenterpage=1&amp;parentnodeid=e232ed36b&amp;vbapositionanswer=12&amp;vbahtmlprocessed=1&amp;hasbroken=1" title=""/>
          <p:cNvSpPr/>
          <p:nvPr/>
        </p:nvSpPr>
        <p:spPr>
          <a:xfrm>
            <a:off x="1814440" y="4081749"/>
            <a:ext cx="1687513" cy="486982"/>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2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祖国统一</a:t>
            </a:r>
            <a:endParaRPr lang="en-US" altLang="zh-CN"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left)">
                                      <p:cBhvr>
                                        <p:cTn id="7" dur="500"/>
                                        <p:tgtEl>
                                          <p:spTgt spid="4">
                                            <p:bg/>
                                          </p:spTgt>
                                        </p:tgtEl>
                                      </p:cBhvr>
                                    </p:animEffect>
                                  </p:childTnLst>
                                </p:cTn>
                              </p:par>
                              <p:par>
                                <p:cTn id="8" presetID="22" presetClass="entr" presetSubtype="8" dur="50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8" dur="50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wipe(left)">
                                      <p:cBhvr>
                                        <p:cTn id="15" dur="500"/>
                                        <p:tgtEl>
                                          <p:spTgt spid="5">
                                            <p:bg/>
                                          </p:spTgt>
                                        </p:tgtEl>
                                      </p:cBhvr>
                                    </p:animEffect>
                                  </p:childTnLst>
                                </p:cTn>
                              </p:par>
                              <p:par>
                                <p:cTn id="16" presetID="22" presetClass="entr" presetSubtype="8" dur="500" fill="hold" grpId="0" nodeType="with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wipe(left)">
                                      <p:cBhvr>
                                        <p:cTn id="18" dur="500"/>
                                        <p:tgtEl>
                                          <p:spTgt spid="5">
                                            <p:txEl>
                                              <p:pRg st="0" end="0"/>
                                            </p:txEl>
                                          </p:spTgt>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22" presetClass="entr" presetSubtype="8" dur="50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animEffect transition="in" filter="wipe(left)">
                                      <p:cBhvr>
                                        <p:cTn id="23" dur="500"/>
                                        <p:tgtEl>
                                          <p:spTgt spid="6">
                                            <p:bg/>
                                          </p:spTgt>
                                        </p:tgtEl>
                                      </p:cBhvr>
                                    </p:animEffect>
                                  </p:childTnLst>
                                </p:cTn>
                              </p:par>
                              <p:par>
                                <p:cTn id="24" presetID="22" presetClass="entr" presetSubtype="8" dur="500"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left)">
                                      <p:cBhvr>
                                        <p:cTn id="26" dur="500"/>
                                        <p:tgtEl>
                                          <p:spTgt spid="6">
                                            <p:txEl>
                                              <p:pRg st="0" end="0"/>
                                            </p:txEl>
                                          </p:spTgt>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22" presetClass="entr" presetSubtype="8" dur="500" fill="hold" grpId="0" nodeType="clickEffect">
                                  <p:stCondLst>
                                    <p:cond delay="0"/>
                                  </p:stCondLst>
                                  <p:childTnLst>
                                    <p:set>
                                      <p:cBhvr>
                                        <p:cTn id="30" dur="1" fill="hold">
                                          <p:stCondLst>
                                            <p:cond delay="0"/>
                                          </p:stCondLst>
                                        </p:cTn>
                                        <p:tgtEl>
                                          <p:spTgt spid="7">
                                            <p:bg/>
                                          </p:spTgt>
                                        </p:tgtEl>
                                        <p:attrNameLst>
                                          <p:attrName>style.visibility</p:attrName>
                                        </p:attrNameLst>
                                      </p:cBhvr>
                                      <p:to>
                                        <p:strVal val="visible"/>
                                      </p:to>
                                    </p:set>
                                    <p:animEffect transition="in" filter="wipe(left)">
                                      <p:cBhvr>
                                        <p:cTn id="31" dur="500"/>
                                        <p:tgtEl>
                                          <p:spTgt spid="7">
                                            <p:bg/>
                                          </p:spTgt>
                                        </p:tgtEl>
                                      </p:cBhvr>
                                    </p:animEffect>
                                  </p:childTnLst>
                                </p:cTn>
                              </p:par>
                              <p:par>
                                <p:cTn id="32" presetID="22" presetClass="entr" presetSubtype="8" dur="500" fill="hold" grpId="0" nodeType="with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wipe(left)">
                                      <p:cBhvr>
                                        <p:cTn id="34" dur="500"/>
                                        <p:tgtEl>
                                          <p:spTgt spid="7">
                                            <p:txEl>
                                              <p:pRg st="0" end="0"/>
                                            </p:txEl>
                                          </p:spTgt>
                                        </p:tgtEl>
                                      </p:cBhvr>
                                    </p:animEffect>
                                  </p:childTnLst>
                                </p:cTn>
                              </p:par>
                            </p:childTnLst>
                          </p:cTn>
                        </p:par>
                      </p:childTnLst>
                    </p:cTn>
                  </p:par>
                  <p:par>
                    <p:cTn id="35" fill="hold" nodeType="clickPar">
                      <p:stCondLst>
                        <p:cond delay="indefinite"/>
                      </p:stCondLst>
                      <p:childTnLst>
                        <p:par>
                          <p:cTn id="36" fill="hold">
                            <p:stCondLst>
                              <p:cond delay="0"/>
                            </p:stCondLst>
                            <p:childTnLst>
                              <p:par>
                                <p:cTn id="37" presetID="22" presetClass="entr" presetSubtype="8" dur="500" fill="hold" grpId="0" nodeType="clickEffect">
                                  <p:stCondLst>
                                    <p:cond delay="0"/>
                                  </p:stCondLst>
                                  <p:childTnLst>
                                    <p:set>
                                      <p:cBhvr>
                                        <p:cTn id="38" dur="1" fill="hold">
                                          <p:stCondLst>
                                            <p:cond delay="0"/>
                                          </p:stCondLst>
                                        </p:cTn>
                                        <p:tgtEl>
                                          <p:spTgt spid="8">
                                            <p:bg/>
                                          </p:spTgt>
                                        </p:tgtEl>
                                        <p:attrNameLst>
                                          <p:attrName>style.visibility</p:attrName>
                                        </p:attrNameLst>
                                      </p:cBhvr>
                                      <p:to>
                                        <p:strVal val="visible"/>
                                      </p:to>
                                    </p:set>
                                    <p:animEffect transition="in" filter="wipe(left)">
                                      <p:cBhvr>
                                        <p:cTn id="39" dur="500"/>
                                        <p:tgtEl>
                                          <p:spTgt spid="8">
                                            <p:bg/>
                                          </p:spTgt>
                                        </p:tgtEl>
                                      </p:cBhvr>
                                    </p:animEffect>
                                  </p:childTnLst>
                                </p:cTn>
                              </p:par>
                              <p:par>
                                <p:cTn id="40" presetID="22" presetClass="entr" presetSubtype="8" dur="500" fill="hold" grpId="0" nodeType="with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wipe(left)">
                                      <p:cBhvr>
                                        <p:cTn id="4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5" grpId="0" uiExpand="1" build="p" animBg="1"/>
      <p:bldP spid="6" grpId="0" uiExpand="1" build="p" animBg="1"/>
      <p:bldP spid="7" grpId="0" uiExpand="1" build="p" animBg="1"/>
      <p:bldP spid="8" grpId="0" uiExpand="1" build="p" animBg="1"/>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C_4_BD#421dac135?segpoint=1&amp;vbadefaultcenterpage=1&amp;parentnodeid=5e2a1ff5e&amp;vbahtmlprocessed=1" title=""/>
          <p:cNvSpPr/>
          <p:nvPr/>
        </p:nvSpPr>
        <p:spPr>
          <a:xfrm>
            <a:off x="475488" y="662400"/>
            <a:ext cx="11228832" cy="722376"/>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3200" b="1" i="0">
                <a:solidFill>
                  <a:srgbClr val="000000"/>
                </a:solidFill>
                <a:latin typeface="Times New Roman" panose="02020603050405020304" pitchFamily="34" charset="0"/>
                <a:ea typeface="黑体" panose="02010609060101010101" pitchFamily="34" charset="-122"/>
                <a:cs typeface="Times New Roman" panose="02020603050405020304" pitchFamily="34" charset="-120"/>
              </a:rPr>
              <a:t>三、保持香港、澳门长期繁荣稳定</a:t>
            </a:r>
            <a:endParaRPr lang="en-US" altLang="zh-CN" sz="3200"/>
          </a:p>
        </p:txBody>
      </p:sp>
      <p:sp>
        <p:nvSpPr>
          <p:cNvPr id="3" name="P_5_BD#f18874b36?segpoint=1&amp;vbadefaultcenterpage=1&amp;parentnodeid=421dac135&amp;vbahtmlprocessed=1&amp;hasbroken=1" title=""/>
          <p:cNvSpPr/>
          <p:nvPr/>
        </p:nvSpPr>
        <p:spPr>
          <a:xfrm>
            <a:off x="475488" y="1454426"/>
            <a:ext cx="11228832" cy="44398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1.香港、澳门回归后，中央政府坚定不移贯彻“一国两制”、“港人治港”、</a:t>
            </a:r>
          </a:p>
          <a:p>
            <a:pPr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“澳人治澳”、高度自治的方针，全力支持香港、澳门经济社会发展。</a:t>
            </a: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2.2020年，全国人大常委会通过《中华人民共和国香港特别行政区维护</a:t>
            </a: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国家安全法》，推动香港进入由乱到治走向由治及兴的新阶段。</a:t>
            </a:r>
            <a:endParaRPr lang="en-US" altLang="zh-CN" sz="2800">
              <a:solidFill>
                <a:prstClr val="black"/>
              </a:solidFill>
            </a:endParaRP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3.中央政府深化内地和港澳地区交流合作，深入推进</a:t>
            </a:r>
            <a:r>
              <a:rPr lang="en-US" altLang="zh-CN" sz="2800">
                <a:solidFill>
                  <a:srgbClr val="000000"/>
                </a:solidFill>
                <a:latin typeface="宋体" panose="02010600030101010101" pitchFamily="2" charset="-122"/>
                <a:ea typeface="宋体" panose="02010600030101010101" pitchFamily="2" charset="-122"/>
                <a:cs typeface="宋体" panose="02010600030101010101" pitchFamily="34" charset="-120"/>
              </a:rPr>
              <a:t>______________</a:t>
            </a: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建</a:t>
            </a: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设，支持香港、澳门发展经济、改善民生。香港、澳门呈现与内地优势</a:t>
            </a:r>
          </a:p>
          <a:p>
            <a:pPr lvl="0" latinLnBrk="1">
              <a:lnSpc>
                <a:spcPts val="49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互补、合作共赢、共同发展的良好局面。</a:t>
            </a:r>
            <a:endParaRPr lang="en-US" altLang="zh-CN" sz="2800"/>
          </a:p>
        </p:txBody>
      </p:sp>
      <p:sp>
        <p:nvSpPr>
          <p:cNvPr id="4" name="P_5_AN.17_1#f18874b36.blank?vbadefaultcenterpage=1&amp;parentnodeid=421dac135&amp;vbapositionanswer=13&amp;vbahtmlprocessed=1&amp;hasbroken=1" title=""/>
          <p:cNvSpPr/>
          <p:nvPr/>
        </p:nvSpPr>
        <p:spPr>
          <a:xfrm>
            <a:off x="8651113" y="4014746"/>
            <a:ext cx="2401888" cy="5536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latinLnBrk="1">
              <a:lnSpc>
                <a:spcPts val="49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粤港澳大湾区</a:t>
            </a:r>
            <a:endParaRPr lang="en-US" altLang="zh-CN" sz="2800"/>
          </a:p>
        </p:txBody>
      </p:sp>
      <p:pic>
        <p:nvPicPr>
          <p:cNvPr id="5" name="Picture 5"/>
          <p:cNvPicPr>
            <a:picLocks noChangeAspect="1"/>
          </p:cNvPicPr>
          <p:nvPr/>
        </p:nvPicPr>
        <p:blipFill>
          <a:blip r:embed="rId2"/>
          <a:stretch>
            <a:fillRect/>
          </a:stretch>
        </p:blipFill>
        <p:spPr>
          <a:xfrm flipH="1">
            <a:off x="11658600" y="116459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left)">
                                      <p:cBhvr>
                                        <p:cTn id="7" dur="500"/>
                                        <p:tgtEl>
                                          <p:spTgt spid="4">
                                            <p:bg/>
                                          </p:spTgt>
                                        </p:tgtEl>
                                      </p:cBhvr>
                                    </p:animEffect>
                                  </p:childTnLst>
                                </p:cTn>
                              </p:par>
                              <p:par>
                                <p:cTn id="8" presetID="22" presetClass="entr" presetSubtype="8" dur="50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C_5_BD#724e1db24?vbadefaultcenterpage=1&amp;parentnodeid=421dac135&amp;vbahtmlprocessed=1" title=""/>
          <p:cNvSpPr/>
          <p:nvPr/>
        </p:nvSpPr>
        <p:spPr>
          <a:xfrm>
            <a:off x="475488" y="662400"/>
            <a:ext cx="11228832" cy="722376"/>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3200" b="1" i="0">
                <a:solidFill>
                  <a:srgbClr val="000000"/>
                </a:solidFill>
                <a:latin typeface="Times New Roman" panose="02020603050405020304" pitchFamily="34" charset="0"/>
                <a:ea typeface="黑体" panose="02010609060101010101" pitchFamily="34" charset="-122"/>
                <a:cs typeface="Times New Roman" panose="02020603050405020304" pitchFamily="34" charset="-120"/>
              </a:rPr>
              <a:t>课堂小结</a:t>
            </a:r>
            <a:endParaRPr lang="en-US" altLang="zh-CN" sz="3200"/>
          </a:p>
        </p:txBody>
      </p:sp>
      <p:graphicFrame>
        <p:nvGraphicFramePr>
          <p:cNvPr id="3" name="P_6_BD#5cc0318e8?colgroup=30&amp;vbadefaultcenterpage=1&amp;parentnodeid=724e1db24&amp;vbahtmlprocessed=1&amp;hasbroken=1" title=""/>
          <p:cNvGraphicFramePr>
            <a:graphicFrameLocks noGrp="1"/>
          </p:cNvGraphicFramePr>
          <p:nvPr/>
        </p:nvGraphicFramePr>
        <p:xfrm>
          <a:off x="475488" y="1515332"/>
          <a:ext cx="11210544" cy="3246120"/>
        </p:xfrm>
        <a:graphic>
          <a:graphicData uri="http://schemas.openxmlformats.org/drawingml/2006/table">
            <a:tbl>
              <a:tblPr/>
              <a:tblGrid>
                <a:gridCol w="11210544"/>
              </a:tblGrid>
              <a:tr h="3246120">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【记知识纲要】</a:t>
                      </a:r>
                      <a:endParaRPr lang="en-US" altLang="zh-CN" sz="1200"/>
                    </a:p>
                    <a:p>
                      <a:pPr marL="0" lvl="0" indent="0" algn="ctr" latinLnBrk="1" hangingPunct="0">
                        <a:lnSpc>
                          <a:spcPts val="19800"/>
                        </a:lnSpc>
                      </a:pPr>
                      <a:r>
                        <a:rPr lang="en-US" altLang="zh-CN" sz="12550" b="1" i="0" kern="0" spc="-99900">
                          <a:solidFill>
                            <a:srgbClr val="FFFFFF"/>
                          </a:solidFill>
                          <a:latin typeface="Times New Roman" panose="02020603050405020304" pitchFamily="34" charset="0"/>
                          <a:ea typeface="宋体" panose="02010600030101010101" pitchFamily="2" charset="-122"/>
                          <a:cs typeface="Times New Roman" panose="02020603050405020304" pitchFamily="34" charset="-120"/>
                        </a:rPr>
                        <a:t>_</a:t>
                      </a:r>
                      <a:r>
                        <a:rPr lang="en-US" altLang="zh-CN" sz="900" b="1" i="0" kern="0" spc="0">
                          <a:solidFill>
                            <a:srgbClr val="FFFFFF"/>
                          </a:solidFill>
                          <a:latin typeface="宋体" panose="02010600030101010101" pitchFamily="2" charset="-122"/>
                          <a:ea typeface="宋体" panose="02010600030101010101" pitchFamily="2" charset="-122"/>
                          <a:cs typeface="Times New Roman" panose="02020603050405020304" pitchFamily="34" charset="-120"/>
                        </a:rPr>
                        <a:t>__________________________________________________________________________________________________________________________________________________________</a:t>
                      </a:r>
                      <a:endParaRPr lang="en-US" altLang="zh-CN" sz="900" spc="0">
                        <a:latin typeface="宋体" panose="02010600030101010101" pitchFamily="2"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pic>
        <p:nvPicPr>
          <p:cNvPr id="4" name="P_6_BD#5cc0318e8.table_image?tableimageindex=1&amp;vbadefaultcenterpage=1&amp;parentnodeid=724e1db24&amp;vbahtmlprocessed=1" title=""/>
          <p:cNvPicPr>
            <a:picLocks noChangeAspect="1"/>
          </p:cNvPicPr>
          <p:nvPr/>
        </p:nvPicPr>
        <p:blipFill>
          <a:blip r:embed="rId2">
            <a:clrChange>
              <a:clrFrom>
                <a:srgbClr val="FFFFFF"/>
              </a:clrFrom>
              <a:clrTo>
                <a:srgbClr val="FFFFFF">
                  <a:alpha val="0"/>
                </a:srgbClr>
              </a:clrTo>
            </a:clrChange>
          </a:blip>
          <a:stretch>
            <a:fillRect/>
          </a:stretch>
        </p:blipFill>
        <p:spPr>
          <a:xfrm>
            <a:off x="1723644" y="2153126"/>
            <a:ext cx="8714232" cy="2523744"/>
          </a:xfrm>
          <a:prstGeom prst="rect">
            <a:avLst/>
          </a:prstGeom>
          <a:noFill/>
          <a:extLst>
            <a:ext uri="{909E8E84-426E-40DD-AFC4-6F175D3DCCD1}">
              <a14:hiddenFill xmlns:a14="http://schemas.microsoft.com/office/drawing/2010/main">
                <a:solidFill>
                  <a:scrgbClr b="0" g="0" r="0">
                    <a:alpha val="0"/>
                  </a:scrgbClr>
                </a:solidFill>
              </a14:hiddenFill>
            </a:ext>
          </a:extLst>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2" name="P_6_BD#5cc0318e8?colgroup=30&amp;vbadefaultcenterpage=1&amp;parentnodeid=724e1db24&amp;vbahtmlprocessed=1&amp;hasbroken=1" title=""/>
          <p:cNvGraphicFramePr>
            <a:graphicFrameLocks noGrp="1"/>
          </p:cNvGraphicFramePr>
          <p:nvPr/>
        </p:nvGraphicFramePr>
        <p:xfrm>
          <a:off x="475488" y="1856366"/>
          <a:ext cx="11210544" cy="3924300"/>
        </p:xfrm>
        <a:graphic>
          <a:graphicData uri="http://schemas.openxmlformats.org/drawingml/2006/table">
            <a:tbl>
              <a:tblPr/>
              <a:tblGrid>
                <a:gridCol w="11210544"/>
              </a:tblGrid>
              <a:tr h="3887407">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【背核心术语】</a:t>
                      </a:r>
                      <a:endParaRPr lang="en-US" altLang="zh-CN" sz="1200"/>
                    </a:p>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和平统一</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一国两制</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是完成祖国统一大业的基本方针</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1200"/>
                    </a:p>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一国两制</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的核心和前提是实现祖国统一</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1200"/>
                    </a:p>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3.1997</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年</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7</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月</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日</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我国对香港恢复行使主权</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；1999</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年</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12</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月</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20</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日</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我国对</a:t>
                      </a:r>
                    </a:p>
                    <a:p>
                      <a:pPr marL="0" indent="0" algn="l" latinLnBrk="1" hangingPunct="0">
                        <a:lnSpc>
                          <a:spcPts val="4500"/>
                        </a:lnSpc>
                      </a:pP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澳门恢复行使主权</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1200"/>
                    </a:p>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4.</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香港和澳门能回归祖国的根本原因是中国综合国力的增强和国际地位</a:t>
                      </a:r>
                    </a:p>
                    <a:p>
                      <a:pPr marL="0" lvl="0" indent="0" algn="l" latinLnBrk="1" hangingPunct="0">
                        <a:lnSpc>
                          <a:spcPts val="3900"/>
                        </a:lnSpc>
                      </a:pP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的提高</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3" name="P_6_BD#5cc0318e8?colgroup=30&amp;vbadefaultcenterpage=1&amp;parentnodeid=724e1db24&amp;vbahtmlprocessed=1&amp;hasbroken=1" title=""/>
          <p:cNvSpPr txBox="1"/>
          <p:nvPr/>
        </p:nvSpPr>
        <p:spPr>
          <a:xfrm>
            <a:off x="10967887" y="1155834"/>
            <a:ext cx="718145" cy="568706"/>
          </a:xfrm>
          <a:prstGeom prst="rect">
            <a:avLst/>
          </a:prstGeom>
          <a:noFill/>
        </p:spPr>
        <p:txBody>
          <a:bodyPr vert="horz" wrap="none" lIns="0" tIns="0" rIns="0" bIns="0"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5000"/>
              </a:lnSpc>
            </a:pPr>
            <a:r>
              <a:rPr lang="zh-CN" altLang="en-US" sz="2800">
                <a:latin typeface="Times New Roman" panose="02020603050405020304" pitchFamily="34" charset="0"/>
              </a:rPr>
              <a:t>续表</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2" name="P_6_BD#5cc0318e8?colgroup=30&amp;vbadefaultcenterpage=1&amp;parentnodeid=724e1db24&amp;vbahtmlprocessed=1&amp;hasbroken=1" title=""/>
          <p:cNvGraphicFramePr>
            <a:graphicFrameLocks noGrp="1"/>
          </p:cNvGraphicFramePr>
          <p:nvPr/>
        </p:nvGraphicFramePr>
        <p:xfrm>
          <a:off x="475488" y="2965838"/>
          <a:ext cx="11210544" cy="1638300"/>
        </p:xfrm>
        <a:graphic>
          <a:graphicData uri="http://schemas.openxmlformats.org/drawingml/2006/table">
            <a:tbl>
              <a:tblPr/>
              <a:tblGrid>
                <a:gridCol w="11210544"/>
              </a:tblGrid>
              <a:tr h="1612456">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5.</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特别行政区与经济特区最突出的不同是社会制度不同</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1200"/>
                    </a:p>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6.</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香港</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澳门回归祖国</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标志着中国人民洗雪了百年国耻</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在完成祖国</a:t>
                      </a:r>
                    </a:p>
                    <a:p>
                      <a:pPr marL="0" lvl="0" indent="0" algn="l" latinLnBrk="1" hangingPunct="0">
                        <a:lnSpc>
                          <a:spcPts val="3900"/>
                        </a:lnSpc>
                      </a:pPr>
                      <a:r>
                        <a:rPr lang="en-US" altLang="zh-CN" sz="2800" b="1" i="0">
                          <a:solidFill>
                            <a:srgbClr val="000000"/>
                          </a:solidFill>
                          <a:latin typeface="Times New Roman" panose="02020603050405020304" pitchFamily="34" charset="0"/>
                          <a:ea typeface="楷体" panose="02010609060101010101" pitchFamily="34" charset="-122"/>
                          <a:cs typeface="Times New Roman" panose="02020603050405020304" pitchFamily="34" charset="-120"/>
                        </a:rPr>
                        <a:t>统一大业的道路上迈出了重要一步</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3" name="P_6_BD#5cc0318e8?colgroup=30&amp;vbadefaultcenterpage=1&amp;parentnodeid=724e1db24&amp;vbahtmlprocessed=1&amp;hasbroken=1" title=""/>
          <p:cNvSpPr txBox="1"/>
          <p:nvPr/>
        </p:nvSpPr>
        <p:spPr>
          <a:xfrm>
            <a:off x="10967887" y="2265306"/>
            <a:ext cx="718145" cy="568706"/>
          </a:xfrm>
          <a:prstGeom prst="rect">
            <a:avLst/>
          </a:prstGeom>
          <a:noFill/>
        </p:spPr>
        <p:txBody>
          <a:bodyPr vert="horz" wrap="none" lIns="0" tIns="0" rIns="0" bIns="0"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5000"/>
              </a:lnSpc>
            </a:pPr>
            <a:r>
              <a:rPr lang="zh-CN" altLang="en-US" sz="2800">
                <a:latin typeface="Times New Roman" panose="02020603050405020304" pitchFamily="34" charset="0"/>
              </a:rPr>
              <a:t>续表</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C_3_BD#38425cfc6?vbadefaultcenterpage=1&amp;parentnodeid=93da6fc68&amp;vbahtmlprocessed=1" title=""/>
          <p:cNvPicPr>
            <a:picLocks noChangeAspect="1"/>
          </p:cNvPicPr>
          <p:nvPr/>
        </p:nvPicPr>
        <p:blipFill>
          <a:blip r:embed="rId2"/>
          <a:stretch>
            <a:fillRect/>
          </a:stretch>
        </p:blipFill>
        <p:spPr>
          <a:xfrm>
            <a:off x="3721608" y="662400"/>
            <a:ext cx="4754880" cy="530352"/>
          </a:xfrm>
          <a:prstGeom prst="rect">
            <a:avLst/>
          </a:prstGeom>
        </p:spPr>
      </p:pic>
      <p:sp>
        <p:nvSpPr>
          <p:cNvPr id="3" name="C_4_BD#957277a9b?segpoint=1&amp;vbadefaultcenterpage=1&amp;parentnodeid=38425cfc6&amp;vbahtmlprocessed=1" title=""/>
          <p:cNvSpPr/>
          <p:nvPr/>
        </p:nvSpPr>
        <p:spPr>
          <a:xfrm>
            <a:off x="475488" y="1324832"/>
            <a:ext cx="11228832" cy="722376"/>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3200" b="1" i="0">
                <a:solidFill>
                  <a:srgbClr val="000000"/>
                </a:solidFill>
                <a:latin typeface="Times New Roman" panose="02020603050405020304" pitchFamily="34" charset="0"/>
                <a:ea typeface="黑体" panose="02010609060101010101" pitchFamily="34" charset="-122"/>
                <a:cs typeface="Times New Roman" panose="02020603050405020304" pitchFamily="34" charset="-120"/>
              </a:rPr>
              <a:t>一、香港、澳门回归祖国的历史条件</a:t>
            </a:r>
            <a:endParaRPr lang="en-US" altLang="zh-CN" sz="3200"/>
          </a:p>
        </p:txBody>
      </p:sp>
      <p:sp>
        <p:nvSpPr>
          <p:cNvPr id="4" name="P_5_BD#4c7dbfc15?segpoint=1&amp;vbadefaultcenterpage=1&amp;parentnodeid=957277a9b&amp;vbahtmlprocessed=1&amp;hasbroken=1" title=""/>
          <p:cNvSpPr/>
          <p:nvPr/>
        </p:nvSpPr>
        <p:spPr>
          <a:xfrm>
            <a:off x="475488" y="2114826"/>
            <a:ext cx="11228832" cy="37921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1.邓小平创造性地提出“一国两制”的伟大构想。</a:t>
            </a: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2.中国综合国力的增强和国际地位的提高。</a:t>
            </a:r>
            <a:endParaRPr lang="en-US" altLang="zh-CN" sz="2800">
              <a:solidFill>
                <a:prstClr val="black"/>
              </a:solidFill>
            </a:endParaRP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3.中国灵活的外交政策和在国际事务中发挥着越来越重要的作用。</a:t>
            </a:r>
            <a:endParaRPr lang="en-US" altLang="zh-CN" sz="2800">
              <a:solidFill>
                <a:prstClr val="black"/>
              </a:solidFill>
            </a:endParaRP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4.全国人民的努力。</a:t>
            </a:r>
            <a:endParaRPr lang="en-US" altLang="zh-CN" sz="2800">
              <a:solidFill>
                <a:prstClr val="black"/>
              </a:solidFill>
            </a:endParaRPr>
          </a:p>
          <a:p>
            <a:pPr lvl="0" latinLnBrk="1">
              <a:lnSpc>
                <a:spcPts val="51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5.和平与发展成为时代主题，通过和平方式解决国际争端已为许多国家</a:t>
            </a:r>
          </a:p>
          <a:p>
            <a:pPr lvl="0" latinLnBrk="1">
              <a:lnSpc>
                <a:spcPts val="4900"/>
              </a:lnSpc>
            </a:pPr>
            <a:r>
              <a:rPr lang="en-US" altLang="zh-CN" sz="2800" b="1">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所推崇。</a:t>
            </a:r>
            <a:endParaRPr lang="en-US" altLang="zh-CN" sz="28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C_4_BD#cb615fe1b?segpoint=1&amp;vbadefaultcenterpage=1&amp;parentnodeid=38425cfc6&amp;vbahtmlprocessed=1" title=""/>
          <p:cNvSpPr/>
          <p:nvPr/>
        </p:nvSpPr>
        <p:spPr>
          <a:xfrm>
            <a:off x="475488" y="662400"/>
            <a:ext cx="11228832" cy="722376"/>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ct val="150000"/>
              </a:lnSpc>
            </a:pPr>
            <a:r>
              <a:rPr lang="en-US" altLang="zh-CN" sz="3200" b="1" i="0">
                <a:solidFill>
                  <a:srgbClr val="000000"/>
                </a:solidFill>
                <a:latin typeface="Times New Roman" panose="02020603050405020304" pitchFamily="34" charset="0"/>
                <a:ea typeface="黑体" panose="02010609060101010101" pitchFamily="34" charset="-122"/>
                <a:cs typeface="Times New Roman" panose="02020603050405020304" pitchFamily="34" charset="-120"/>
              </a:rPr>
              <a:t>二、经济特区与特别行政区的区别</a:t>
            </a:r>
            <a:endParaRPr lang="en-US" altLang="zh-CN" sz="3200"/>
          </a:p>
        </p:txBody>
      </p:sp>
      <p:sp>
        <p:nvSpPr>
          <p:cNvPr id="3" name="P_5_BD#b77a1bfe3?vbadefaultcenterpage=1&amp;parentnodeid=cb615fe1b&amp;vbahtmlprocessed=1&amp;hasbroken=1" title=""/>
          <p:cNvSpPr/>
          <p:nvPr/>
        </p:nvSpPr>
        <p:spPr>
          <a:xfrm>
            <a:off x="475488" y="1454426"/>
            <a:ext cx="11228832" cy="18490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经济特区是中国改革开放的“窗口”，实行社会主义制度，实行特殊</a:t>
            </a:r>
          </a:p>
          <a:p>
            <a:pPr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的经济政策和经济管理体制；特别行政区实行资本主义制度，在政治、</a:t>
            </a:r>
          </a:p>
          <a:p>
            <a:pPr latinLnBrk="1">
              <a:lnSpc>
                <a:spcPts val="4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经济、文化等方面实行自治，但不是完全自治。</a:t>
            </a:r>
            <a:endParaRPr lang="en-US" altLang="zh-CN" sz="28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C_3_BD#2debdcc44?vbadefaultcenterpage=1&amp;parentnodeid=93da6fc68&amp;vbahtmlprocessed=1" title=""/>
          <p:cNvPicPr>
            <a:picLocks noChangeAspect="1"/>
          </p:cNvPicPr>
          <p:nvPr/>
        </p:nvPicPr>
        <p:blipFill>
          <a:blip r:embed="rId3"/>
          <a:stretch>
            <a:fillRect/>
          </a:stretch>
        </p:blipFill>
        <p:spPr>
          <a:xfrm>
            <a:off x="3721608" y="662400"/>
            <a:ext cx="4754880" cy="530352"/>
          </a:xfrm>
          <a:prstGeom prst="rect">
            <a:avLst/>
          </a:prstGeom>
        </p:spPr>
      </p:pic>
      <p:pic>
        <p:nvPicPr>
          <p:cNvPr id="3" name="C_4_BD#17ebaf6c9?vbadefaultcenterpage=1&amp;parentnodeid=2debdcc44&amp;vbahtmlprocessed=1" title=""/>
          <p:cNvPicPr>
            <a:picLocks noChangeAspect="1"/>
          </p:cNvPicPr>
          <p:nvPr/>
        </p:nvPicPr>
        <p:blipFill>
          <a:blip r:embed="rId4"/>
          <a:stretch>
            <a:fillRect/>
          </a:stretch>
        </p:blipFill>
        <p:spPr>
          <a:xfrm>
            <a:off x="4352544" y="1324832"/>
            <a:ext cx="3493008" cy="493776"/>
          </a:xfrm>
          <a:prstGeom prst="rect">
            <a:avLst/>
          </a:prstGeom>
        </p:spPr>
      </p:pic>
      <p:sp>
        <p:nvSpPr>
          <p:cNvPr id="4" name="QC_5_BD.18_1#d3adefbd3?vbadefaultcenterpage=1&amp;parentnodeid=17ebaf6c9&amp;vbahtmlprocessed=1&amp;hasbroken=1" title=""/>
          <p:cNvSpPr/>
          <p:nvPr/>
        </p:nvSpPr>
        <p:spPr>
          <a:xfrm>
            <a:off x="475488" y="1947132"/>
            <a:ext cx="11228832" cy="18490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1.</a:t>
            </a:r>
            <a:r>
              <a:rPr lang="en-US" altLang="zh-CN" sz="2800" b="1" i="0">
                <a:solidFill>
                  <a:srgbClr val="000000"/>
                </a:solidFill>
                <a:latin typeface="Times New Roman" panose="02020603050405020304" pitchFamily="34" charset="0"/>
                <a:ea typeface="楷体_GB2312" pitchFamily="34" charset="-122"/>
                <a:cs typeface="Times New Roman" panose="02020603050405020304" pitchFamily="34" charset="-120"/>
              </a:rPr>
              <a:t>[2023·辽宁中考]</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习近平总书记在党的二十大报告中指出：“</a:t>
            </a:r>
            <a:r>
              <a:rPr lang="en-US" altLang="zh-CN" sz="2800" b="1" i="0">
                <a:solidFill>
                  <a:srgbClr val="000000"/>
                </a:solidFill>
                <a:latin typeface="宋体" panose="02010600030101010101" pitchFamily="2" charset="-122"/>
                <a:ea typeface="宋体" panose="02010600030101010101" pitchFamily="2" charset="-122"/>
                <a:cs typeface="Times New Roman" panose="02020603050405020304" pitchFamily="34" charset="-120"/>
              </a:rPr>
              <a:t>……</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是中国</a:t>
            </a:r>
          </a:p>
          <a:p>
            <a:pPr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特色社会主义的伟大创举，是香港、澳门回归后保持长期繁荣稳定的最</a:t>
            </a:r>
          </a:p>
          <a:p>
            <a:pPr latinLnBrk="1">
              <a:lnSpc>
                <a:spcPts val="4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佳制度安排，必须长期坚持。”材料中“最佳制度”指的是(</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endParaRPr lang="en-US" altLang="zh-CN" sz="2800"/>
          </a:p>
        </p:txBody>
      </p:sp>
      <p:sp>
        <p:nvSpPr>
          <p:cNvPr id="5" name="QC_5_AN.19_1#d3adefbd3.bracket?vbadefaultcenterpage=1&amp;parentnodeid=17ebaf6c9&amp;vbapositionanswer=14&amp;vbahtmlprocessed=1" title=""/>
          <p:cNvSpPr/>
          <p:nvPr/>
        </p:nvSpPr>
        <p:spPr>
          <a:xfrm>
            <a:off x="9554401" y="3229197"/>
            <a:ext cx="495300" cy="56781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latinLnBrk="1">
              <a:lnSpc>
                <a:spcPts val="50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B</a:t>
            </a:r>
            <a:endParaRPr lang="en-US" altLang="zh-CN" sz="2800"/>
          </a:p>
        </p:txBody>
      </p:sp>
      <p:sp>
        <p:nvSpPr>
          <p:cNvPr id="6" name="QC_5_BD.20_1#d3adefbd3.choices?vbadefaultcenterpage=1&amp;parentnodeid=17ebaf6c9&amp;vbahtmlprocessed=1" title=""/>
          <p:cNvSpPr/>
          <p:nvPr/>
        </p:nvSpPr>
        <p:spPr>
          <a:xfrm>
            <a:off x="475488" y="3874420"/>
            <a:ext cx="11228832" cy="1207072"/>
          </a:xfrm>
          <a:prstGeom prst="rect">
            <a:avLst/>
          </a:prstGeom>
          <a:noFill/>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lnSpc>
                <a:spcPct val="150000"/>
              </a:lnSpc>
              <a:tabLst>
                <a:tab pos="5721985"/>
              </a:tabLst>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A.民族区域自治制度</a:t>
            </a:r>
            <a:r>
              <a:rPr lang="en-US" altLang="zh-CN" sz="2800" b="1" i="0" spc="-1030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B.“一国两制”</a:t>
            </a:r>
            <a:endParaRPr lang="en-US" altLang="zh-CN" sz="2800"/>
          </a:p>
          <a:p>
            <a:pPr latinLnBrk="1">
              <a:lnSpc>
                <a:spcPct val="150000"/>
              </a:lnSpc>
              <a:tabLst>
                <a:tab pos="5721985"/>
              </a:tabLst>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C.和平共处五项原则</a:t>
            </a:r>
            <a:r>
              <a:rPr lang="en-US" altLang="zh-CN" sz="2800" b="1" i="0" spc="-1030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D.“求同存异”</a:t>
            </a:r>
            <a:endParaRPr lang="en-US" altLang="zh-CN" sz="280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wipe(left)">
                                      <p:cBhvr>
                                        <p:cTn id="7" dur="500"/>
                                        <p:tgtEl>
                                          <p:spTgt spid="5">
                                            <p:bg/>
                                          </p:spTgt>
                                        </p:tgtEl>
                                      </p:cBhvr>
                                    </p:animEffect>
                                  </p:childTnLst>
                                </p:cTn>
                              </p:par>
                              <p:par>
                                <p:cTn id="8" presetID="22" presetClass="entr" presetSubtype="8" dur="50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ipe(left)">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QC_5_BD.21_1#10fb9144c?segpoint=1&amp;vbadefaultcenterpage=1&amp;parentnodeid=17ebaf6c9&amp;vbahtmlprocessed=1&amp;hasbroken=1" title=""/>
          <p:cNvSpPr/>
          <p:nvPr/>
        </p:nvSpPr>
        <p:spPr>
          <a:xfrm>
            <a:off x="475488" y="929932"/>
            <a:ext cx="11228832" cy="12013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a:t>
            </a:r>
            <a:r>
              <a:rPr lang="en-US" altLang="zh-CN" sz="2800" b="1" i="0">
                <a:solidFill>
                  <a:srgbClr val="000000"/>
                </a:solidFill>
                <a:latin typeface="Times New Roman" panose="02020603050405020304" pitchFamily="34" charset="0"/>
                <a:ea typeface="楷体_GB2312" pitchFamily="34" charset="-122"/>
                <a:cs typeface="Times New Roman" panose="02020603050405020304" pitchFamily="34" charset="-120"/>
              </a:rPr>
              <a:t>[2023·八中练习]</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下表是党的二十大精神系列宣讲活动中与坚持和完善</a:t>
            </a:r>
          </a:p>
          <a:p>
            <a:pPr latinLnBrk="1">
              <a:lnSpc>
                <a:spcPts val="4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“一国两制”相关的内容。其主要反映了(</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endParaRPr lang="en-US" altLang="zh-CN" sz="2800"/>
          </a:p>
        </p:txBody>
      </p:sp>
      <p:graphicFrame>
        <p:nvGraphicFramePr>
          <p:cNvPr id="14" name="QC_5_BD.21_2#10fb9144c?colgroup=7,22&amp;vbadefaultcenterpage=1&amp;parentnodeid=17ebaf6c9&amp;vbahtmlprocessed=1&amp;hasbroken=1" title=""/>
          <p:cNvGraphicFramePr>
            <a:graphicFrameLocks noGrp="1"/>
          </p:cNvGraphicFramePr>
          <p:nvPr/>
        </p:nvGraphicFramePr>
        <p:xfrm>
          <a:off x="475488" y="2264448"/>
          <a:ext cx="11201400" cy="3676460"/>
        </p:xfrm>
        <a:graphic>
          <a:graphicData uri="http://schemas.openxmlformats.org/drawingml/2006/table">
            <a:tbl>
              <a:tblPr/>
              <a:tblGrid>
                <a:gridCol w="2788920"/>
                <a:gridCol w="8412480"/>
              </a:tblGrid>
              <a:tr h="476060">
                <a:tc>
                  <a:txBody>
                    <a:bodyPr vert="horz" wrap="square"/>
                    <a:lstStyle/>
                    <a:p>
                      <a:pPr marL="0" lvl="0" indent="0" algn="ctr" latinLnBrk="1" hangingPunct="0">
                        <a:lnSpc>
                          <a:spcPts val="37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类别</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vert="horz" wrap="square"/>
                    <a:lstStyle/>
                    <a:p>
                      <a:pPr marL="0" lvl="0" indent="0" algn="ctr" latinLnBrk="1" hangingPunct="0">
                        <a:lnSpc>
                          <a:spcPts val="37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内容</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57720">
                <a:tc>
                  <a:txBody>
                    <a:bodyPr vert="horz" wrap="square"/>
                    <a:lstStyle/>
                    <a:p>
                      <a:pPr marL="0" lvl="0" indent="0" algn="ctr"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法治建设</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港澳如何与时俱进，加快法律的修改、废止和填补空</a:t>
                      </a:r>
                    </a:p>
                    <a:p>
                      <a:pPr marL="0" lvl="0" indent="0" algn="l"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白工作，完善“一国两制”的制度体系</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57720">
                <a:tc>
                  <a:txBody>
                    <a:bodyPr vert="horz" wrap="square"/>
                    <a:lstStyle/>
                    <a:p>
                      <a:pPr marL="0" lvl="0" indent="0" algn="l"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“一带一路”建设</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香港如何能够发挥“一国两制”的制度优势，激发自身</a:t>
                      </a:r>
                    </a:p>
                    <a:p>
                      <a:pPr marL="0" lvl="0" indent="0" algn="l"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发展潜能</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57720">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横琴粤澳深度合</a:t>
                      </a:r>
                    </a:p>
                    <a:p>
                      <a:pPr marL="0" lvl="0" indent="0" algn="l"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作区建设</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vert="horz" wrap="square"/>
                    <a:lstStyle/>
                    <a:p>
                      <a:pPr marL="0" indent="0" algn="l" latinLnBrk="1" hangingPunct="0">
                        <a:lnSpc>
                          <a:spcPts val="45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澳门怎样才能加快经济适度多元发展，丰富“一国两</a:t>
                      </a:r>
                    </a:p>
                    <a:p>
                      <a:pPr marL="0" lvl="0" indent="0" algn="l" latinLnBrk="1" hangingPunct="0">
                        <a:lnSpc>
                          <a:spcPts val="3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制”实践新探索</a:t>
                      </a:r>
                      <a:endParaRPr lang="en-US" altLang="zh-CN" sz="1200"/>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plit dir="in"/>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QC_5_BD.23_1#10fb9144c.choices?vbadefaultcenterpage=1&amp;parentnodeid=17ebaf6c9&amp;vbahtmlprocessed=1" title=""/>
          <p:cNvSpPr/>
          <p:nvPr/>
        </p:nvSpPr>
        <p:spPr>
          <a:xfrm>
            <a:off x="475488" y="2818264"/>
            <a:ext cx="11228832" cy="1207072"/>
          </a:xfrm>
          <a:prstGeom prst="rect">
            <a:avLst/>
          </a:prstGeom>
          <a:noFill/>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lnSpc>
                <a:spcPct val="150000"/>
              </a:lnSpc>
              <a:tabLst>
                <a:tab pos="5721985"/>
              </a:tabLst>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A.“一国两制”理论和实践不断发展</a:t>
            </a:r>
            <a:r>
              <a:rPr lang="en-US" altLang="zh-CN" sz="2800" b="1" i="0" spc="-1030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B.“一国两制”构想逐步形成</a:t>
            </a:r>
            <a:endParaRPr lang="en-US" altLang="zh-CN" sz="2800"/>
          </a:p>
          <a:p>
            <a:pPr latinLnBrk="1">
              <a:lnSpc>
                <a:spcPct val="150000"/>
              </a:lnSpc>
              <a:tabLst>
                <a:tab pos="5721985"/>
              </a:tabLst>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C.中国对外开放不断深入</a:t>
            </a:r>
            <a:r>
              <a:rPr lang="en-US" altLang="zh-CN" sz="2800" b="1" i="0" spc="-1030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D.港澳经济发展水平不断提高</a:t>
            </a:r>
            <a:endParaRPr lang="en-US" altLang="zh-CN" sz="2800"/>
          </a:p>
        </p:txBody>
      </p:sp>
      <p:sp>
        <p:nvSpPr>
          <p:cNvPr id="3" name="QC_5_AN.22_1#10fb9144c.bracket?vbadefaultcenterpage=1&amp;parentnodeid=17ebaf6c9&amp;vbapositionanswer=15&amp;vbahtmlprocessed=1&amp;answeroption=A" title=""/>
          <p:cNvSpPr txBox="1"/>
          <p:nvPr/>
        </p:nvSpPr>
        <p:spPr>
          <a:xfrm>
            <a:off x="348488" y="2851284"/>
            <a:ext cx="564257" cy="677108"/>
          </a:xfrm>
          <a:prstGeom prst="rect">
            <a:avLst/>
          </a:prstGeom>
          <a:noFill/>
        </p:spPr>
        <p:txBody>
          <a:bodyPr vert="horz" wrap="none" lIns="0" tIns="0" rIns="0" bIns="0"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a:solidFill>
                  <a:srgbClr val="A00021"/>
                </a:solidFill>
                <a:latin typeface="华文细黑" panose="02010600040101010101" pitchFamily="2" charset="-122"/>
              </a:rPr>
              <a:t>√</a:t>
            </a: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QC_5_BD.24_1#552741eeb?vbadefaultcenterpage=1&amp;parentnodeid=17ebaf6c9&amp;vbahtmlprocessed=1&amp;hasbroken=1" title=""/>
          <p:cNvSpPr/>
          <p:nvPr/>
        </p:nvSpPr>
        <p:spPr>
          <a:xfrm>
            <a:off x="475488" y="1536612"/>
            <a:ext cx="11228832" cy="249675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3.</a:t>
            </a:r>
            <a:r>
              <a:rPr lang="en-US" altLang="zh-CN" sz="2800" b="1" i="0">
                <a:solidFill>
                  <a:srgbClr val="000000"/>
                </a:solidFill>
                <a:latin typeface="Times New Roman" panose="02020603050405020304" pitchFamily="34" charset="0"/>
                <a:ea typeface="楷体_GB2312" pitchFamily="34" charset="-122"/>
                <a:cs typeface="Times New Roman" panose="02020603050405020304" pitchFamily="34" charset="-120"/>
              </a:rPr>
              <a:t>[2023·八中练习]</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20世纪80年代，中英双方关于香港问题进行谈判时，</a:t>
            </a:r>
          </a:p>
          <a:p>
            <a:pPr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英方曾要求香港作为单独的一方加入中英谈判，并提出了“三脚凳”理论。</a:t>
            </a:r>
          </a:p>
          <a:p>
            <a:pPr latinLnBrk="1">
              <a:lnSpc>
                <a:spcPts val="51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对此，邓小平公开表示：“香港问题我们会和英国解决，这里只有‘两脚</a:t>
            </a:r>
          </a:p>
          <a:p>
            <a:pPr latinLnBrk="1">
              <a:lnSpc>
                <a:spcPts val="4900"/>
              </a:lnSpc>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凳’，没有什么‘三脚凳’。”邓小平意在表明(</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t>
            </a:r>
            <a:r>
              <a:rPr lang="en-US" altLang="zh-CN" sz="2800" b="1" i="0">
                <a:solidFill>
                  <a:srgbClr val="000000"/>
                </a:solidFill>
                <a:latin typeface="宋体" panose="02010600030101010101" pitchFamily="2" charset="-122"/>
                <a:ea typeface="宋体" panose="02010600030101010101" pitchFamily="2" charset="-122"/>
                <a:cs typeface="宋体" panose="02010600030101010101" pitchFamily="34" charset="-120"/>
              </a:rPr>
              <a:t> </a:t>
            </a:r>
            <a:endParaRPr lang="en-US" altLang="zh-CN" sz="2800"/>
          </a:p>
        </p:txBody>
      </p:sp>
      <p:sp>
        <p:nvSpPr>
          <p:cNvPr id="3" name="QC_5_AN.25_1#552741eeb.bracket?vbadefaultcenterpage=1&amp;parentnodeid=17ebaf6c9&amp;vbapositionanswer=16&amp;vbahtmlprocessed=1" title=""/>
          <p:cNvSpPr/>
          <p:nvPr/>
        </p:nvSpPr>
        <p:spPr>
          <a:xfrm>
            <a:off x="7400163" y="3466377"/>
            <a:ext cx="515938" cy="567817"/>
          </a:xfrm>
          <a:prstGeom prst="rect">
            <a:avLst/>
          </a:prstGeom>
          <a:noFill/>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latinLnBrk="1">
              <a:lnSpc>
                <a:spcPts val="5000"/>
              </a:lnSpc>
            </a:pPr>
            <a:r>
              <a:rPr lang="en-US" altLang="zh-CN" sz="2800" b="1" i="0">
                <a:solidFill>
                  <a:srgbClr val="A00021"/>
                </a:solidFill>
                <a:latin typeface="Times New Roman" panose="02020603050405020304" pitchFamily="34" charset="0"/>
                <a:ea typeface="宋体" panose="02010600030101010101" pitchFamily="2" charset="-122"/>
                <a:cs typeface="Times New Roman" panose="02020603050405020304" pitchFamily="34" charset="-120"/>
              </a:rPr>
              <a:t>A</a:t>
            </a:r>
            <a:endParaRPr lang="en-US" altLang="zh-CN" sz="2800"/>
          </a:p>
        </p:txBody>
      </p:sp>
      <p:sp>
        <p:nvSpPr>
          <p:cNvPr id="4" name="QC_5_BD.26_1#552741eeb.choices?vbadefaultcenterpage=1&amp;parentnodeid=17ebaf6c9&amp;vbahtmlprocessed=1" title=""/>
          <p:cNvSpPr/>
          <p:nvPr/>
        </p:nvSpPr>
        <p:spPr>
          <a:xfrm>
            <a:off x="475488" y="4099916"/>
            <a:ext cx="11228832" cy="1207072"/>
          </a:xfrm>
          <a:prstGeom prst="rect">
            <a:avLst/>
          </a:prstGeom>
          <a:noFill/>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atinLnBrk="1">
              <a:lnSpc>
                <a:spcPct val="150000"/>
              </a:lnSpc>
              <a:tabLst>
                <a:tab pos="5721985"/>
              </a:tabLst>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A.坚决捍卫国家主权的决心</a:t>
            </a:r>
            <a:r>
              <a:rPr lang="en-US" altLang="zh-CN" sz="2800" b="1" i="0" spc="-1030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B.“一国两制”将以武力达成</a:t>
            </a:r>
            <a:endParaRPr lang="en-US" altLang="zh-CN" sz="2800"/>
          </a:p>
          <a:p>
            <a:pPr latinLnBrk="1">
              <a:lnSpc>
                <a:spcPct val="150000"/>
              </a:lnSpc>
              <a:tabLst>
                <a:tab pos="5721985"/>
              </a:tabLst>
            </a:pP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C.香港地区享有高度自治权</a:t>
            </a:r>
            <a:r>
              <a:rPr lang="en-US" altLang="zh-CN" sz="2800" b="1" i="0" spc="-1030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2800" b="1" i="0">
                <a:solidFill>
                  <a:srgbClr val="000000"/>
                </a:solidFill>
                <a:latin typeface="Times New Roman" panose="02020603050405020304" pitchFamily="34" charset="0"/>
                <a:ea typeface="宋体" panose="02010600030101010101" pitchFamily="2" charset="-122"/>
                <a:cs typeface="Times New Roman" panose="02020603050405020304" pitchFamily="34" charset="-120"/>
              </a:rPr>
              <a:t>D.中国综合国力已显著增强</a:t>
            </a:r>
            <a:endParaRPr lang="en-US" altLang="zh-CN" sz="280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left)">
                                      <p:cBhvr>
                                        <p:cTn id="7" dur="500"/>
                                        <p:tgtEl>
                                          <p:spTgt spid="3">
                                            <p:bg/>
                                          </p:spTgt>
                                        </p:tgtEl>
                                      </p:cBhvr>
                                    </p:animEffect>
                                  </p:childTnLst>
                                </p:cTn>
                              </p:par>
                              <p:par>
                                <p:cTn id="8" presetID="22" presetClass="entr" presetSubtype="8" dur="50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0413"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https://d.book118.com/486225122142010101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16</Slides>
  <Notes>6</Notes>
  <TotalTime>1</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16</vt:i4>
      </vt:variant>
    </vt:vector>
  </HeadingPairs>
  <TitlesOfParts>
    <vt:vector baseType="lpstr" size="31">
      <vt:lpstr>Arial</vt:lpstr>
      <vt:lpstr>Calibri</vt:lpstr>
      <vt:lpstr>Calibri Light</vt:lpstr>
      <vt:lpstr>Times New Roman</vt:lpstr>
      <vt:lpstr>华文行楷</vt:lpstr>
      <vt:lpstr>Heiti SC Light</vt:lpstr>
      <vt:lpstr>微软雅黑</vt:lpstr>
      <vt:lpstr>宋体</vt:lpstr>
      <vt:lpstr>等线 Light</vt:lpstr>
      <vt:lpstr>等线</vt:lpstr>
      <vt:lpstr>黑体</vt:lpstr>
      <vt:lpstr>楷体</vt:lpstr>
      <vt:lpstr>楷体_GB2312</vt:lpstr>
      <vt:lpstr>华文细黑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2024-09-26T03:58:05.672</cp:lastPrinted>
  <dcterms:created xsi:type="dcterms:W3CDTF">2024-09-25T19:58:05Z</dcterms:created>
  <dcterms:modified xsi:type="dcterms:W3CDTF">2024-09-25T19:58:07Z</dcterms:modified>
</cp:coreProperties>
</file>