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6"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0D5E566-6AD4-483D-B1FD-E2A3DE56A15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61" name="PlaceHolder 1"/>
          <p:cNvSpPr>
            <a:spLocks noGrp="1"/>
          </p:cNvSpPr>
          <p:nvPr>
            <p:ph type="sldImg"/>
          </p:nvPr>
        </p:nvSpPr>
        <p:spPr>
          <a:xfrm>
            <a:off x="685800" y="1143000"/>
            <a:ext cx="5486040" cy="3085920"/>
          </a:xfrm>
          <a:prstGeom prst="rect">
            <a:avLst/>
          </a:prstGeom>
          <a:ln w="0">
            <a:noFill/>
          </a:ln>
        </p:spPr>
      </p:sp>
      <p:sp>
        <p:nvSpPr>
          <p:cNvPr id="86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6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64" name="PlaceHolder 1"/>
          <p:cNvSpPr>
            <a:spLocks noGrp="1"/>
          </p:cNvSpPr>
          <p:nvPr>
            <p:ph type="sldImg"/>
          </p:nvPr>
        </p:nvSpPr>
        <p:spPr>
          <a:xfrm>
            <a:off x="685800" y="1143000"/>
            <a:ext cx="5486040" cy="3085920"/>
          </a:xfrm>
          <a:prstGeom prst="rect">
            <a:avLst/>
          </a:prstGeom>
          <a:ln w="0">
            <a:noFill/>
          </a:ln>
        </p:spPr>
      </p:sp>
      <p:sp>
        <p:nvSpPr>
          <p:cNvPr id="86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6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67" name="PlaceHolder 1"/>
          <p:cNvSpPr>
            <a:spLocks noGrp="1"/>
          </p:cNvSpPr>
          <p:nvPr>
            <p:ph type="sldImg"/>
          </p:nvPr>
        </p:nvSpPr>
        <p:spPr>
          <a:xfrm>
            <a:off x="685800" y="1143000"/>
            <a:ext cx="5486040" cy="3085920"/>
          </a:xfrm>
          <a:prstGeom prst="rect">
            <a:avLst/>
          </a:prstGeom>
          <a:ln w="0">
            <a:noFill/>
          </a:ln>
        </p:spPr>
      </p:sp>
      <p:sp>
        <p:nvSpPr>
          <p:cNvPr id="86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6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70" name="PlaceHolder 1"/>
          <p:cNvSpPr>
            <a:spLocks noGrp="1"/>
          </p:cNvSpPr>
          <p:nvPr>
            <p:ph type="sldImg"/>
          </p:nvPr>
        </p:nvSpPr>
        <p:spPr>
          <a:xfrm>
            <a:off x="685800" y="1143000"/>
            <a:ext cx="5486040" cy="3085920"/>
          </a:xfrm>
          <a:prstGeom prst="rect">
            <a:avLst/>
          </a:prstGeom>
          <a:ln w="0">
            <a:noFill/>
          </a:ln>
        </p:spPr>
      </p:sp>
      <p:sp>
        <p:nvSpPr>
          <p:cNvPr id="87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7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73" name="PlaceHolder 1"/>
          <p:cNvSpPr>
            <a:spLocks noGrp="1"/>
          </p:cNvSpPr>
          <p:nvPr>
            <p:ph type="sldImg"/>
          </p:nvPr>
        </p:nvSpPr>
        <p:spPr>
          <a:xfrm>
            <a:off x="685800" y="1143000"/>
            <a:ext cx="5486040" cy="3085920"/>
          </a:xfrm>
          <a:prstGeom prst="rect">
            <a:avLst/>
          </a:prstGeom>
          <a:ln w="0">
            <a:noFill/>
          </a:ln>
        </p:spPr>
      </p:sp>
      <p:sp>
        <p:nvSpPr>
          <p:cNvPr id="87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7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76" name="PlaceHolder 1"/>
          <p:cNvSpPr>
            <a:spLocks noGrp="1"/>
          </p:cNvSpPr>
          <p:nvPr>
            <p:ph type="sldImg"/>
          </p:nvPr>
        </p:nvSpPr>
        <p:spPr>
          <a:xfrm>
            <a:off x="685800" y="1143000"/>
            <a:ext cx="5486040" cy="3085920"/>
          </a:xfrm>
          <a:prstGeom prst="rect">
            <a:avLst/>
          </a:prstGeom>
          <a:ln w="0">
            <a:noFill/>
          </a:ln>
        </p:spPr>
      </p:sp>
      <p:sp>
        <p:nvSpPr>
          <p:cNvPr id="87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7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79" name="PlaceHolder 1"/>
          <p:cNvSpPr>
            <a:spLocks noGrp="1"/>
          </p:cNvSpPr>
          <p:nvPr>
            <p:ph type="sldImg"/>
          </p:nvPr>
        </p:nvSpPr>
        <p:spPr>
          <a:xfrm>
            <a:off x="685800" y="1143000"/>
            <a:ext cx="5486040" cy="3085920"/>
          </a:xfrm>
          <a:prstGeom prst="rect">
            <a:avLst/>
          </a:prstGeom>
          <a:ln w="0">
            <a:noFill/>
          </a:ln>
        </p:spPr>
      </p:sp>
      <p:sp>
        <p:nvSpPr>
          <p:cNvPr id="88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8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817DC2-B53C-47DD-9938-0575B247D4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3A6E35-6106-4F66-9BA4-180B5825CA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A7DD7B-672C-436D-91E0-89FD9227B2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91FABB-A97D-4A53-B19F-FD655E8265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1B49A7-C742-4313-B31B-BBBA9807D6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8A2A50-F63E-4291-82F6-F872960714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D6B724-768A-4A70-AE48-F0B9B4B01C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7698CE-1990-4E14-9DE7-36863BF588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A093F8-EE40-4996-ABD2-8D8EA26CAC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F965FD-0279-4650-A9D8-72EA3BEC1B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7ABDF9-498A-4F6C-9448-D85C5FB06B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BB54C56-E93C-4337-9F24-8940B1F662E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197D5D2-EEAD-4F99-8E91-00D6CE0DB3F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4.png" /><Relationship Id="rId5"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9.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4.png" /><Relationship Id="rId5"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6243045040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PlaceHolder 1"/>
          <p:cNvSpPr>
            <a:spLocks noGrp="1"/>
          </p:cNvSpPr>
          <p:nvPr>
            <p:ph type="title"/>
          </p:nvPr>
        </p:nvSpPr>
        <p:spPr>
          <a:xfrm>
            <a:off x="995760" y="1033920"/>
            <a:ext cx="10156320" cy="117072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rgbClr val="3045FD"/>
                </a:solidFill>
                <a:latin typeface="Arial"/>
                <a:ea typeface="微软雅黑"/>
              </a:rPr>
              <a:t>乳甲科护理查房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4714200"/>
            <a:ext cx="40636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rgbClr val="3045FD"/>
                </a:solidFill>
                <a:latin typeface="Arial"/>
                <a:ea typeface="微软雅黑"/>
              </a:rPr>
              <a:t>汇报：</a:t>
            </a:r>
            <a:r>
              <a:rPr lang="en-US" sz="2000" b="0" strike="noStrike" spc="-1">
                <a:solidFill>
                  <a:srgbClr val="3045FD"/>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rgbClr val="3045FD"/>
                </a:solidFill>
                <a:latin typeface="Arial"/>
                <a:ea typeface="微软雅黑"/>
              </a:rPr>
              <a:t>时间：</a:t>
            </a:r>
            <a:r>
              <a:rPr lang="en-US" sz="2000" b="0" strike="noStrike" spc="-1">
                <a:solidFill>
                  <a:srgbClr val="3045FD"/>
                </a:solidFill>
                <a:latin typeface="Arial"/>
                <a:ea typeface="微软雅黑"/>
              </a:rPr>
              <a:t>202x</a:t>
            </a:r>
            <a:r>
              <a:rPr lang="zh-CN" sz="2000" b="0" strike="noStrike" spc="-1">
                <a:solidFill>
                  <a:srgbClr val="3045FD"/>
                </a:solidFill>
                <a:latin typeface="Arial"/>
                <a:ea typeface="微软雅黑"/>
              </a:rPr>
              <a:t>年</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月</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chemeClr val="accent1">
              <a:alpha val="14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3045FD">
              <a:alpha val="4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1</a:t>
            </a:r>
            <a:r>
              <a:rPr lang="zh-CN" sz="2400" b="1" strike="noStrike" spc="-1">
                <a:solidFill>
                  <a:srgbClr val="3045FD"/>
                </a:solidFill>
                <a:latin typeface="微软雅黑"/>
                <a:ea typeface="微软雅黑"/>
              </a:rPr>
              <a:t>章  乳甲科护理查房简介</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2</a:t>
            </a:r>
            <a:r>
              <a:rPr lang="zh-CN" sz="2400" b="1" strike="noStrike" spc="-1">
                <a:solidFill>
                  <a:srgbClr val="3045FD"/>
                </a:solidFill>
                <a:latin typeface="微软雅黑"/>
                <a:ea typeface="微软雅黑"/>
              </a:rPr>
              <a:t>章  乳甲科护理查房的数据采集</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3</a:t>
            </a:r>
            <a:r>
              <a:rPr lang="zh-CN" sz="2400" b="1" strike="noStrike" spc="-1">
                <a:solidFill>
                  <a:srgbClr val="3045FD"/>
                </a:solidFill>
                <a:latin typeface="微软雅黑"/>
                <a:ea typeface="微软雅黑"/>
              </a:rPr>
              <a:t>章  乳甲科护理查房的病史了解</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4</a:t>
            </a:r>
            <a:r>
              <a:rPr lang="zh-CN" sz="2400" b="1" strike="noStrike" spc="-1">
                <a:solidFill>
                  <a:srgbClr val="3045FD"/>
                </a:solidFill>
                <a:latin typeface="微软雅黑"/>
                <a:ea typeface="微软雅黑"/>
              </a:rPr>
              <a:t>章  乳甲科护理查房的体格检查</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5</a:t>
            </a:r>
            <a:r>
              <a:rPr lang="zh-CN" sz="2400" b="1" strike="noStrike" spc="-1">
                <a:solidFill>
                  <a:srgbClr val="3045FD"/>
                </a:solidFill>
                <a:latin typeface="微软雅黑"/>
                <a:ea typeface="微软雅黑"/>
              </a:rPr>
              <a:t>章  乳甲科护理查房的护理评估</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6</a:t>
            </a:r>
            <a:r>
              <a:rPr lang="zh-CN" sz="2400" b="1" strike="noStrike" spc="-1">
                <a:solidFill>
                  <a:srgbClr val="3045FD"/>
                </a:solidFill>
                <a:latin typeface="微软雅黑"/>
                <a:ea typeface="微软雅黑"/>
              </a:rPr>
              <a:t>章  乳甲科护理查房的护理干预</a:t>
            </a:r>
            <a:endParaRPr lang="en-US" sz="2400" b="0" strike="noStrike" spc="-1">
              <a:solidFill>
                <a:srgbClr val="000000"/>
              </a:solidFill>
              <a:latin typeface="Arial"/>
            </a:endParaRPr>
          </a:p>
          <a:p>
            <a:pPr defTabSz="914400">
              <a:lnSpc>
                <a:spcPct val="100000"/>
              </a:lnSpc>
            </a:pPr>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7</a:t>
            </a:r>
            <a:r>
              <a:rPr lang="zh-CN" sz="2400" b="1" strike="noStrike" spc="-1">
                <a:solidFill>
                  <a:srgbClr val="3045FD"/>
                </a:solidFill>
                <a:latin typeface="微软雅黑"/>
                <a:ea typeface="微软雅黑"/>
              </a:rPr>
              <a:t>章  总结</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01</a:t>
            </a:r>
            <a:endParaRPr lang="en-US" sz="7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1</a:t>
            </a:r>
            <a:r>
              <a:rPr lang="zh-CN" sz="5200" b="1" strike="noStrike" spc="299">
                <a:solidFill>
                  <a:srgbClr val="3045FD"/>
                </a:solidFill>
                <a:latin typeface="Arial"/>
                <a:ea typeface="微软雅黑"/>
              </a:rPr>
              <a:t>章 乳甲科护理查房简介</a:t>
            </a:r>
            <a:endParaRPr lang="en-US" sz="52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5"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8"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9"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乳甲科护理查房概述</a:t>
            </a:r>
            <a:endParaRPr lang="en-US" sz="3600" b="0" strike="noStrike" spc="-1">
              <a:solidFill>
                <a:srgbClr val="000000"/>
              </a:solidFill>
              <a:latin typeface="Arial"/>
            </a:endParaRPr>
          </a:p>
        </p:txBody>
      </p:sp>
      <p:sp>
        <p:nvSpPr>
          <p:cNvPr id="1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乳甲科护理查房是指医护人员对乳腺疾病患者进行系统性的评估和护理计划制定的过程。通过查房，可以及时发现和解决患者的护理问题，提高患者的生活质量。</a:t>
            </a:r>
            <a:endParaRPr lang="en-US" sz="18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4" name="Group 15"/>
          <p:cNvGrpSpPr/>
          <p:nvPr/>
        </p:nvGrpSpPr>
        <p:grpSpPr>
          <a:xfrm>
            <a:off x="431640" y="396000"/>
            <a:ext cx="514800" cy="439200"/>
            <a:chOff x="431640" y="396000"/>
            <a:chExt cx="514800" cy="439200"/>
          </a:xfrm>
        </p:grpSpPr>
        <p:sp>
          <p:nvSpPr>
            <p:cNvPr id="105"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6"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7"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8"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9"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0"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1"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2"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3"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4"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5"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6"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7"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8"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9"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20"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21"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22"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23"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24"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6"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PlaceHolder 1"/>
          <p:cNvSpPr>
            <a:spLocks noGrp="1"/>
          </p:cNvSpPr>
          <p:nvPr>
            <p:ph type="title" idx="4294967295"/>
          </p:nvPr>
        </p:nvSpPr>
        <p:spPr>
          <a:xfrm>
            <a:off x="1036440" y="16632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乳甲科护理查房的程序</a:t>
            </a:r>
            <a:endParaRPr lang="en-US" sz="3000" b="0" strike="noStrike" spc="-1">
              <a:solidFill>
                <a:schemeClr val="dk1"/>
              </a:solidFill>
              <a:latin typeface="Arial"/>
            </a:endParaRPr>
          </a:p>
        </p:txBody>
      </p:sp>
      <p:sp>
        <p:nvSpPr>
          <p:cNvPr id="130"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grpSp>
        <p:nvGrpSpPr>
          <p:cNvPr id="131" name="Group 15"/>
          <p:cNvGrpSpPr/>
          <p:nvPr/>
        </p:nvGrpSpPr>
        <p:grpSpPr>
          <a:xfrm>
            <a:off x="435960" y="378720"/>
            <a:ext cx="515160" cy="439560"/>
            <a:chOff x="435960" y="378720"/>
            <a:chExt cx="515160" cy="439560"/>
          </a:xfrm>
        </p:grpSpPr>
        <p:sp>
          <p:nvSpPr>
            <p:cNvPr id="132"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33"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34"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35"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36"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37"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38"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39"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0"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1"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42"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43"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4"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5"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6"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47"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48"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9"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50"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51"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52" name="AutoShape 2"/>
          <p:cNvSpPr/>
          <p:nvPr/>
        </p:nvSpPr>
        <p:spPr>
          <a:xfrm>
            <a:off x="981720" y="1604880"/>
            <a:ext cx="3394800" cy="2116440"/>
          </a:xfrm>
          <a:prstGeom prst="rect">
            <a:avLst/>
          </a:prstGeom>
          <a:solidFill>
            <a:srgbClr val="3045FD">
              <a:alpha val="50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53" name="AutoShape 3"/>
          <p:cNvSpPr/>
          <p:nvPr/>
        </p:nvSpPr>
        <p:spPr>
          <a:xfrm>
            <a:off x="4376880" y="3721680"/>
            <a:ext cx="3394800" cy="211644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4" name="AutoShape 4"/>
          <p:cNvSpPr/>
          <p:nvPr/>
        </p:nvSpPr>
        <p:spPr>
          <a:xfrm>
            <a:off x="7771680" y="1604880"/>
            <a:ext cx="3394800" cy="211644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pic>
        <p:nvPicPr>
          <p:cNvPr id="155" name="Picture 5" descr="C:/Users/Administrator/Desktop/ppt模板/图片素材/QQ截图20240309205721.pngQQ截图20240309205721"/>
          <p:cNvPicPr/>
          <p:nvPr/>
        </p:nvPicPr>
        <p:blipFill>
          <a:blip r:embed="rId2"/>
          <a:srcRect t="20029" b="20029"/>
          <a:stretch>
            <a:fillRect/>
          </a:stretch>
        </p:blipFill>
        <p:spPr>
          <a:xfrm>
            <a:off x="981720" y="3694320"/>
            <a:ext cx="3394440" cy="2143440"/>
          </a:xfrm>
          <a:prstGeom prst="rect">
            <a:avLst/>
          </a:prstGeom>
          <a:ln w="0">
            <a:noFill/>
          </a:ln>
        </p:spPr>
      </p:pic>
      <p:pic>
        <p:nvPicPr>
          <p:cNvPr id="156" name="Picture 6" descr="C:/Users/Administrator/Desktop/ppt模板/图片素材/image2709229.pngimage2709229"/>
          <p:cNvPicPr/>
          <p:nvPr/>
        </p:nvPicPr>
        <p:blipFill>
          <a:blip r:embed="rId3"/>
          <a:srcRect t="11868" b="11868"/>
          <a:stretch>
            <a:fillRect/>
          </a:stretch>
        </p:blipFill>
        <p:spPr>
          <a:xfrm>
            <a:off x="4376880" y="1577880"/>
            <a:ext cx="3394440" cy="2143440"/>
          </a:xfrm>
          <a:prstGeom prst="rect">
            <a:avLst/>
          </a:prstGeom>
          <a:ln w="0">
            <a:noFill/>
          </a:ln>
        </p:spPr>
      </p:pic>
      <p:pic>
        <p:nvPicPr>
          <p:cNvPr id="157" name="Picture 7" descr="C:/Users/Administrator/Desktop/ppt模板/图片素材/QQ截图20240309205650.pngQQ截图20240309205650"/>
          <p:cNvPicPr/>
          <p:nvPr/>
        </p:nvPicPr>
        <p:blipFill>
          <a:blip r:embed="rId4"/>
          <a:srcRect t="19809" b="19809"/>
          <a:stretch>
            <a:fillRect/>
          </a:stretch>
        </p:blipFill>
        <p:spPr>
          <a:xfrm>
            <a:off x="7771680" y="3721680"/>
            <a:ext cx="3394440" cy="2143440"/>
          </a:xfrm>
          <a:prstGeom prst="rect">
            <a:avLst/>
          </a:prstGeom>
          <a:ln w="0">
            <a:noFill/>
          </a:ln>
        </p:spPr>
      </p:pic>
      <p:sp>
        <p:nvSpPr>
          <p:cNvPr id="158" name="content.1.title"/>
          <p:cNvSpPr/>
          <p:nvPr/>
        </p:nvSpPr>
        <p:spPr>
          <a:xfrm>
            <a:off x="175464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患者数据采集</a:t>
            </a:r>
            <a:endParaRPr lang="en-US" sz="2000" b="0" strike="noStrike" spc="-1">
              <a:solidFill>
                <a:srgbClr val="000000"/>
              </a:solidFill>
              <a:latin typeface="Arial"/>
            </a:endParaRPr>
          </a:p>
        </p:txBody>
      </p:sp>
      <p:sp>
        <p:nvSpPr>
          <p:cNvPr id="159" name="content.1.content"/>
          <p:cNvSpPr/>
          <p:nvPr/>
        </p:nvSpPr>
        <p:spPr>
          <a:xfrm>
            <a:off x="1225080" y="2340000"/>
            <a:ext cx="2982960" cy="12031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获取患者基本信息</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记录症状表现</a:t>
            </a:r>
            <a:endParaRPr lang="en-US" sz="1600" b="0" strike="noStrike" spc="-1">
              <a:solidFill>
                <a:srgbClr val="000000"/>
              </a:solidFill>
              <a:latin typeface="Arial"/>
            </a:endParaRPr>
          </a:p>
        </p:txBody>
      </p:sp>
      <p:sp>
        <p:nvSpPr>
          <p:cNvPr id="160" name="content.2.title"/>
          <p:cNvSpPr/>
          <p:nvPr/>
        </p:nvSpPr>
        <p:spPr>
          <a:xfrm>
            <a:off x="844200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病史了解</a:t>
            </a:r>
            <a:endParaRPr lang="en-US" sz="2000" b="0" strike="noStrike" spc="-1">
              <a:solidFill>
                <a:srgbClr val="000000"/>
              </a:solidFill>
              <a:latin typeface="Arial"/>
            </a:endParaRPr>
          </a:p>
        </p:txBody>
      </p:sp>
      <p:sp>
        <p:nvSpPr>
          <p:cNvPr id="161" name="content.2.content"/>
          <p:cNvSpPr/>
          <p:nvPr/>
        </p:nvSpPr>
        <p:spPr>
          <a:xfrm>
            <a:off x="7971120" y="2340000"/>
            <a:ext cx="3036240" cy="12060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了解患者疾病历史</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询问家族病史</a:t>
            </a:r>
            <a:endParaRPr lang="en-US" sz="1600" b="0" strike="noStrike" spc="-1">
              <a:solidFill>
                <a:srgbClr val="000000"/>
              </a:solidFill>
              <a:latin typeface="Arial"/>
            </a:endParaRPr>
          </a:p>
        </p:txBody>
      </p:sp>
      <p:sp>
        <p:nvSpPr>
          <p:cNvPr id="162" name="content.3.title"/>
          <p:cNvSpPr/>
          <p:nvPr/>
        </p:nvSpPr>
        <p:spPr>
          <a:xfrm>
            <a:off x="5093280" y="39549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体格检查</a:t>
            </a:r>
            <a:endParaRPr lang="en-US" sz="2000" b="0" strike="noStrike" spc="-1">
              <a:solidFill>
                <a:srgbClr val="000000"/>
              </a:solidFill>
              <a:latin typeface="Arial"/>
            </a:endParaRPr>
          </a:p>
        </p:txBody>
      </p:sp>
      <p:sp>
        <p:nvSpPr>
          <p:cNvPr id="163" name="content.3.content"/>
          <p:cNvSpPr/>
          <p:nvPr/>
        </p:nvSpPr>
        <p:spPr>
          <a:xfrm>
            <a:off x="4578840" y="4413240"/>
            <a:ext cx="3085920" cy="1173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进行乳腺触诊</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检查乳房肿块</a:t>
            </a:r>
            <a:endParaRPr lang="en-US" sz="16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4"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02</a:t>
            </a:r>
            <a:endParaRPr lang="en-US" sz="7600" b="0" strike="noStrike" spc="148">
              <a:solidFill>
                <a:schemeClr val="dk1">
                  <a:lumMod val="65000"/>
                  <a:lumOff val="35000"/>
                </a:schemeClr>
              </a:solidFill>
              <a:latin typeface="Arial"/>
            </a:endParaRPr>
          </a:p>
        </p:txBody>
      </p:sp>
      <p:sp>
        <p:nvSpPr>
          <p:cNvPr id="165"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2</a:t>
            </a:r>
            <a:r>
              <a:rPr lang="zh-CN" sz="5200" b="1" strike="noStrike" spc="299">
                <a:solidFill>
                  <a:srgbClr val="3045FD"/>
                </a:solidFill>
                <a:latin typeface="Arial"/>
                <a:ea typeface="微软雅黑"/>
              </a:rPr>
              <a:t>章 乳甲科护理查房的数据采集</a:t>
            </a:r>
            <a:endParaRPr lang="en-US" sz="5200" b="0" strike="noStrike" spc="-1">
              <a:solidFill>
                <a:schemeClr val="dk1"/>
              </a:solidFill>
              <a:latin typeface="Arial"/>
            </a:endParaRPr>
          </a:p>
        </p:txBody>
      </p:sp>
      <p:sp>
        <p:nvSpPr>
          <p:cNvPr id="16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7" name="AutoShape 2"/>
          <p:cNvSpPr/>
          <p:nvPr/>
        </p:nvSpPr>
        <p:spPr>
          <a:xfrm>
            <a:off x="9054360" y="2212200"/>
            <a:ext cx="2388600" cy="2803320"/>
          </a:xfrm>
          <a:prstGeom prst="rect">
            <a:avLst/>
          </a:prstGeom>
          <a:solidFill>
            <a:srgbClr val="3045FD">
              <a:alpha val="42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68" name="AutoShape 2"/>
          <p:cNvSpPr/>
          <p:nvPr/>
        </p:nvSpPr>
        <p:spPr>
          <a:xfrm>
            <a:off x="6311880" y="2212200"/>
            <a:ext cx="2388600" cy="2803320"/>
          </a:xfrm>
          <a:prstGeom prst="rect">
            <a:avLst/>
          </a:prstGeom>
          <a:solidFill>
            <a:srgbClr val="3045FD">
              <a:alpha val="40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69" name="AutoShape 2"/>
          <p:cNvSpPr/>
          <p:nvPr/>
        </p:nvSpPr>
        <p:spPr>
          <a:xfrm>
            <a:off x="3569400" y="2212200"/>
            <a:ext cx="2388600" cy="2803320"/>
          </a:xfrm>
          <a:prstGeom prst="rect">
            <a:avLst/>
          </a:prstGeom>
          <a:solidFill>
            <a:srgbClr val="3045FD">
              <a:alpha val="40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70" name="AutoShape 2"/>
          <p:cNvSpPr/>
          <p:nvPr/>
        </p:nvSpPr>
        <p:spPr>
          <a:xfrm>
            <a:off x="729720" y="2164680"/>
            <a:ext cx="2388600" cy="2851560"/>
          </a:xfrm>
          <a:prstGeom prst="rect">
            <a:avLst/>
          </a:prstGeom>
          <a:solidFill>
            <a:srgbClr val="3045FD">
              <a:alpha val="40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71"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药物剂量</a:t>
            </a:r>
            <a:endParaRPr lang="en-US" sz="2000" b="0" strike="noStrike" spc="-1">
              <a:solidFill>
                <a:srgbClr val="000000"/>
              </a:solidFill>
              <a:latin typeface="Arial"/>
            </a:endParaRPr>
          </a:p>
        </p:txBody>
      </p:sp>
      <p:sp>
        <p:nvSpPr>
          <p:cNvPr id="173"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查明患者所服用药物的剂量</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避免用药过量或过少的情况发生</a:t>
            </a:r>
            <a:endParaRPr lang="en-US" sz="1600" b="0" strike="noStrike" spc="-1">
              <a:solidFill>
                <a:srgbClr val="000000"/>
              </a:solidFill>
              <a:latin typeface="Arial"/>
            </a:endParaRPr>
          </a:p>
        </p:txBody>
      </p:sp>
      <p:sp>
        <p:nvSpPr>
          <p:cNvPr id="174"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药物频次</a:t>
            </a:r>
            <a:endParaRPr lang="en-US" sz="2000" b="0" strike="noStrike" spc="-1">
              <a:solidFill>
                <a:srgbClr val="000000"/>
              </a:solidFill>
              <a:latin typeface="Arial"/>
            </a:endParaRPr>
          </a:p>
        </p:txBody>
      </p:sp>
      <p:sp>
        <p:nvSpPr>
          <p:cNvPr id="176"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了解患者每天服药的次数</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帮助制定合理的用药计划</a:t>
            </a:r>
            <a:endParaRPr lang="en-US" sz="1600" b="0" strike="noStrike" spc="-1">
              <a:solidFill>
                <a:srgbClr val="000000"/>
              </a:solidFill>
              <a:latin typeface="Arial"/>
            </a:endParaRPr>
          </a:p>
        </p:txBody>
      </p:sp>
      <p:sp>
        <p:nvSpPr>
          <p:cNvPr id="177"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药物不良反应</a:t>
            </a:r>
            <a:endParaRPr lang="en-US" sz="2000" b="0" strike="noStrike" spc="-1">
              <a:solidFill>
                <a:srgbClr val="000000"/>
              </a:solidFill>
              <a:latin typeface="Arial"/>
            </a:endParaRPr>
          </a:p>
        </p:txBody>
      </p:sp>
      <p:sp>
        <p:nvSpPr>
          <p:cNvPr id="179"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询问患者有无药物不良反应的情况</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及时调整用药方案</a:t>
            </a:r>
            <a:endParaRPr lang="en-US" sz="1600" b="0" strike="noStrike" spc="-1">
              <a:solidFill>
                <a:srgbClr val="000000"/>
              </a:solidFill>
              <a:latin typeface="Arial"/>
            </a:endParaRPr>
          </a:p>
        </p:txBody>
      </p:sp>
      <p:sp>
        <p:nvSpPr>
          <p:cNvPr id="180"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用药情况采集</a:t>
            </a:r>
            <a:endParaRPr lang="en-US" sz="3000" b="0" strike="noStrike" spc="-1">
              <a:solidFill>
                <a:schemeClr val="dk1"/>
              </a:solidFill>
              <a:latin typeface="Arial"/>
            </a:endParaRPr>
          </a:p>
        </p:txBody>
      </p:sp>
      <p:sp>
        <p:nvSpPr>
          <p:cNvPr id="181"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药物名称</a:t>
            </a:r>
            <a:endParaRPr lang="en-US" sz="2000" b="0" strike="noStrike" spc="-1">
              <a:solidFill>
                <a:srgbClr val="000000"/>
              </a:solidFill>
              <a:latin typeface="Arial"/>
            </a:endParaRPr>
          </a:p>
        </p:txBody>
      </p:sp>
      <p:sp>
        <p:nvSpPr>
          <p:cNvPr id="183"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记录患者正在使用的药物名称</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确保用药的准确性</a:t>
            </a:r>
            <a:endParaRPr lang="en-US" sz="1600" b="0" strike="noStrike" spc="-1">
              <a:solidFill>
                <a:srgbClr val="000000"/>
              </a:solidFill>
              <a:latin typeface="Arial"/>
            </a:endParaRPr>
          </a:p>
        </p:txBody>
      </p:sp>
      <p:grpSp>
        <p:nvGrpSpPr>
          <p:cNvPr id="184" name="Group 15"/>
          <p:cNvGrpSpPr/>
          <p:nvPr/>
        </p:nvGrpSpPr>
        <p:grpSpPr>
          <a:xfrm>
            <a:off x="435960" y="378720"/>
            <a:ext cx="515160" cy="439560"/>
            <a:chOff x="435960" y="378720"/>
            <a:chExt cx="515160" cy="439560"/>
          </a:xfrm>
        </p:grpSpPr>
        <p:sp>
          <p:nvSpPr>
            <p:cNvPr id="185"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86"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87"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88"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89"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90"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91"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92"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93"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94"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95"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96"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97"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98"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99"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00"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01"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02"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03"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04"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05" name="Picture 5" descr="C:/Users/Administrator/Desktop/ppt模板/图片素材/插画/巴扎嘿素材 (28).jpg巴扎嘿素材 (28)"/>
          <p:cNvPicPr/>
          <p:nvPr/>
        </p:nvPicPr>
        <p:blipFill>
          <a:blip r:embed="rId2"/>
          <a:srcRect t="24423" b="24423"/>
          <a:stretch>
            <a:fillRect/>
          </a:stretch>
        </p:blipFill>
        <p:spPr>
          <a:xfrm>
            <a:off x="738000" y="4838760"/>
            <a:ext cx="2381040" cy="1217520"/>
          </a:xfrm>
          <a:prstGeom prst="rect">
            <a:avLst/>
          </a:prstGeom>
          <a:ln w="0">
            <a:noFill/>
          </a:ln>
        </p:spPr>
      </p:pic>
      <p:pic>
        <p:nvPicPr>
          <p:cNvPr id="206" name="Picture 5" descr="C:/Users/Administrator/Desktop/ppt模板/图片素材/插画/巴扎嘿素材 (27).jpg巴扎嘿素材 (27)"/>
          <p:cNvPicPr/>
          <p:nvPr/>
        </p:nvPicPr>
        <p:blipFill>
          <a:blip r:embed="rId3"/>
          <a:srcRect t="24423" b="24423"/>
          <a:stretch>
            <a:fillRect/>
          </a:stretch>
        </p:blipFill>
        <p:spPr>
          <a:xfrm>
            <a:off x="3572640" y="4838760"/>
            <a:ext cx="2381040" cy="1217520"/>
          </a:xfrm>
          <a:prstGeom prst="rect">
            <a:avLst/>
          </a:prstGeom>
          <a:ln w="0">
            <a:noFill/>
          </a:ln>
        </p:spPr>
      </p:pic>
      <p:pic>
        <p:nvPicPr>
          <p:cNvPr id="207" name="Picture 5" descr="C:/Users/Administrator/Desktop/ppt模板/图片素材/image2709229.pngimage2709229"/>
          <p:cNvPicPr/>
          <p:nvPr/>
        </p:nvPicPr>
        <p:blipFill>
          <a:blip r:embed="rId4"/>
          <a:srcRect t="19116" b="19116"/>
          <a:stretch>
            <a:fillRect/>
          </a:stretch>
        </p:blipFill>
        <p:spPr>
          <a:xfrm>
            <a:off x="6315840" y="4838760"/>
            <a:ext cx="2381040" cy="1217520"/>
          </a:xfrm>
          <a:prstGeom prst="rect">
            <a:avLst/>
          </a:prstGeom>
          <a:ln w="0">
            <a:noFill/>
          </a:ln>
        </p:spPr>
      </p:pic>
      <p:pic>
        <p:nvPicPr>
          <p:cNvPr id="208" name="Picture 5" descr="C:/Users/Administrator/Desktop/ppt模板/图片素材/插画/巴扎嘿素材 (25).jpg巴扎嘿素材 (25)"/>
          <p:cNvPicPr/>
          <p:nvPr/>
        </p:nvPicPr>
        <p:blipFill>
          <a:blip r:embed="rId5"/>
          <a:srcRect t="24423" b="24423"/>
          <a:stretch>
            <a:fillRect/>
          </a:stretch>
        </p:blipFill>
        <p:spPr>
          <a:xfrm>
            <a:off x="9059040" y="4838760"/>
            <a:ext cx="2381040" cy="1217520"/>
          </a:xfrm>
          <a:prstGeom prst="rect">
            <a:avLst/>
          </a:prstGeom>
          <a:ln w="0">
            <a:noFill/>
          </a:ln>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0"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11"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12"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3"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4"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5"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16"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8"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体格检查数据采集</a:t>
            </a:r>
            <a:endParaRPr lang="en-US" sz="3600" b="0" strike="noStrike" spc="-1">
              <a:solidFill>
                <a:srgbClr val="000000"/>
              </a:solidFill>
              <a:latin typeface="Arial"/>
            </a:endParaRPr>
          </a:p>
        </p:txBody>
      </p:sp>
      <p:sp>
        <p:nvSpPr>
          <p:cNvPr id="219"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体格检查是护理查房中必不可少的环节，通过测量患者的体温、脉搏、呼吸、血压等指标，可以全面评估患者的健康状态，为制定护理方案提供重要依据。在进行体格检查时，护士应当细心仔细，确保数据的准确性和可靠性，为患者提供更好的护理服务。</a:t>
            </a:r>
            <a:endParaRPr lang="en-US" sz="1800" b="0" strike="noStrike" spc="-1">
              <a:solidFill>
                <a:srgbClr val="000000"/>
              </a:solidFill>
              <a:latin typeface="Arial"/>
            </a:endParaRPr>
          </a:p>
        </p:txBody>
      </p:sp>
      <p:sp>
        <p:nvSpPr>
          <p:cNvPr id="2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21" name="Group 15"/>
          <p:cNvGrpSpPr/>
          <p:nvPr/>
        </p:nvGrpSpPr>
        <p:grpSpPr>
          <a:xfrm>
            <a:off x="431640" y="396000"/>
            <a:ext cx="514800" cy="439200"/>
            <a:chOff x="431640" y="396000"/>
            <a:chExt cx="514800" cy="439200"/>
          </a:xfrm>
        </p:grpSpPr>
        <p:sp>
          <p:nvSpPr>
            <p:cNvPr id="222"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23"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24"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25"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26"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27"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28"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29"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30"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31"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32"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33"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34"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35"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36"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37"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38"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39"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40"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41"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42"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3" name="AutoShape 3"/>
          <p:cNvSpPr/>
          <p:nvPr/>
        </p:nvSpPr>
        <p:spPr>
          <a:xfrm>
            <a:off x="6866280" y="1243800"/>
            <a:ext cx="5325480" cy="488160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4"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护理干预方案制定</a:t>
            </a:r>
            <a:endParaRPr lang="en-US" sz="3000" b="0" strike="noStrike" spc="-1">
              <a:solidFill>
                <a:schemeClr val="dk1"/>
              </a:solidFill>
              <a:latin typeface="Arial"/>
            </a:endParaRPr>
          </a:p>
        </p:txBody>
      </p:sp>
      <p:sp>
        <p:nvSpPr>
          <p:cNvPr id="245"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根据患者的实际情况和护理评估报告，护士应当及时制定护理干预方案，包括具体的护理措施、观察重点和预防措施等，以确保患者获得个性化、全面的护理服务。护理干预方案的制定必须科学合理，符合患者的实际需求，确保护理效果的最大化。</a:t>
            </a:r>
            <a:endParaRPr lang="en-US" sz="1800" b="0" strike="noStrike" spc="-1">
              <a:solidFill>
                <a:srgbClr val="000000"/>
              </a:solidFill>
              <a:latin typeface="Arial"/>
            </a:endParaRPr>
          </a:p>
        </p:txBody>
      </p:sp>
      <p:grpSp>
        <p:nvGrpSpPr>
          <p:cNvPr id="246" name="Group 15"/>
          <p:cNvGrpSpPr/>
          <p:nvPr/>
        </p:nvGrpSpPr>
        <p:grpSpPr>
          <a:xfrm>
            <a:off x="435960" y="378720"/>
            <a:ext cx="515160" cy="439560"/>
            <a:chOff x="435960" y="378720"/>
            <a:chExt cx="515160" cy="439560"/>
          </a:xfrm>
        </p:grpSpPr>
        <p:sp>
          <p:nvSpPr>
            <p:cNvPr id="247"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48"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49"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50"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51"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52"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3"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4"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55"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56"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57"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8"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9"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60"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1"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62"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63"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64"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65"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6"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67"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8"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03</a:t>
            </a:r>
            <a:endParaRPr lang="en-US" sz="7600" b="0" strike="noStrike" spc="148">
              <a:solidFill>
                <a:schemeClr val="dk1">
                  <a:lumMod val="65000"/>
                  <a:lumOff val="35000"/>
                </a:schemeClr>
              </a:solidFill>
              <a:latin typeface="Arial"/>
            </a:endParaRPr>
          </a:p>
        </p:txBody>
      </p:sp>
      <p:sp>
        <p:nvSpPr>
          <p:cNvPr id="269"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3</a:t>
            </a:r>
            <a:r>
              <a:rPr lang="zh-CN" sz="5200" b="1" strike="noStrike" spc="299">
                <a:solidFill>
                  <a:srgbClr val="3045FD"/>
                </a:solidFill>
                <a:latin typeface="Arial"/>
                <a:ea typeface="微软雅黑"/>
              </a:rPr>
              <a:t>章 乳甲科护理查房的病史了解</a:t>
            </a:r>
            <a:endParaRPr lang="en-US" sz="5200" b="0" strike="noStrike" spc="-1">
              <a:solidFill>
                <a:schemeClr val="dk1"/>
              </a:solidFill>
              <a:latin typeface="Arial"/>
            </a:endParaRPr>
          </a:p>
        </p:txBody>
      </p:sp>
      <p:sp>
        <p:nvSpPr>
          <p:cNvPr id="2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1" name="AutoShape 3"/>
          <p:cNvSpPr/>
          <p:nvPr/>
        </p:nvSpPr>
        <p:spPr>
          <a:xfrm>
            <a:off x="304920" y="1631880"/>
            <a:ext cx="6595560" cy="488160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2"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乳甲科护理查房记录的重要性</a:t>
            </a:r>
            <a:endParaRPr lang="en-US" sz="3000" b="0" strike="noStrike" spc="-1">
              <a:solidFill>
                <a:schemeClr val="dk1"/>
              </a:solidFill>
              <a:latin typeface="Arial"/>
            </a:endParaRPr>
          </a:p>
        </p:txBody>
      </p:sp>
      <p:sp>
        <p:nvSpPr>
          <p:cNvPr id="273" name="content"/>
          <p:cNvSpPr/>
          <p:nvPr/>
        </p:nvSpPr>
        <p:spPr>
          <a:xfrm>
            <a:off x="780480" y="2049840"/>
            <a:ext cx="4956480" cy="3485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在进行病史了解时，医护人员需要及时记录相关信息，建立完整的护理档案，方便随时查阅和交流，提高医疗服务的连续性和质量。护理记录还能帮助医护人员跟踪患者病情的变化，及时调整护理计划，为患者提供更加有效的护理服务。</a:t>
            </a:r>
            <a:endParaRPr lang="en-US" sz="1800" b="0" strike="noStrike" spc="-1">
              <a:solidFill>
                <a:srgbClr val="000000"/>
              </a:solidFill>
              <a:latin typeface="Arial"/>
            </a:endParaRPr>
          </a:p>
        </p:txBody>
      </p:sp>
      <p:grpSp>
        <p:nvGrpSpPr>
          <p:cNvPr id="274" name="Group 15"/>
          <p:cNvGrpSpPr/>
          <p:nvPr/>
        </p:nvGrpSpPr>
        <p:grpSpPr>
          <a:xfrm>
            <a:off x="435960" y="378720"/>
            <a:ext cx="515160" cy="439560"/>
            <a:chOff x="435960" y="378720"/>
            <a:chExt cx="515160" cy="439560"/>
          </a:xfrm>
        </p:grpSpPr>
        <p:sp>
          <p:nvSpPr>
            <p:cNvPr id="275"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76"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77"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78"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79"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80"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81"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82"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83"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84"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85"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86"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87"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88"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89"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90"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91"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92"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93"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94"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95" name="图片 99" descr="C:/Users/Administrator/Desktop/ppt模板/图片素材/QQ截图20240309233835.pngQQ截图20240309233835"/>
          <p:cNvPicPr/>
          <p:nvPr/>
        </p:nvPicPr>
        <p:blipFill>
          <a:blip r:embed="rId3"/>
          <a:srcRect t="20386" b="20386"/>
          <a:stretch>
            <a:fillRect/>
          </a:stretch>
        </p:blipFill>
        <p:spPr>
          <a:xfrm>
            <a:off x="6095880" y="1329840"/>
            <a:ext cx="5830920" cy="3636360"/>
          </a:xfrm>
          <a:prstGeom prst="rect">
            <a:avLst/>
          </a:prstGeom>
          <a:ln w="9525">
            <a:noFill/>
          </a:ln>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 name="AutoShape 2"/>
          <p:cNvSpPr/>
          <p:nvPr/>
        </p:nvSpPr>
        <p:spPr>
          <a:xfrm>
            <a:off x="9054360" y="2212200"/>
            <a:ext cx="2388600" cy="2803320"/>
          </a:xfrm>
          <a:prstGeom prst="rect">
            <a:avLst/>
          </a:prstGeom>
          <a:solidFill>
            <a:srgbClr val="3045FD">
              <a:alpha val="42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97" name="AutoShape 2"/>
          <p:cNvSpPr/>
          <p:nvPr/>
        </p:nvSpPr>
        <p:spPr>
          <a:xfrm>
            <a:off x="6311880" y="2212200"/>
            <a:ext cx="2388600" cy="2803320"/>
          </a:xfrm>
          <a:prstGeom prst="rect">
            <a:avLst/>
          </a:prstGeom>
          <a:solidFill>
            <a:srgbClr val="3045FD">
              <a:alpha val="40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98" name="AutoShape 2"/>
          <p:cNvSpPr/>
          <p:nvPr/>
        </p:nvSpPr>
        <p:spPr>
          <a:xfrm>
            <a:off x="3569400" y="2212200"/>
            <a:ext cx="2388600" cy="2803320"/>
          </a:xfrm>
          <a:prstGeom prst="rect">
            <a:avLst/>
          </a:prstGeom>
          <a:solidFill>
            <a:srgbClr val="3045FD">
              <a:alpha val="40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99" name="AutoShape 2"/>
          <p:cNvSpPr/>
          <p:nvPr/>
        </p:nvSpPr>
        <p:spPr>
          <a:xfrm>
            <a:off x="729720" y="2164680"/>
            <a:ext cx="2388600" cy="2851560"/>
          </a:xfrm>
          <a:prstGeom prst="rect">
            <a:avLst/>
          </a:prstGeom>
          <a:solidFill>
            <a:srgbClr val="3045FD">
              <a:alpha val="40000"/>
            </a:srgbClr>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300"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1"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抑郁症状评估</a:t>
            </a:r>
            <a:endParaRPr lang="en-US" sz="2000" b="0" strike="noStrike" spc="-1">
              <a:solidFill>
                <a:srgbClr val="000000"/>
              </a:solidFill>
              <a:latin typeface="Arial"/>
            </a:endParaRPr>
          </a:p>
        </p:txBody>
      </p:sp>
      <p:sp>
        <p:nvSpPr>
          <p:cNvPr id="302"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了解患者有无抑郁倾向</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观察患者情绪波动</a:t>
            </a:r>
            <a:endParaRPr lang="en-US" sz="1600" b="0" strike="noStrike" spc="-1">
              <a:solidFill>
                <a:srgbClr val="000000"/>
              </a:solidFill>
              <a:latin typeface="Arial"/>
            </a:endParaRPr>
          </a:p>
        </p:txBody>
      </p:sp>
      <p:sp>
        <p:nvSpPr>
          <p:cNvPr id="303"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4"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心理干预措施</a:t>
            </a:r>
            <a:endParaRPr lang="en-US" sz="2000" b="0" strike="noStrike" spc="-1">
              <a:solidFill>
                <a:srgbClr val="000000"/>
              </a:solidFill>
              <a:latin typeface="Arial"/>
            </a:endParaRPr>
          </a:p>
        </p:txBody>
      </p:sp>
      <p:sp>
        <p:nvSpPr>
          <p:cNvPr id="305"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通过交流等方式缓解患者心理压力</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提供心理支持服务</a:t>
            </a:r>
            <a:endParaRPr lang="en-US" sz="1600" b="0" strike="noStrike" spc="-1">
              <a:solidFill>
                <a:srgbClr val="000000"/>
              </a:solidFill>
              <a:latin typeface="Arial"/>
            </a:endParaRPr>
          </a:p>
        </p:txBody>
      </p:sp>
      <p:sp>
        <p:nvSpPr>
          <p:cNvPr id="306"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7"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心理康复指导</a:t>
            </a:r>
            <a:endParaRPr lang="en-US" sz="2000" b="0" strike="noStrike" spc="-1">
              <a:solidFill>
                <a:srgbClr val="000000"/>
              </a:solidFill>
              <a:latin typeface="Arial"/>
            </a:endParaRPr>
          </a:p>
        </p:txBody>
      </p:sp>
      <p:sp>
        <p:nvSpPr>
          <p:cNvPr id="308"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给予患者心理康复建议</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帮助患者调整心态</a:t>
            </a:r>
            <a:endParaRPr lang="en-US" sz="1600" b="0" strike="noStrike" spc="-1">
              <a:solidFill>
                <a:srgbClr val="000000"/>
              </a:solidFill>
              <a:latin typeface="Arial"/>
            </a:endParaRPr>
          </a:p>
        </p:txBody>
      </p:sp>
      <p:sp>
        <p:nvSpPr>
          <p:cNvPr id="309"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心理状况的评估</a:t>
            </a:r>
            <a:endParaRPr lang="en-US" sz="3000" b="0" strike="noStrike" spc="-1">
              <a:solidFill>
                <a:schemeClr val="dk1"/>
              </a:solidFill>
              <a:latin typeface="Arial"/>
            </a:endParaRPr>
          </a:p>
        </p:txBody>
      </p:sp>
      <p:sp>
        <p:nvSpPr>
          <p:cNvPr id="310"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1"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焦虑症状评估</a:t>
            </a:r>
            <a:endParaRPr lang="en-US" sz="2000" b="0" strike="noStrike" spc="-1">
              <a:solidFill>
                <a:srgbClr val="000000"/>
              </a:solidFill>
              <a:latin typeface="Arial"/>
            </a:endParaRPr>
          </a:p>
        </p:txBody>
      </p:sp>
      <p:sp>
        <p:nvSpPr>
          <p:cNvPr id="312"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询问患者是否出现焦虑情绪</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观察患者言行举止</a:t>
            </a:r>
            <a:endParaRPr lang="en-US" sz="1600" b="0" strike="noStrike" spc="-1">
              <a:solidFill>
                <a:srgbClr val="000000"/>
              </a:solidFill>
              <a:latin typeface="Arial"/>
            </a:endParaRPr>
          </a:p>
        </p:txBody>
      </p:sp>
      <p:grpSp>
        <p:nvGrpSpPr>
          <p:cNvPr id="313" name="Group 15"/>
          <p:cNvGrpSpPr/>
          <p:nvPr/>
        </p:nvGrpSpPr>
        <p:grpSpPr>
          <a:xfrm>
            <a:off x="435960" y="378720"/>
            <a:ext cx="515160" cy="439560"/>
            <a:chOff x="435960" y="378720"/>
            <a:chExt cx="515160" cy="439560"/>
          </a:xfrm>
        </p:grpSpPr>
        <p:sp>
          <p:nvSpPr>
            <p:cNvPr id="314"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15"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16"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17"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18"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19"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20"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21"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22"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23"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24"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25"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26"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27"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28"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29"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30"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31"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32"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33"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334" name="Picture 5" descr="C:/Users/Administrator/Desktop/ppt模板/图片素材/插画/巴扎嘿素材 (28).jpg巴扎嘿素材 (28)"/>
          <p:cNvPicPr/>
          <p:nvPr/>
        </p:nvPicPr>
        <p:blipFill>
          <a:blip r:embed="rId2"/>
          <a:srcRect t="24423" b="24423"/>
          <a:stretch>
            <a:fillRect/>
          </a:stretch>
        </p:blipFill>
        <p:spPr>
          <a:xfrm>
            <a:off x="738000" y="4838760"/>
            <a:ext cx="2381040" cy="1217520"/>
          </a:xfrm>
          <a:prstGeom prst="rect">
            <a:avLst/>
          </a:prstGeom>
          <a:ln w="0">
            <a:noFill/>
          </a:ln>
        </p:spPr>
      </p:pic>
      <p:pic>
        <p:nvPicPr>
          <p:cNvPr id="335" name="Picture 5" descr="C:/Users/Administrator/Desktop/ppt模板/图片素材/插画/巴扎嘿素材 (27).jpg巴扎嘿素材 (27)"/>
          <p:cNvPicPr/>
          <p:nvPr/>
        </p:nvPicPr>
        <p:blipFill>
          <a:blip r:embed="rId3"/>
          <a:srcRect t="24423" b="24423"/>
          <a:stretch>
            <a:fillRect/>
          </a:stretch>
        </p:blipFill>
        <p:spPr>
          <a:xfrm>
            <a:off x="3572640" y="4838760"/>
            <a:ext cx="2381040" cy="1217520"/>
          </a:xfrm>
          <a:prstGeom prst="rect">
            <a:avLst/>
          </a:prstGeom>
          <a:ln w="0">
            <a:noFill/>
          </a:ln>
        </p:spPr>
      </p:pic>
      <p:pic>
        <p:nvPicPr>
          <p:cNvPr id="336" name="Picture 5" descr="C:/Users/Administrator/Desktop/ppt模板/图片素材/image2709229.pngimage2709229"/>
          <p:cNvPicPr/>
          <p:nvPr/>
        </p:nvPicPr>
        <p:blipFill>
          <a:blip r:embed="rId4"/>
          <a:srcRect t="19116" b="19116"/>
          <a:stretch>
            <a:fillRect/>
          </a:stretch>
        </p:blipFill>
        <p:spPr>
          <a:xfrm>
            <a:off x="6315840" y="4838760"/>
            <a:ext cx="2381040" cy="1217520"/>
          </a:xfrm>
          <a:prstGeom prst="rect">
            <a:avLst/>
          </a:prstGeom>
          <a:ln w="0">
            <a:noFill/>
          </a:ln>
        </p:spPr>
      </p:pic>
      <p:pic>
        <p:nvPicPr>
          <p:cNvPr id="337" name="Picture 5" descr="C:/Users/Administrator/Desktop/ppt模板/图片素材/插画/巴扎嘿素材 (25).jpg巴扎嘿素材 (25)"/>
          <p:cNvPicPr/>
          <p:nvPr/>
        </p:nvPicPr>
        <p:blipFill>
          <a:blip r:embed="rId5"/>
          <a:srcRect t="24423" b="24423"/>
          <a:stretch>
            <a:fillRect/>
          </a:stretch>
        </p:blipFill>
        <p:spPr>
          <a:xfrm>
            <a:off x="9059040" y="4838760"/>
            <a:ext cx="2381040" cy="1217520"/>
          </a:xfrm>
          <a:prstGeom prst="rect">
            <a:avLst/>
          </a:prstGeom>
          <a:ln w="0">
            <a:noFill/>
          </a:ln>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8"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9"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40"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41"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2"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3"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4"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45"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4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7"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了解患者的病史</a:t>
            </a:r>
            <a:endParaRPr lang="en-US" sz="3600" b="0" strike="noStrike" spc="-1">
              <a:solidFill>
                <a:srgbClr val="000000"/>
              </a:solidFill>
              <a:latin typeface="Arial"/>
            </a:endParaRPr>
          </a:p>
        </p:txBody>
      </p:sp>
      <p:sp>
        <p:nvSpPr>
          <p:cNvPr id="348"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患者的病史是诊断和治疗的重要依据，包括疾病的发生、发展过程、治疗经过等内容。医护人员需要仔细了解患者的病史，以确保提供正确的护理和治疗方案，提升护理质量和效果。</a:t>
            </a:r>
            <a:endParaRPr lang="en-US" sz="1800" b="0" strike="noStrike" spc="-1">
              <a:solidFill>
                <a:srgbClr val="000000"/>
              </a:solidFill>
              <a:latin typeface="Arial"/>
            </a:endParaRPr>
          </a:p>
        </p:txBody>
      </p:sp>
      <p:sp>
        <p:nvSpPr>
          <p:cNvPr id="34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50" name="Group 15"/>
          <p:cNvGrpSpPr/>
          <p:nvPr/>
        </p:nvGrpSpPr>
        <p:grpSpPr>
          <a:xfrm>
            <a:off x="431640" y="396000"/>
            <a:ext cx="514800" cy="439200"/>
            <a:chOff x="431640" y="396000"/>
            <a:chExt cx="514800" cy="439200"/>
          </a:xfrm>
        </p:grpSpPr>
        <p:sp>
          <p:nvSpPr>
            <p:cNvPr id="351"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52"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53"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54"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55"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56"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57"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58"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59"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60"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61"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62"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63"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64"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65"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66"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67"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68"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69"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70"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371"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2"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04</a:t>
            </a:r>
            <a:endParaRPr lang="en-US" sz="7600" b="0" strike="noStrike" spc="148">
              <a:solidFill>
                <a:schemeClr val="dk1">
                  <a:lumMod val="65000"/>
                  <a:lumOff val="35000"/>
                </a:schemeClr>
              </a:solidFill>
              <a:latin typeface="Arial"/>
            </a:endParaRPr>
          </a:p>
        </p:txBody>
      </p:sp>
      <p:sp>
        <p:nvSpPr>
          <p:cNvPr id="373"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4</a:t>
            </a:r>
            <a:r>
              <a:rPr lang="zh-CN" sz="5200" b="1" strike="noStrike" spc="299">
                <a:solidFill>
                  <a:srgbClr val="3045FD"/>
                </a:solidFill>
                <a:latin typeface="Arial"/>
                <a:ea typeface="微软雅黑"/>
              </a:rPr>
              <a:t>章 乳甲科护理查房的体格检查</a:t>
            </a:r>
            <a:endParaRPr lang="en-US" sz="5200" b="0" strike="noStrike" spc="-1">
              <a:solidFill>
                <a:schemeClr val="dk1"/>
              </a:solidFill>
              <a:latin typeface="Arial"/>
            </a:endParaRPr>
          </a:p>
        </p:txBody>
      </p:sp>
      <p:sp>
        <p:nvSpPr>
          <p:cNvPr id="37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5"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76"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77"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78"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79"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80"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81"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82"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8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84"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乳房触诊</a:t>
            </a:r>
            <a:endParaRPr lang="en-US" sz="3600" b="0" strike="noStrike" spc="-1">
              <a:solidFill>
                <a:srgbClr val="000000"/>
              </a:solidFill>
              <a:latin typeface="Arial"/>
            </a:endParaRPr>
          </a:p>
        </p:txBody>
      </p:sp>
      <p:sp>
        <p:nvSpPr>
          <p:cNvPr id="385"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乳房触诊是乳甲科护理查房中重要的体格检查项目，通过触诊可以了解乳腺的质地、大小、形状等情况，及时发现异常肿块，提高发现率。这对于早期乳腺疾病的筛查和诊断具有重要意义。</a:t>
            </a:r>
            <a:endParaRPr lang="en-US" sz="1800" b="0" strike="noStrike" spc="-1">
              <a:solidFill>
                <a:srgbClr val="000000"/>
              </a:solidFill>
              <a:latin typeface="Arial"/>
            </a:endParaRPr>
          </a:p>
        </p:txBody>
      </p:sp>
      <p:sp>
        <p:nvSpPr>
          <p:cNvPr id="38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87" name="Group 15"/>
          <p:cNvGrpSpPr/>
          <p:nvPr/>
        </p:nvGrpSpPr>
        <p:grpSpPr>
          <a:xfrm>
            <a:off x="431640" y="396000"/>
            <a:ext cx="514800" cy="439200"/>
            <a:chOff x="431640" y="396000"/>
            <a:chExt cx="514800" cy="439200"/>
          </a:xfrm>
        </p:grpSpPr>
        <p:sp>
          <p:nvSpPr>
            <p:cNvPr id="388"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89"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90"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91"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92"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93"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94"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95"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96"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97"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98"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99"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00"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01"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02"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03"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04"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05"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06"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07"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408"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 name="AutoShape 3"/>
          <p:cNvSpPr/>
          <p:nvPr/>
        </p:nvSpPr>
        <p:spPr>
          <a:xfrm>
            <a:off x="472320" y="1375560"/>
            <a:ext cx="11246760" cy="4699080"/>
          </a:xfrm>
          <a:prstGeom prst="rect">
            <a:avLst/>
          </a:prstGeom>
          <a:solidFill>
            <a:srgbClr val="3045FD">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10"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411"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412"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13"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14"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15"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416"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4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18"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乳头外观检查</a:t>
            </a:r>
            <a:endParaRPr lang="en-US" sz="3600" b="0" strike="noStrike" spc="-1">
              <a:solidFill>
                <a:srgbClr val="000000"/>
              </a:solidFill>
              <a:latin typeface="Arial"/>
            </a:endParaRPr>
          </a:p>
        </p:txBody>
      </p:sp>
      <p:sp>
        <p:nvSpPr>
          <p:cNvPr id="419"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乳头外观检查是观察乳头的颜色、形状、溢液等情况，帮助医护人员判断乳头是否异常，及时发现乳头溢液等症状，进行进一步的诊断和治疗。这一步骤需要细致入微，确保观察准确。</a:t>
            </a:r>
            <a:endParaRPr lang="en-US" sz="1800" b="0" strike="noStrike" spc="-1">
              <a:solidFill>
                <a:srgbClr val="000000"/>
              </a:solidFill>
              <a:latin typeface="Arial"/>
            </a:endParaRPr>
          </a:p>
        </p:txBody>
      </p:sp>
      <p:sp>
        <p:nvSpPr>
          <p:cNvPr id="4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421" name="Group 15"/>
          <p:cNvGrpSpPr/>
          <p:nvPr/>
        </p:nvGrpSpPr>
        <p:grpSpPr>
          <a:xfrm>
            <a:off x="431640" y="396000"/>
            <a:ext cx="514800" cy="439200"/>
            <a:chOff x="431640" y="396000"/>
            <a:chExt cx="514800" cy="439200"/>
          </a:xfrm>
        </p:grpSpPr>
        <p:sp>
          <p:nvSpPr>
            <p:cNvPr id="422"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23"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24"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25"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26"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27"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28"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29"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30"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31"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32"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33"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34"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35"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36"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37"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38"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39"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40"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41"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442"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https://d.book118.com/486243045040010103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17</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微软雅黑</vt:lpstr>
      <vt:lpstr>Times New Roman</vt:lpstr>
      <vt:lpstr>Wingdings</vt:lpstr>
      <vt:lpstr>Symbol</vt:lpstr>
      <vt:lpstr>DejaVu Sans</vt:lpstr>
      <vt:lpstr>Office Theme</vt:lpstr>
      <vt:lpstr>乳甲科护理查房</vt:lpstr>
      <vt:lpstr>目录</vt:lpstr>
      <vt:lpstr>第1章 乳甲科护理查房简介</vt:lpstr>
      <vt:lpstr> </vt:lpstr>
      <vt:lpstr>乳甲科护理查房的程序</vt:lpstr>
      <vt:lpstr>第2章 乳甲科护理查房的数据采集</vt:lpstr>
      <vt:lpstr>用药情况采集</vt:lpstr>
      <vt:lpstr> </vt:lpstr>
      <vt:lpstr>护理干预方案制定</vt:lpstr>
      <vt:lpstr>第3章 乳甲科护理查房的病史了解</vt:lpstr>
      <vt:lpstr>乳甲科护理查房记录的重要性</vt:lpstr>
      <vt:lpstr>心理状况的评估</vt:lpstr>
      <vt:lpstr> </vt:lpstr>
      <vt:lpstr>第4章 乳甲科护理查房的体格检查</vt:lpstr>
      <vt:lpstr> </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2024-09-28T10:17:03.568</cp:lastPrinted>
  <dcterms:created xsi:type="dcterms:W3CDTF">2024-09-28T02:17:03Z</dcterms:created>
  <dcterms:modified xsi:type="dcterms:W3CDTF">2024-09-28T02:17:05Z</dcterms:modified>
</cp:coreProperties>
</file>